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media/image1.png" ContentType="image/png"/>
  <Override PartName="/ppt/media/image2.jpeg" ContentType="image/jpeg"/>
  <Override PartName="/ppt/media/image8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</p:sld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" Target="slides/slide1.xml"/><Relationship Id="rId12" Type="http://schemas.openxmlformats.org/officeDocument/2006/relationships/slide" Target="slides/slide2.xml"/><Relationship Id="rId13" Type="http://schemas.openxmlformats.org/officeDocument/2006/relationships/slide" Target="slides/slide3.xml"/><Relationship Id="rId14" Type="http://schemas.openxmlformats.org/officeDocument/2006/relationships/slide" Target="slides/slide4.xml"/><Relationship Id="rId15" Type="http://schemas.openxmlformats.org/officeDocument/2006/relationships/slide" Target="slides/slide5.xml"/><Relationship Id="rId16" Type="http://schemas.openxmlformats.org/officeDocument/2006/relationships/slide" Target="slides/slide6.xml"/><Relationship Id="rId17" Type="http://schemas.openxmlformats.org/officeDocument/2006/relationships/slide" Target="slides/slide7.xml"/><Relationship Id="rId18" Type="http://schemas.openxmlformats.org/officeDocument/2006/relationships/slide" Target="slides/slide8.xml"/><Relationship Id="rId19" Type="http://schemas.openxmlformats.org/officeDocument/2006/relationships/slide" Target="slides/slide9.xml"/><Relationship Id="rId20" Type="http://schemas.openxmlformats.org/officeDocument/2006/relationships/slide" Target="slides/slide10.xml"/><Relationship Id="rId21" Type="http://schemas.openxmlformats.org/officeDocument/2006/relationships/slide" Target="slides/slide11.xml"/><Relationship Id="rId22" Type="http://schemas.openxmlformats.org/officeDocument/2006/relationships/slide" Target="slides/slide12.xml"/><Relationship Id="rId23" Type="http://schemas.openxmlformats.org/officeDocument/2006/relationships/slide" Target="slides/slide13.xml"/><Relationship Id="rId24" Type="http://schemas.openxmlformats.org/officeDocument/2006/relationships/slide" Target="slides/slide14.xml"/><Relationship Id="rId25" Type="http://schemas.openxmlformats.org/officeDocument/2006/relationships/slide" Target="slides/slide15.xml"/><Relationship Id="rId26" Type="http://schemas.openxmlformats.org/officeDocument/2006/relationships/slide" Target="slides/slide16.xml"/><Relationship Id="rId27" Type="http://schemas.openxmlformats.org/officeDocument/2006/relationships/slide" Target="slides/slide17.xml"/><Relationship Id="rId28" Type="http://schemas.openxmlformats.org/officeDocument/2006/relationships/slide" Target="slides/slide18.xml"/><Relationship Id="rId2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Заголовок, под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8B989D7-8FBB-41EC-AA3A-0EC25D78A43A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Подзаголовок и 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CF21BEA-2A8E-491B-8D50-9ED678337A5B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703FE25-A4D0-4BB7-9505-16404D937A0E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D1F0278C-FB43-4920-8931-B3E866D22F95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58C702C-AF97-40B3-9826-9A5CC3E448BC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BJECT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2BCA049-7D4E-4308-B603-73A126EA0848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99F64D0C-2484-4592-A810-C4D841633F81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Закрывающий слайд 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1.png"/><Relationship Id="rId3" Type="http://schemas.openxmlformats.org/officeDocument/2006/relationships/image" Target="../media/image2.jpe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Рисунок 2" descr=""/>
          <p:cNvPicPr/>
          <p:nvPr/>
        </p:nvPicPr>
        <p:blipFill>
          <a:blip r:embed="rId2"/>
          <a:stretch/>
        </p:blipFill>
        <p:spPr>
          <a:xfrm>
            <a:off x="420480" y="446040"/>
            <a:ext cx="2356560" cy="717840"/>
          </a:xfrm>
          <a:prstGeom prst="rect">
            <a:avLst/>
          </a:prstGeom>
          <a:ln w="0">
            <a:noFill/>
          </a:ln>
        </p:spPr>
      </p:pic>
      <p:pic>
        <p:nvPicPr>
          <p:cNvPr id="1" name="Google Shape;88;p1" descr=""/>
          <p:cNvPicPr/>
          <p:nvPr/>
        </p:nvPicPr>
        <p:blipFill>
          <a:blip r:embed="rId3"/>
          <a:srcRect l="0" t="16241" r="0" b="8817"/>
          <a:stretch/>
        </p:blipFill>
        <p:spPr>
          <a:xfrm>
            <a:off x="0" y="0"/>
            <a:ext cx="12187080" cy="6852960"/>
          </a:xfrm>
          <a:prstGeom prst="rect">
            <a:avLst/>
          </a:prstGeom>
          <a:ln w="0">
            <a:noFill/>
          </a:ln>
        </p:spPr>
      </p:pic>
      <p:grpSp>
        <p:nvGrpSpPr>
          <p:cNvPr id="2" name="Группа 6"/>
          <p:cNvGrpSpPr/>
          <p:nvPr/>
        </p:nvGrpSpPr>
        <p:grpSpPr>
          <a:xfrm>
            <a:off x="694440" y="633240"/>
            <a:ext cx="9497880" cy="4701600"/>
            <a:chOff x="694440" y="633240"/>
            <a:chExt cx="9497880" cy="4701600"/>
          </a:xfrm>
        </p:grpSpPr>
        <p:pic>
          <p:nvPicPr>
            <p:cNvPr id="3" name="Google Shape;13;p5" descr=""/>
            <p:cNvPicPr/>
            <p:nvPr/>
          </p:nvPicPr>
          <p:blipFill>
            <a:blip r:embed="rId4"/>
            <a:stretch/>
          </p:blipFill>
          <p:spPr>
            <a:xfrm>
              <a:off x="694440" y="633240"/>
              <a:ext cx="9497880" cy="47016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" name="Прямоугольник 9"/>
            <p:cNvSpPr/>
            <p:nvPr/>
          </p:nvSpPr>
          <p:spPr>
            <a:xfrm>
              <a:off x="694440" y="5307120"/>
              <a:ext cx="9497880" cy="23760"/>
            </a:xfrm>
            <a:prstGeom prst="rect">
              <a:avLst/>
            </a:prstGeom>
            <a:solidFill>
              <a:srgbClr val="e6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-16200" bIns="-162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ru-RU" sz="1400" spc="-1" strike="noStrike">
                <a:solidFill>
                  <a:schemeClr val="lt1"/>
                </a:solidFill>
                <a:latin typeface="ALS Sector Regular"/>
                <a:ea typeface="Arial"/>
              </a:endParaRPr>
            </a:p>
          </p:txBody>
        </p:sp>
      </p:grpSp>
      <p:pic>
        <p:nvPicPr>
          <p:cNvPr id="5" name="Рисунок 2" descr=""/>
          <p:cNvPicPr/>
          <p:nvPr/>
        </p:nvPicPr>
        <p:blipFill>
          <a:blip r:embed="rId5"/>
          <a:stretch/>
        </p:blipFill>
        <p:spPr>
          <a:xfrm>
            <a:off x="9157680" y="612000"/>
            <a:ext cx="2356560" cy="716760"/>
          </a:xfrm>
          <a:prstGeom prst="rect">
            <a:avLst/>
          </a:prstGeom>
          <a:ln w="0">
            <a:noFill/>
          </a:ln>
        </p:spPr>
      </p:pic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2" descr=""/>
          <p:cNvPicPr/>
          <p:nvPr/>
        </p:nvPicPr>
        <p:blipFill>
          <a:blip r:embed="rId2"/>
          <a:stretch/>
        </p:blipFill>
        <p:spPr>
          <a:xfrm>
            <a:off x="420480" y="446040"/>
            <a:ext cx="2356560" cy="717840"/>
          </a:xfrm>
          <a:prstGeom prst="rect">
            <a:avLst/>
          </a:prstGeom>
          <a:ln w="0">
            <a:noFill/>
          </a:ln>
        </p:spPr>
      </p:pic>
      <p:sp>
        <p:nvSpPr>
          <p:cNvPr id="9" name="PlaceHolder 1"/>
          <p:cNvSpPr>
            <a:spLocks noGrp="1"/>
          </p:cNvSpPr>
          <p:nvPr>
            <p:ph type="sldNum" idx="1"/>
          </p:nvPr>
        </p:nvSpPr>
        <p:spPr>
          <a:xfrm>
            <a:off x="273600" y="6433920"/>
            <a:ext cx="565200" cy="27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ru-RU" sz="2400" spc="-1" strike="noStrike">
                <a:solidFill>
                  <a:srgbClr val="898989"/>
                </a:solidFill>
                <a:latin typeface="ALS Sector Bold"/>
                <a:ea typeface="Open Sans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0DB58518-6C0D-4485-8AFD-E2F36B1A2E75}" type="slidenum">
              <a:rPr b="0" lang="ru-RU" sz="2400" spc="-1" strike="noStrike">
                <a:solidFill>
                  <a:srgbClr val="898989"/>
                </a:solidFill>
                <a:latin typeface="ALS Sector Bold"/>
                <a:ea typeface="Open Sans"/>
              </a:rPr>
              <a:t>&lt;number&gt;</a:t>
            </a:fld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2" descr=""/>
          <p:cNvPicPr/>
          <p:nvPr/>
        </p:nvPicPr>
        <p:blipFill>
          <a:blip r:embed="rId2"/>
          <a:stretch/>
        </p:blipFill>
        <p:spPr>
          <a:xfrm>
            <a:off x="420480" y="446040"/>
            <a:ext cx="2356560" cy="717840"/>
          </a:xfrm>
          <a:prstGeom prst="rect">
            <a:avLst/>
          </a:prstGeom>
          <a:ln w="0">
            <a:noFill/>
          </a:ln>
        </p:spPr>
      </p:pic>
      <p:sp>
        <p:nvSpPr>
          <p:cNvPr id="13" name="PlaceHolder 1"/>
          <p:cNvSpPr>
            <a:spLocks noGrp="1"/>
          </p:cNvSpPr>
          <p:nvPr>
            <p:ph type="sldNum" idx="2"/>
          </p:nvPr>
        </p:nvSpPr>
        <p:spPr>
          <a:xfrm>
            <a:off x="273600" y="6433920"/>
            <a:ext cx="627480" cy="27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ru-RU" sz="2400" spc="-1" strike="noStrike">
                <a:solidFill>
                  <a:srgbClr val="898989"/>
                </a:solidFill>
                <a:latin typeface="ALS Sector Bold"/>
                <a:ea typeface="Open Sans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2772E0A3-BC17-495F-80D7-5246FE0F120B}" type="slidenum">
              <a:rPr b="0" lang="ru-RU" sz="2400" spc="-1" strike="noStrike">
                <a:solidFill>
                  <a:srgbClr val="898989"/>
                </a:solidFill>
                <a:latin typeface="ALS Sector Bold"/>
                <a:ea typeface="Open Sans"/>
              </a:rPr>
              <a:t>&lt;number&gt;</a:t>
            </a:fld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2" descr=""/>
          <p:cNvPicPr/>
          <p:nvPr/>
        </p:nvPicPr>
        <p:blipFill>
          <a:blip r:embed="rId2"/>
          <a:stretch/>
        </p:blipFill>
        <p:spPr>
          <a:xfrm>
            <a:off x="420480" y="446040"/>
            <a:ext cx="2356560" cy="717840"/>
          </a:xfrm>
          <a:prstGeom prst="rect">
            <a:avLst/>
          </a:prstGeom>
          <a:ln w="0">
            <a:noFill/>
          </a:ln>
        </p:spPr>
      </p:pic>
      <p:sp>
        <p:nvSpPr>
          <p:cNvPr id="15" name="PlaceHolder 1"/>
          <p:cNvSpPr>
            <a:spLocks noGrp="1"/>
          </p:cNvSpPr>
          <p:nvPr>
            <p:ph type="sldNum" idx="3"/>
          </p:nvPr>
        </p:nvSpPr>
        <p:spPr>
          <a:xfrm>
            <a:off x="273600" y="6433920"/>
            <a:ext cx="565200" cy="27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ru-RU" sz="2400" spc="-1" strike="noStrike">
                <a:solidFill>
                  <a:srgbClr val="898989"/>
                </a:solidFill>
                <a:latin typeface="ALS Sector Bold"/>
                <a:ea typeface="Open Sans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4FC2C489-5E52-41C9-949C-C738E7E7E965}" type="slidenum">
              <a:rPr b="0" lang="ru-RU" sz="2400" spc="-1" strike="noStrike">
                <a:solidFill>
                  <a:srgbClr val="898989"/>
                </a:solidFill>
                <a:latin typeface="ALS Sector Bold"/>
                <a:ea typeface="Open Sans"/>
              </a:rPr>
              <a:t>&lt;number&gt;</a:t>
            </a:fld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2" descr=""/>
          <p:cNvPicPr/>
          <p:nvPr/>
        </p:nvPicPr>
        <p:blipFill>
          <a:blip r:embed="rId2"/>
          <a:stretch/>
        </p:blipFill>
        <p:spPr>
          <a:xfrm>
            <a:off x="420480" y="446040"/>
            <a:ext cx="2356560" cy="717840"/>
          </a:xfrm>
          <a:prstGeom prst="rect">
            <a:avLst/>
          </a:prstGeom>
          <a:ln w="0">
            <a:noFill/>
          </a:ln>
        </p:spPr>
      </p:pic>
      <p:sp>
        <p:nvSpPr>
          <p:cNvPr id="17" name="PlaceHolder 1"/>
          <p:cNvSpPr>
            <a:spLocks noGrp="1"/>
          </p:cNvSpPr>
          <p:nvPr>
            <p:ph type="sldNum" idx="4"/>
          </p:nvPr>
        </p:nvSpPr>
        <p:spPr>
          <a:xfrm>
            <a:off x="273600" y="6433920"/>
            <a:ext cx="565200" cy="27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ru-RU" sz="2400" spc="-1" strike="noStrike">
                <a:solidFill>
                  <a:srgbClr val="898989"/>
                </a:solidFill>
                <a:latin typeface="ALS Sector Bold"/>
                <a:ea typeface="Open Sans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681EF5AC-3478-4D10-894E-19730914E87F}" type="slidenum">
              <a:rPr b="0" lang="ru-RU" sz="2400" spc="-1" strike="noStrike">
                <a:solidFill>
                  <a:srgbClr val="898989"/>
                </a:solidFill>
                <a:latin typeface="ALS Sector Bold"/>
                <a:ea typeface="Open Sans"/>
              </a:rPr>
              <a:t>&lt;number&gt;</a:t>
            </a:fld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Рисунок 2" descr=""/>
          <p:cNvPicPr/>
          <p:nvPr/>
        </p:nvPicPr>
        <p:blipFill>
          <a:blip r:embed="rId2"/>
          <a:stretch/>
        </p:blipFill>
        <p:spPr>
          <a:xfrm>
            <a:off x="420480" y="446040"/>
            <a:ext cx="2356560" cy="717840"/>
          </a:xfrm>
          <a:prstGeom prst="rect">
            <a:avLst/>
          </a:prstGeom>
          <a:ln w="0">
            <a:noFill/>
          </a:ln>
        </p:spPr>
      </p:pic>
      <p:sp>
        <p:nvSpPr>
          <p:cNvPr id="19" name="PlaceHolder 1"/>
          <p:cNvSpPr>
            <a:spLocks noGrp="1"/>
          </p:cNvSpPr>
          <p:nvPr>
            <p:ph type="sldNum" idx="5"/>
          </p:nvPr>
        </p:nvSpPr>
        <p:spPr>
          <a:xfrm>
            <a:off x="273600" y="6433920"/>
            <a:ext cx="565200" cy="27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ru-RU" sz="2400" spc="-1" strike="noStrike">
                <a:solidFill>
                  <a:srgbClr val="898989"/>
                </a:solidFill>
                <a:latin typeface="ALS Sector Bold"/>
                <a:ea typeface="Open Sans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CB932F7C-DD4F-43F6-8AAB-527163914D79}" type="slidenum">
              <a:rPr b="0" lang="ru-RU" sz="2400" spc="-1" strike="noStrike">
                <a:solidFill>
                  <a:srgbClr val="898989"/>
                </a:solidFill>
                <a:latin typeface="ALS Sector Bold"/>
                <a:ea typeface="Open Sans"/>
              </a:rPr>
              <a:t>&lt;number&gt;</a:t>
            </a:fld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Рисунок 2" descr=""/>
          <p:cNvPicPr/>
          <p:nvPr/>
        </p:nvPicPr>
        <p:blipFill>
          <a:blip r:embed="rId2"/>
          <a:stretch/>
        </p:blipFill>
        <p:spPr>
          <a:xfrm>
            <a:off x="420480" y="446040"/>
            <a:ext cx="2356560" cy="717840"/>
          </a:xfrm>
          <a:prstGeom prst="rect">
            <a:avLst/>
          </a:prstGeom>
          <a:ln w="0">
            <a:noFill/>
          </a:ln>
        </p:spPr>
      </p:pic>
      <p:sp>
        <p:nvSpPr>
          <p:cNvPr id="21" name="PlaceHolder 1"/>
          <p:cNvSpPr>
            <a:spLocks noGrp="1"/>
          </p:cNvSpPr>
          <p:nvPr>
            <p:ph type="sldNum" idx="6"/>
          </p:nvPr>
        </p:nvSpPr>
        <p:spPr>
          <a:xfrm>
            <a:off x="273600" y="6433920"/>
            <a:ext cx="565200" cy="27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ru-RU" sz="2400" spc="-1" strike="noStrike">
                <a:solidFill>
                  <a:srgbClr val="898989"/>
                </a:solidFill>
                <a:latin typeface="ALS Sector Bold"/>
                <a:ea typeface="Open Sans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58DD2131-4A74-4FB1-B7B4-671386FE4E66}" type="slidenum">
              <a:rPr b="0" lang="ru-RU" sz="2400" spc="-1" strike="noStrike">
                <a:solidFill>
                  <a:srgbClr val="898989"/>
                </a:solidFill>
                <a:latin typeface="ALS Sector Bold"/>
                <a:ea typeface="Open Sans"/>
              </a:rPr>
              <a:t>&lt;number&gt;</a:t>
            </a:fld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Рисунок 2" descr=""/>
          <p:cNvPicPr/>
          <p:nvPr/>
        </p:nvPicPr>
        <p:blipFill>
          <a:blip r:embed="rId2"/>
          <a:stretch/>
        </p:blipFill>
        <p:spPr>
          <a:xfrm>
            <a:off x="420480" y="446040"/>
            <a:ext cx="2356560" cy="717840"/>
          </a:xfrm>
          <a:prstGeom prst="rect">
            <a:avLst/>
          </a:prstGeom>
          <a:ln w="0">
            <a:noFill/>
          </a:ln>
        </p:spPr>
      </p:pic>
      <p:sp>
        <p:nvSpPr>
          <p:cNvPr id="23" name="PlaceHolder 1"/>
          <p:cNvSpPr>
            <a:spLocks noGrp="1"/>
          </p:cNvSpPr>
          <p:nvPr>
            <p:ph type="sldNum" idx="7"/>
          </p:nvPr>
        </p:nvSpPr>
        <p:spPr>
          <a:xfrm>
            <a:off x="273600" y="6433920"/>
            <a:ext cx="565200" cy="27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ru-RU" sz="2400" spc="-1" strike="noStrike">
                <a:solidFill>
                  <a:srgbClr val="898989"/>
                </a:solidFill>
                <a:latin typeface="ALS Sector Bold"/>
                <a:ea typeface="Open Sans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12B700DB-3B3C-43B4-B723-E2A38C8A49A6}" type="slidenum">
              <a:rPr b="0" lang="ru-RU" sz="2400" spc="-1" strike="noStrike">
                <a:solidFill>
                  <a:srgbClr val="898989"/>
                </a:solidFill>
                <a:latin typeface="ALS Sector Bold"/>
                <a:ea typeface="Open Sans"/>
              </a:rPr>
              <a:t>&lt;number&gt;</a:t>
            </a:fld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Рисунок 2" descr=""/>
          <p:cNvPicPr/>
          <p:nvPr/>
        </p:nvPicPr>
        <p:blipFill>
          <a:blip r:embed="rId2"/>
          <a:stretch/>
        </p:blipFill>
        <p:spPr>
          <a:xfrm>
            <a:off x="420480" y="446040"/>
            <a:ext cx="2356560" cy="717840"/>
          </a:xfrm>
          <a:prstGeom prst="rect">
            <a:avLst/>
          </a:prstGeom>
          <a:ln w="0">
            <a:noFill/>
          </a:ln>
        </p:spPr>
      </p:pic>
      <p:pic>
        <p:nvPicPr>
          <p:cNvPr id="25" name="Google Shape;88;p1" descr=""/>
          <p:cNvPicPr/>
          <p:nvPr/>
        </p:nvPicPr>
        <p:blipFill>
          <a:blip r:embed="rId3"/>
          <a:srcRect l="0" t="16241" r="0" b="8817"/>
          <a:stretch/>
        </p:blipFill>
        <p:spPr>
          <a:xfrm>
            <a:off x="0" y="0"/>
            <a:ext cx="12187080" cy="6852960"/>
          </a:xfrm>
          <a:prstGeom prst="rect">
            <a:avLst/>
          </a:prstGeom>
          <a:ln w="0">
            <a:noFill/>
          </a:ln>
        </p:spPr>
      </p:pic>
      <p:pic>
        <p:nvPicPr>
          <p:cNvPr id="26" name="Рисунок 4" descr=""/>
          <p:cNvPicPr/>
          <p:nvPr/>
        </p:nvPicPr>
        <p:blipFill>
          <a:blip r:embed="rId4"/>
          <a:stretch/>
        </p:blipFill>
        <p:spPr>
          <a:xfrm>
            <a:off x="6575400" y="2096640"/>
            <a:ext cx="1326960" cy="1326960"/>
          </a:xfrm>
          <a:prstGeom prst="rect">
            <a:avLst/>
          </a:prstGeom>
          <a:ln w="0">
            <a:noFill/>
          </a:ln>
        </p:spPr>
      </p:pic>
      <p:pic>
        <p:nvPicPr>
          <p:cNvPr id="27" name="Рисунок 3" descr=""/>
          <p:cNvPicPr/>
          <p:nvPr/>
        </p:nvPicPr>
        <p:blipFill>
          <a:blip r:embed="rId5"/>
          <a:stretch/>
        </p:blipFill>
        <p:spPr>
          <a:xfrm>
            <a:off x="1278360" y="2042640"/>
            <a:ext cx="4705200" cy="1434960"/>
          </a:xfrm>
          <a:prstGeom prst="rect">
            <a:avLst/>
          </a:prstGeom>
          <a:ln w="0">
            <a:noFill/>
          </a:ln>
        </p:spPr>
      </p:pic>
      <p:sp>
        <p:nvSpPr>
          <p:cNvPr id="28" name="TextBox 28"/>
          <p:cNvSpPr/>
          <p:nvPr/>
        </p:nvSpPr>
        <p:spPr>
          <a:xfrm>
            <a:off x="7849800" y="2522520"/>
            <a:ext cx="3043440" cy="47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90000"/>
              </a:lnSpc>
            </a:pPr>
            <a:r>
              <a:rPr b="0" lang="en-US" sz="2800" spc="-1" strike="noStrike">
                <a:solidFill>
                  <a:schemeClr val="lt1"/>
                </a:solidFill>
                <a:latin typeface="ALS Sector Bold"/>
                <a:ea typeface="Roboto Black"/>
              </a:rPr>
              <a:t>do.bmstu.ru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Прямоугольник 58"/>
          <p:cNvSpPr/>
          <p:nvPr/>
        </p:nvSpPr>
        <p:spPr>
          <a:xfrm flipH="1">
            <a:off x="10706760" y="2096640"/>
            <a:ext cx="125640" cy="1326960"/>
          </a:xfrm>
          <a:custGeom>
            <a:avLst/>
            <a:gdLst>
              <a:gd name="textAreaLeft" fmla="*/ 2520 w 125640"/>
              <a:gd name="textAreaRight" fmla="*/ 133200 w 125640"/>
              <a:gd name="textAreaTop" fmla="*/ 0 h 1326960"/>
              <a:gd name="textAreaBottom" fmla="*/ 1332000 h 1326960"/>
            </a:gdLst>
            <a:ahLst/>
            <a:rect l="textAreaLeft" t="textAreaTop" r="textAreaRight" b="textAreaBottom"/>
            <a:pathLst>
              <a:path w="424732" h="424732">
                <a:moveTo>
                  <a:pt x="424732" y="424732"/>
                </a:moveTo>
                <a:lnTo>
                  <a:pt x="0" y="424732"/>
                </a:lnTo>
                <a:lnTo>
                  <a:pt x="0" y="0"/>
                </a:lnTo>
                <a:lnTo>
                  <a:pt x="424732" y="0"/>
                </a:lnTo>
              </a:path>
            </a:pathLst>
          </a:custGeom>
          <a:noFill/>
          <a:ln w="28575">
            <a:solidFill>
              <a:srgbClr val="ffff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ru-RU" sz="1400" spc="-1" strike="noStrike">
              <a:solidFill>
                <a:schemeClr val="dk1"/>
              </a:solidFill>
              <a:latin typeface="ALS Sector Regular"/>
              <a:ea typeface="Arial"/>
            </a:endParaRPr>
          </a:p>
        </p:txBody>
      </p:sp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slideLayout" Target="../slideLayouts/slideLayout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2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slideLayout" Target="../slideLayouts/slideLayout2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slideLayout" Target="../slideLayouts/slideLayout2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hyperlink" Target="https://github.com/Spring-31/HC_default_risk" TargetMode="External"/><Relationship Id="rId2" Type="http://schemas.openxmlformats.org/officeDocument/2006/relationships/slideLayout" Target="../slideLayouts/slideLayout2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subTitle"/>
          </p:nvPr>
        </p:nvSpPr>
        <p:spPr>
          <a:xfrm>
            <a:off x="1078200" y="4363560"/>
            <a:ext cx="9114120" cy="869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457200" indent="-380880">
              <a:lnSpc>
                <a:spcPct val="90000"/>
              </a:lnSpc>
              <a:spcBef>
                <a:spcPts val="751"/>
              </a:spcBef>
              <a:tabLst>
                <a:tab algn="l" pos="0"/>
              </a:tabLst>
            </a:pPr>
            <a:r>
              <a:rPr b="0" lang="ru-RU" sz="2800" spc="-1" strike="noStrike">
                <a:solidFill>
                  <a:schemeClr val="lt1"/>
                </a:solidFill>
                <a:latin typeface="ALS Sector Regular"/>
                <a:ea typeface="Open Sans"/>
              </a:rPr>
              <a:t>Щекина Татьяна Сергеевна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Заголовок 1"/>
          <p:cNvSpPr/>
          <p:nvPr/>
        </p:nvSpPr>
        <p:spPr>
          <a:xfrm>
            <a:off x="1078200" y="743400"/>
            <a:ext cx="9115200" cy="341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90000"/>
              </a:lnSpc>
            </a:pPr>
            <a:r>
              <a:rPr b="0" lang="ru-RU" sz="4000" spc="-1" strike="noStrike">
                <a:solidFill>
                  <a:schemeClr val="lt1"/>
                </a:solidFill>
                <a:latin typeface="ALS Sector Bold"/>
                <a:ea typeface="Open Sans"/>
              </a:rPr>
              <a:t>Разработка и обучение моделей машинного обучения для прогнозирования вероятности дефолта клиентов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Группа 18"/>
          <p:cNvGrpSpPr/>
          <p:nvPr/>
        </p:nvGrpSpPr>
        <p:grpSpPr>
          <a:xfrm>
            <a:off x="3168000" y="469440"/>
            <a:ext cx="3830400" cy="666000"/>
            <a:chOff x="3168000" y="469440"/>
            <a:chExt cx="3830400" cy="666000"/>
          </a:xfrm>
        </p:grpSpPr>
        <p:sp>
          <p:nvSpPr>
            <p:cNvPr id="96" name="Прямоугольник 50"/>
            <p:cNvSpPr/>
            <p:nvPr/>
          </p:nvSpPr>
          <p:spPr>
            <a:xfrm>
              <a:off x="3168000" y="469440"/>
              <a:ext cx="3830400" cy="66096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ru-RU" sz="2800" spc="180" strike="noStrike">
                  <a:solidFill>
                    <a:srgbClr val="065cab"/>
                  </a:solidFill>
                  <a:latin typeface="ALS Sector Bold"/>
                  <a:ea typeface="Arial"/>
                </a:rPr>
                <a:t>Обучение моделей</a:t>
              </a:r>
              <a:endParaRPr b="0" lang="en-US" sz="2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7" name="Прямоугольник 51"/>
            <p:cNvSpPr/>
            <p:nvPr/>
          </p:nvSpPr>
          <p:spPr>
            <a:xfrm flipH="1" rot="10800000">
              <a:off x="3167640" y="474480"/>
              <a:ext cx="58680" cy="660960"/>
            </a:xfrm>
            <a:custGeom>
              <a:avLst/>
              <a:gdLst>
                <a:gd name="textAreaLeft" fmla="*/ 2520 w 58680"/>
                <a:gd name="textAreaRight" fmla="*/ 66240 w 58680"/>
                <a:gd name="textAreaTop" fmla="*/ 0 h 660960"/>
                <a:gd name="textAreaBottom" fmla="*/ 666000 h 66096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65ca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chemeClr val="dk1"/>
                </a:solidFill>
                <a:latin typeface="ALS Sector Regular"/>
                <a:ea typeface="Arial"/>
              </a:endParaRPr>
            </a:p>
          </p:txBody>
        </p:sp>
        <p:sp>
          <p:nvSpPr>
            <p:cNvPr id="98" name="Прямоугольник 52"/>
            <p:cNvSpPr/>
            <p:nvPr/>
          </p:nvSpPr>
          <p:spPr>
            <a:xfrm flipH="1">
              <a:off x="6923520" y="469440"/>
              <a:ext cx="69840" cy="660960"/>
            </a:xfrm>
            <a:custGeom>
              <a:avLst/>
              <a:gdLst>
                <a:gd name="textAreaLeft" fmla="*/ -2520 w 69840"/>
                <a:gd name="textAreaRight" fmla="*/ 72360 w 69840"/>
                <a:gd name="textAreaTop" fmla="*/ 0 h 660960"/>
                <a:gd name="textAreaBottom" fmla="*/ 666000 h 66096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046a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065cab"/>
                </a:solidFill>
                <a:latin typeface="ALS Sector Regular"/>
                <a:ea typeface="Arial"/>
              </a:endParaRPr>
            </a:p>
          </p:txBody>
        </p:sp>
      </p:grpSp>
      <p:sp>
        <p:nvSpPr>
          <p:cNvPr id="99" name="PlaceHolder 24"/>
          <p:cNvSpPr/>
          <p:nvPr/>
        </p:nvSpPr>
        <p:spPr>
          <a:xfrm>
            <a:off x="273600" y="6435000"/>
            <a:ext cx="565200" cy="27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98A5C0F9-FB60-470E-AA51-8C0BC3B1D55B}" type="slidenum">
              <a:rPr b="0" lang="ru-RU" sz="1400" spc="-1" strike="noStrike">
                <a:solidFill>
                  <a:srgbClr val="898989"/>
                </a:solidFill>
                <a:latin typeface="Times New Roman"/>
                <a:ea typeface="Open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Google Shape;149;p 1"/>
          <p:cNvSpPr/>
          <p:nvPr/>
        </p:nvSpPr>
        <p:spPr>
          <a:xfrm>
            <a:off x="464040" y="1350720"/>
            <a:ext cx="7310880" cy="52660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76680" rIns="76680" tIns="38520" bIns="3852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-RU" sz="2000" spc="-1" strike="noStrike">
                <a:solidFill>
                  <a:srgbClr val="000000"/>
                </a:solidFill>
                <a:latin typeface="Arial"/>
                <a:ea typeface="Arial"/>
              </a:rPr>
              <a:t>Обучены классификаторы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  <a:ea typeface="Arial"/>
              </a:rPr>
              <a:t>Логистическая регрессия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  <a:ea typeface="Arial"/>
              </a:rPr>
              <a:t>Дерево решений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  <a:ea typeface="Arial"/>
              </a:rPr>
              <a:t>Градиентный бустинг LightGBM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  <a:ea typeface="Arial"/>
              </a:rPr>
              <a:t>Адаптивный бустинг AdaBoost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  <a:ea typeface="Arial"/>
              </a:rPr>
              <a:t>Экстремальный градиентный бустинг XGBoost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  <a:ea typeface="Arial"/>
              </a:rPr>
              <a:t>Полносвязная нейронная сеть (перцептрон)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/>
          </p:nvPr>
        </p:nvSpPr>
        <p:spPr>
          <a:xfrm>
            <a:off x="300600" y="1371600"/>
            <a:ext cx="4040280" cy="1874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76320" indent="0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1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LightGBM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76320" indent="0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1) полный датасет (303 признака, несбалансированный)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76320" indent="0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76320" indent="0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02" name="Группа 10"/>
          <p:cNvGrpSpPr/>
          <p:nvPr/>
        </p:nvGrpSpPr>
        <p:grpSpPr>
          <a:xfrm>
            <a:off x="3168000" y="469440"/>
            <a:ext cx="3830400" cy="666000"/>
            <a:chOff x="3168000" y="469440"/>
            <a:chExt cx="3830400" cy="666000"/>
          </a:xfrm>
        </p:grpSpPr>
        <p:sp>
          <p:nvSpPr>
            <p:cNvPr id="103" name="Прямоугольник 26"/>
            <p:cNvSpPr/>
            <p:nvPr/>
          </p:nvSpPr>
          <p:spPr>
            <a:xfrm>
              <a:off x="3168000" y="469440"/>
              <a:ext cx="3830400" cy="66096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ru-RU" sz="2800" spc="180" strike="noStrike">
                  <a:solidFill>
                    <a:srgbClr val="065cab"/>
                  </a:solidFill>
                  <a:latin typeface="ALS Sector Bold"/>
                  <a:ea typeface="Arial"/>
                </a:rPr>
                <a:t>Обучение моделей</a:t>
              </a:r>
              <a:endParaRPr b="0" lang="en-US" sz="2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4" name="Прямоугольник 27"/>
            <p:cNvSpPr/>
            <p:nvPr/>
          </p:nvSpPr>
          <p:spPr>
            <a:xfrm flipH="1" rot="10800000">
              <a:off x="3167640" y="474480"/>
              <a:ext cx="58680" cy="660960"/>
            </a:xfrm>
            <a:custGeom>
              <a:avLst/>
              <a:gdLst>
                <a:gd name="textAreaLeft" fmla="*/ 2520 w 58680"/>
                <a:gd name="textAreaRight" fmla="*/ 66240 w 58680"/>
                <a:gd name="textAreaTop" fmla="*/ 0 h 660960"/>
                <a:gd name="textAreaBottom" fmla="*/ 666000 h 66096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65ca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chemeClr val="dk1"/>
                </a:solidFill>
                <a:latin typeface="ALS Sector Regular"/>
                <a:ea typeface="Arial"/>
              </a:endParaRPr>
            </a:p>
          </p:txBody>
        </p:sp>
        <p:sp>
          <p:nvSpPr>
            <p:cNvPr id="105" name="Прямоугольник 28"/>
            <p:cNvSpPr/>
            <p:nvPr/>
          </p:nvSpPr>
          <p:spPr>
            <a:xfrm flipH="1">
              <a:off x="6923520" y="469440"/>
              <a:ext cx="69840" cy="660960"/>
            </a:xfrm>
            <a:custGeom>
              <a:avLst/>
              <a:gdLst>
                <a:gd name="textAreaLeft" fmla="*/ -2520 w 69840"/>
                <a:gd name="textAreaRight" fmla="*/ 72360 w 69840"/>
                <a:gd name="textAreaTop" fmla="*/ 0 h 660960"/>
                <a:gd name="textAreaBottom" fmla="*/ 666000 h 66096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046a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065cab"/>
                </a:solidFill>
                <a:latin typeface="ALS Sector Regular"/>
                <a:ea typeface="Arial"/>
              </a:endParaRPr>
            </a:p>
          </p:txBody>
        </p:sp>
      </p:grpSp>
      <p:sp>
        <p:nvSpPr>
          <p:cNvPr id="106" name="PlaceHolder 13"/>
          <p:cNvSpPr/>
          <p:nvPr/>
        </p:nvSpPr>
        <p:spPr>
          <a:xfrm>
            <a:off x="273600" y="6435000"/>
            <a:ext cx="565200" cy="27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F1B52302-485C-443E-97CE-AAFB40E75CE4}" type="slidenum">
              <a:rPr b="0" lang="ru-RU" sz="1400" spc="-1" strike="noStrike">
                <a:solidFill>
                  <a:srgbClr val="898989"/>
                </a:solidFill>
                <a:latin typeface="Times New Roman"/>
                <a:ea typeface="Open Sans"/>
              </a:rPr>
              <a:t>11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7" name="" descr=""/>
          <p:cNvPicPr/>
          <p:nvPr/>
        </p:nvPicPr>
        <p:blipFill>
          <a:blip r:embed="rId1"/>
          <a:stretch/>
        </p:blipFill>
        <p:spPr>
          <a:xfrm>
            <a:off x="542160" y="2295000"/>
            <a:ext cx="3255120" cy="721080"/>
          </a:xfrm>
          <a:prstGeom prst="rect">
            <a:avLst/>
          </a:prstGeom>
          <a:ln w="0">
            <a:noFill/>
          </a:ln>
        </p:spPr>
      </p:pic>
      <p:grpSp>
        <p:nvGrpSpPr>
          <p:cNvPr id="108" name=""/>
          <p:cNvGrpSpPr/>
          <p:nvPr/>
        </p:nvGrpSpPr>
        <p:grpSpPr>
          <a:xfrm>
            <a:off x="336600" y="3105000"/>
            <a:ext cx="4181040" cy="1874880"/>
            <a:chOff x="336600" y="3105000"/>
            <a:chExt cx="4181040" cy="1874880"/>
          </a:xfrm>
        </p:grpSpPr>
        <p:sp>
          <p:nvSpPr>
            <p:cNvPr id="109" name="PlaceHolder 27"/>
            <p:cNvSpPr/>
            <p:nvPr/>
          </p:nvSpPr>
          <p:spPr>
            <a:xfrm>
              <a:off x="336600" y="3105000"/>
              <a:ext cx="4181040" cy="1874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rmAutofit/>
            </a:bodyPr>
            <a:p>
              <a:pPr marL="76320">
                <a:lnSpc>
                  <a:spcPct val="90000"/>
                </a:lnSpc>
                <a:spcBef>
                  <a:spcPts val="751"/>
                </a:spcBef>
                <a:tabLst>
                  <a:tab algn="l" pos="0"/>
                </a:tabLst>
              </a:pPr>
              <a:r>
                <a:rPr b="0" lang="ru-RU" sz="1800" spc="-1" strike="noStrike">
                  <a:solidFill>
                    <a:srgbClr val="262626"/>
                  </a:solidFill>
                  <a:latin typeface="Arial"/>
                  <a:ea typeface="Open Sans"/>
                </a:rPr>
                <a:t>2) подбор оптимального порога для максимизации f1-score: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  <a:p>
              <a:pPr marL="76320">
                <a:lnSpc>
                  <a:spcPct val="90000"/>
                </a:lnSpc>
                <a:spcBef>
                  <a:spcPts val="751"/>
                </a:spcBef>
                <a:tabLst>
                  <a:tab algn="l" pos="0"/>
                </a:tabLst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110" name="" descr=""/>
            <p:cNvPicPr/>
            <p:nvPr/>
          </p:nvPicPr>
          <p:blipFill>
            <a:blip r:embed="rId2"/>
            <a:stretch/>
          </p:blipFill>
          <p:spPr>
            <a:xfrm>
              <a:off x="529200" y="3729600"/>
              <a:ext cx="3302640" cy="7210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11" name="" descr=""/>
            <p:cNvPicPr/>
            <p:nvPr/>
          </p:nvPicPr>
          <p:blipFill>
            <a:blip r:embed="rId3"/>
            <a:stretch/>
          </p:blipFill>
          <p:spPr>
            <a:xfrm>
              <a:off x="633960" y="4525200"/>
              <a:ext cx="2740680" cy="31140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12" name=""/>
          <p:cNvGrpSpPr/>
          <p:nvPr/>
        </p:nvGrpSpPr>
        <p:grpSpPr>
          <a:xfrm>
            <a:off x="336600" y="4980600"/>
            <a:ext cx="4181040" cy="1874880"/>
            <a:chOff x="336600" y="4980600"/>
            <a:chExt cx="4181040" cy="1874880"/>
          </a:xfrm>
        </p:grpSpPr>
        <p:sp>
          <p:nvSpPr>
            <p:cNvPr id="113" name="PlaceHolder 27"/>
            <p:cNvSpPr/>
            <p:nvPr/>
          </p:nvSpPr>
          <p:spPr>
            <a:xfrm>
              <a:off x="336600" y="4980600"/>
              <a:ext cx="4181040" cy="1874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rmAutofit/>
            </a:bodyPr>
            <a:p>
              <a:pPr marL="76320">
                <a:lnSpc>
                  <a:spcPct val="90000"/>
                </a:lnSpc>
                <a:spcBef>
                  <a:spcPts val="751"/>
                </a:spcBef>
                <a:tabLst>
                  <a:tab algn="l" pos="0"/>
                </a:tabLst>
              </a:pPr>
              <a:r>
                <a:rPr b="0" lang="ru-RU" sz="1800" spc="-1" strike="noStrike">
                  <a:solidFill>
                    <a:srgbClr val="262626"/>
                  </a:solidFill>
                  <a:latin typeface="Arial"/>
                  <a:ea typeface="Open Sans"/>
                </a:rPr>
                <a:t>3) обучение на сбалансированном наборе (RandomUnderSampler)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  <a:p>
              <a:pPr marL="76320">
                <a:lnSpc>
                  <a:spcPct val="90000"/>
                </a:lnSpc>
                <a:spcBef>
                  <a:spcPts val="751"/>
                </a:spcBef>
                <a:tabLst>
                  <a:tab algn="l" pos="0"/>
                </a:tabLst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114" name="" descr=""/>
            <p:cNvPicPr/>
            <p:nvPr/>
          </p:nvPicPr>
          <p:blipFill>
            <a:blip r:embed="rId4"/>
            <a:stretch/>
          </p:blipFill>
          <p:spPr>
            <a:xfrm>
              <a:off x="491040" y="5696280"/>
              <a:ext cx="3340800" cy="70200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15" name=""/>
          <p:cNvGrpSpPr/>
          <p:nvPr/>
        </p:nvGrpSpPr>
        <p:grpSpPr>
          <a:xfrm>
            <a:off x="7704360" y="1552320"/>
            <a:ext cx="4181040" cy="1646280"/>
            <a:chOff x="7704360" y="1552320"/>
            <a:chExt cx="4181040" cy="1646280"/>
          </a:xfrm>
        </p:grpSpPr>
        <p:sp>
          <p:nvSpPr>
            <p:cNvPr id="116" name="PlaceHolder 27"/>
            <p:cNvSpPr/>
            <p:nvPr/>
          </p:nvSpPr>
          <p:spPr>
            <a:xfrm>
              <a:off x="7704360" y="1552320"/>
              <a:ext cx="4181040" cy="1646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rmAutofit/>
            </a:bodyPr>
            <a:p>
              <a:pPr marL="76320">
                <a:lnSpc>
                  <a:spcPct val="90000"/>
                </a:lnSpc>
                <a:spcBef>
                  <a:spcPts val="751"/>
                </a:spcBef>
                <a:tabLst>
                  <a:tab algn="l" pos="0"/>
                </a:tabLst>
              </a:pPr>
              <a:r>
                <a:rPr b="1" lang="ru-RU" sz="1800" spc="-1" strike="noStrike">
                  <a:solidFill>
                    <a:srgbClr val="262626"/>
                  </a:solidFill>
                  <a:latin typeface="Arial"/>
                  <a:ea typeface="Open Sans"/>
                </a:rPr>
                <a:t>Базовые классификаторы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117" name="" descr=""/>
            <p:cNvPicPr/>
            <p:nvPr/>
          </p:nvPicPr>
          <p:blipFill>
            <a:blip r:embed="rId5"/>
            <a:stretch/>
          </p:blipFill>
          <p:spPr>
            <a:xfrm>
              <a:off x="7858800" y="1977840"/>
              <a:ext cx="3921840" cy="74016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18" name="PlaceHolder 32"/>
          <p:cNvSpPr/>
          <p:nvPr/>
        </p:nvSpPr>
        <p:spPr>
          <a:xfrm>
            <a:off x="4114800" y="3886200"/>
            <a:ext cx="4181040" cy="164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76320">
              <a:lnSpc>
                <a:spcPct val="90000"/>
              </a:lnSpc>
              <a:spcBef>
                <a:spcPts val="751"/>
              </a:spcBef>
              <a:tabLst>
                <a:tab algn="l" pos="0"/>
              </a:tabLst>
            </a:pPr>
            <a:r>
              <a:rPr b="1" lang="ru-RU" sz="1800" spc="-1" strike="noStrike">
                <a:solidFill>
                  <a:srgbClr val="3465a4"/>
                </a:solidFill>
                <a:latin typeface="Arial"/>
                <a:ea typeface="Open Sans"/>
              </a:rPr>
              <a:t>Снижение размерности с 303 до 50 значимых признаков оказывает несущественное влияние на метрики качества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"/>
          <p:cNvSpPr/>
          <p:nvPr/>
        </p:nvSpPr>
        <p:spPr>
          <a:xfrm>
            <a:off x="4343400" y="5715000"/>
            <a:ext cx="2512800" cy="455400"/>
          </a:xfrm>
          <a:prstGeom prst="rightArrow">
            <a:avLst>
              <a:gd name="adj1" fmla="val 50000"/>
              <a:gd name="adj2" fmla="val 137500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0" name="" descr=""/>
          <p:cNvPicPr/>
          <p:nvPr/>
        </p:nvPicPr>
        <p:blipFill>
          <a:blip r:embed="rId6"/>
          <a:stretch/>
        </p:blipFill>
        <p:spPr>
          <a:xfrm>
            <a:off x="7200720" y="5486400"/>
            <a:ext cx="3998880" cy="864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p14:dur="10"/>
    </mc:Choice>
    <mc:Fallback>
      <p:transition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Группа 15"/>
          <p:cNvGrpSpPr/>
          <p:nvPr/>
        </p:nvGrpSpPr>
        <p:grpSpPr>
          <a:xfrm>
            <a:off x="3168000" y="184320"/>
            <a:ext cx="7116120" cy="1236240"/>
            <a:chOff x="3168000" y="184320"/>
            <a:chExt cx="7116120" cy="1236240"/>
          </a:xfrm>
        </p:grpSpPr>
        <p:sp>
          <p:nvSpPr>
            <p:cNvPr id="122" name="Прямоугольник 41"/>
            <p:cNvSpPr/>
            <p:nvPr/>
          </p:nvSpPr>
          <p:spPr>
            <a:xfrm>
              <a:off x="3168000" y="184320"/>
              <a:ext cx="7116120" cy="123084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ru-RU" sz="2800" spc="180" strike="noStrike">
                  <a:solidFill>
                    <a:srgbClr val="065cab"/>
                  </a:solidFill>
                  <a:latin typeface="ALS Sector Bold"/>
                  <a:ea typeface="Arial"/>
                </a:rPr>
                <a:t>Отбор признаков-предикторов</a:t>
              </a:r>
              <a:endParaRPr b="0" lang="en-US" sz="2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3" name="Прямоугольник 42"/>
            <p:cNvSpPr/>
            <p:nvPr/>
          </p:nvSpPr>
          <p:spPr>
            <a:xfrm flipH="1" rot="10800000">
              <a:off x="3168000" y="189720"/>
              <a:ext cx="113040" cy="1230840"/>
            </a:xfrm>
            <a:custGeom>
              <a:avLst/>
              <a:gdLst>
                <a:gd name="textAreaLeft" fmla="*/ -360 w 113040"/>
                <a:gd name="textAreaRight" fmla="*/ 117720 w 113040"/>
                <a:gd name="textAreaTop" fmla="*/ 0 h 1230840"/>
                <a:gd name="textAreaBottom" fmla="*/ 1235880 h 123084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65ca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chemeClr val="dk1"/>
                </a:solidFill>
                <a:latin typeface="ALS Sector Regular"/>
                <a:ea typeface="Arial"/>
              </a:endParaRPr>
            </a:p>
          </p:txBody>
        </p:sp>
        <p:sp>
          <p:nvSpPr>
            <p:cNvPr id="124" name="Прямоугольник 43"/>
            <p:cNvSpPr/>
            <p:nvPr/>
          </p:nvSpPr>
          <p:spPr>
            <a:xfrm flipH="1">
              <a:off x="10144800" y="184320"/>
              <a:ext cx="133920" cy="1230840"/>
            </a:xfrm>
            <a:custGeom>
              <a:avLst/>
              <a:gdLst>
                <a:gd name="textAreaLeft" fmla="*/ 720 w 133920"/>
                <a:gd name="textAreaRight" fmla="*/ 139320 w 133920"/>
                <a:gd name="textAreaTop" fmla="*/ 0 h 1230840"/>
                <a:gd name="textAreaBottom" fmla="*/ 1235880 h 123084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046a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065cab"/>
                </a:solidFill>
                <a:latin typeface="ALS Sector Regular"/>
                <a:ea typeface="Arial"/>
              </a:endParaRPr>
            </a:p>
          </p:txBody>
        </p:sp>
      </p:grpSp>
      <p:sp>
        <p:nvSpPr>
          <p:cNvPr id="125" name="PlaceHolder 25"/>
          <p:cNvSpPr/>
          <p:nvPr/>
        </p:nvSpPr>
        <p:spPr>
          <a:xfrm>
            <a:off x="273600" y="6435000"/>
            <a:ext cx="565200" cy="27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84E40953-ACF4-4614-AD92-869929DDD232}" type="slidenum">
              <a:rPr b="0" lang="ru-RU" sz="1400" spc="-1" strike="noStrike">
                <a:solidFill>
                  <a:srgbClr val="898989"/>
                </a:solidFill>
                <a:latin typeface="Times New Roman"/>
                <a:ea typeface="Open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6" name="" descr=""/>
          <p:cNvPicPr/>
          <p:nvPr/>
        </p:nvPicPr>
        <p:blipFill>
          <a:blip r:embed="rId1"/>
          <a:stretch/>
        </p:blipFill>
        <p:spPr>
          <a:xfrm>
            <a:off x="132480" y="1563480"/>
            <a:ext cx="9142200" cy="4835520"/>
          </a:xfrm>
          <a:prstGeom prst="rect">
            <a:avLst/>
          </a:prstGeom>
          <a:ln w="0">
            <a:noFill/>
          </a:ln>
        </p:spPr>
      </p:pic>
      <p:sp>
        <p:nvSpPr>
          <p:cNvPr id="127" name="Google Shape;149;p 2"/>
          <p:cNvSpPr/>
          <p:nvPr/>
        </p:nvSpPr>
        <p:spPr>
          <a:xfrm>
            <a:off x="9274680" y="1600200"/>
            <a:ext cx="2735280" cy="22849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76680" rIns="76680" tIns="38520" bIns="3852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Arial"/>
              </a:rPr>
              <a:t>Сокращение набора признаков не влияет на качество модели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Arial"/>
              </a:rPr>
              <a:t>Ранжирование выполнено на основании   feature_importances_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45"/>
              </a:spcBef>
              <a:spcAft>
                <a:spcPts val="145"/>
              </a:spcAft>
              <a:tabLst>
                <a:tab algn="l" pos="408240"/>
              </a:tabLs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/>
          </p:nvPr>
        </p:nvSpPr>
        <p:spPr>
          <a:xfrm>
            <a:off x="388440" y="1371600"/>
            <a:ext cx="11039760" cy="5256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76320" indent="0" algn="just">
              <a:lnSpc>
                <a:spcPct val="115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1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Порядок поиска оптимальных параметров для дерева решений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Поиск гиперпараметров выполнен методом GridSearchCV с перекрестной проверкой с количеством блоков 10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Список оптимизируемых параметров: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just">
              <a:lnSpc>
                <a:spcPct val="115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Глубина дерева (  [3, 5, 10, None]  )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just">
              <a:lnSpc>
                <a:spcPct val="115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Функция измерения качества разбиения (gini / entropy)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Гиперпараметры оптимальной модели - {'criterion': 'entropy', 'max_depth': 5}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Подставляем оптимальные гиперпараметры в модель дерева решений, обучаемой на всей выборке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Оцениваем точность на тестовом наборе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29" name="Группа 8"/>
          <p:cNvGrpSpPr/>
          <p:nvPr/>
        </p:nvGrpSpPr>
        <p:grpSpPr>
          <a:xfrm>
            <a:off x="3168000" y="283680"/>
            <a:ext cx="5971320" cy="1037520"/>
            <a:chOff x="3168000" y="283680"/>
            <a:chExt cx="5971320" cy="1037520"/>
          </a:xfrm>
        </p:grpSpPr>
        <p:sp>
          <p:nvSpPr>
            <p:cNvPr id="130" name="Прямоугольник 20"/>
            <p:cNvSpPr/>
            <p:nvPr/>
          </p:nvSpPr>
          <p:spPr>
            <a:xfrm>
              <a:off x="3168000" y="283680"/>
              <a:ext cx="5971320" cy="103248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ru-RU" sz="2800" spc="180" strike="noStrike">
                  <a:solidFill>
                    <a:srgbClr val="065cab"/>
                  </a:solidFill>
                  <a:latin typeface="ALS Sector Bold"/>
                  <a:ea typeface="Arial"/>
                </a:rPr>
                <a:t>Поиск оптимальных гиперпараметров</a:t>
              </a:r>
              <a:endParaRPr b="0" lang="en-US" sz="2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1" name="Прямоугольник 21"/>
            <p:cNvSpPr/>
            <p:nvPr/>
          </p:nvSpPr>
          <p:spPr>
            <a:xfrm flipH="1" rot="10800000">
              <a:off x="3167640" y="288720"/>
              <a:ext cx="93960" cy="1032480"/>
            </a:xfrm>
            <a:custGeom>
              <a:avLst/>
              <a:gdLst>
                <a:gd name="textAreaLeft" fmla="*/ 2520 w 93960"/>
                <a:gd name="textAreaRight" fmla="*/ 101520 w 93960"/>
                <a:gd name="textAreaTop" fmla="*/ 0 h 1032480"/>
                <a:gd name="textAreaBottom" fmla="*/ 1037520 h 103248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65ca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chemeClr val="dk1"/>
                </a:solidFill>
                <a:latin typeface="ALS Sector Regular"/>
                <a:ea typeface="Arial"/>
              </a:endParaRPr>
            </a:p>
          </p:txBody>
        </p:sp>
        <p:sp>
          <p:nvSpPr>
            <p:cNvPr id="132" name="Прямоугольник 22"/>
            <p:cNvSpPr/>
            <p:nvPr/>
          </p:nvSpPr>
          <p:spPr>
            <a:xfrm flipH="1">
              <a:off x="9022320" y="283680"/>
              <a:ext cx="111240" cy="1032480"/>
            </a:xfrm>
            <a:custGeom>
              <a:avLst/>
              <a:gdLst>
                <a:gd name="textAreaLeft" fmla="*/ 2520 w 111240"/>
                <a:gd name="textAreaRight" fmla="*/ 118800 w 111240"/>
                <a:gd name="textAreaTop" fmla="*/ 0 h 1032480"/>
                <a:gd name="textAreaBottom" fmla="*/ 1037520 h 103248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046a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065cab"/>
                </a:solidFill>
                <a:latin typeface="ALS Sector Regular"/>
                <a:ea typeface="Arial"/>
              </a:endParaRPr>
            </a:p>
          </p:txBody>
        </p:sp>
      </p:grpSp>
      <p:sp>
        <p:nvSpPr>
          <p:cNvPr id="133" name="PlaceHolder 21"/>
          <p:cNvSpPr/>
          <p:nvPr/>
        </p:nvSpPr>
        <p:spPr>
          <a:xfrm>
            <a:off x="273600" y="6435000"/>
            <a:ext cx="565200" cy="27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7A169C38-D5F3-494C-9508-48F2FD75F67C}" type="slidenum">
              <a:rPr b="0" lang="ru-RU" sz="1400" spc="-1" strike="noStrike">
                <a:solidFill>
                  <a:srgbClr val="898989"/>
                </a:solidFill>
                <a:latin typeface="Times New Roman"/>
                <a:ea typeface="Open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4" name="" descr=""/>
          <p:cNvPicPr/>
          <p:nvPr/>
        </p:nvPicPr>
        <p:blipFill>
          <a:blip r:embed="rId1"/>
          <a:stretch/>
        </p:blipFill>
        <p:spPr>
          <a:xfrm>
            <a:off x="6616800" y="5545800"/>
            <a:ext cx="4046400" cy="902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p14:dur="10"/>
    </mc:Choice>
    <mc:Fallback>
      <p:transition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/>
          </p:nvPr>
        </p:nvSpPr>
        <p:spPr>
          <a:xfrm>
            <a:off x="388440" y="1299600"/>
            <a:ext cx="6239160" cy="504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Логистическая регрессия с l1-регуляризацией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36" name="Группа 16"/>
          <p:cNvGrpSpPr/>
          <p:nvPr/>
        </p:nvGrpSpPr>
        <p:grpSpPr>
          <a:xfrm>
            <a:off x="3168000" y="469440"/>
            <a:ext cx="3830400" cy="666000"/>
            <a:chOff x="3168000" y="469440"/>
            <a:chExt cx="3830400" cy="666000"/>
          </a:xfrm>
        </p:grpSpPr>
        <p:sp>
          <p:nvSpPr>
            <p:cNvPr id="137" name="Прямоугольник 44"/>
            <p:cNvSpPr/>
            <p:nvPr/>
          </p:nvSpPr>
          <p:spPr>
            <a:xfrm>
              <a:off x="3168000" y="469440"/>
              <a:ext cx="3830400" cy="66096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ru-RU" sz="2800" spc="180" strike="noStrike">
                  <a:solidFill>
                    <a:srgbClr val="065cab"/>
                  </a:solidFill>
                  <a:latin typeface="ALS Sector Bold"/>
                  <a:ea typeface="Arial"/>
                </a:rPr>
                <a:t>Обучение моделей</a:t>
              </a:r>
              <a:endParaRPr b="0" lang="en-US" sz="2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8" name="Прямоугольник 45"/>
            <p:cNvSpPr/>
            <p:nvPr/>
          </p:nvSpPr>
          <p:spPr>
            <a:xfrm flipH="1" rot="10800000">
              <a:off x="3167640" y="474480"/>
              <a:ext cx="58680" cy="660960"/>
            </a:xfrm>
            <a:custGeom>
              <a:avLst/>
              <a:gdLst>
                <a:gd name="textAreaLeft" fmla="*/ 2520 w 58680"/>
                <a:gd name="textAreaRight" fmla="*/ 66240 w 58680"/>
                <a:gd name="textAreaTop" fmla="*/ 0 h 660960"/>
                <a:gd name="textAreaBottom" fmla="*/ 666000 h 66096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65ca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chemeClr val="dk1"/>
                </a:solidFill>
                <a:latin typeface="ALS Sector Regular"/>
                <a:ea typeface="Arial"/>
              </a:endParaRPr>
            </a:p>
          </p:txBody>
        </p:sp>
        <p:sp>
          <p:nvSpPr>
            <p:cNvPr id="139" name="Прямоугольник 46"/>
            <p:cNvSpPr/>
            <p:nvPr/>
          </p:nvSpPr>
          <p:spPr>
            <a:xfrm flipH="1">
              <a:off x="6923520" y="469440"/>
              <a:ext cx="69840" cy="660960"/>
            </a:xfrm>
            <a:custGeom>
              <a:avLst/>
              <a:gdLst>
                <a:gd name="textAreaLeft" fmla="*/ -2520 w 69840"/>
                <a:gd name="textAreaRight" fmla="*/ 72360 w 69840"/>
                <a:gd name="textAreaTop" fmla="*/ 0 h 660960"/>
                <a:gd name="textAreaBottom" fmla="*/ 666000 h 66096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046a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065cab"/>
                </a:solidFill>
                <a:latin typeface="ALS Sector Regular"/>
                <a:ea typeface="Arial"/>
              </a:endParaRPr>
            </a:p>
          </p:txBody>
        </p:sp>
      </p:grpSp>
      <p:sp>
        <p:nvSpPr>
          <p:cNvPr id="140" name="PlaceHolder 14"/>
          <p:cNvSpPr/>
          <p:nvPr/>
        </p:nvSpPr>
        <p:spPr>
          <a:xfrm>
            <a:off x="273600" y="6435000"/>
            <a:ext cx="565200" cy="27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22030582-DA5C-4389-B7DE-C4763EB17621}" type="slidenum">
              <a:rPr b="0" lang="ru-RU" sz="1400" spc="-1" strike="noStrike">
                <a:solidFill>
                  <a:srgbClr val="898989"/>
                </a:solidFill>
                <a:latin typeface="Times New Roman"/>
                <a:ea typeface="Open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3"/>
          <p:cNvSpPr/>
          <p:nvPr/>
        </p:nvSpPr>
        <p:spPr>
          <a:xfrm>
            <a:off x="6244200" y="1276200"/>
            <a:ext cx="5484600" cy="50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Логистическая регрессия без регуляризации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29"/>
          <p:cNvSpPr/>
          <p:nvPr/>
        </p:nvSpPr>
        <p:spPr>
          <a:xfrm>
            <a:off x="457200" y="2694600"/>
            <a:ext cx="5484600" cy="50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AdaBoost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30"/>
          <p:cNvSpPr/>
          <p:nvPr/>
        </p:nvSpPr>
        <p:spPr>
          <a:xfrm>
            <a:off x="6400800" y="2694600"/>
            <a:ext cx="5484600" cy="50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115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1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XGBoost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31"/>
          <p:cNvSpPr/>
          <p:nvPr/>
        </p:nvSpPr>
        <p:spPr>
          <a:xfrm>
            <a:off x="388440" y="4572000"/>
            <a:ext cx="11496960" cy="159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Выводы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Ребалансировка датасета дает выраженный положительный эффект на предсказательную способность всех рассмотренных классификаторов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Наилучшие метрики показала модель LightGBM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5" name="" descr=""/>
          <p:cNvPicPr/>
          <p:nvPr/>
        </p:nvPicPr>
        <p:blipFill>
          <a:blip r:embed="rId1"/>
          <a:stretch/>
        </p:blipFill>
        <p:spPr>
          <a:xfrm>
            <a:off x="457200" y="1780200"/>
            <a:ext cx="3970080" cy="950400"/>
          </a:xfrm>
          <a:prstGeom prst="rect">
            <a:avLst/>
          </a:prstGeom>
          <a:ln w="0">
            <a:noFill/>
          </a:ln>
        </p:spPr>
      </p:pic>
      <p:pic>
        <p:nvPicPr>
          <p:cNvPr id="146" name="" descr=""/>
          <p:cNvPicPr/>
          <p:nvPr/>
        </p:nvPicPr>
        <p:blipFill>
          <a:blip r:embed="rId2"/>
          <a:stretch/>
        </p:blipFill>
        <p:spPr>
          <a:xfrm>
            <a:off x="6388920" y="1761480"/>
            <a:ext cx="4065480" cy="931320"/>
          </a:xfrm>
          <a:prstGeom prst="rect">
            <a:avLst/>
          </a:prstGeom>
          <a:ln w="0">
            <a:noFill/>
          </a:ln>
        </p:spPr>
      </p:pic>
      <p:pic>
        <p:nvPicPr>
          <p:cNvPr id="147" name="" descr=""/>
          <p:cNvPicPr/>
          <p:nvPr/>
        </p:nvPicPr>
        <p:blipFill>
          <a:blip r:embed="rId3"/>
          <a:stretch/>
        </p:blipFill>
        <p:spPr>
          <a:xfrm>
            <a:off x="447840" y="3200400"/>
            <a:ext cx="3893760" cy="902520"/>
          </a:xfrm>
          <a:prstGeom prst="rect">
            <a:avLst/>
          </a:prstGeom>
          <a:ln w="0">
            <a:noFill/>
          </a:ln>
        </p:spPr>
      </p:pic>
      <p:pic>
        <p:nvPicPr>
          <p:cNvPr id="148" name="" descr=""/>
          <p:cNvPicPr/>
          <p:nvPr/>
        </p:nvPicPr>
        <p:blipFill>
          <a:blip r:embed="rId4"/>
          <a:stretch/>
        </p:blipFill>
        <p:spPr>
          <a:xfrm>
            <a:off x="6400800" y="3200400"/>
            <a:ext cx="4036680" cy="874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p14:dur="10"/>
    </mc:Choice>
    <mc:Fallback>
      <p:transition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/>
          </p:nvPr>
        </p:nvSpPr>
        <p:spPr>
          <a:xfrm>
            <a:off x="388440" y="1371600"/>
            <a:ext cx="11723040" cy="5253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76320" indent="0" algn="just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76320" indent="0" algn="just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0" lang="ru-RU" sz="2200" spc="-1" strike="noStrike">
                <a:solidFill>
                  <a:srgbClr val="262626"/>
                </a:solidFill>
                <a:latin typeface="ALS Sector Regular"/>
                <a:ea typeface="Open Sans"/>
              </a:rPr>
              <a:t>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76320" indent="0" algn="just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76320" indent="0" algn="just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76320" indent="0" algn="just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76320" indent="0" algn="just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76320" indent="0" algn="just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50" name="Группа 9"/>
          <p:cNvGrpSpPr/>
          <p:nvPr/>
        </p:nvGrpSpPr>
        <p:grpSpPr>
          <a:xfrm>
            <a:off x="3168000" y="283680"/>
            <a:ext cx="5971320" cy="1037520"/>
            <a:chOff x="3168000" y="283680"/>
            <a:chExt cx="5971320" cy="1037520"/>
          </a:xfrm>
        </p:grpSpPr>
        <p:sp>
          <p:nvSpPr>
            <p:cNvPr id="151" name="Прямоугольник 23"/>
            <p:cNvSpPr/>
            <p:nvPr/>
          </p:nvSpPr>
          <p:spPr>
            <a:xfrm>
              <a:off x="3168000" y="283680"/>
              <a:ext cx="5971320" cy="103248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ru-RU" sz="2800" spc="180" strike="noStrike">
                  <a:solidFill>
                    <a:srgbClr val="065cab"/>
                  </a:solidFill>
                  <a:latin typeface="ALS Sector Bold"/>
                  <a:ea typeface="Arial"/>
                </a:rPr>
                <a:t>Полносвязная NN</a:t>
              </a:r>
              <a:endParaRPr b="0" lang="en-US" sz="2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2" name="Прямоугольник 24"/>
            <p:cNvSpPr/>
            <p:nvPr/>
          </p:nvSpPr>
          <p:spPr>
            <a:xfrm flipH="1" rot="10800000">
              <a:off x="3167640" y="288720"/>
              <a:ext cx="93960" cy="1032480"/>
            </a:xfrm>
            <a:custGeom>
              <a:avLst/>
              <a:gdLst>
                <a:gd name="textAreaLeft" fmla="*/ 2520 w 93960"/>
                <a:gd name="textAreaRight" fmla="*/ 101520 w 93960"/>
                <a:gd name="textAreaTop" fmla="*/ 0 h 1032480"/>
                <a:gd name="textAreaBottom" fmla="*/ 1037520 h 103248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65ca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chemeClr val="dk1"/>
                </a:solidFill>
                <a:latin typeface="ALS Sector Regular"/>
                <a:ea typeface="Arial"/>
              </a:endParaRPr>
            </a:p>
          </p:txBody>
        </p:sp>
        <p:sp>
          <p:nvSpPr>
            <p:cNvPr id="153" name="Прямоугольник 25"/>
            <p:cNvSpPr/>
            <p:nvPr/>
          </p:nvSpPr>
          <p:spPr>
            <a:xfrm flipH="1">
              <a:off x="9022320" y="283680"/>
              <a:ext cx="111240" cy="1032480"/>
            </a:xfrm>
            <a:custGeom>
              <a:avLst/>
              <a:gdLst>
                <a:gd name="textAreaLeft" fmla="*/ 2520 w 111240"/>
                <a:gd name="textAreaRight" fmla="*/ 118800 w 111240"/>
                <a:gd name="textAreaTop" fmla="*/ 0 h 1032480"/>
                <a:gd name="textAreaBottom" fmla="*/ 1037520 h 103248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046a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065cab"/>
                </a:solidFill>
                <a:latin typeface="ALS Sector Regular"/>
                <a:ea typeface="Arial"/>
              </a:endParaRPr>
            </a:p>
          </p:txBody>
        </p:sp>
      </p:grpSp>
      <p:sp>
        <p:nvSpPr>
          <p:cNvPr id="154" name="PlaceHolder 5"/>
          <p:cNvSpPr/>
          <p:nvPr/>
        </p:nvSpPr>
        <p:spPr>
          <a:xfrm>
            <a:off x="273600" y="6435000"/>
            <a:ext cx="565200" cy="27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15E14AB3-DABE-4223-96DF-F0CA407F40B8}" type="slidenum">
              <a:rPr b="0" lang="ru-RU" sz="1400" spc="-1" strike="noStrike">
                <a:solidFill>
                  <a:srgbClr val="898989"/>
                </a:solidFill>
                <a:latin typeface="Times New Roman"/>
                <a:ea typeface="Open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"/>
          <p:cNvSpPr/>
          <p:nvPr/>
        </p:nvSpPr>
        <p:spPr>
          <a:xfrm>
            <a:off x="228600" y="1440720"/>
            <a:ext cx="7085160" cy="290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Использован фреймворк Tensorflow + Keras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На вход подается стандартизованный и сбалансированный датасет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Слои </a:t>
            </a:r>
            <a:r>
              <a:rPr b="1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BatchNorm</a:t>
            </a: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 и </a:t>
            </a:r>
            <a:r>
              <a:rPr b="1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DropOut</a:t>
            </a: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 защищают от переобучения модели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Используем метод </a:t>
            </a:r>
            <a:r>
              <a:rPr b="1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EarlyStopping</a:t>
            </a: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, который мониторит метрику val_loss и если метрика перестает улучшаться в течении 10 эпох, автоматически прекращает обучение нейросети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6" name="" descr=""/>
          <p:cNvPicPr/>
          <p:nvPr/>
        </p:nvPicPr>
        <p:blipFill>
          <a:blip r:embed="rId1"/>
          <a:stretch/>
        </p:blipFill>
        <p:spPr>
          <a:xfrm>
            <a:off x="7363800" y="1330560"/>
            <a:ext cx="4465800" cy="2903400"/>
          </a:xfrm>
          <a:prstGeom prst="rect">
            <a:avLst/>
          </a:prstGeom>
          <a:ln w="0">
            <a:noFill/>
          </a:ln>
        </p:spPr>
      </p:pic>
      <p:pic>
        <p:nvPicPr>
          <p:cNvPr id="157" name="" descr=""/>
          <p:cNvPicPr/>
          <p:nvPr/>
        </p:nvPicPr>
        <p:blipFill>
          <a:blip r:embed="rId2"/>
          <a:stretch/>
        </p:blipFill>
        <p:spPr>
          <a:xfrm>
            <a:off x="4185000" y="4114800"/>
            <a:ext cx="4969440" cy="2494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p14:dur="10"/>
    </mc:Choice>
    <mc:Fallback>
      <p:transition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Текст 8"/>
          <p:cNvSpPr/>
          <p:nvPr/>
        </p:nvSpPr>
        <p:spPr>
          <a:xfrm>
            <a:off x="388800" y="1371960"/>
            <a:ext cx="11345760" cy="491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87222" lnSpcReduction="10000"/>
          </a:bodyPr>
          <a:p>
            <a:pPr marL="73080" indent="-216000">
              <a:lnSpc>
                <a:spcPct val="115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Segoe UI"/>
              <a:buChar char="□"/>
              <a:tabLst>
                <a:tab algn="l" pos="0"/>
              </a:tabLst>
            </a:pP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Все обученные классификаторы показывают значительно лучшие результаты, чем базовая модель (+0.227). Все ансамблевые модели работают лучше, чем одно дерево (буст +0.04)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73080" indent="-216000">
              <a:lnSpc>
                <a:spcPct val="115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Segoe UI"/>
              <a:buChar char="□"/>
              <a:tabLst>
                <a:tab algn="l" pos="0"/>
              </a:tabLst>
            </a:pP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Не удалось обучить нейронную сеть, которая бы показывала результат, сопоставимый с классическими классификаторами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73080" indent="-216000">
              <a:lnSpc>
                <a:spcPct val="115000"/>
              </a:lnSpc>
              <a:spcBef>
                <a:spcPts val="751"/>
              </a:spcBef>
              <a:buClr>
                <a:srgbClr val="000000"/>
              </a:buClr>
              <a:buSzPct val="45000"/>
              <a:buFont typeface="Segoe UI"/>
              <a:buChar char="□"/>
              <a:tabLst>
                <a:tab algn="l" pos="0"/>
              </a:tabLst>
            </a:pP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Признаки отранжированы по значимости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73080" indent="-216000">
              <a:lnSpc>
                <a:spcPct val="115000"/>
              </a:lnSpc>
              <a:spcBef>
                <a:spcPts val="1729"/>
              </a:spcBef>
              <a:buClr>
                <a:srgbClr val="000000"/>
              </a:buClr>
              <a:buSzPct val="45000"/>
              <a:buFont typeface="Segoe UI"/>
              <a:buChar char="□"/>
              <a:tabLst>
                <a:tab algn="l" pos="0"/>
              </a:tabLst>
            </a:pP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Дальнейшие шаги по улучшению качества моделей могли бы включать: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4" marL="1080000" indent="-216000">
              <a:lnSpc>
                <a:spcPct val="85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Более тонкую настройку стандартизации непрерывных переменных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4" marL="1080000" indent="-216000">
              <a:lnSpc>
                <a:spcPct val="85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Снижение размерности, сокращение признаков в выборке, например методом главных компонент (PCA)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4" marL="1080000" indent="-216000">
              <a:lnSpc>
                <a:spcPct val="85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Дальнейший подбор гиперпараметров (невозможен в текущем исследовании из-за большого количества признаков)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4" marL="1080000" indent="-216000">
              <a:lnSpc>
                <a:spcPct val="85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Обучение деревьев на случайных подвыборках (bagging и выбор признаков)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73080" indent="-216000">
              <a:lnSpc>
                <a:spcPct val="115000"/>
              </a:lnSpc>
              <a:spcBef>
                <a:spcPts val="1729"/>
              </a:spcBef>
              <a:buClr>
                <a:srgbClr val="000000"/>
              </a:buClr>
              <a:buSzPct val="45000"/>
              <a:buFont typeface="Segoe UI"/>
              <a:buChar char="□"/>
              <a:tabLst>
                <a:tab algn="l" pos="0"/>
              </a:tabLst>
            </a:pP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Возможна в дальнейшем разработка приложения для использования обученной модели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73080" indent="-216000">
              <a:lnSpc>
                <a:spcPct val="115000"/>
              </a:lnSpc>
              <a:spcBef>
                <a:spcPts val="1729"/>
              </a:spcBef>
              <a:buClr>
                <a:srgbClr val="000000"/>
              </a:buClr>
              <a:buSzPct val="45000"/>
              <a:buFont typeface="Segoe UI"/>
              <a:buChar char="□"/>
              <a:tabLst>
                <a:tab algn="l" pos="0"/>
              </a:tabLst>
            </a:pP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Ссылка на репозиторий GitHub: </a:t>
            </a:r>
            <a:r>
              <a:rPr b="0" lang="ru-RU" sz="2200" spc="-1" strike="noStrike" u="sng">
                <a:solidFill>
                  <a:srgbClr val="1f75e2"/>
                </a:solidFill>
                <a:uFillTx/>
                <a:latin typeface="Arial"/>
                <a:ea typeface="Open Sans"/>
                <a:hlinkClick r:id="rId1"/>
              </a:rPr>
              <a:t>https://github.com/Spring-31/HC_default_risk</a:t>
            </a: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7"/>
          <p:cNvSpPr/>
          <p:nvPr/>
        </p:nvSpPr>
        <p:spPr>
          <a:xfrm>
            <a:off x="273600" y="6435000"/>
            <a:ext cx="565200" cy="27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8A682B3F-4BD5-4E6F-8879-C72FB48D97BE}" type="slidenum">
              <a:rPr b="0" lang="ru-RU" sz="1400" spc="-1" strike="noStrike">
                <a:solidFill>
                  <a:srgbClr val="898989"/>
                </a:solidFill>
                <a:latin typeface="Times New Roman"/>
                <a:ea typeface="Open Sans"/>
              </a:rPr>
              <a:t>16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60" name="Группа 2"/>
          <p:cNvGrpSpPr/>
          <p:nvPr/>
        </p:nvGrpSpPr>
        <p:grpSpPr>
          <a:xfrm>
            <a:off x="3168000" y="532080"/>
            <a:ext cx="3830400" cy="666000"/>
            <a:chOff x="3168000" y="532080"/>
            <a:chExt cx="3830400" cy="666000"/>
          </a:xfrm>
        </p:grpSpPr>
        <p:sp>
          <p:nvSpPr>
            <p:cNvPr id="161" name="Прямоугольник 4"/>
            <p:cNvSpPr/>
            <p:nvPr/>
          </p:nvSpPr>
          <p:spPr>
            <a:xfrm>
              <a:off x="3168000" y="532080"/>
              <a:ext cx="3830400" cy="66096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ru-RU" sz="2800" spc="180" strike="noStrike">
                  <a:solidFill>
                    <a:srgbClr val="065cab"/>
                  </a:solidFill>
                  <a:latin typeface="ALS Sector Bold"/>
                  <a:ea typeface="Arial"/>
                </a:rPr>
                <a:t>Заключение</a:t>
              </a:r>
              <a:endParaRPr b="0" lang="en-US" sz="2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2" name="Прямоугольник 5"/>
            <p:cNvSpPr/>
            <p:nvPr/>
          </p:nvSpPr>
          <p:spPr>
            <a:xfrm flipH="1" rot="10800000">
              <a:off x="3167640" y="537120"/>
              <a:ext cx="58680" cy="660960"/>
            </a:xfrm>
            <a:custGeom>
              <a:avLst/>
              <a:gdLst>
                <a:gd name="textAreaLeft" fmla="*/ 2520 w 58680"/>
                <a:gd name="textAreaRight" fmla="*/ 66240 w 58680"/>
                <a:gd name="textAreaTop" fmla="*/ 0 h 660960"/>
                <a:gd name="textAreaBottom" fmla="*/ 666000 h 66096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65ca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chemeClr val="dk1"/>
                </a:solidFill>
                <a:latin typeface="ALS Sector Regular"/>
                <a:ea typeface="Arial"/>
              </a:endParaRPr>
            </a:p>
          </p:txBody>
        </p:sp>
        <p:sp>
          <p:nvSpPr>
            <p:cNvPr id="163" name="Прямоугольник 6"/>
            <p:cNvSpPr/>
            <p:nvPr/>
          </p:nvSpPr>
          <p:spPr>
            <a:xfrm flipH="1">
              <a:off x="6923520" y="532080"/>
              <a:ext cx="69840" cy="660960"/>
            </a:xfrm>
            <a:custGeom>
              <a:avLst/>
              <a:gdLst>
                <a:gd name="textAreaLeft" fmla="*/ -2520 w 69840"/>
                <a:gd name="textAreaRight" fmla="*/ 72360 w 69840"/>
                <a:gd name="textAreaTop" fmla="*/ 0 h 660960"/>
                <a:gd name="textAreaBottom" fmla="*/ 666000 h 66096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046a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065cab"/>
                </a:solidFill>
                <a:latin typeface="ALS Sector Regular"/>
                <a:ea typeface="Arial"/>
              </a:endParaRPr>
            </a:p>
          </p:txBody>
        </p:sp>
      </p:grpSp>
    </p:spTree>
  </p:cSld>
  <mc:AlternateContent>
    <mc:Choice Requires="p14">
      <p:transition p14:dur="10"/>
    </mc:Choice>
    <mc:Fallback>
      <p:transition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9"/>
          <p:cNvSpPr/>
          <p:nvPr/>
        </p:nvSpPr>
        <p:spPr>
          <a:xfrm>
            <a:off x="273600" y="6435000"/>
            <a:ext cx="565200" cy="27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8CCBDE20-536D-4D54-98CF-6A8C8CCA2463}" type="slidenum">
              <a:rPr b="0" lang="ru-RU" sz="1400" spc="-1" strike="noStrike">
                <a:solidFill>
                  <a:srgbClr val="898989"/>
                </a:solidFill>
                <a:latin typeface="Times New Roman"/>
                <a:ea typeface="Open Sans"/>
              </a:rPr>
              <a:t>16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10"/>
          <p:cNvSpPr/>
          <p:nvPr/>
        </p:nvSpPr>
        <p:spPr>
          <a:xfrm>
            <a:off x="2514600" y="2057400"/>
            <a:ext cx="692424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76320" algn="ctr">
              <a:lnSpc>
                <a:spcPct val="90000"/>
              </a:lnSpc>
              <a:spcBef>
                <a:spcPts val="751"/>
              </a:spcBef>
              <a:tabLst>
                <a:tab algn="l" pos="0"/>
              </a:tabLst>
            </a:pPr>
            <a:r>
              <a:rPr b="1" lang="ru-RU" sz="4000" spc="-1" strike="noStrike">
                <a:solidFill>
                  <a:srgbClr val="3465a4"/>
                </a:solidFill>
                <a:latin typeface="Constantia"/>
                <a:ea typeface="Open Sans"/>
              </a:rPr>
              <a:t>Спасибо за внимание!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p14:dur="10"/>
    </mc:Choice>
    <mc:Fallback>
      <p:transition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26"/>
          <p:cNvSpPr/>
          <p:nvPr/>
        </p:nvSpPr>
        <p:spPr>
          <a:xfrm>
            <a:off x="273600" y="6435000"/>
            <a:ext cx="565200" cy="27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AB0877D9-1E5E-497F-8B49-00DD7A0CEA7B}" type="slidenum">
              <a:rPr b="0" lang="ru-RU" sz="1400" spc="-1" strike="noStrike">
                <a:solidFill>
                  <a:srgbClr val="898989"/>
                </a:solidFill>
                <a:latin typeface="Times New Roman"/>
                <a:ea typeface="Open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19"/>
          <p:cNvSpPr/>
          <p:nvPr/>
        </p:nvSpPr>
        <p:spPr>
          <a:xfrm>
            <a:off x="457200" y="1406520"/>
            <a:ext cx="11494440" cy="502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76320" algn="just">
              <a:lnSpc>
                <a:spcPct val="115000"/>
              </a:lnSpc>
              <a:spcBef>
                <a:spcPts val="1134"/>
              </a:spcBef>
              <a:tabLst>
                <a:tab algn="l" pos="0"/>
              </a:tabLst>
            </a:pPr>
            <a:r>
              <a:rPr b="1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Цель исследования</a:t>
            </a: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 — построить модель прогнозирования вероятности дефолта заемщика по кредитам, изучить подходы к моделированию и обработке данных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6" name="Группа 1"/>
          <p:cNvGrpSpPr/>
          <p:nvPr/>
        </p:nvGrpSpPr>
        <p:grpSpPr>
          <a:xfrm>
            <a:off x="3168000" y="500760"/>
            <a:ext cx="3830400" cy="666000"/>
            <a:chOff x="3168000" y="500760"/>
            <a:chExt cx="3830400" cy="666000"/>
          </a:xfrm>
        </p:grpSpPr>
        <p:sp>
          <p:nvSpPr>
            <p:cNvPr id="37" name="Прямоугольник 1"/>
            <p:cNvSpPr/>
            <p:nvPr/>
          </p:nvSpPr>
          <p:spPr>
            <a:xfrm>
              <a:off x="3168000" y="500760"/>
              <a:ext cx="3830400" cy="66096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just">
                <a:lnSpc>
                  <a:spcPct val="100000"/>
                </a:lnSpc>
              </a:pPr>
              <a:r>
                <a:rPr b="0" lang="ru-RU" sz="2800" spc="180" strike="noStrike">
                  <a:solidFill>
                    <a:srgbClr val="065cab"/>
                  </a:solidFill>
                  <a:latin typeface="ALS Sector Bold"/>
                  <a:ea typeface="Arial"/>
                </a:rPr>
                <a:t>Цель и задачи исследования</a:t>
              </a:r>
              <a:endParaRPr b="0" lang="en-US" sz="2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8" name="Прямоугольник 2"/>
            <p:cNvSpPr/>
            <p:nvPr/>
          </p:nvSpPr>
          <p:spPr>
            <a:xfrm flipH="1" rot="10800000">
              <a:off x="3167640" y="505800"/>
              <a:ext cx="58680" cy="660960"/>
            </a:xfrm>
            <a:custGeom>
              <a:avLst/>
              <a:gdLst>
                <a:gd name="textAreaLeft" fmla="*/ 2520 w 58680"/>
                <a:gd name="textAreaRight" fmla="*/ 66240 w 58680"/>
                <a:gd name="textAreaTop" fmla="*/ 0 h 660960"/>
                <a:gd name="textAreaBottom" fmla="*/ 666000 h 66096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65ca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chemeClr val="dk1"/>
                </a:solidFill>
                <a:latin typeface="ALS Sector Regular"/>
                <a:ea typeface="Arial"/>
              </a:endParaRPr>
            </a:p>
          </p:txBody>
        </p:sp>
        <p:sp>
          <p:nvSpPr>
            <p:cNvPr id="39" name="Прямоугольник 3"/>
            <p:cNvSpPr/>
            <p:nvPr/>
          </p:nvSpPr>
          <p:spPr>
            <a:xfrm flipH="1">
              <a:off x="6923520" y="500760"/>
              <a:ext cx="69840" cy="660960"/>
            </a:xfrm>
            <a:custGeom>
              <a:avLst/>
              <a:gdLst>
                <a:gd name="textAreaLeft" fmla="*/ -2520 w 69840"/>
                <a:gd name="textAreaRight" fmla="*/ 72360 w 69840"/>
                <a:gd name="textAreaTop" fmla="*/ 0 h 660960"/>
                <a:gd name="textAreaBottom" fmla="*/ 666000 h 66096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046a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065cab"/>
                </a:solidFill>
                <a:latin typeface="ALS Sector Regular"/>
                <a:ea typeface="Arial"/>
              </a:endParaRPr>
            </a:p>
          </p:txBody>
        </p:sp>
      </p:grpSp>
      <p:pic>
        <p:nvPicPr>
          <p:cNvPr id="40" name="" descr=""/>
          <p:cNvPicPr/>
          <p:nvPr/>
        </p:nvPicPr>
        <p:blipFill>
          <a:blip r:embed="rId1"/>
          <a:stretch/>
        </p:blipFill>
        <p:spPr>
          <a:xfrm>
            <a:off x="8229600" y="2715120"/>
            <a:ext cx="3158640" cy="1624680"/>
          </a:xfrm>
          <a:prstGeom prst="rect">
            <a:avLst/>
          </a:prstGeom>
          <a:ln w="0">
            <a:noFill/>
          </a:ln>
        </p:spPr>
      </p:pic>
      <p:sp>
        <p:nvSpPr>
          <p:cNvPr id="41" name=""/>
          <p:cNvSpPr/>
          <p:nvPr/>
        </p:nvSpPr>
        <p:spPr>
          <a:xfrm>
            <a:off x="457200" y="2743200"/>
            <a:ext cx="7083000" cy="224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76320" algn="just">
              <a:lnSpc>
                <a:spcPct val="115000"/>
              </a:lnSpc>
              <a:spcBef>
                <a:spcPts val="1134"/>
              </a:spcBef>
              <a:tabLst>
                <a:tab algn="l" pos="0"/>
              </a:tabLst>
            </a:pPr>
            <a:r>
              <a:rPr b="1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Данные </a:t>
            </a:r>
            <a:r>
              <a:rPr b="0" lang="ru-RU" sz="2200" spc="-1" strike="noStrike">
                <a:solidFill>
                  <a:srgbClr val="262626"/>
                </a:solidFill>
                <a:latin typeface="Arial"/>
                <a:ea typeface="Open Sans"/>
              </a:rPr>
              <a:t>предоставлены банком Home Credit для соревнования на платформе Kaggle и представляют собой обезличенную информацию о заявках и заявителях, их кредитной истории, платежах по ранее выданным в том же банке кредитах и кредитных картах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3"/>
          <p:cNvSpPr/>
          <p:nvPr/>
        </p:nvSpPr>
        <p:spPr>
          <a:xfrm>
            <a:off x="273600" y="6435000"/>
            <a:ext cx="565200" cy="27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6FD2474C-DBF6-40C6-834D-D7811B3C1ACF}" type="slidenum">
              <a:rPr b="0" lang="ru-RU" sz="1400" spc="-1" strike="noStrike">
                <a:solidFill>
                  <a:srgbClr val="898989"/>
                </a:solidFill>
                <a:latin typeface="Times New Roman"/>
                <a:ea typeface="Open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4"/>
          <p:cNvSpPr/>
          <p:nvPr/>
        </p:nvSpPr>
        <p:spPr>
          <a:xfrm>
            <a:off x="389160" y="1600200"/>
            <a:ext cx="11494440" cy="479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76320" algn="just">
              <a:lnSpc>
                <a:spcPct val="90000"/>
              </a:lnSpc>
              <a:spcBef>
                <a:spcPts val="1134"/>
              </a:spcBef>
              <a:tabLst>
                <a:tab algn="l" pos="0"/>
              </a:tabLst>
            </a:pPr>
            <a:r>
              <a:rPr b="0" lang="ru-RU" sz="2000" spc="-1" strike="noStrike">
                <a:solidFill>
                  <a:srgbClr val="262626"/>
                </a:solidFill>
                <a:latin typeface="Arial"/>
                <a:ea typeface="Open Sans"/>
              </a:rPr>
              <a:t>Для достижения целей данной работы, необходимо решить следующие </a:t>
            </a:r>
            <a:r>
              <a:rPr b="1" lang="ru-RU" sz="2000" spc="-1" strike="noStrike">
                <a:solidFill>
                  <a:srgbClr val="262626"/>
                </a:solidFill>
                <a:latin typeface="Arial"/>
                <a:ea typeface="Open Sans"/>
              </a:rPr>
              <a:t>задачи</a:t>
            </a:r>
            <a:r>
              <a:rPr b="0" lang="ru-RU" sz="2000" spc="-1" strike="noStrike">
                <a:solidFill>
                  <a:srgbClr val="262626"/>
                </a:solidFill>
                <a:latin typeface="Arial"/>
                <a:ea typeface="Open Sans"/>
              </a:rPr>
              <a:t>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54720" indent="-216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0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2000" spc="-1" strike="noStrike">
                <a:solidFill>
                  <a:srgbClr val="262626"/>
                </a:solidFill>
                <a:latin typeface="Arial"/>
                <a:ea typeface="Open Sans"/>
              </a:rPr>
              <a:t>Изучить теоретические основы и методы предобработки данных и обучения моделей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54720" indent="-216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0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2000" spc="-1" strike="noStrike">
                <a:solidFill>
                  <a:srgbClr val="262626"/>
                </a:solidFill>
                <a:latin typeface="Arial"/>
                <a:ea typeface="Open Sans"/>
              </a:rPr>
              <a:t>Выполнить разведочный анализ данных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54720" indent="-216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0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2000" spc="-1" strike="noStrike">
                <a:solidFill>
                  <a:srgbClr val="262626"/>
                </a:solidFill>
                <a:latin typeface="Arial"/>
                <a:ea typeface="Open Sans"/>
              </a:rPr>
              <a:t>Провести предобработку данных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54720" indent="-216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0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2000" spc="-1" strike="noStrike">
                <a:solidFill>
                  <a:srgbClr val="262626"/>
                </a:solidFill>
                <a:latin typeface="Arial"/>
                <a:ea typeface="Open Sans"/>
              </a:rPr>
              <a:t>Провести отбор наиболее информативных переменных - предикторов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54720" indent="-216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0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2000" spc="-1" strike="noStrike">
                <a:solidFill>
                  <a:srgbClr val="262626"/>
                </a:solidFill>
                <a:latin typeface="Arial"/>
                <a:ea typeface="Open Sans"/>
              </a:rPr>
              <a:t>Обучить несколько моделей классификации для прогноза дефолта клиентов, оценить и сравнить их точность на тренировочном и тестовом датасетах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54720" indent="-216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0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2000" spc="-1" strike="noStrike">
                <a:solidFill>
                  <a:srgbClr val="262626"/>
                </a:solidFill>
                <a:latin typeface="Arial"/>
                <a:ea typeface="Open Sans"/>
              </a:rPr>
              <a:t>Провести процедуру подбора гиперпараметров для улучшения качества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54720" indent="-216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0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2000" spc="-1" strike="noStrike">
                <a:solidFill>
                  <a:srgbClr val="262626"/>
                </a:solidFill>
                <a:latin typeface="Arial"/>
                <a:ea typeface="Open Sans"/>
              </a:rPr>
              <a:t>Создать репозиторий в GitHub и разместить там код и результаты исследования. Оформить файл README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54720" indent="-216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0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2000" spc="-1" strike="noStrike">
                <a:solidFill>
                  <a:srgbClr val="262626"/>
                </a:solidFill>
                <a:latin typeface="Arial"/>
                <a:ea typeface="Open Sans"/>
              </a:rPr>
              <a:t>Сохранить обученную модель для использования в приложении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4" name="Группа 5"/>
          <p:cNvGrpSpPr/>
          <p:nvPr/>
        </p:nvGrpSpPr>
        <p:grpSpPr>
          <a:xfrm>
            <a:off x="3168000" y="500760"/>
            <a:ext cx="3830400" cy="666000"/>
            <a:chOff x="3168000" y="500760"/>
            <a:chExt cx="3830400" cy="666000"/>
          </a:xfrm>
        </p:grpSpPr>
        <p:sp>
          <p:nvSpPr>
            <p:cNvPr id="45" name="Прямоугольник 16"/>
            <p:cNvSpPr/>
            <p:nvPr/>
          </p:nvSpPr>
          <p:spPr>
            <a:xfrm>
              <a:off x="3168000" y="500760"/>
              <a:ext cx="3830400" cy="66096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just">
                <a:lnSpc>
                  <a:spcPct val="100000"/>
                </a:lnSpc>
              </a:pPr>
              <a:r>
                <a:rPr b="0" lang="ru-RU" sz="2800" spc="180" strike="noStrike">
                  <a:solidFill>
                    <a:srgbClr val="065cab"/>
                  </a:solidFill>
                  <a:latin typeface="ALS Sector Bold"/>
                  <a:ea typeface="Arial"/>
                </a:rPr>
                <a:t>Цель и задачи исследования</a:t>
              </a:r>
              <a:endParaRPr b="0" lang="en-US" sz="2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6" name="Прямоугольник 17"/>
            <p:cNvSpPr/>
            <p:nvPr/>
          </p:nvSpPr>
          <p:spPr>
            <a:xfrm flipH="1" rot="10800000">
              <a:off x="3167640" y="505800"/>
              <a:ext cx="58680" cy="660960"/>
            </a:xfrm>
            <a:custGeom>
              <a:avLst/>
              <a:gdLst>
                <a:gd name="textAreaLeft" fmla="*/ 2520 w 58680"/>
                <a:gd name="textAreaRight" fmla="*/ 66240 w 58680"/>
                <a:gd name="textAreaTop" fmla="*/ 0 h 660960"/>
                <a:gd name="textAreaBottom" fmla="*/ 666000 h 66096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65ca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chemeClr val="dk1"/>
                </a:solidFill>
                <a:latin typeface="ALS Sector Regular"/>
                <a:ea typeface="Arial"/>
              </a:endParaRPr>
            </a:p>
          </p:txBody>
        </p:sp>
        <p:sp>
          <p:nvSpPr>
            <p:cNvPr id="47" name="Прямоугольник 18"/>
            <p:cNvSpPr/>
            <p:nvPr/>
          </p:nvSpPr>
          <p:spPr>
            <a:xfrm flipH="1">
              <a:off x="6923520" y="500760"/>
              <a:ext cx="69840" cy="660960"/>
            </a:xfrm>
            <a:custGeom>
              <a:avLst/>
              <a:gdLst>
                <a:gd name="textAreaLeft" fmla="*/ -2520 w 69840"/>
                <a:gd name="textAreaRight" fmla="*/ 72360 w 69840"/>
                <a:gd name="textAreaTop" fmla="*/ 0 h 660960"/>
                <a:gd name="textAreaBottom" fmla="*/ 666000 h 66096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046a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065cab"/>
                </a:solidFill>
                <a:latin typeface="ALS Sector Regular"/>
                <a:ea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/>
          </p:nvPr>
        </p:nvSpPr>
        <p:spPr>
          <a:xfrm>
            <a:off x="388440" y="1371600"/>
            <a:ext cx="11038680" cy="5025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54720" indent="-324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Целевая переменная — </a:t>
            </a:r>
            <a:r>
              <a:rPr b="1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бинарная</a:t>
            </a: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, принимает значение 1 в случае, если клиент допускал просрочки по кредиту и 0 в противном случае.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54720" indent="-324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  </a:t>
            </a: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Выборка </a:t>
            </a:r>
            <a:r>
              <a:rPr b="1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несбалансированная: </a:t>
            </a: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доля просроченных наблюдений в датасете составляет 8%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54720" indent="-324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Open Sans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Open Sans"/>
              </a:rPr>
              <a:t>Датасет состоит из 9 файлов, в исследовании будут использованы 3 из них: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just">
              <a:lnSpc>
                <a:spcPct val="115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Open Sans"/>
              </a:rPr>
              <a:t>application – информация о заявителе и заявке, 307 тысяч заявок и 120 признаков, из них 16 категориальных и 37 бинарных. 23% полей пустые.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just">
              <a:lnSpc>
                <a:spcPct val="115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Open Sans"/>
              </a:rPr>
              <a:t>bureau – информация из бюро кредитных историй о кредитах: 1.7 млн записей и 15 признаков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just">
              <a:lnSpc>
                <a:spcPct val="115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Open Sans"/>
              </a:rPr>
              <a:t>previous_application – информация по кредитным заявкам в том же банке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54720" indent="-324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Open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Open Sans"/>
              </a:rPr>
              <a:t>Признаки из первой таблицы могут быть расширены агрегированными признаками из двух других таблиц, соединение происходит по ключу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54720" indent="-324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Open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Open Sans"/>
              </a:rPr>
              <a:t>Ожидаемо, что не все заемщики имеют кредитную историю. Следовательно, в результирующей выборке отсутствующих признаков значительное количество (25%)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9" name="Группа 7"/>
          <p:cNvGrpSpPr/>
          <p:nvPr/>
        </p:nvGrpSpPr>
        <p:grpSpPr>
          <a:xfrm>
            <a:off x="3168000" y="469440"/>
            <a:ext cx="3830400" cy="666000"/>
            <a:chOff x="3168000" y="469440"/>
            <a:chExt cx="3830400" cy="666000"/>
          </a:xfrm>
        </p:grpSpPr>
        <p:sp>
          <p:nvSpPr>
            <p:cNvPr id="50" name="Прямоугольник 8"/>
            <p:cNvSpPr/>
            <p:nvPr/>
          </p:nvSpPr>
          <p:spPr>
            <a:xfrm>
              <a:off x="3168000" y="469440"/>
              <a:ext cx="3830400" cy="66096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ru-RU" sz="2800" spc="180" strike="noStrike">
                  <a:solidFill>
                    <a:srgbClr val="065cab"/>
                  </a:solidFill>
                  <a:latin typeface="ALS Sector Bold"/>
                  <a:ea typeface="Arial"/>
                </a:rPr>
                <a:t>Разведочный анализ данных</a:t>
              </a:r>
              <a:endParaRPr b="0" lang="en-US" sz="2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1" name="Прямоугольник 58"/>
            <p:cNvSpPr/>
            <p:nvPr/>
          </p:nvSpPr>
          <p:spPr>
            <a:xfrm flipH="1" rot="10800000">
              <a:off x="3167640" y="474480"/>
              <a:ext cx="58680" cy="660960"/>
            </a:xfrm>
            <a:custGeom>
              <a:avLst/>
              <a:gdLst>
                <a:gd name="textAreaLeft" fmla="*/ 2520 w 58680"/>
                <a:gd name="textAreaRight" fmla="*/ 66240 w 58680"/>
                <a:gd name="textAreaTop" fmla="*/ 0 h 660960"/>
                <a:gd name="textAreaBottom" fmla="*/ 666000 h 66096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65ca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ru-RU" sz="1400" spc="-1" strike="noStrike">
                <a:solidFill>
                  <a:schemeClr val="dk1"/>
                </a:solidFill>
                <a:latin typeface="ALS Sector Regular"/>
                <a:ea typeface="Arial"/>
              </a:endParaRPr>
            </a:p>
          </p:txBody>
        </p:sp>
        <p:sp>
          <p:nvSpPr>
            <p:cNvPr id="52" name="Прямоугольник 58"/>
            <p:cNvSpPr/>
            <p:nvPr/>
          </p:nvSpPr>
          <p:spPr>
            <a:xfrm flipH="1">
              <a:off x="6923520" y="469440"/>
              <a:ext cx="69840" cy="660960"/>
            </a:xfrm>
            <a:custGeom>
              <a:avLst/>
              <a:gdLst>
                <a:gd name="textAreaLeft" fmla="*/ -2520 w 69840"/>
                <a:gd name="textAreaRight" fmla="*/ 72360 w 69840"/>
                <a:gd name="textAreaTop" fmla="*/ 0 h 660960"/>
                <a:gd name="textAreaBottom" fmla="*/ 666000 h 66096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046a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ru-RU" sz="1400" spc="-1" strike="noStrike">
                <a:solidFill>
                  <a:srgbClr val="065cab"/>
                </a:solidFill>
                <a:latin typeface="ALS Sector Regular"/>
                <a:ea typeface="Arial"/>
              </a:endParaRPr>
            </a:p>
          </p:txBody>
        </p:sp>
      </p:grpSp>
      <p:sp>
        <p:nvSpPr>
          <p:cNvPr id="53" name="PlaceHolder 16"/>
          <p:cNvSpPr/>
          <p:nvPr/>
        </p:nvSpPr>
        <p:spPr>
          <a:xfrm>
            <a:off x="273600" y="6435000"/>
            <a:ext cx="565200" cy="27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FD4F09AD-B75D-44FE-AA0C-D686B46AD3D3}" type="slidenum">
              <a:rPr b="0" lang="ru-RU" sz="1400" spc="-1" strike="noStrike">
                <a:solidFill>
                  <a:srgbClr val="898989"/>
                </a:solidFill>
                <a:latin typeface="Times New Roman"/>
                <a:ea typeface="Open Sans"/>
              </a:rPr>
              <a:t>4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Группа 3"/>
          <p:cNvGrpSpPr/>
          <p:nvPr/>
        </p:nvGrpSpPr>
        <p:grpSpPr>
          <a:xfrm>
            <a:off x="3168000" y="203760"/>
            <a:ext cx="6887520" cy="1197360"/>
            <a:chOff x="3168000" y="203760"/>
            <a:chExt cx="6887520" cy="1197360"/>
          </a:xfrm>
        </p:grpSpPr>
        <p:sp>
          <p:nvSpPr>
            <p:cNvPr id="55" name="Прямоугольник 7"/>
            <p:cNvSpPr/>
            <p:nvPr/>
          </p:nvSpPr>
          <p:spPr>
            <a:xfrm>
              <a:off x="3168000" y="203760"/>
              <a:ext cx="6887520" cy="119052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ru-RU" sz="2800" spc="180" strike="noStrike">
                  <a:solidFill>
                    <a:srgbClr val="065cab"/>
                  </a:solidFill>
                  <a:latin typeface="ALS Sector Bold"/>
                  <a:ea typeface="Arial"/>
                </a:rPr>
                <a:t>Разведочный анализ данных.</a:t>
              </a:r>
              <a:endParaRPr b="0" lang="en-US" sz="2800" spc="-1" strike="noStrike">
                <a:solidFill>
                  <a:srgbClr val="000000"/>
                </a:solidFill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ru-RU" sz="2800" spc="180" strike="noStrike">
                  <a:solidFill>
                    <a:srgbClr val="065cab"/>
                  </a:solidFill>
                  <a:latin typeface="ALS Sector Bold"/>
                  <a:ea typeface="Arial"/>
                </a:rPr>
                <a:t>Распределение признаков</a:t>
              </a:r>
              <a:endParaRPr b="0" lang="en-US" sz="2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6" name="Прямоугольник 9"/>
            <p:cNvSpPr/>
            <p:nvPr/>
          </p:nvSpPr>
          <p:spPr>
            <a:xfrm flipH="1" rot="10800000">
              <a:off x="3167640" y="210600"/>
              <a:ext cx="107640" cy="1190520"/>
            </a:xfrm>
            <a:custGeom>
              <a:avLst/>
              <a:gdLst>
                <a:gd name="textAreaLeft" fmla="*/ 3240 w 107640"/>
                <a:gd name="textAreaRight" fmla="*/ 117360 w 107640"/>
                <a:gd name="textAreaTop" fmla="*/ 0 h 1190520"/>
                <a:gd name="textAreaBottom" fmla="*/ 1196640 h 119052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65ca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chemeClr val="dk1"/>
                </a:solidFill>
                <a:latin typeface="ALS Sector Regular"/>
                <a:ea typeface="Arial"/>
              </a:endParaRPr>
            </a:p>
          </p:txBody>
        </p:sp>
        <p:sp>
          <p:nvSpPr>
            <p:cNvPr id="57" name="Прямоугольник 11"/>
            <p:cNvSpPr/>
            <p:nvPr/>
          </p:nvSpPr>
          <p:spPr>
            <a:xfrm flipH="1">
              <a:off x="9920520" y="203760"/>
              <a:ext cx="127800" cy="1190520"/>
            </a:xfrm>
            <a:custGeom>
              <a:avLst/>
              <a:gdLst>
                <a:gd name="textAreaLeft" fmla="*/ -3600 w 127800"/>
                <a:gd name="textAreaRight" fmla="*/ 130320 w 127800"/>
                <a:gd name="textAreaTop" fmla="*/ 0 h 1190520"/>
                <a:gd name="textAreaBottom" fmla="*/ 1196640 h 119052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046a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065cab"/>
                </a:solidFill>
                <a:latin typeface="ALS Sector Regular"/>
                <a:ea typeface="Arial"/>
              </a:endParaRPr>
            </a:p>
          </p:txBody>
        </p:sp>
      </p:grpSp>
      <p:sp>
        <p:nvSpPr>
          <p:cNvPr id="58" name="PlaceHolder 17"/>
          <p:cNvSpPr/>
          <p:nvPr/>
        </p:nvSpPr>
        <p:spPr>
          <a:xfrm>
            <a:off x="273600" y="6435000"/>
            <a:ext cx="565200" cy="27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12C99A7D-C107-4253-8EB7-A0BB757B1150}" type="slidenum">
              <a:rPr b="0" lang="ru-RU" sz="1400" spc="-1" strike="noStrike">
                <a:solidFill>
                  <a:srgbClr val="898989"/>
                </a:solidFill>
                <a:latin typeface="Times New Roman"/>
                <a:ea typeface="Open Sans"/>
              </a:rPr>
              <a:t>4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6"/>
          <p:cNvSpPr/>
          <p:nvPr/>
        </p:nvSpPr>
        <p:spPr>
          <a:xfrm>
            <a:off x="5943600" y="1602360"/>
            <a:ext cx="5713560" cy="136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87222" lnSpcReduction="10000"/>
          </a:bodyPr>
          <a:p>
            <a:pPr marL="54720" indent="-324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Большинство непрерывных имеют смещенное влево или вправо распределение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54720" indent="-324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Для таких данных имеет смысл использовать метод межквартильного расстояния для определения выбросов вместо метода 3-сигм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0" name="" descr=""/>
          <p:cNvPicPr/>
          <p:nvPr/>
        </p:nvPicPr>
        <p:blipFill>
          <a:blip r:embed="rId1"/>
          <a:stretch/>
        </p:blipFill>
        <p:spPr>
          <a:xfrm>
            <a:off x="452160" y="1492200"/>
            <a:ext cx="2662200" cy="2675520"/>
          </a:xfrm>
          <a:prstGeom prst="rect">
            <a:avLst/>
          </a:prstGeom>
          <a:ln w="0">
            <a:noFill/>
          </a:ln>
        </p:spPr>
      </p:pic>
      <p:pic>
        <p:nvPicPr>
          <p:cNvPr id="61" name="" descr=""/>
          <p:cNvPicPr/>
          <p:nvPr/>
        </p:nvPicPr>
        <p:blipFill>
          <a:blip r:embed="rId2"/>
          <a:stretch/>
        </p:blipFill>
        <p:spPr>
          <a:xfrm>
            <a:off x="3136680" y="1492200"/>
            <a:ext cx="2648880" cy="2670840"/>
          </a:xfrm>
          <a:prstGeom prst="rect">
            <a:avLst/>
          </a:prstGeom>
          <a:ln w="0">
            <a:noFill/>
          </a:ln>
        </p:spPr>
      </p:pic>
      <p:pic>
        <p:nvPicPr>
          <p:cNvPr id="62" name="" descr=""/>
          <p:cNvPicPr/>
          <p:nvPr/>
        </p:nvPicPr>
        <p:blipFill>
          <a:blip r:embed="rId3"/>
          <a:stretch/>
        </p:blipFill>
        <p:spPr>
          <a:xfrm>
            <a:off x="541800" y="4170960"/>
            <a:ext cx="2428560" cy="2457000"/>
          </a:xfrm>
          <a:prstGeom prst="rect">
            <a:avLst/>
          </a:prstGeom>
          <a:ln w="0">
            <a:noFill/>
          </a:ln>
        </p:spPr>
      </p:pic>
      <p:pic>
        <p:nvPicPr>
          <p:cNvPr id="63" name="" descr=""/>
          <p:cNvPicPr/>
          <p:nvPr/>
        </p:nvPicPr>
        <p:blipFill>
          <a:blip r:embed="rId4"/>
          <a:stretch/>
        </p:blipFill>
        <p:spPr>
          <a:xfrm>
            <a:off x="3384720" y="4271400"/>
            <a:ext cx="2284560" cy="2303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p14:dur="10"/>
    </mc:Choice>
    <mc:Fallback>
      <p:transition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Группа 17"/>
          <p:cNvGrpSpPr/>
          <p:nvPr/>
        </p:nvGrpSpPr>
        <p:grpSpPr>
          <a:xfrm>
            <a:off x="3168000" y="203760"/>
            <a:ext cx="6887520" cy="1197360"/>
            <a:chOff x="3168000" y="203760"/>
            <a:chExt cx="6887520" cy="1197360"/>
          </a:xfrm>
        </p:grpSpPr>
        <p:sp>
          <p:nvSpPr>
            <p:cNvPr id="65" name="Прямоугольник 47"/>
            <p:cNvSpPr/>
            <p:nvPr/>
          </p:nvSpPr>
          <p:spPr>
            <a:xfrm>
              <a:off x="3168000" y="203760"/>
              <a:ext cx="6887520" cy="119052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ru-RU" sz="2800" spc="180" strike="noStrike">
                  <a:solidFill>
                    <a:srgbClr val="065cab"/>
                  </a:solidFill>
                  <a:latin typeface="ALS Sector Bold"/>
                  <a:ea typeface="Arial"/>
                </a:rPr>
                <a:t>Разведочный анализ данных.</a:t>
              </a:r>
              <a:endParaRPr b="0" lang="en-US" sz="2800" spc="-1" strike="noStrike">
                <a:solidFill>
                  <a:srgbClr val="000000"/>
                </a:solidFill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ru-RU" sz="2800" spc="180" strike="noStrike">
                  <a:solidFill>
                    <a:srgbClr val="065cab"/>
                  </a:solidFill>
                  <a:latin typeface="ALS Sector Bold"/>
                  <a:ea typeface="Arial"/>
                </a:rPr>
                <a:t>Корреляции</a:t>
              </a:r>
              <a:endParaRPr b="0" lang="en-US" sz="2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6" name="Прямоугольник 48"/>
            <p:cNvSpPr/>
            <p:nvPr/>
          </p:nvSpPr>
          <p:spPr>
            <a:xfrm flipH="1" rot="10800000">
              <a:off x="3167640" y="210600"/>
              <a:ext cx="107640" cy="1190520"/>
            </a:xfrm>
            <a:custGeom>
              <a:avLst/>
              <a:gdLst>
                <a:gd name="textAreaLeft" fmla="*/ 3240 w 107640"/>
                <a:gd name="textAreaRight" fmla="*/ 117360 w 107640"/>
                <a:gd name="textAreaTop" fmla="*/ 0 h 1190520"/>
                <a:gd name="textAreaBottom" fmla="*/ 1196640 h 119052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65ca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chemeClr val="dk1"/>
                </a:solidFill>
                <a:latin typeface="ALS Sector Regular"/>
                <a:ea typeface="Arial"/>
              </a:endParaRPr>
            </a:p>
          </p:txBody>
        </p:sp>
        <p:sp>
          <p:nvSpPr>
            <p:cNvPr id="67" name="Прямоугольник 49"/>
            <p:cNvSpPr/>
            <p:nvPr/>
          </p:nvSpPr>
          <p:spPr>
            <a:xfrm flipH="1">
              <a:off x="9920520" y="203760"/>
              <a:ext cx="127800" cy="1190520"/>
            </a:xfrm>
            <a:custGeom>
              <a:avLst/>
              <a:gdLst>
                <a:gd name="textAreaLeft" fmla="*/ -3600 w 127800"/>
                <a:gd name="textAreaRight" fmla="*/ 130320 w 127800"/>
                <a:gd name="textAreaTop" fmla="*/ 0 h 1190520"/>
                <a:gd name="textAreaBottom" fmla="*/ 1196640 h 119052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046a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065cab"/>
                </a:solidFill>
                <a:latin typeface="ALS Sector Regular"/>
                <a:ea typeface="Arial"/>
              </a:endParaRPr>
            </a:p>
          </p:txBody>
        </p:sp>
      </p:grpSp>
      <p:sp>
        <p:nvSpPr>
          <p:cNvPr id="68" name="PlaceHolder 2"/>
          <p:cNvSpPr/>
          <p:nvPr/>
        </p:nvSpPr>
        <p:spPr>
          <a:xfrm>
            <a:off x="273600" y="6435000"/>
            <a:ext cx="565200" cy="27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4E8F9CB6-DF67-47CD-A63F-8C80AEBB755B}" type="slidenum">
              <a:rPr b="0" lang="ru-RU" sz="1400" spc="-1" strike="noStrike">
                <a:solidFill>
                  <a:srgbClr val="898989"/>
                </a:solidFill>
                <a:latin typeface="Times New Roman"/>
                <a:ea typeface="Open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8"/>
          <p:cNvSpPr/>
          <p:nvPr/>
        </p:nvSpPr>
        <p:spPr>
          <a:xfrm>
            <a:off x="388440" y="1600200"/>
            <a:ext cx="4407840" cy="91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76320" algn="just">
              <a:lnSpc>
                <a:spcPct val="90000"/>
              </a:lnSpc>
              <a:spcBef>
                <a:spcPts val="751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Тепловая карта корреляций показывает наличие сильно попарно-коррелированных признаков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12"/>
          <p:cNvSpPr/>
          <p:nvPr/>
        </p:nvSpPr>
        <p:spPr>
          <a:xfrm>
            <a:off x="5029200" y="1600200"/>
            <a:ext cx="6855480" cy="113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76320" algn="just">
              <a:lnSpc>
                <a:spcPct val="90000"/>
              </a:lnSpc>
              <a:spcBef>
                <a:spcPts val="751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Корреляции с целевой переменной TARGET не превосходят 0.22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76320" algn="just">
              <a:lnSpc>
                <a:spcPct val="90000"/>
              </a:lnSpc>
              <a:spcBef>
                <a:spcPts val="751"/>
              </a:spcBef>
              <a:tabLst>
                <a:tab algn="l" pos="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Незначительную линейную зависимость имеют 5 переменных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71" name=""/>
          <p:cNvGraphicFramePr/>
          <p:nvPr/>
        </p:nvGraphicFramePr>
        <p:xfrm>
          <a:off x="5226120" y="2768760"/>
          <a:ext cx="3870000" cy="2270160"/>
        </p:xfrm>
        <a:graphic>
          <a:graphicData uri="http://schemas.openxmlformats.org/drawingml/2006/table">
            <a:tbl>
              <a:tblPr/>
              <a:tblGrid>
                <a:gridCol w="2620440"/>
                <a:gridCol w="1249920"/>
              </a:tblGrid>
              <a:tr h="41364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Feature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Correlation (Pearson)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4300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APPS_EXT_SOURCE_MEAN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0.22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4300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EXT_SOURCE_3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0.18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4300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EXT_SOURCE_2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0.16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4300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EXT_SOURCE_1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0.16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4300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BUREAU_DAYS_CREDIT_MEAN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0.09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4300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DAYS_BIRTH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0.08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4300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PREV_REFUSED_RATIO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0.08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72" name="" descr=""/>
          <p:cNvPicPr/>
          <p:nvPr/>
        </p:nvPicPr>
        <p:blipFill>
          <a:blip r:embed="rId1"/>
          <a:stretch/>
        </p:blipFill>
        <p:spPr>
          <a:xfrm>
            <a:off x="529200" y="2536920"/>
            <a:ext cx="4112280" cy="3517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p14:dur="10"/>
    </mc:Choice>
    <mc:Fallback>
      <p:transition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/>
          </p:nvPr>
        </p:nvSpPr>
        <p:spPr>
          <a:xfrm>
            <a:off x="388440" y="1371600"/>
            <a:ext cx="5779440" cy="5253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76320" indent="0" algn="just">
              <a:lnSpc>
                <a:spcPct val="115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76320" indent="-324000" algn="just">
              <a:lnSpc>
                <a:spcPct val="115000"/>
              </a:lnSpc>
              <a:spcBef>
                <a:spcPts val="751"/>
              </a:spcBef>
              <a:buClr>
                <a:srgbClr val="000000"/>
              </a:buClr>
              <a:buFont typeface="OpenSymbol"/>
              <a:buAutoNum type="arabicParenR"/>
              <a:tabLst>
                <a:tab algn="l" pos="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Анализ бинарных признаков, приведение их к целочисленному типу «1» / «0» там, где это необходимо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76320" indent="-324000" algn="just">
              <a:lnSpc>
                <a:spcPct val="115000"/>
              </a:lnSpc>
              <a:spcBef>
                <a:spcPts val="751"/>
              </a:spcBef>
              <a:buClr>
                <a:srgbClr val="000000"/>
              </a:buClr>
              <a:buFont typeface="OpenSymbol"/>
              <a:buAutoNum type="arabicParenR"/>
              <a:tabLst>
                <a:tab algn="l" pos="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Анализ категориальных признаков. Группировка категориальных признаков с большим количеством категорий (количество типов занятости сокращено с 12 до 3, типов организации — с 58 до 11)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76320" indent="-324000" algn="just">
              <a:lnSpc>
                <a:spcPct val="115000"/>
              </a:lnSpc>
              <a:spcBef>
                <a:spcPts val="751"/>
              </a:spcBef>
              <a:buClr>
                <a:srgbClr val="000000"/>
              </a:buClr>
              <a:buFont typeface="OpenSymbol"/>
              <a:buAutoNum type="arabicParenR"/>
              <a:tabLst>
                <a:tab algn="l" pos="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Добавление новых числовых признаков на основании агрегации информации о предыдущей кредитной истории (такие как коэффициенты кредитной нагрузки, доход в расчете на одного члена семьи и др.)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74" name="Группа 4"/>
          <p:cNvGrpSpPr/>
          <p:nvPr/>
        </p:nvGrpSpPr>
        <p:grpSpPr>
          <a:xfrm>
            <a:off x="3168000" y="243720"/>
            <a:ext cx="6428880" cy="1117440"/>
            <a:chOff x="3168000" y="243720"/>
            <a:chExt cx="6428880" cy="1117440"/>
          </a:xfrm>
        </p:grpSpPr>
        <p:sp>
          <p:nvSpPr>
            <p:cNvPr id="75" name="Прямоугольник 12"/>
            <p:cNvSpPr/>
            <p:nvPr/>
          </p:nvSpPr>
          <p:spPr>
            <a:xfrm>
              <a:off x="3168000" y="243720"/>
              <a:ext cx="6428880" cy="111168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ru-RU" sz="2800" spc="180" strike="noStrike">
                  <a:solidFill>
                    <a:srgbClr val="065cab"/>
                  </a:solidFill>
                  <a:latin typeface="ALS Sector Bold"/>
                  <a:ea typeface="Arial"/>
                </a:rPr>
                <a:t>Предобработка данных</a:t>
              </a:r>
              <a:endParaRPr b="0" lang="en-US" sz="2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6" name="Прямоугольник 13"/>
            <p:cNvSpPr/>
            <p:nvPr/>
          </p:nvSpPr>
          <p:spPr>
            <a:xfrm flipH="1" rot="10800000">
              <a:off x="3168000" y="249480"/>
              <a:ext cx="101520" cy="1111680"/>
            </a:xfrm>
            <a:custGeom>
              <a:avLst/>
              <a:gdLst>
                <a:gd name="textAreaLeft" fmla="*/ 2880 w 101520"/>
                <a:gd name="textAreaRight" fmla="*/ 109800 w 101520"/>
                <a:gd name="textAreaTop" fmla="*/ 0 h 1111680"/>
                <a:gd name="textAreaBottom" fmla="*/ 1116720 h 111168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65ca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chemeClr val="dk1"/>
                </a:solidFill>
                <a:latin typeface="ALS Sector Regular"/>
                <a:ea typeface="Arial"/>
              </a:endParaRPr>
            </a:p>
          </p:txBody>
        </p:sp>
        <p:sp>
          <p:nvSpPr>
            <p:cNvPr id="77" name="Прямоугольник 15"/>
            <p:cNvSpPr/>
            <p:nvPr/>
          </p:nvSpPr>
          <p:spPr>
            <a:xfrm flipH="1">
              <a:off x="9471240" y="243720"/>
              <a:ext cx="120240" cy="1111680"/>
            </a:xfrm>
            <a:custGeom>
              <a:avLst/>
              <a:gdLst>
                <a:gd name="textAreaLeft" fmla="*/ -2520 w 120240"/>
                <a:gd name="textAreaRight" fmla="*/ 122760 w 120240"/>
                <a:gd name="textAreaTop" fmla="*/ 0 h 1111680"/>
                <a:gd name="textAreaBottom" fmla="*/ 1116720 h 111168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046a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065cab"/>
                </a:solidFill>
                <a:latin typeface="ALS Sector Regular"/>
                <a:ea typeface="Arial"/>
              </a:endParaRPr>
            </a:p>
          </p:txBody>
        </p:sp>
      </p:grpSp>
      <p:sp>
        <p:nvSpPr>
          <p:cNvPr id="78" name="Google Shape;149;p4"/>
          <p:cNvSpPr/>
          <p:nvPr/>
        </p:nvSpPr>
        <p:spPr>
          <a:xfrm>
            <a:off x="6400800" y="1359000"/>
            <a:ext cx="5482080" cy="5266080"/>
          </a:xfrm>
          <a:prstGeom prst="rect">
            <a:avLst/>
          </a:prstGeom>
          <a:solidFill>
            <a:srgbClr val="b4c7d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76680" rIns="76680" tIns="38520" bIns="3852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-RU" sz="1600" spc="-1" strike="noStrike">
                <a:solidFill>
                  <a:srgbClr val="666666"/>
                </a:solidFill>
                <a:latin typeface="Arial"/>
                <a:ea typeface="Arial"/>
              </a:rPr>
              <a:t>Дополнительные агрегированные показатели: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1600" spc="-1" strike="noStrike">
                <a:solidFill>
                  <a:srgbClr val="666666"/>
                </a:solidFill>
                <a:latin typeface="Arial"/>
                <a:ea typeface="Arial"/>
              </a:rPr>
              <a:t>Отношение кредита к залогу (LTV)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1600" spc="-1" strike="noStrike">
                <a:solidFill>
                  <a:srgbClr val="666666"/>
                </a:solidFill>
                <a:latin typeface="Arial"/>
                <a:ea typeface="Arial"/>
              </a:rPr>
              <a:t>Отношение долга к доходу (DTI)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1600" spc="-1" strike="noStrike">
                <a:solidFill>
                  <a:srgbClr val="666666"/>
                </a:solidFill>
                <a:latin typeface="Arial"/>
                <a:ea typeface="Arial"/>
              </a:rPr>
              <a:t>Количество ранее выданных кредитов клиента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1600" spc="-1" strike="noStrike">
                <a:solidFill>
                  <a:srgbClr val="666666"/>
                </a:solidFill>
                <a:latin typeface="Arial"/>
                <a:ea typeface="Arial"/>
              </a:rPr>
              <a:t>Количество типов ранее выданных кредитов (POS/потребительный и т. д.)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1600" spc="-1" strike="noStrike">
                <a:solidFill>
                  <a:srgbClr val="666666"/>
                </a:solidFill>
                <a:latin typeface="Arial"/>
                <a:ea typeface="Arial"/>
              </a:rPr>
              <a:t>Среднее количество кредитов каждого типа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1600" spc="-1" strike="noStrike">
                <a:solidFill>
                  <a:srgbClr val="666666"/>
                </a:solidFill>
                <a:latin typeface="Arial"/>
                <a:ea typeface="Arial"/>
              </a:rPr>
              <a:t>Доля активных кредитов от общего числа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1600" spc="-1" strike="noStrike">
                <a:solidFill>
                  <a:srgbClr val="666666"/>
                </a:solidFill>
                <a:latin typeface="Arial"/>
                <a:ea typeface="Arial"/>
              </a:rPr>
              <a:t>Доля пролонгированных кредитов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1600" spc="-1" strike="noStrike">
                <a:solidFill>
                  <a:srgbClr val="666666"/>
                </a:solidFill>
                <a:latin typeface="Arial"/>
                <a:ea typeface="Arial"/>
              </a:rPr>
              <a:t>Отношение просроченных платежей к общему долгу на момент заявки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1600" spc="-1" strike="noStrike">
                <a:solidFill>
                  <a:srgbClr val="666666"/>
                </a:solidFill>
                <a:latin typeface="Arial"/>
                <a:ea typeface="Arial"/>
              </a:rPr>
              <a:t>Доля кредитов, у которых дата погашения в прошлом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1600" spc="-1" strike="noStrike">
                <a:solidFill>
                  <a:srgbClr val="666666"/>
                </a:solidFill>
                <a:latin typeface="Arial"/>
                <a:ea typeface="Arial"/>
              </a:rPr>
              <a:t>Отношение одобренной суммы кредита к выбранной сумме кредита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408240"/>
              </a:tabLst>
            </a:pPr>
            <a:r>
              <a:rPr b="0" lang="ru-RU" sz="1600" spc="-1" strike="noStrike">
                <a:solidFill>
                  <a:srgbClr val="666666"/>
                </a:solidFill>
                <a:latin typeface="Arial"/>
                <a:ea typeface="Arial"/>
              </a:rPr>
              <a:t>... другие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45"/>
              </a:spcBef>
              <a:spcAft>
                <a:spcPts val="145"/>
              </a:spcAft>
              <a:tabLst>
                <a:tab algn="l" pos="408240"/>
              </a:tabLs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45"/>
              </a:spcBef>
              <a:spcAft>
                <a:spcPts val="145"/>
              </a:spcAft>
              <a:tabLst>
                <a:tab algn="l" pos="408240"/>
              </a:tabLst>
            </a:pPr>
            <a:r>
              <a:rPr b="0" lang="ru-RU" sz="1600" spc="-1" strike="noStrike">
                <a:solidFill>
                  <a:srgbClr val="666666"/>
                </a:solidFill>
                <a:latin typeface="Arial"/>
                <a:ea typeface="Arial"/>
              </a:rPr>
              <a:t>Итого 120 оригинальный признаков и еще 20 дополнительных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18"/>
          <p:cNvSpPr/>
          <p:nvPr/>
        </p:nvSpPr>
        <p:spPr>
          <a:xfrm>
            <a:off x="273600" y="6435000"/>
            <a:ext cx="565200" cy="27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274B4FAA-82EF-4900-B847-DD3DA44381AE}" type="slidenum">
              <a:rPr b="0" lang="ru-RU" sz="1400" spc="-1" strike="noStrike">
                <a:solidFill>
                  <a:srgbClr val="898989"/>
                </a:solidFill>
                <a:latin typeface="Times New Roman"/>
                <a:ea typeface="Open Sans"/>
              </a:rPr>
              <a:t>7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/>
          </p:nvPr>
        </p:nvSpPr>
        <p:spPr>
          <a:xfrm>
            <a:off x="388440" y="1600200"/>
            <a:ext cx="11494440" cy="5024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54720" indent="0" algn="just">
              <a:lnSpc>
                <a:spcPct val="115000"/>
              </a:lnSpc>
              <a:spcBef>
                <a:spcPts val="1134"/>
              </a:spcBef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4) Первичная обработка отсутствующих значений: признаки с большим количеством отсутствующих значений (более 25%) исключены из фичей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54720" indent="0" algn="just">
              <a:lnSpc>
                <a:spcPct val="115000"/>
              </a:lnSpc>
              <a:spcBef>
                <a:spcPts val="1134"/>
              </a:spcBef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5) Анализ аномалий и выбросов: построены графики распределения, на основании визуального анализа принято решение, что большинство переменных имеет значительный процент выбросов.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54720" indent="0" algn="just">
              <a:lnSpc>
                <a:spcPct val="115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6) Заполнение пропусков (imputation):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54720" indent="-324000">
              <a:lnSpc>
                <a:spcPct val="115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Проверяем что нет “бесконечности” среди признаков типа float, там где есть - исправляем их на NaN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54720" indent="-324000">
              <a:lnSpc>
                <a:spcPct val="115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Для </a:t>
            </a:r>
            <a:r>
              <a:rPr b="1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категориальных</a:t>
            </a: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 и </a:t>
            </a:r>
            <a:r>
              <a:rPr b="1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бинарных</a:t>
            </a: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 признаков отсутствующие значения заполняем наиболее распространенным значением (strategy=’mean’)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54720" indent="-324000">
              <a:lnSpc>
                <a:spcPct val="115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Для </a:t>
            </a:r>
            <a:r>
              <a:rPr b="1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числовых</a:t>
            </a: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 признаков отсутствующие значения заполняем средним значением (strategy='most_frequent')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54720" indent="-324000">
              <a:lnSpc>
                <a:spcPct val="115000"/>
              </a:lnSpc>
              <a:spcBef>
                <a:spcPts val="145"/>
              </a:spcBef>
              <a:spcAft>
                <a:spcPts val="145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 </a:t>
            </a: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Для заполнения использован модуль SimpleImputer библиотеки sklearn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54720" indent="0" algn="just">
              <a:lnSpc>
                <a:spcPct val="115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rgbClr val="262626"/>
                </a:solidFill>
                <a:latin typeface="Arial"/>
                <a:ea typeface="Open Sans"/>
              </a:rPr>
              <a:t>5) Нормализация и стандартизация: применяем One-Hot encoding для категориальных переменных и стандартизацию для числовых переменных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81" name="Группа 14"/>
          <p:cNvGrpSpPr/>
          <p:nvPr/>
        </p:nvGrpSpPr>
        <p:grpSpPr>
          <a:xfrm>
            <a:off x="3168000" y="243720"/>
            <a:ext cx="6428880" cy="1117440"/>
            <a:chOff x="3168000" y="243720"/>
            <a:chExt cx="6428880" cy="1117440"/>
          </a:xfrm>
        </p:grpSpPr>
        <p:sp>
          <p:nvSpPr>
            <p:cNvPr id="82" name="Прямоугольник 38"/>
            <p:cNvSpPr/>
            <p:nvPr/>
          </p:nvSpPr>
          <p:spPr>
            <a:xfrm>
              <a:off x="3168000" y="243720"/>
              <a:ext cx="6428880" cy="111168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ru-RU" sz="2800" spc="180" strike="noStrike">
                  <a:solidFill>
                    <a:srgbClr val="065cab"/>
                  </a:solidFill>
                  <a:latin typeface="ALS Sector Bold"/>
                  <a:ea typeface="Arial"/>
                </a:rPr>
                <a:t>Предобработка данных: продолжение</a:t>
              </a:r>
              <a:endParaRPr b="0" lang="en-US" sz="2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3" name="Прямоугольник 39"/>
            <p:cNvSpPr/>
            <p:nvPr/>
          </p:nvSpPr>
          <p:spPr>
            <a:xfrm flipH="1" rot="10800000">
              <a:off x="3168000" y="249480"/>
              <a:ext cx="101520" cy="1111680"/>
            </a:xfrm>
            <a:custGeom>
              <a:avLst/>
              <a:gdLst>
                <a:gd name="textAreaLeft" fmla="*/ 2880 w 101520"/>
                <a:gd name="textAreaRight" fmla="*/ 109800 w 101520"/>
                <a:gd name="textAreaTop" fmla="*/ 0 h 1111680"/>
                <a:gd name="textAreaBottom" fmla="*/ 1116720 h 111168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65ca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chemeClr val="dk1"/>
                </a:solidFill>
                <a:latin typeface="ALS Sector Regular"/>
                <a:ea typeface="Arial"/>
              </a:endParaRPr>
            </a:p>
          </p:txBody>
        </p:sp>
        <p:sp>
          <p:nvSpPr>
            <p:cNvPr id="84" name="Прямоугольник 40"/>
            <p:cNvSpPr/>
            <p:nvPr/>
          </p:nvSpPr>
          <p:spPr>
            <a:xfrm flipH="1">
              <a:off x="9471240" y="243720"/>
              <a:ext cx="120240" cy="1111680"/>
            </a:xfrm>
            <a:custGeom>
              <a:avLst/>
              <a:gdLst>
                <a:gd name="textAreaLeft" fmla="*/ -2520 w 120240"/>
                <a:gd name="textAreaRight" fmla="*/ 122760 w 120240"/>
                <a:gd name="textAreaTop" fmla="*/ 0 h 1111680"/>
                <a:gd name="textAreaBottom" fmla="*/ 1116720 h 111168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046a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065cab"/>
                </a:solidFill>
                <a:latin typeface="ALS Sector Regular"/>
                <a:ea typeface="Arial"/>
              </a:endParaRPr>
            </a:p>
          </p:txBody>
        </p:sp>
      </p:grpSp>
      <p:sp>
        <p:nvSpPr>
          <p:cNvPr id="85" name="PlaceHolder 22"/>
          <p:cNvSpPr/>
          <p:nvPr/>
        </p:nvSpPr>
        <p:spPr>
          <a:xfrm>
            <a:off x="273600" y="6435000"/>
            <a:ext cx="565200" cy="27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219453FB-9504-473B-A41C-0E47F73B2B5A}" type="slidenum">
              <a:rPr b="0" lang="ru-RU" sz="1400" spc="-1" strike="noStrike">
                <a:solidFill>
                  <a:srgbClr val="898989"/>
                </a:solidFill>
                <a:latin typeface="Times New Roman"/>
                <a:ea typeface="Open Sans"/>
              </a:rPr>
              <a:t>8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p14:dur="10"/>
    </mc:Choice>
    <mc:Fallback>
      <p:transition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Группа 6"/>
          <p:cNvGrpSpPr/>
          <p:nvPr/>
        </p:nvGrpSpPr>
        <p:grpSpPr>
          <a:xfrm>
            <a:off x="3168000" y="322920"/>
            <a:ext cx="5515560" cy="959040"/>
            <a:chOff x="3168000" y="322920"/>
            <a:chExt cx="5515560" cy="959040"/>
          </a:xfrm>
        </p:grpSpPr>
        <p:sp>
          <p:nvSpPr>
            <p:cNvPr id="87" name="Прямоугольник 10"/>
            <p:cNvSpPr/>
            <p:nvPr/>
          </p:nvSpPr>
          <p:spPr>
            <a:xfrm>
              <a:off x="3168000" y="322920"/>
              <a:ext cx="5515560" cy="95292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ru-RU" sz="2800" spc="180" strike="noStrike">
                  <a:solidFill>
                    <a:srgbClr val="065cab"/>
                  </a:solidFill>
                  <a:latin typeface="ALS Sector Bold"/>
                  <a:ea typeface="Arial"/>
                </a:rPr>
                <a:t>Метрики качества классификаторов</a:t>
              </a:r>
              <a:endParaRPr b="0" lang="en-US" sz="2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8" name="Прямоугольник 14"/>
            <p:cNvSpPr/>
            <p:nvPr/>
          </p:nvSpPr>
          <p:spPr>
            <a:xfrm flipH="1" rot="10800000">
              <a:off x="3167640" y="329040"/>
              <a:ext cx="86040" cy="952920"/>
            </a:xfrm>
            <a:custGeom>
              <a:avLst/>
              <a:gdLst>
                <a:gd name="textAreaLeft" fmla="*/ 2520 w 86040"/>
                <a:gd name="textAreaRight" fmla="*/ 94320 w 86040"/>
                <a:gd name="textAreaTop" fmla="*/ 0 h 952920"/>
                <a:gd name="textAreaBottom" fmla="*/ 958320 h 95292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65ca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chemeClr val="dk1"/>
                </a:solidFill>
                <a:latin typeface="ALS Sector Regular"/>
                <a:ea typeface="Arial"/>
              </a:endParaRPr>
            </a:p>
          </p:txBody>
        </p:sp>
        <p:sp>
          <p:nvSpPr>
            <p:cNvPr id="89" name="Прямоугольник 19"/>
            <p:cNvSpPr/>
            <p:nvPr/>
          </p:nvSpPr>
          <p:spPr>
            <a:xfrm flipH="1">
              <a:off x="8575560" y="322920"/>
              <a:ext cx="101880" cy="952920"/>
            </a:xfrm>
            <a:custGeom>
              <a:avLst/>
              <a:gdLst>
                <a:gd name="textAreaLeft" fmla="*/ 1080 w 101880"/>
                <a:gd name="textAreaRight" fmla="*/ 108000 w 101880"/>
                <a:gd name="textAreaTop" fmla="*/ 0 h 952920"/>
                <a:gd name="textAreaBottom" fmla="*/ 958320 h 952920"/>
              </a:gdLst>
              <a:ahLst/>
              <a:rect l="textAreaLeft" t="textAreaTop" r="textAreaRight" b="textAreaBottom"/>
              <a:pathLst>
                <a:path w="424732" h="424732">
                  <a:moveTo>
                    <a:pt x="424732" y="424732"/>
                  </a:moveTo>
                  <a:lnTo>
                    <a:pt x="0" y="424732"/>
                  </a:lnTo>
                  <a:lnTo>
                    <a:pt x="0" y="0"/>
                  </a:lnTo>
                  <a:lnTo>
                    <a:pt x="424732" y="0"/>
                  </a:lnTo>
                </a:path>
              </a:pathLst>
            </a:custGeom>
            <a:noFill/>
            <a:ln w="16510">
              <a:solidFill>
                <a:srgbClr val="0046a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ru-RU" sz="1400" spc="-1" strike="noStrike">
                <a:solidFill>
                  <a:srgbClr val="065cab"/>
                </a:solidFill>
                <a:latin typeface="ALS Sector Regular"/>
                <a:ea typeface="Arial"/>
              </a:endParaRPr>
            </a:p>
          </p:txBody>
        </p:sp>
      </p:grpSp>
      <p:sp>
        <p:nvSpPr>
          <p:cNvPr id="90" name="PlaceHolder 20"/>
          <p:cNvSpPr/>
          <p:nvPr/>
        </p:nvSpPr>
        <p:spPr>
          <a:xfrm>
            <a:off x="273600" y="6435000"/>
            <a:ext cx="565200" cy="27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fld id="{3459A10A-14CD-49CD-97E1-40F7102CC4FD}" type="slidenum">
              <a:rPr b="0" lang="ru-RU" sz="1400" spc="-1" strike="noStrike">
                <a:solidFill>
                  <a:srgbClr val="898989"/>
                </a:solidFill>
                <a:latin typeface="Times New Roman"/>
                <a:ea typeface="Open Sans"/>
              </a:rPr>
              <a:t>8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91" name=""/>
          <p:cNvGraphicFramePr/>
          <p:nvPr/>
        </p:nvGraphicFramePr>
        <p:xfrm>
          <a:off x="228600" y="1403280"/>
          <a:ext cx="7543080" cy="5137560"/>
        </p:xfrm>
        <a:graphic>
          <a:graphicData uri="http://schemas.openxmlformats.org/drawingml/2006/table">
            <a:tbl>
              <a:tblPr/>
              <a:tblGrid>
                <a:gridCol w="1101960"/>
                <a:gridCol w="3201120"/>
                <a:gridCol w="3240360"/>
              </a:tblGrid>
              <a:tr h="29808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Метрика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Описание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Применение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74952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accuracy (правильность)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Доля верно классифицированных наблюдений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Для балансированных датасетов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97524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precision (точность)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Доля истинноположительных прогнозов среди всех положительных прогнозов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Минимизирует ложно-положительные исходы (снижение риска отказать хорошим заемщикам)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97524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recall (полнота)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Отношение истинноположительных прогнозов ко всем фактически положительным наблюдениям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Минимизирует ложно-отрицательные исходы (снижение риска дефолта)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97524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f-score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Гармоническое среднее между полнотой и точностью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Баланс между полнотой и точностью (f2 – в пользу полноты, f0.5 – в пользу точности)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52380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auc 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Площадь под кривой ROC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Для балансированных датасетов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52380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pr auc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Площадь под кривой precision-recall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Для несбалансированных датасетов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2" name=""/>
          <p:cNvSpPr/>
          <p:nvPr/>
        </p:nvSpPr>
        <p:spPr>
          <a:xfrm>
            <a:off x="8121600" y="1371600"/>
            <a:ext cx="3883320" cy="456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В качестве базовой модели для задачи классификации будем использовать две: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Классификатор большинства (предсказывает самый частый класс – 0)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 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 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Случайный классификатор (присваивает классы случайным образом, на основании распределения обучающей выборки)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7952400" y="3128400"/>
            <a:ext cx="3768480" cy="548640"/>
          </a:xfrm>
          <a:prstGeom prst="rect">
            <a:avLst/>
          </a:prstGeom>
          <a:ln w="0">
            <a:noFill/>
          </a:ln>
        </p:spPr>
      </p:pic>
      <p:pic>
        <p:nvPicPr>
          <p:cNvPr id="94" name="" descr=""/>
          <p:cNvPicPr/>
          <p:nvPr/>
        </p:nvPicPr>
        <p:blipFill>
          <a:blip r:embed="rId2"/>
          <a:stretch/>
        </p:blipFill>
        <p:spPr>
          <a:xfrm>
            <a:off x="7759800" y="5571000"/>
            <a:ext cx="4349880" cy="539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p14:dur="10"/>
    </mc:Choice>
    <mc:Fallback>
      <p:transition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If,kjyVUNE_28012021">
  <a:themeElements>
    <a:clrScheme name="МГТУ10128">
      <a:dk1>
        <a:srgbClr val="000000"/>
      </a:dk1>
      <a:lt1>
        <a:srgbClr val="ffffff"/>
      </a:lt1>
      <a:dk2>
        <a:srgbClr val="062646"/>
      </a:dk2>
      <a:lt2>
        <a:srgbClr val="e3f0fd"/>
      </a:lt2>
      <a:accent1>
        <a:srgbClr val="0e5dab"/>
      </a:accent1>
      <a:accent2>
        <a:srgbClr val="7bc6df"/>
      </a:accent2>
      <a:accent3>
        <a:srgbClr val="f99d27"/>
      </a:accent3>
      <a:accent4>
        <a:srgbClr val="bdd7ee"/>
      </a:accent4>
      <a:accent5>
        <a:srgbClr val="ffc000"/>
      </a:accent5>
      <a:accent6>
        <a:srgbClr val="a5a5a5"/>
      </a:accent6>
      <a:hlink>
        <a:srgbClr val="1f75e2"/>
      </a:hlink>
      <a:folHlink>
        <a:srgbClr val="fa34de"/>
      </a:folHlink>
    </a:clrScheme>
    <a:fontScheme name="Основная">
      <a:majorFont>
        <a:latin typeface="ALS Sector Bold" pitchFamily="0" charset="1"/>
        <a:ea typeface=""/>
        <a:cs typeface=""/>
      </a:majorFont>
      <a:minorFont>
        <a:latin typeface="ALS Sector Regular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f,kjyVUNE_28012021">
  <a:themeElements>
    <a:clrScheme name="МГТУ10128">
      <a:dk1>
        <a:srgbClr val="000000"/>
      </a:dk1>
      <a:lt1>
        <a:srgbClr val="ffffff"/>
      </a:lt1>
      <a:dk2>
        <a:srgbClr val="062646"/>
      </a:dk2>
      <a:lt2>
        <a:srgbClr val="e3f0fd"/>
      </a:lt2>
      <a:accent1>
        <a:srgbClr val="0e5dab"/>
      </a:accent1>
      <a:accent2>
        <a:srgbClr val="7bc6df"/>
      </a:accent2>
      <a:accent3>
        <a:srgbClr val="f99d27"/>
      </a:accent3>
      <a:accent4>
        <a:srgbClr val="bdd7ee"/>
      </a:accent4>
      <a:accent5>
        <a:srgbClr val="ffc000"/>
      </a:accent5>
      <a:accent6>
        <a:srgbClr val="a5a5a5"/>
      </a:accent6>
      <a:hlink>
        <a:srgbClr val="1f75e2"/>
      </a:hlink>
      <a:folHlink>
        <a:srgbClr val="fa34de"/>
      </a:folHlink>
    </a:clrScheme>
    <a:fontScheme name="Основная">
      <a:majorFont>
        <a:latin typeface="ALS Sector Bold" pitchFamily="0" charset="1"/>
        <a:ea typeface=""/>
        <a:cs typeface=""/>
      </a:majorFont>
      <a:minorFont>
        <a:latin typeface="ALS Sector Regular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If,kjyVUNE_28012021">
  <a:themeElements>
    <a:clrScheme name="МГТУ10128">
      <a:dk1>
        <a:srgbClr val="000000"/>
      </a:dk1>
      <a:lt1>
        <a:srgbClr val="ffffff"/>
      </a:lt1>
      <a:dk2>
        <a:srgbClr val="062646"/>
      </a:dk2>
      <a:lt2>
        <a:srgbClr val="e3f0fd"/>
      </a:lt2>
      <a:accent1>
        <a:srgbClr val="0e5dab"/>
      </a:accent1>
      <a:accent2>
        <a:srgbClr val="7bc6df"/>
      </a:accent2>
      <a:accent3>
        <a:srgbClr val="f99d27"/>
      </a:accent3>
      <a:accent4>
        <a:srgbClr val="bdd7ee"/>
      </a:accent4>
      <a:accent5>
        <a:srgbClr val="ffc000"/>
      </a:accent5>
      <a:accent6>
        <a:srgbClr val="a5a5a5"/>
      </a:accent6>
      <a:hlink>
        <a:srgbClr val="1f75e2"/>
      </a:hlink>
      <a:folHlink>
        <a:srgbClr val="fa34de"/>
      </a:folHlink>
    </a:clrScheme>
    <a:fontScheme name="Основная">
      <a:majorFont>
        <a:latin typeface="ALS Sector Bold" pitchFamily="0" charset="1"/>
        <a:ea typeface=""/>
        <a:cs typeface=""/>
      </a:majorFont>
      <a:minorFont>
        <a:latin typeface="ALS Sector Regular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If,kjyVUNE_28012021">
  <a:themeElements>
    <a:clrScheme name="МГТУ10128">
      <a:dk1>
        <a:srgbClr val="000000"/>
      </a:dk1>
      <a:lt1>
        <a:srgbClr val="ffffff"/>
      </a:lt1>
      <a:dk2>
        <a:srgbClr val="062646"/>
      </a:dk2>
      <a:lt2>
        <a:srgbClr val="e3f0fd"/>
      </a:lt2>
      <a:accent1>
        <a:srgbClr val="0e5dab"/>
      </a:accent1>
      <a:accent2>
        <a:srgbClr val="7bc6df"/>
      </a:accent2>
      <a:accent3>
        <a:srgbClr val="f99d27"/>
      </a:accent3>
      <a:accent4>
        <a:srgbClr val="bdd7ee"/>
      </a:accent4>
      <a:accent5>
        <a:srgbClr val="ffc000"/>
      </a:accent5>
      <a:accent6>
        <a:srgbClr val="a5a5a5"/>
      </a:accent6>
      <a:hlink>
        <a:srgbClr val="1f75e2"/>
      </a:hlink>
      <a:folHlink>
        <a:srgbClr val="fa34de"/>
      </a:folHlink>
    </a:clrScheme>
    <a:fontScheme name="Основная">
      <a:majorFont>
        <a:latin typeface="ALS Sector Bold" pitchFamily="0" charset="1"/>
        <a:ea typeface=""/>
        <a:cs typeface=""/>
      </a:majorFont>
      <a:minorFont>
        <a:latin typeface="ALS Sector Regular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If,kjyVUNE_28012021">
  <a:themeElements>
    <a:clrScheme name="МГТУ10128">
      <a:dk1>
        <a:srgbClr val="000000"/>
      </a:dk1>
      <a:lt1>
        <a:srgbClr val="ffffff"/>
      </a:lt1>
      <a:dk2>
        <a:srgbClr val="062646"/>
      </a:dk2>
      <a:lt2>
        <a:srgbClr val="e3f0fd"/>
      </a:lt2>
      <a:accent1>
        <a:srgbClr val="0e5dab"/>
      </a:accent1>
      <a:accent2>
        <a:srgbClr val="7bc6df"/>
      </a:accent2>
      <a:accent3>
        <a:srgbClr val="f99d27"/>
      </a:accent3>
      <a:accent4>
        <a:srgbClr val="bdd7ee"/>
      </a:accent4>
      <a:accent5>
        <a:srgbClr val="ffc000"/>
      </a:accent5>
      <a:accent6>
        <a:srgbClr val="a5a5a5"/>
      </a:accent6>
      <a:hlink>
        <a:srgbClr val="1f75e2"/>
      </a:hlink>
      <a:folHlink>
        <a:srgbClr val="fa34de"/>
      </a:folHlink>
    </a:clrScheme>
    <a:fontScheme name="Основная">
      <a:majorFont>
        <a:latin typeface="ALS Sector Bold" pitchFamily="0" charset="1"/>
        <a:ea typeface=""/>
        <a:cs typeface=""/>
      </a:majorFont>
      <a:minorFont>
        <a:latin typeface="ALS Sector Regular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If,kjyVUNE_28012021">
  <a:themeElements>
    <a:clrScheme name="МГТУ10128">
      <a:dk1>
        <a:srgbClr val="000000"/>
      </a:dk1>
      <a:lt1>
        <a:srgbClr val="ffffff"/>
      </a:lt1>
      <a:dk2>
        <a:srgbClr val="062646"/>
      </a:dk2>
      <a:lt2>
        <a:srgbClr val="e3f0fd"/>
      </a:lt2>
      <a:accent1>
        <a:srgbClr val="0e5dab"/>
      </a:accent1>
      <a:accent2>
        <a:srgbClr val="7bc6df"/>
      </a:accent2>
      <a:accent3>
        <a:srgbClr val="f99d27"/>
      </a:accent3>
      <a:accent4>
        <a:srgbClr val="bdd7ee"/>
      </a:accent4>
      <a:accent5>
        <a:srgbClr val="ffc000"/>
      </a:accent5>
      <a:accent6>
        <a:srgbClr val="a5a5a5"/>
      </a:accent6>
      <a:hlink>
        <a:srgbClr val="1f75e2"/>
      </a:hlink>
      <a:folHlink>
        <a:srgbClr val="fa34de"/>
      </a:folHlink>
    </a:clrScheme>
    <a:fontScheme name="Основная">
      <a:majorFont>
        <a:latin typeface="ALS Sector Bold" pitchFamily="0" charset="1"/>
        <a:ea typeface=""/>
        <a:cs typeface=""/>
      </a:majorFont>
      <a:minorFont>
        <a:latin typeface="ALS Sector Regular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If,kjyVUNE_28012021">
  <a:themeElements>
    <a:clrScheme name="МГТУ10128">
      <a:dk1>
        <a:srgbClr val="000000"/>
      </a:dk1>
      <a:lt1>
        <a:srgbClr val="ffffff"/>
      </a:lt1>
      <a:dk2>
        <a:srgbClr val="062646"/>
      </a:dk2>
      <a:lt2>
        <a:srgbClr val="e3f0fd"/>
      </a:lt2>
      <a:accent1>
        <a:srgbClr val="0e5dab"/>
      </a:accent1>
      <a:accent2>
        <a:srgbClr val="7bc6df"/>
      </a:accent2>
      <a:accent3>
        <a:srgbClr val="f99d27"/>
      </a:accent3>
      <a:accent4>
        <a:srgbClr val="bdd7ee"/>
      </a:accent4>
      <a:accent5>
        <a:srgbClr val="ffc000"/>
      </a:accent5>
      <a:accent6>
        <a:srgbClr val="a5a5a5"/>
      </a:accent6>
      <a:hlink>
        <a:srgbClr val="1f75e2"/>
      </a:hlink>
      <a:folHlink>
        <a:srgbClr val="fa34de"/>
      </a:folHlink>
    </a:clrScheme>
    <a:fontScheme name="Основная">
      <a:majorFont>
        <a:latin typeface="ALS Sector Bold" pitchFamily="0" charset="1"/>
        <a:ea typeface=""/>
        <a:cs typeface=""/>
      </a:majorFont>
      <a:minorFont>
        <a:latin typeface="ALS Sector Regular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If,kjyVUNE_28012021">
  <a:themeElements>
    <a:clrScheme name="МГТУ10128">
      <a:dk1>
        <a:srgbClr val="000000"/>
      </a:dk1>
      <a:lt1>
        <a:srgbClr val="ffffff"/>
      </a:lt1>
      <a:dk2>
        <a:srgbClr val="062646"/>
      </a:dk2>
      <a:lt2>
        <a:srgbClr val="e3f0fd"/>
      </a:lt2>
      <a:accent1>
        <a:srgbClr val="0e5dab"/>
      </a:accent1>
      <a:accent2>
        <a:srgbClr val="7bc6df"/>
      </a:accent2>
      <a:accent3>
        <a:srgbClr val="f99d27"/>
      </a:accent3>
      <a:accent4>
        <a:srgbClr val="bdd7ee"/>
      </a:accent4>
      <a:accent5>
        <a:srgbClr val="ffc000"/>
      </a:accent5>
      <a:accent6>
        <a:srgbClr val="a5a5a5"/>
      </a:accent6>
      <a:hlink>
        <a:srgbClr val="1f75e2"/>
      </a:hlink>
      <a:folHlink>
        <a:srgbClr val="fa34de"/>
      </a:folHlink>
    </a:clrScheme>
    <a:fontScheme name="Основная">
      <a:majorFont>
        <a:latin typeface="ALS Sector Bold" pitchFamily="0" charset="1"/>
        <a:ea typeface=""/>
        <a:cs typeface=""/>
      </a:majorFont>
      <a:minorFont>
        <a:latin typeface="ALS Sector Regular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If,kjyVUNE_28012021">
  <a:themeElements>
    <a:clrScheme name="МГТУ10128">
      <a:dk1>
        <a:srgbClr val="000000"/>
      </a:dk1>
      <a:lt1>
        <a:srgbClr val="ffffff"/>
      </a:lt1>
      <a:dk2>
        <a:srgbClr val="062646"/>
      </a:dk2>
      <a:lt2>
        <a:srgbClr val="e3f0fd"/>
      </a:lt2>
      <a:accent1>
        <a:srgbClr val="0e5dab"/>
      </a:accent1>
      <a:accent2>
        <a:srgbClr val="7bc6df"/>
      </a:accent2>
      <a:accent3>
        <a:srgbClr val="f99d27"/>
      </a:accent3>
      <a:accent4>
        <a:srgbClr val="bdd7ee"/>
      </a:accent4>
      <a:accent5>
        <a:srgbClr val="ffc000"/>
      </a:accent5>
      <a:accent6>
        <a:srgbClr val="a5a5a5"/>
      </a:accent6>
      <a:hlink>
        <a:srgbClr val="1f75e2"/>
      </a:hlink>
      <a:folHlink>
        <a:srgbClr val="fa34de"/>
      </a:folHlink>
    </a:clrScheme>
    <a:fontScheme name="Основная">
      <a:majorFont>
        <a:latin typeface="ALS Sector Bold" pitchFamily="0" charset="1"/>
        <a:ea typeface=""/>
        <a:cs typeface=""/>
      </a:majorFont>
      <a:minorFont>
        <a:latin typeface="ALS Sector Regular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2289</TotalTime>
  <Application>LibreOffice/24.2.1.2$Windows_X86_64 LibreOffice_project/db4def46b0453cc22e2d0305797cf981b68ef5ac</Application>
  <AppVersion>15.0000</AppVersion>
  <Words>67</Words>
  <Paragraphs>43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2021-02-24T09:03:25Z</dcterms:created>
  <dc:creator>Фомина Ольга</dc:creator>
  <dc:description/>
  <dc:language>en-US</dc:language>
  <cp:lastModifiedBy/>
  <dcterms:modified xsi:type="dcterms:W3CDTF">2025-02-28T20:31:26Z</dcterms:modified>
  <cp:revision>235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2</vt:i4>
  </property>
  <property fmtid="{D5CDD505-2E9C-101B-9397-08002B2CF9AE}" pid="3" name="PresentationFormat">
    <vt:lpwstr>Широкоэкранный</vt:lpwstr>
  </property>
  <property fmtid="{D5CDD505-2E9C-101B-9397-08002B2CF9AE}" pid="4" name="Slides">
    <vt:i4>7</vt:i4>
  </property>
</Properties>
</file>