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AABBA9-AB2B-40C8-A72B-216636CB867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од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851066-F400-4303-80DF-0729EE66371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D63A48-30CB-4D22-B0FC-4E8E580F9CC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ABBA562-1081-4A1B-8A59-1B42A06360C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F44162-CDE4-47E8-99A5-7C5176E95F8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013083-3C75-4288-AFDE-6A872563EEF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DFC2A01-7113-43C1-97DE-520809D1189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крывающий слайд 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7280" cy="71856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88;p1" descr=""/>
          <p:cNvPicPr/>
          <p:nvPr/>
        </p:nvPicPr>
        <p:blipFill>
          <a:blip r:embed="rId3"/>
          <a:srcRect l="0" t="16245" r="0" b="8821"/>
          <a:stretch/>
        </p:blipFill>
        <p:spPr>
          <a:xfrm>
            <a:off x="0" y="0"/>
            <a:ext cx="12187800" cy="6853680"/>
          </a:xfrm>
          <a:prstGeom prst="rect">
            <a:avLst/>
          </a:prstGeom>
          <a:ln w="0">
            <a:noFill/>
          </a:ln>
        </p:spPr>
      </p:pic>
      <p:grpSp>
        <p:nvGrpSpPr>
          <p:cNvPr id="2" name="Группа 6"/>
          <p:cNvGrpSpPr/>
          <p:nvPr/>
        </p:nvGrpSpPr>
        <p:grpSpPr>
          <a:xfrm>
            <a:off x="694440" y="633240"/>
            <a:ext cx="9498600" cy="4702320"/>
            <a:chOff x="694440" y="633240"/>
            <a:chExt cx="9498600" cy="4702320"/>
          </a:xfrm>
        </p:grpSpPr>
        <p:pic>
          <p:nvPicPr>
            <p:cNvPr id="3" name="Google Shape;13;p5" descr=""/>
            <p:cNvPicPr/>
            <p:nvPr/>
          </p:nvPicPr>
          <p:blipFill>
            <a:blip r:embed="rId4"/>
            <a:stretch/>
          </p:blipFill>
          <p:spPr>
            <a:xfrm>
              <a:off x="694440" y="633240"/>
              <a:ext cx="9498600" cy="4702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" name="Прямоугольник 9"/>
            <p:cNvSpPr/>
            <p:nvPr/>
          </p:nvSpPr>
          <p:spPr>
            <a:xfrm>
              <a:off x="694440" y="5307120"/>
              <a:ext cx="9498600" cy="2448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lt1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5" name="Рисунок 2" descr=""/>
          <p:cNvPicPr/>
          <p:nvPr/>
        </p:nvPicPr>
        <p:blipFill>
          <a:blip r:embed="rId5"/>
          <a:stretch/>
        </p:blipFill>
        <p:spPr>
          <a:xfrm>
            <a:off x="9157680" y="612000"/>
            <a:ext cx="2357280" cy="7174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7280" cy="71856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273600" y="6433920"/>
            <a:ext cx="565920" cy="2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2400D1B-4B11-426A-AD76-24D0843C3053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7280" cy="71856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sldNum" idx="2"/>
          </p:nvPr>
        </p:nvSpPr>
        <p:spPr>
          <a:xfrm>
            <a:off x="273600" y="6433920"/>
            <a:ext cx="628200" cy="2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5E5BC8C-ABA6-43BD-9CBE-DAC18AD6A47D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7280" cy="71856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273600" y="6433920"/>
            <a:ext cx="565920" cy="2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567B508-CF02-4815-8850-C6A61555A311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7280" cy="71856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273600" y="6433920"/>
            <a:ext cx="565920" cy="2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B4394E0-2643-4B11-AF21-46932C840157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7280" cy="71856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sldNum" idx="5"/>
          </p:nvPr>
        </p:nvSpPr>
        <p:spPr>
          <a:xfrm>
            <a:off x="273600" y="6433920"/>
            <a:ext cx="565920" cy="2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45E2E0B-8281-4446-9FA7-FEC6BDB6BB96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7280" cy="71856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6"/>
          </p:nvPr>
        </p:nvSpPr>
        <p:spPr>
          <a:xfrm>
            <a:off x="273600" y="6433920"/>
            <a:ext cx="565920" cy="2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69D65DD-E549-495E-B85C-B2771543128A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7280" cy="71856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sldNum" idx="7"/>
          </p:nvPr>
        </p:nvSpPr>
        <p:spPr>
          <a:xfrm>
            <a:off x="273600" y="6433920"/>
            <a:ext cx="565920" cy="27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0C1DB30-C90D-49CF-B3F7-253B558EF92B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7280" cy="718560"/>
          </a:xfrm>
          <a:prstGeom prst="rect">
            <a:avLst/>
          </a:prstGeom>
          <a:ln w="0">
            <a:noFill/>
          </a:ln>
        </p:spPr>
      </p:pic>
      <p:pic>
        <p:nvPicPr>
          <p:cNvPr id="25" name="Google Shape;88;p1" descr=""/>
          <p:cNvPicPr/>
          <p:nvPr/>
        </p:nvPicPr>
        <p:blipFill>
          <a:blip r:embed="rId3"/>
          <a:srcRect l="0" t="16245" r="0" b="8821"/>
          <a:stretch/>
        </p:blipFill>
        <p:spPr>
          <a:xfrm>
            <a:off x="0" y="0"/>
            <a:ext cx="12187800" cy="6853680"/>
          </a:xfrm>
          <a:prstGeom prst="rect">
            <a:avLst/>
          </a:prstGeom>
          <a:ln w="0">
            <a:noFill/>
          </a:ln>
        </p:spPr>
      </p:pic>
      <p:pic>
        <p:nvPicPr>
          <p:cNvPr id="26" name="Рисунок 4" descr=""/>
          <p:cNvPicPr/>
          <p:nvPr/>
        </p:nvPicPr>
        <p:blipFill>
          <a:blip r:embed="rId4"/>
          <a:stretch/>
        </p:blipFill>
        <p:spPr>
          <a:xfrm>
            <a:off x="6575400" y="2096640"/>
            <a:ext cx="1327680" cy="1327680"/>
          </a:xfrm>
          <a:prstGeom prst="rect">
            <a:avLst/>
          </a:prstGeom>
          <a:ln w="0">
            <a:noFill/>
          </a:ln>
        </p:spPr>
      </p:pic>
      <p:pic>
        <p:nvPicPr>
          <p:cNvPr id="27" name="Рисунок 3" descr=""/>
          <p:cNvPicPr/>
          <p:nvPr/>
        </p:nvPicPr>
        <p:blipFill>
          <a:blip r:embed="rId5"/>
          <a:stretch/>
        </p:blipFill>
        <p:spPr>
          <a:xfrm>
            <a:off x="1278360" y="2042640"/>
            <a:ext cx="4705920" cy="1435680"/>
          </a:xfrm>
          <a:prstGeom prst="rect">
            <a:avLst/>
          </a:prstGeom>
          <a:ln w="0">
            <a:noFill/>
          </a:ln>
        </p:spPr>
      </p:pic>
      <p:sp>
        <p:nvSpPr>
          <p:cNvPr id="28" name="TextBox 28"/>
          <p:cNvSpPr/>
          <p:nvPr/>
        </p:nvSpPr>
        <p:spPr>
          <a:xfrm>
            <a:off x="7849800" y="2522520"/>
            <a:ext cx="304416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chemeClr val="lt1"/>
                </a:solidFill>
                <a:latin typeface="ALS Sector Bold"/>
                <a:ea typeface="Roboto Black"/>
              </a:rPr>
              <a:t>do.bmstu.ru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Прямоугольник 58"/>
          <p:cNvSpPr/>
          <p:nvPr/>
        </p:nvSpPr>
        <p:spPr>
          <a:xfrm flipH="1">
            <a:off x="10707480" y="2096640"/>
            <a:ext cx="126360" cy="1327680"/>
          </a:xfrm>
          <a:custGeom>
            <a:avLst/>
            <a:gdLst>
              <a:gd name="textAreaLeft" fmla="*/ 2160 w 126360"/>
              <a:gd name="textAreaRight" fmla="*/ 132840 w 126360"/>
              <a:gd name="textAreaTop" fmla="*/ 0 h 1327680"/>
              <a:gd name="textAreaBottom" fmla="*/ 1332000 h 1327680"/>
            </a:gdLst>
            <a:ahLst/>
            <a:rect l="textAreaLeft" t="textAreaTop" r="textAreaRight" b="textAreaBottom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400" spc="-1" strike="noStrike">
              <a:solidFill>
                <a:schemeClr val="dk1"/>
              </a:solidFill>
              <a:latin typeface="ALS Sector Regular"/>
              <a:ea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Spring-31/HC_default_risk" TargetMode="External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078200" y="4363560"/>
            <a:ext cx="9114840" cy="86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8088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chemeClr val="lt1"/>
                </a:solidFill>
                <a:latin typeface="ALS Sector Regular"/>
                <a:ea typeface="Open Sans"/>
              </a:rPr>
              <a:t>Щекина Татьяна Сергеевна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Заголовок 1"/>
          <p:cNvSpPr/>
          <p:nvPr/>
        </p:nvSpPr>
        <p:spPr>
          <a:xfrm>
            <a:off x="1078200" y="743400"/>
            <a:ext cx="9115920" cy="34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chemeClr val="lt1"/>
                </a:solidFill>
                <a:latin typeface="ALS Sector Bold"/>
                <a:ea typeface="Open Sans"/>
              </a:rPr>
              <a:t>Разработка и обучение моделей машинного обучения для прогнозирования вероятности дефолта клиентов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Группа 18"/>
          <p:cNvGrpSpPr/>
          <p:nvPr/>
        </p:nvGrpSpPr>
        <p:grpSpPr>
          <a:xfrm>
            <a:off x="3168000" y="469440"/>
            <a:ext cx="3831120" cy="666000"/>
            <a:chOff x="3168000" y="469440"/>
            <a:chExt cx="3831120" cy="666000"/>
          </a:xfrm>
        </p:grpSpPr>
        <p:sp>
          <p:nvSpPr>
            <p:cNvPr id="96" name="Прямоугольник 50"/>
            <p:cNvSpPr/>
            <p:nvPr/>
          </p:nvSpPr>
          <p:spPr>
            <a:xfrm>
              <a:off x="3168000" y="469440"/>
              <a:ext cx="3831120" cy="661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Прямоугольник 51"/>
            <p:cNvSpPr/>
            <p:nvPr/>
          </p:nvSpPr>
          <p:spPr>
            <a:xfrm flipH="1" rot="10800000">
              <a:off x="3167640" y="473760"/>
              <a:ext cx="59400" cy="661680"/>
            </a:xfrm>
            <a:custGeom>
              <a:avLst/>
              <a:gdLst>
                <a:gd name="textAreaLeft" fmla="*/ 2160 w 59400"/>
                <a:gd name="textAreaRight" fmla="*/ 65880 w 5940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98" name="Прямоугольник 52"/>
            <p:cNvSpPr/>
            <p:nvPr/>
          </p:nvSpPr>
          <p:spPr>
            <a:xfrm flipH="1">
              <a:off x="6924240" y="469440"/>
              <a:ext cx="70560" cy="661680"/>
            </a:xfrm>
            <a:custGeom>
              <a:avLst/>
              <a:gdLst>
                <a:gd name="textAreaLeft" fmla="*/ -2160 w 70560"/>
                <a:gd name="textAreaRight" fmla="*/ 72720 w 7056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9" name="PlaceHolder 24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89EED2C-844E-408D-8610-372DCAD3592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49;p 1"/>
          <p:cNvSpPr/>
          <p:nvPr/>
        </p:nvSpPr>
        <p:spPr>
          <a:xfrm>
            <a:off x="464040" y="1350720"/>
            <a:ext cx="7311600" cy="5266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Обучены классификаторы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Логистическая регрессия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Дерево решений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Градиентный бустинг LightGBM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Адаптивный бустинг AdaBoost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Экстремальный градиентный бустинг XGBoost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Полносвязная нейронная сеть (перцептрон)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/>
          </p:nvPr>
        </p:nvSpPr>
        <p:spPr>
          <a:xfrm>
            <a:off x="300600" y="1371600"/>
            <a:ext cx="4041000" cy="187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LightGBM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1) полный датасет (303 признака, несбалансированный)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2" name="Группа 10"/>
          <p:cNvGrpSpPr/>
          <p:nvPr/>
        </p:nvGrpSpPr>
        <p:grpSpPr>
          <a:xfrm>
            <a:off x="3168000" y="469440"/>
            <a:ext cx="3831120" cy="666000"/>
            <a:chOff x="3168000" y="469440"/>
            <a:chExt cx="3831120" cy="666000"/>
          </a:xfrm>
        </p:grpSpPr>
        <p:sp>
          <p:nvSpPr>
            <p:cNvPr id="103" name="Прямоугольник 26"/>
            <p:cNvSpPr/>
            <p:nvPr/>
          </p:nvSpPr>
          <p:spPr>
            <a:xfrm>
              <a:off x="3168000" y="469440"/>
              <a:ext cx="3831120" cy="661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Прямоугольник 27"/>
            <p:cNvSpPr/>
            <p:nvPr/>
          </p:nvSpPr>
          <p:spPr>
            <a:xfrm flipH="1" rot="10800000">
              <a:off x="3167640" y="473760"/>
              <a:ext cx="59400" cy="661680"/>
            </a:xfrm>
            <a:custGeom>
              <a:avLst/>
              <a:gdLst>
                <a:gd name="textAreaLeft" fmla="*/ 2160 w 59400"/>
                <a:gd name="textAreaRight" fmla="*/ 65880 w 5940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05" name="Прямоугольник 28"/>
            <p:cNvSpPr/>
            <p:nvPr/>
          </p:nvSpPr>
          <p:spPr>
            <a:xfrm flipH="1">
              <a:off x="6924240" y="469440"/>
              <a:ext cx="70560" cy="661680"/>
            </a:xfrm>
            <a:custGeom>
              <a:avLst/>
              <a:gdLst>
                <a:gd name="textAreaLeft" fmla="*/ -2160 w 70560"/>
                <a:gd name="textAreaRight" fmla="*/ 72720 w 7056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06" name="PlaceHolder 13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91A20FE-A2BA-48D8-9F3D-7920C502F817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42160" y="2295000"/>
            <a:ext cx="3255840" cy="721800"/>
          </a:xfrm>
          <a:prstGeom prst="rect">
            <a:avLst/>
          </a:prstGeom>
          <a:ln w="0">
            <a:noFill/>
          </a:ln>
        </p:spPr>
      </p:pic>
      <p:grpSp>
        <p:nvGrpSpPr>
          <p:cNvPr id="108" name=""/>
          <p:cNvGrpSpPr/>
          <p:nvPr/>
        </p:nvGrpSpPr>
        <p:grpSpPr>
          <a:xfrm>
            <a:off x="336600" y="3105000"/>
            <a:ext cx="4181760" cy="1875600"/>
            <a:chOff x="336600" y="3105000"/>
            <a:chExt cx="4181760" cy="1875600"/>
          </a:xfrm>
        </p:grpSpPr>
        <p:sp>
          <p:nvSpPr>
            <p:cNvPr id="109" name="PlaceHolder 27"/>
            <p:cNvSpPr/>
            <p:nvPr/>
          </p:nvSpPr>
          <p:spPr>
            <a:xfrm>
              <a:off x="336600" y="3105000"/>
              <a:ext cx="4181760" cy="1875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2) подбор оптимального порога для максимизации f1-score: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0" name="" descr=""/>
            <p:cNvPicPr/>
            <p:nvPr/>
          </p:nvPicPr>
          <p:blipFill>
            <a:blip r:embed="rId2"/>
            <a:stretch/>
          </p:blipFill>
          <p:spPr>
            <a:xfrm>
              <a:off x="529200" y="3729600"/>
              <a:ext cx="3303360" cy="721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1" name="" descr=""/>
            <p:cNvPicPr/>
            <p:nvPr/>
          </p:nvPicPr>
          <p:blipFill>
            <a:blip r:embed="rId3"/>
            <a:stretch/>
          </p:blipFill>
          <p:spPr>
            <a:xfrm>
              <a:off x="633960" y="4525200"/>
              <a:ext cx="2741400" cy="3121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2" name=""/>
          <p:cNvGrpSpPr/>
          <p:nvPr/>
        </p:nvGrpSpPr>
        <p:grpSpPr>
          <a:xfrm>
            <a:off x="336600" y="4980600"/>
            <a:ext cx="4181760" cy="1875600"/>
            <a:chOff x="336600" y="4980600"/>
            <a:chExt cx="4181760" cy="1875600"/>
          </a:xfrm>
        </p:grpSpPr>
        <p:sp>
          <p:nvSpPr>
            <p:cNvPr id="113" name="PlaceHolder 27"/>
            <p:cNvSpPr/>
            <p:nvPr/>
          </p:nvSpPr>
          <p:spPr>
            <a:xfrm>
              <a:off x="336600" y="4980600"/>
              <a:ext cx="4181760" cy="1875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3) обучение на сбалансированном наборе (RandomUnderSampler)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4" name="" descr=""/>
            <p:cNvPicPr/>
            <p:nvPr/>
          </p:nvPicPr>
          <p:blipFill>
            <a:blip r:embed="rId4"/>
            <a:stretch/>
          </p:blipFill>
          <p:spPr>
            <a:xfrm>
              <a:off x="491040" y="5696280"/>
              <a:ext cx="3341520" cy="7027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5" name=""/>
          <p:cNvGrpSpPr/>
          <p:nvPr/>
        </p:nvGrpSpPr>
        <p:grpSpPr>
          <a:xfrm>
            <a:off x="7704360" y="1552320"/>
            <a:ext cx="4181760" cy="1647000"/>
            <a:chOff x="7704360" y="1552320"/>
            <a:chExt cx="4181760" cy="1647000"/>
          </a:xfrm>
        </p:grpSpPr>
        <p:sp>
          <p:nvSpPr>
            <p:cNvPr id="116" name="PlaceHolder 27"/>
            <p:cNvSpPr/>
            <p:nvPr/>
          </p:nvSpPr>
          <p:spPr>
            <a:xfrm>
              <a:off x="7704360" y="1552320"/>
              <a:ext cx="4181760" cy="164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1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Базовые классификаторы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7" name="" descr=""/>
            <p:cNvPicPr/>
            <p:nvPr/>
          </p:nvPicPr>
          <p:blipFill>
            <a:blip r:embed="rId5"/>
            <a:stretch/>
          </p:blipFill>
          <p:spPr>
            <a:xfrm>
              <a:off x="7858800" y="1977840"/>
              <a:ext cx="3922560" cy="740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32"/>
          <p:cNvSpPr/>
          <p:nvPr/>
        </p:nvSpPr>
        <p:spPr>
          <a:xfrm>
            <a:off x="4114800" y="3886200"/>
            <a:ext cx="4181760" cy="16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3465a4"/>
                </a:solidFill>
                <a:latin typeface="Arial"/>
                <a:ea typeface="Open Sans"/>
              </a:rPr>
              <a:t>Снижение размерности с 303 до 50 значимых признаков оказывает несущественное влияние на метрики качества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4343400" y="5715000"/>
            <a:ext cx="2513520" cy="45612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6"/>
          <a:stretch/>
        </p:blipFill>
        <p:spPr>
          <a:xfrm>
            <a:off x="7200720" y="5486400"/>
            <a:ext cx="3999600" cy="86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Группа 15"/>
          <p:cNvGrpSpPr/>
          <p:nvPr/>
        </p:nvGrpSpPr>
        <p:grpSpPr>
          <a:xfrm>
            <a:off x="3168000" y="184320"/>
            <a:ext cx="7116840" cy="1236240"/>
            <a:chOff x="3168000" y="184320"/>
            <a:chExt cx="7116840" cy="1236240"/>
          </a:xfrm>
        </p:grpSpPr>
        <p:sp>
          <p:nvSpPr>
            <p:cNvPr id="122" name="Прямоугольник 41"/>
            <p:cNvSpPr/>
            <p:nvPr/>
          </p:nvSpPr>
          <p:spPr>
            <a:xfrm>
              <a:off x="3168000" y="184320"/>
              <a:ext cx="7116840" cy="12315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Отбор признаков-предикторов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Прямоугольник 42"/>
            <p:cNvSpPr/>
            <p:nvPr/>
          </p:nvSpPr>
          <p:spPr>
            <a:xfrm flipH="1" rot="10800000">
              <a:off x="3168000" y="189000"/>
              <a:ext cx="113760" cy="1231560"/>
            </a:xfrm>
            <a:custGeom>
              <a:avLst/>
              <a:gdLst>
                <a:gd name="textAreaLeft" fmla="*/ 0 w 113760"/>
                <a:gd name="textAreaRight" fmla="*/ 118080 w 113760"/>
                <a:gd name="textAreaTop" fmla="*/ 0 h 1231560"/>
                <a:gd name="textAreaBottom" fmla="*/ 1235880 h 12315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24" name="Прямоугольник 43"/>
            <p:cNvSpPr/>
            <p:nvPr/>
          </p:nvSpPr>
          <p:spPr>
            <a:xfrm flipH="1">
              <a:off x="10145520" y="184320"/>
              <a:ext cx="134640" cy="1231560"/>
            </a:xfrm>
            <a:custGeom>
              <a:avLst/>
              <a:gdLst>
                <a:gd name="textAreaLeft" fmla="*/ 360 w 134640"/>
                <a:gd name="textAreaRight" fmla="*/ 138960 w 134640"/>
                <a:gd name="textAreaTop" fmla="*/ 0 h 1231560"/>
                <a:gd name="textAreaBottom" fmla="*/ 1235880 h 12315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25" name="PlaceHolder 25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11AECEA-A2D1-4990-A89F-963A31F28EFE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15"/>
          <p:cNvSpPr/>
          <p:nvPr/>
        </p:nvSpPr>
        <p:spPr>
          <a:xfrm>
            <a:off x="9601200" y="1600200"/>
            <a:ext cx="2284920" cy="27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Сокращение набора признаков не влияет на качество модели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115000"/>
              </a:lnSpc>
              <a:spcBef>
                <a:spcPts val="7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32480" y="1563480"/>
            <a:ext cx="9142920" cy="483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40480" cy="52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Порядок поиска оптимальных параметров для дерева решений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Поиск гиперпараметров выполнен методом GridSearchCV с перекрестной проверкой с количеством блоков 10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Список оптимизируемых параметров: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Глубина дерева (  [3, 5, 10, None]  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Функция измерения качества разбиения (gini / entropy)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Гиперпараметры оптимальной модели - {'criterion': 'entropy', 'max_depth': 5}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Подставляем оптимальные гиперпараметры в модель дерева решений, обучаемой на всей выборке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Оцениваем точность на тестовом наборе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9" name="Группа 8"/>
          <p:cNvGrpSpPr/>
          <p:nvPr/>
        </p:nvGrpSpPr>
        <p:grpSpPr>
          <a:xfrm>
            <a:off x="3168000" y="283680"/>
            <a:ext cx="5972040" cy="1037520"/>
            <a:chOff x="3168000" y="283680"/>
            <a:chExt cx="5972040" cy="1037520"/>
          </a:xfrm>
        </p:grpSpPr>
        <p:sp>
          <p:nvSpPr>
            <p:cNvPr id="130" name="Прямоугольник 20"/>
            <p:cNvSpPr/>
            <p:nvPr/>
          </p:nvSpPr>
          <p:spPr>
            <a:xfrm>
              <a:off x="3168000" y="283680"/>
              <a:ext cx="5972040" cy="1033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Поиск оптимальных гиперпараметров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Прямоугольник 21"/>
            <p:cNvSpPr/>
            <p:nvPr/>
          </p:nvSpPr>
          <p:spPr>
            <a:xfrm flipH="1" rot="10800000">
              <a:off x="3167640" y="288000"/>
              <a:ext cx="94680" cy="1033200"/>
            </a:xfrm>
            <a:custGeom>
              <a:avLst/>
              <a:gdLst>
                <a:gd name="textAreaLeft" fmla="*/ 2160 w 94680"/>
                <a:gd name="textAreaRight" fmla="*/ 101160 w 94680"/>
                <a:gd name="textAreaTop" fmla="*/ 0 h 1033200"/>
                <a:gd name="textAreaBottom" fmla="*/ 1037520 h 10332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2" name="Прямоугольник 22"/>
            <p:cNvSpPr/>
            <p:nvPr/>
          </p:nvSpPr>
          <p:spPr>
            <a:xfrm flipH="1">
              <a:off x="9023040" y="283680"/>
              <a:ext cx="111960" cy="1033200"/>
            </a:xfrm>
            <a:custGeom>
              <a:avLst/>
              <a:gdLst>
                <a:gd name="textAreaLeft" fmla="*/ 2160 w 111960"/>
                <a:gd name="textAreaRight" fmla="*/ 118440 w 111960"/>
                <a:gd name="textAreaTop" fmla="*/ 0 h 1033200"/>
                <a:gd name="textAreaBottom" fmla="*/ 1037520 h 10332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33" name="PlaceHolder 21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35E5276-CE8B-45A3-BA69-10A30826AF04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13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616800" y="5545800"/>
            <a:ext cx="4047120" cy="90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/>
          </p:nvPr>
        </p:nvSpPr>
        <p:spPr>
          <a:xfrm>
            <a:off x="388440" y="1299600"/>
            <a:ext cx="6239880" cy="50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Логистическая регрессия с l1-регуляризацией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6" name="Группа 16"/>
          <p:cNvGrpSpPr/>
          <p:nvPr/>
        </p:nvGrpSpPr>
        <p:grpSpPr>
          <a:xfrm>
            <a:off x="3168000" y="469440"/>
            <a:ext cx="3831120" cy="666000"/>
            <a:chOff x="3168000" y="469440"/>
            <a:chExt cx="3831120" cy="666000"/>
          </a:xfrm>
        </p:grpSpPr>
        <p:sp>
          <p:nvSpPr>
            <p:cNvPr id="137" name="Прямоугольник 44"/>
            <p:cNvSpPr/>
            <p:nvPr/>
          </p:nvSpPr>
          <p:spPr>
            <a:xfrm>
              <a:off x="3168000" y="469440"/>
              <a:ext cx="3831120" cy="661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Прямоугольник 45"/>
            <p:cNvSpPr/>
            <p:nvPr/>
          </p:nvSpPr>
          <p:spPr>
            <a:xfrm flipH="1" rot="10800000">
              <a:off x="3167640" y="473760"/>
              <a:ext cx="59400" cy="661680"/>
            </a:xfrm>
            <a:custGeom>
              <a:avLst/>
              <a:gdLst>
                <a:gd name="textAreaLeft" fmla="*/ 2160 w 59400"/>
                <a:gd name="textAreaRight" fmla="*/ 65880 w 5940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9" name="Прямоугольник 46"/>
            <p:cNvSpPr/>
            <p:nvPr/>
          </p:nvSpPr>
          <p:spPr>
            <a:xfrm flipH="1">
              <a:off x="6924240" y="469440"/>
              <a:ext cx="70560" cy="661680"/>
            </a:xfrm>
            <a:custGeom>
              <a:avLst/>
              <a:gdLst>
                <a:gd name="textAreaLeft" fmla="*/ -2160 w 70560"/>
                <a:gd name="textAreaRight" fmla="*/ 72720 w 7056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40" name="PlaceHolder 14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4B7830D-F92C-472F-85D5-6956B1978E14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3"/>
          <p:cNvSpPr/>
          <p:nvPr/>
        </p:nvSpPr>
        <p:spPr>
          <a:xfrm>
            <a:off x="6244200" y="1276200"/>
            <a:ext cx="548532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Логистическая регрессия без регуляризации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9"/>
          <p:cNvSpPr/>
          <p:nvPr/>
        </p:nvSpPr>
        <p:spPr>
          <a:xfrm>
            <a:off x="457200" y="2694600"/>
            <a:ext cx="548532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AdaBoost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0"/>
          <p:cNvSpPr/>
          <p:nvPr/>
        </p:nvSpPr>
        <p:spPr>
          <a:xfrm>
            <a:off x="6400800" y="2694600"/>
            <a:ext cx="548532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XGBoost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1"/>
          <p:cNvSpPr/>
          <p:nvPr/>
        </p:nvSpPr>
        <p:spPr>
          <a:xfrm>
            <a:off x="388440" y="4572000"/>
            <a:ext cx="11497680" cy="15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Выводы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Ребалансировка датасета дает выраженный положительный эффект на предсказательную способность всех рассмотренных классификаторов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Наилучшие метрики показала модель LightGBM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457200" y="1780200"/>
            <a:ext cx="3970800" cy="95112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6388920" y="1761480"/>
            <a:ext cx="4066200" cy="93204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447840" y="3200400"/>
            <a:ext cx="3894480" cy="90324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4"/>
          <a:stretch/>
        </p:blipFill>
        <p:spPr>
          <a:xfrm>
            <a:off x="6400800" y="3200400"/>
            <a:ext cx="4037400" cy="87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3760" cy="525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0" name="Группа 9"/>
          <p:cNvGrpSpPr/>
          <p:nvPr/>
        </p:nvGrpSpPr>
        <p:grpSpPr>
          <a:xfrm>
            <a:off x="3168000" y="283680"/>
            <a:ext cx="5972040" cy="1037520"/>
            <a:chOff x="3168000" y="283680"/>
            <a:chExt cx="5972040" cy="1037520"/>
          </a:xfrm>
        </p:grpSpPr>
        <p:sp>
          <p:nvSpPr>
            <p:cNvPr id="151" name="Прямоугольник 23"/>
            <p:cNvSpPr/>
            <p:nvPr/>
          </p:nvSpPr>
          <p:spPr>
            <a:xfrm>
              <a:off x="3168000" y="283680"/>
              <a:ext cx="5972040" cy="1033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Полносвязная NN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Прямоугольник 24"/>
            <p:cNvSpPr/>
            <p:nvPr/>
          </p:nvSpPr>
          <p:spPr>
            <a:xfrm flipH="1" rot="10800000">
              <a:off x="3167640" y="288000"/>
              <a:ext cx="94680" cy="1033200"/>
            </a:xfrm>
            <a:custGeom>
              <a:avLst/>
              <a:gdLst>
                <a:gd name="textAreaLeft" fmla="*/ 2160 w 94680"/>
                <a:gd name="textAreaRight" fmla="*/ 101160 w 94680"/>
                <a:gd name="textAreaTop" fmla="*/ 0 h 1033200"/>
                <a:gd name="textAreaBottom" fmla="*/ 1037520 h 10332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3" name="Прямоугольник 25"/>
            <p:cNvSpPr/>
            <p:nvPr/>
          </p:nvSpPr>
          <p:spPr>
            <a:xfrm flipH="1">
              <a:off x="9023040" y="283680"/>
              <a:ext cx="111960" cy="1033200"/>
            </a:xfrm>
            <a:custGeom>
              <a:avLst/>
              <a:gdLst>
                <a:gd name="textAreaLeft" fmla="*/ 2160 w 111960"/>
                <a:gd name="textAreaRight" fmla="*/ 118440 w 111960"/>
                <a:gd name="textAreaTop" fmla="*/ 0 h 1033200"/>
                <a:gd name="textAreaBottom" fmla="*/ 1037520 h 10332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54" name="PlaceHolder 5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64CE0FC-0B04-4316-AFF1-498808A9DE17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15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228600" y="1440720"/>
            <a:ext cx="7085880" cy="290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Использован фреймворк Tensorflow + Keras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На вход подается стандартизованный и сбалансированный датасет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Слои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BatchNorm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DropOut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защищают от переобучения модели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Используем метод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EarlyStopping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который мониторит метрику val_loss и если метрика перестает улучшаться в течении 10 эпох, автоматически прекращает обучение нейросети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7363800" y="1330560"/>
            <a:ext cx="4466520" cy="290412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4185000" y="4114800"/>
            <a:ext cx="4970160" cy="249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Текст 8"/>
          <p:cNvSpPr/>
          <p:nvPr/>
        </p:nvSpPr>
        <p:spPr>
          <a:xfrm>
            <a:off x="388800" y="1371960"/>
            <a:ext cx="11346480" cy="49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111" lnSpcReduction="10000"/>
          </a:bodyPr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Все обученные классификаторы показывают значительно лучшие результаты, чем базовая модель.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Не удалось обучить нейронную сеть, которая бы показывала результат, сопоставимый с классическими классификаторами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Признаки отранжированы по значимости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Дальнейшие шаги по улучшению качества моделей могли бы включать: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Более тонкую настройку стандартизации непрерывных переменных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Снижение размерности, сокращение признаков в выборке, например методом главных компонент (PCA)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Дальнейший подбор гиперпараметров (невозможен в текущем исследовании из-за большого количества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Возможна в дальнейшем разработка приложения для использования обученной модели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Ссылка на репозиторий GitHub: </a:t>
            </a:r>
            <a:r>
              <a:rPr b="0" lang="ru-RU" sz="2200" spc="-1" strike="noStrike" u="sng">
                <a:solidFill>
                  <a:srgbClr val="1f75e2"/>
                </a:solidFill>
                <a:uFillTx/>
                <a:latin typeface="Arial"/>
                <a:ea typeface="Open Sans"/>
                <a:hlinkClick r:id="rId1"/>
              </a:rPr>
              <a:t>https://github.com/Spring-31/HC_default_risk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5506F05-3D8F-4B55-B5BC-3C46884975AA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0" name="Группа 2"/>
          <p:cNvGrpSpPr/>
          <p:nvPr/>
        </p:nvGrpSpPr>
        <p:grpSpPr>
          <a:xfrm>
            <a:off x="3168000" y="532080"/>
            <a:ext cx="3831120" cy="666000"/>
            <a:chOff x="3168000" y="532080"/>
            <a:chExt cx="3831120" cy="666000"/>
          </a:xfrm>
        </p:grpSpPr>
        <p:sp>
          <p:nvSpPr>
            <p:cNvPr id="161" name="Прямоугольник 4"/>
            <p:cNvSpPr/>
            <p:nvPr/>
          </p:nvSpPr>
          <p:spPr>
            <a:xfrm>
              <a:off x="3168000" y="532080"/>
              <a:ext cx="3831120" cy="661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Заключение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Прямоугольник 5"/>
            <p:cNvSpPr/>
            <p:nvPr/>
          </p:nvSpPr>
          <p:spPr>
            <a:xfrm flipH="1" rot="10800000">
              <a:off x="3167640" y="536400"/>
              <a:ext cx="59400" cy="661680"/>
            </a:xfrm>
            <a:custGeom>
              <a:avLst/>
              <a:gdLst>
                <a:gd name="textAreaLeft" fmla="*/ 2160 w 59400"/>
                <a:gd name="textAreaRight" fmla="*/ 65880 w 5940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63" name="Прямоугольник 6"/>
            <p:cNvSpPr/>
            <p:nvPr/>
          </p:nvSpPr>
          <p:spPr>
            <a:xfrm flipH="1">
              <a:off x="6924240" y="532080"/>
              <a:ext cx="70560" cy="661680"/>
            </a:xfrm>
            <a:custGeom>
              <a:avLst/>
              <a:gdLst>
                <a:gd name="textAreaLeft" fmla="*/ -2160 w 70560"/>
                <a:gd name="textAreaRight" fmla="*/ 72720 w 7056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9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D3E8DD3-260A-46BA-ABE4-8972F23243D7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10"/>
          <p:cNvSpPr/>
          <p:nvPr/>
        </p:nvSpPr>
        <p:spPr>
          <a:xfrm>
            <a:off x="2514600" y="2057400"/>
            <a:ext cx="692496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4000" spc="-1" strike="noStrike">
                <a:solidFill>
                  <a:srgbClr val="3465a4"/>
                </a:solidFill>
                <a:latin typeface="Constantia"/>
                <a:ea typeface="Open Sans"/>
              </a:rPr>
              <a:t>Спасибо за внимание!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26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F29D486-9848-4035-AC25-E0D0E6EA3DCD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9"/>
          <p:cNvSpPr/>
          <p:nvPr/>
        </p:nvSpPr>
        <p:spPr>
          <a:xfrm>
            <a:off x="457200" y="1406520"/>
            <a:ext cx="1149516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Цель исследования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— построить модель прогнозирования вероятности дефолта заемщика по кредитам, изучить подходы к моделированию и обработке данных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" name="Группа 1"/>
          <p:cNvGrpSpPr/>
          <p:nvPr/>
        </p:nvGrpSpPr>
        <p:grpSpPr>
          <a:xfrm>
            <a:off x="3168000" y="500760"/>
            <a:ext cx="3831120" cy="666000"/>
            <a:chOff x="3168000" y="500760"/>
            <a:chExt cx="3831120" cy="666000"/>
          </a:xfrm>
        </p:grpSpPr>
        <p:sp>
          <p:nvSpPr>
            <p:cNvPr id="37" name="Прямоугольник 1"/>
            <p:cNvSpPr/>
            <p:nvPr/>
          </p:nvSpPr>
          <p:spPr>
            <a:xfrm>
              <a:off x="3168000" y="500760"/>
              <a:ext cx="3831120" cy="661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Прямоугольник 2"/>
            <p:cNvSpPr/>
            <p:nvPr/>
          </p:nvSpPr>
          <p:spPr>
            <a:xfrm flipH="1" rot="10800000">
              <a:off x="3167640" y="505080"/>
              <a:ext cx="59400" cy="661680"/>
            </a:xfrm>
            <a:custGeom>
              <a:avLst/>
              <a:gdLst>
                <a:gd name="textAreaLeft" fmla="*/ 2160 w 59400"/>
                <a:gd name="textAreaRight" fmla="*/ 65880 w 5940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39" name="Прямоугольник 3"/>
            <p:cNvSpPr/>
            <p:nvPr/>
          </p:nvSpPr>
          <p:spPr>
            <a:xfrm flipH="1">
              <a:off x="6924240" y="500760"/>
              <a:ext cx="70560" cy="661680"/>
            </a:xfrm>
            <a:custGeom>
              <a:avLst/>
              <a:gdLst>
                <a:gd name="textAreaLeft" fmla="*/ -2160 w 70560"/>
                <a:gd name="textAreaRight" fmla="*/ 72720 w 7056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8229600" y="2715120"/>
            <a:ext cx="3159360" cy="1625400"/>
          </a:xfrm>
          <a:prstGeom prst="rect">
            <a:avLst/>
          </a:prstGeom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457200" y="2743200"/>
            <a:ext cx="7083720" cy="224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Данные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предоставлены банком Home Credit для соревнования на платформе Kaggle и представляют собой обезличенную информацию о заявках и заявителях, их кредитной истории, платежах по ранее выданным в том же банке кредитах и кредитных картах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3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5E4CE05-4437-4E9F-BC9A-FC95F33D14CC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/>
          <p:nvPr/>
        </p:nvSpPr>
        <p:spPr>
          <a:xfrm>
            <a:off x="389160" y="1600200"/>
            <a:ext cx="11495160" cy="47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Для достижения целей данной работы, необходимо решить следующие </a:t>
            </a:r>
            <a:r>
              <a:rPr b="1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задачи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Изучить теоретические основы и методы предобработки данных и обучения моделей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Выполнить разведочный анализ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предобработку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отбор наиболее информативных переменных - предикторов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Обучить несколько моделей классификации для прогноза дефолта клиентов, оценить и сравнить их точность на тренировочном и тестовом датасетах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процедуру подбора гиперпараметров для улучшения качества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Создать репозиторий в GitHub и разместить там код и результаты исследования. Оформить файл README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Сохранить обученную модель для использования в приложении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Группа 5"/>
          <p:cNvGrpSpPr/>
          <p:nvPr/>
        </p:nvGrpSpPr>
        <p:grpSpPr>
          <a:xfrm>
            <a:off x="3168000" y="500760"/>
            <a:ext cx="3831120" cy="666000"/>
            <a:chOff x="3168000" y="500760"/>
            <a:chExt cx="3831120" cy="666000"/>
          </a:xfrm>
        </p:grpSpPr>
        <p:sp>
          <p:nvSpPr>
            <p:cNvPr id="45" name="Прямоугольник 16"/>
            <p:cNvSpPr/>
            <p:nvPr/>
          </p:nvSpPr>
          <p:spPr>
            <a:xfrm>
              <a:off x="3168000" y="500760"/>
              <a:ext cx="3831120" cy="661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Прямоугольник 17"/>
            <p:cNvSpPr/>
            <p:nvPr/>
          </p:nvSpPr>
          <p:spPr>
            <a:xfrm flipH="1" rot="10800000">
              <a:off x="3167640" y="505080"/>
              <a:ext cx="59400" cy="661680"/>
            </a:xfrm>
            <a:custGeom>
              <a:avLst/>
              <a:gdLst>
                <a:gd name="textAreaLeft" fmla="*/ 2160 w 59400"/>
                <a:gd name="textAreaRight" fmla="*/ 65880 w 5940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47" name="Прямоугольник 18"/>
            <p:cNvSpPr/>
            <p:nvPr/>
          </p:nvSpPr>
          <p:spPr>
            <a:xfrm flipH="1">
              <a:off x="6924240" y="500760"/>
              <a:ext cx="70560" cy="661680"/>
            </a:xfrm>
            <a:custGeom>
              <a:avLst/>
              <a:gdLst>
                <a:gd name="textAreaLeft" fmla="*/ -2160 w 70560"/>
                <a:gd name="textAreaRight" fmla="*/ 72720 w 7056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39400" cy="50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Целевая переменная —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бинарная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принимает значение 1 в случае, если клиент допускал просрочки по кредиту и 0 в противном случае.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Выборка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несбалансированная: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доля просроченных наблюдений в датасете составляет 8%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Датасет состоит из 9 файлов, в исследовании будут использованы 3 из них: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application – информация о заявителе и заявке, 307 тысяч заявок и 120 признаков, из них 16 категориальных и 37 бинарных. 23% полей пустые.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bureau – информация из бюро кредитных историй о кредитах: 1.7 млн записей и 15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previous_application – информация по кредитным заявкам в том же банке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Признаки из первой таблицы могут быть расширены агрегированными признаками из двух других таблиц, соединение происходит по ключу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Ожидаемо, что не все заемщики имеют кредитную историю. Следовательно, в результирующей выборке отсутствующих признаков значительное количество (25%)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Группа 7"/>
          <p:cNvGrpSpPr/>
          <p:nvPr/>
        </p:nvGrpSpPr>
        <p:grpSpPr>
          <a:xfrm>
            <a:off x="3168000" y="469440"/>
            <a:ext cx="3831120" cy="666000"/>
            <a:chOff x="3168000" y="469440"/>
            <a:chExt cx="3831120" cy="666000"/>
          </a:xfrm>
        </p:grpSpPr>
        <p:sp>
          <p:nvSpPr>
            <p:cNvPr id="50" name="Прямоугольник 8"/>
            <p:cNvSpPr/>
            <p:nvPr/>
          </p:nvSpPr>
          <p:spPr>
            <a:xfrm>
              <a:off x="3168000" y="469440"/>
              <a:ext cx="3831120" cy="661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Прямоугольник 58"/>
            <p:cNvSpPr/>
            <p:nvPr/>
          </p:nvSpPr>
          <p:spPr>
            <a:xfrm flipH="1" rot="10800000">
              <a:off x="3167640" y="473760"/>
              <a:ext cx="59400" cy="661680"/>
            </a:xfrm>
            <a:custGeom>
              <a:avLst/>
              <a:gdLst>
                <a:gd name="textAreaLeft" fmla="*/ 2160 w 59400"/>
                <a:gd name="textAreaRight" fmla="*/ 65880 w 5940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2" name="Прямоугольник 58"/>
            <p:cNvSpPr/>
            <p:nvPr/>
          </p:nvSpPr>
          <p:spPr>
            <a:xfrm flipH="1">
              <a:off x="6924240" y="469440"/>
              <a:ext cx="70560" cy="661680"/>
            </a:xfrm>
            <a:custGeom>
              <a:avLst/>
              <a:gdLst>
                <a:gd name="textAreaLeft" fmla="*/ -2160 w 70560"/>
                <a:gd name="textAreaRight" fmla="*/ 72720 w 70560"/>
                <a:gd name="textAreaTop" fmla="*/ 0 h 661680"/>
                <a:gd name="textAreaBottom" fmla="*/ 666000 h 66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3" name="PlaceHolder 16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2D7CB5E-0F1B-49A0-8AD3-DDA45E355F88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3"/>
          <p:cNvGrpSpPr/>
          <p:nvPr/>
        </p:nvGrpSpPr>
        <p:grpSpPr>
          <a:xfrm>
            <a:off x="3168000" y="203760"/>
            <a:ext cx="6888240" cy="1197360"/>
            <a:chOff x="3168000" y="203760"/>
            <a:chExt cx="6888240" cy="1197360"/>
          </a:xfrm>
        </p:grpSpPr>
        <p:sp>
          <p:nvSpPr>
            <p:cNvPr id="55" name="Прямоугольник 7"/>
            <p:cNvSpPr/>
            <p:nvPr/>
          </p:nvSpPr>
          <p:spPr>
            <a:xfrm>
              <a:off x="3168000" y="203760"/>
              <a:ext cx="6888240" cy="11912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Распределение признаков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Прямоугольник 9"/>
            <p:cNvSpPr/>
            <p:nvPr/>
          </p:nvSpPr>
          <p:spPr>
            <a:xfrm flipH="1" rot="10800000">
              <a:off x="3167640" y="209880"/>
              <a:ext cx="108360" cy="1191240"/>
            </a:xfrm>
            <a:custGeom>
              <a:avLst/>
              <a:gdLst>
                <a:gd name="textAreaLeft" fmla="*/ 2880 w 108360"/>
                <a:gd name="textAreaRight" fmla="*/ 117000 w 108360"/>
                <a:gd name="textAreaTop" fmla="*/ 0 h 1191240"/>
                <a:gd name="textAreaBottom" fmla="*/ 1196640 h 11912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7" name="Прямоугольник 11"/>
            <p:cNvSpPr/>
            <p:nvPr/>
          </p:nvSpPr>
          <p:spPr>
            <a:xfrm flipH="1">
              <a:off x="9921240" y="203760"/>
              <a:ext cx="128520" cy="1191240"/>
            </a:xfrm>
            <a:custGeom>
              <a:avLst/>
              <a:gdLst>
                <a:gd name="textAreaLeft" fmla="*/ -3240 w 128520"/>
                <a:gd name="textAreaRight" fmla="*/ 130680 w 128520"/>
                <a:gd name="textAreaTop" fmla="*/ 0 h 1191240"/>
                <a:gd name="textAreaBottom" fmla="*/ 1196640 h 11912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8" name="PlaceHolder 17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72B0543-9B08-4854-A007-8D307E2DADAD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6"/>
          <p:cNvSpPr/>
          <p:nvPr/>
        </p:nvSpPr>
        <p:spPr>
          <a:xfrm>
            <a:off x="5943600" y="1602360"/>
            <a:ext cx="571428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 lnSpcReduction="10000"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Большинство непрерывных имеют смещенное влево или вправо распределение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таких данных имеет смысл использовать метод межквартильного расстояния для определения выбросов вместо метода 3-сигм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52160" y="1492200"/>
            <a:ext cx="2662920" cy="267624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136680" y="1492200"/>
            <a:ext cx="2649600" cy="267156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541800" y="4170960"/>
            <a:ext cx="2429280" cy="245772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3384720" y="4271400"/>
            <a:ext cx="2285280" cy="230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17"/>
          <p:cNvGrpSpPr/>
          <p:nvPr/>
        </p:nvGrpSpPr>
        <p:grpSpPr>
          <a:xfrm>
            <a:off x="3168000" y="203760"/>
            <a:ext cx="6888240" cy="1197360"/>
            <a:chOff x="3168000" y="203760"/>
            <a:chExt cx="6888240" cy="1197360"/>
          </a:xfrm>
        </p:grpSpPr>
        <p:sp>
          <p:nvSpPr>
            <p:cNvPr id="65" name="Прямоугольник 47"/>
            <p:cNvSpPr/>
            <p:nvPr/>
          </p:nvSpPr>
          <p:spPr>
            <a:xfrm>
              <a:off x="3168000" y="203760"/>
              <a:ext cx="6888240" cy="11912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Корреляции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Прямоугольник 48"/>
            <p:cNvSpPr/>
            <p:nvPr/>
          </p:nvSpPr>
          <p:spPr>
            <a:xfrm flipH="1" rot="10800000">
              <a:off x="3167640" y="209880"/>
              <a:ext cx="108360" cy="1191240"/>
            </a:xfrm>
            <a:custGeom>
              <a:avLst/>
              <a:gdLst>
                <a:gd name="textAreaLeft" fmla="*/ 2880 w 108360"/>
                <a:gd name="textAreaRight" fmla="*/ 117000 w 108360"/>
                <a:gd name="textAreaTop" fmla="*/ 0 h 1191240"/>
                <a:gd name="textAreaBottom" fmla="*/ 1196640 h 11912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67" name="Прямоугольник 49"/>
            <p:cNvSpPr/>
            <p:nvPr/>
          </p:nvSpPr>
          <p:spPr>
            <a:xfrm flipH="1">
              <a:off x="9921240" y="203760"/>
              <a:ext cx="128520" cy="1191240"/>
            </a:xfrm>
            <a:custGeom>
              <a:avLst/>
              <a:gdLst>
                <a:gd name="textAreaLeft" fmla="*/ -3240 w 128520"/>
                <a:gd name="textAreaRight" fmla="*/ 130680 w 128520"/>
                <a:gd name="textAreaTop" fmla="*/ 0 h 1191240"/>
                <a:gd name="textAreaBottom" fmla="*/ 1196640 h 11912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68" name="PlaceHolder 2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8C2D056-29FE-4486-997B-4152E8A0AAAF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5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8"/>
          <p:cNvSpPr/>
          <p:nvPr/>
        </p:nvSpPr>
        <p:spPr>
          <a:xfrm>
            <a:off x="388440" y="1600200"/>
            <a:ext cx="440856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Тепловая карта корреляций показывает наличие сильно попарно-коррелированных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2"/>
          <p:cNvSpPr/>
          <p:nvPr/>
        </p:nvSpPr>
        <p:spPr>
          <a:xfrm>
            <a:off x="5029200" y="1600200"/>
            <a:ext cx="6856200" cy="11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Корреляции с целевой переменной TARGET не превосходят 0.22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Незначительную линейную зависимость имеют 5 переменных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"/>
          <p:cNvGraphicFramePr/>
          <p:nvPr/>
        </p:nvGraphicFramePr>
        <p:xfrm>
          <a:off x="5226120" y="2768760"/>
          <a:ext cx="3870000" cy="2270160"/>
        </p:xfrm>
        <a:graphic>
          <a:graphicData uri="http://schemas.openxmlformats.org/drawingml/2006/table">
            <a:tbl>
              <a:tblPr/>
              <a:tblGrid>
                <a:gridCol w="2620440"/>
                <a:gridCol w="1249920"/>
              </a:tblGrid>
              <a:tr h="4136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Correlation (Pearson)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APPS_EXT_SOURCE_MEAN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BUREAU_DAYS_CREDIT_MEAN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DAYS_BIRTH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PREV_REFUSED_RATIO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529200" y="2536920"/>
            <a:ext cx="4113000" cy="351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5780160" cy="525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бинарных признаков, приведение их к целочисленному типу «1» / «0» там, где это необходимо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категориальных признаков. Группировка категориальных признаков с большим количеством категорий (количество типов занятости сокращено с 12 до 3, типов организации — с 58 до 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Добавление новых числовых признаков на основании агрегации информации о предыдущей кредитной истории (такие как коэффициенты кредитной нагрузки, доход в расчете на одного члена семьи и др.)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" name="Группа 4"/>
          <p:cNvGrpSpPr/>
          <p:nvPr/>
        </p:nvGrpSpPr>
        <p:grpSpPr>
          <a:xfrm>
            <a:off x="3168000" y="243720"/>
            <a:ext cx="6429600" cy="1117440"/>
            <a:chOff x="3168000" y="243720"/>
            <a:chExt cx="6429600" cy="1117440"/>
          </a:xfrm>
        </p:grpSpPr>
        <p:sp>
          <p:nvSpPr>
            <p:cNvPr id="75" name="Прямоугольник 12"/>
            <p:cNvSpPr/>
            <p:nvPr/>
          </p:nvSpPr>
          <p:spPr>
            <a:xfrm>
              <a:off x="3168000" y="243720"/>
              <a:ext cx="6429600" cy="111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Прямоугольник 13"/>
            <p:cNvSpPr/>
            <p:nvPr/>
          </p:nvSpPr>
          <p:spPr>
            <a:xfrm flipH="1" rot="10800000">
              <a:off x="3168000" y="248760"/>
              <a:ext cx="102240" cy="1112400"/>
            </a:xfrm>
            <a:custGeom>
              <a:avLst/>
              <a:gdLst>
                <a:gd name="textAreaLeft" fmla="*/ 2520 w 102240"/>
                <a:gd name="textAreaRight" fmla="*/ 109440 w 102240"/>
                <a:gd name="textAreaTop" fmla="*/ 0 h 1112400"/>
                <a:gd name="textAreaBottom" fmla="*/ 1116720 h 111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77" name="Прямоугольник 15"/>
            <p:cNvSpPr/>
            <p:nvPr/>
          </p:nvSpPr>
          <p:spPr>
            <a:xfrm flipH="1">
              <a:off x="9471960" y="243720"/>
              <a:ext cx="120960" cy="1112400"/>
            </a:xfrm>
            <a:custGeom>
              <a:avLst/>
              <a:gdLst>
                <a:gd name="textAreaLeft" fmla="*/ -2160 w 120960"/>
                <a:gd name="textAreaRight" fmla="*/ 123120 w 120960"/>
                <a:gd name="textAreaTop" fmla="*/ 0 h 1112400"/>
                <a:gd name="textAreaBottom" fmla="*/ 1116720 h 111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78" name="Google Shape;149;p4"/>
          <p:cNvSpPr/>
          <p:nvPr/>
        </p:nvSpPr>
        <p:spPr>
          <a:xfrm>
            <a:off x="6400800" y="1359000"/>
            <a:ext cx="5482800" cy="526680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Дополнительные агрегированные показатели: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кредита к залогу (LTV)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долга к доходу (DTI)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ранее выданных кредитов клиента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типов ранее выданных кредитов (POS/потребительный и т. д.)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Среднее количество кредитов каждого типа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активных кредитов от общего числа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пролонгированных кредитов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просроченных платежей к общему долгу на момент заявки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кредитов, у которых дата погашения в прошлом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одобренной суммы кредита к выбранной сумме кредита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... другие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Итого 120 оригинальный признаков и еще 20 дополнительных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8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AF31EF3-58A9-43B8-9D0D-DAE09452BC5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7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388440" y="1600200"/>
            <a:ext cx="11495160" cy="502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4) Первичная обработка отсутствующих значений: признаки с большим количеством отсутствующих значений (более 25%) исключены из фичей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Анализ аномалий и выбросов: построены графики распределения, на основании визуального анализа принято решение, что большинство переменных имеет значительный процент выбросов.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6) Заполнение пропусков (imputation):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Проверяем что нет “бесконечности” среди признаков типа float, там где есть - исправляем их на NaN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категориальных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наиболее распространенным значением (strategy=’mean’)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числовых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средним значением (strategy='most_frequent')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заполнения использован модуль SimpleImputer библиотеки sklearn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Нормализация и стандартизация: применяем One-Hot encoding для категориальных переменных и стандартизацию для числовых переменных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Группа 14"/>
          <p:cNvGrpSpPr/>
          <p:nvPr/>
        </p:nvGrpSpPr>
        <p:grpSpPr>
          <a:xfrm>
            <a:off x="3168000" y="243720"/>
            <a:ext cx="6429600" cy="1117440"/>
            <a:chOff x="3168000" y="243720"/>
            <a:chExt cx="6429600" cy="1117440"/>
          </a:xfrm>
        </p:grpSpPr>
        <p:sp>
          <p:nvSpPr>
            <p:cNvPr id="82" name="Прямоугольник 38"/>
            <p:cNvSpPr/>
            <p:nvPr/>
          </p:nvSpPr>
          <p:spPr>
            <a:xfrm>
              <a:off x="3168000" y="243720"/>
              <a:ext cx="6429600" cy="111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данных: продолжение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Прямоугольник 39"/>
            <p:cNvSpPr/>
            <p:nvPr/>
          </p:nvSpPr>
          <p:spPr>
            <a:xfrm flipH="1" rot="10800000">
              <a:off x="3168000" y="248760"/>
              <a:ext cx="102240" cy="1112400"/>
            </a:xfrm>
            <a:custGeom>
              <a:avLst/>
              <a:gdLst>
                <a:gd name="textAreaLeft" fmla="*/ 2520 w 102240"/>
                <a:gd name="textAreaRight" fmla="*/ 109440 w 102240"/>
                <a:gd name="textAreaTop" fmla="*/ 0 h 1112400"/>
                <a:gd name="textAreaBottom" fmla="*/ 1116720 h 111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4" name="Прямоугольник 40"/>
            <p:cNvSpPr/>
            <p:nvPr/>
          </p:nvSpPr>
          <p:spPr>
            <a:xfrm flipH="1">
              <a:off x="9471960" y="243720"/>
              <a:ext cx="120960" cy="1112400"/>
            </a:xfrm>
            <a:custGeom>
              <a:avLst/>
              <a:gdLst>
                <a:gd name="textAreaLeft" fmla="*/ -2160 w 120960"/>
                <a:gd name="textAreaRight" fmla="*/ 123120 w 120960"/>
                <a:gd name="textAreaTop" fmla="*/ 0 h 1112400"/>
                <a:gd name="textAreaBottom" fmla="*/ 1116720 h 111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85" name="PlaceHolder 22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F6BFB26-B0CA-4DCE-A4B4-DDEF4B8F80F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Группа 6"/>
          <p:cNvGrpSpPr/>
          <p:nvPr/>
        </p:nvGrpSpPr>
        <p:grpSpPr>
          <a:xfrm>
            <a:off x="3168000" y="322920"/>
            <a:ext cx="5516280" cy="959040"/>
            <a:chOff x="3168000" y="322920"/>
            <a:chExt cx="5516280" cy="959040"/>
          </a:xfrm>
        </p:grpSpPr>
        <p:sp>
          <p:nvSpPr>
            <p:cNvPr id="87" name="Прямоугольник 10"/>
            <p:cNvSpPr/>
            <p:nvPr/>
          </p:nvSpPr>
          <p:spPr>
            <a:xfrm>
              <a:off x="3168000" y="322920"/>
              <a:ext cx="5516280" cy="953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 классификаторов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рямоугольник 14"/>
            <p:cNvSpPr/>
            <p:nvPr/>
          </p:nvSpPr>
          <p:spPr>
            <a:xfrm flipH="1" rot="10800000">
              <a:off x="3167640" y="328320"/>
              <a:ext cx="86760" cy="953640"/>
            </a:xfrm>
            <a:custGeom>
              <a:avLst/>
              <a:gdLst>
                <a:gd name="textAreaLeft" fmla="*/ 2160 w 86760"/>
                <a:gd name="textAreaRight" fmla="*/ 93960 w 86760"/>
                <a:gd name="textAreaTop" fmla="*/ 0 h 953640"/>
                <a:gd name="textAreaBottom" fmla="*/ 958320 h 9536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9" name="Прямоугольник 19"/>
            <p:cNvSpPr/>
            <p:nvPr/>
          </p:nvSpPr>
          <p:spPr>
            <a:xfrm flipH="1">
              <a:off x="8576280" y="322920"/>
              <a:ext cx="102600" cy="953640"/>
            </a:xfrm>
            <a:custGeom>
              <a:avLst/>
              <a:gdLst>
                <a:gd name="textAreaLeft" fmla="*/ 720 w 102600"/>
                <a:gd name="textAreaRight" fmla="*/ 107640 w 102600"/>
                <a:gd name="textAreaTop" fmla="*/ 0 h 953640"/>
                <a:gd name="textAreaBottom" fmla="*/ 958320 h 9536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0" name="PlaceHolder 20"/>
          <p:cNvSpPr/>
          <p:nvPr/>
        </p:nvSpPr>
        <p:spPr>
          <a:xfrm>
            <a:off x="273600" y="6435000"/>
            <a:ext cx="56592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870ACE4-D530-46C9-BFB2-8410C9CA7A44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228600" y="1403280"/>
          <a:ext cx="7543080" cy="5137560"/>
        </p:xfrm>
        <a:graphic>
          <a:graphicData uri="http://schemas.openxmlformats.org/drawingml/2006/table">
            <a:tbl>
              <a:tblPr/>
              <a:tblGrid>
                <a:gridCol w="1101960"/>
                <a:gridCol w="3201120"/>
                <a:gridCol w="3240360"/>
              </a:tblGrid>
              <a:tr h="2980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Метрика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Применение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95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 (правильность)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верно классифицированных наблюдений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 (точность)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истинноположительных прогнозов среди всех положительных прогнозов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ложно-положительные исходы (снижение риска отказать хорошим заемщикам)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recall (полнота)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Отношение истинноположительных прогнозов ко всем фактически положительным наблюдениям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ложно-отрицательные исходы (снижение риска дефолта)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f-score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Гармоническое среднее между полнотой и точностью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Баланс между полнотой и точностью (f2 – в пользу полноты, f0.5 – в пользу точности)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auc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ROC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 auc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precision-recall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несбалансированных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"/>
          <p:cNvSpPr/>
          <p:nvPr/>
        </p:nvSpPr>
        <p:spPr>
          <a:xfrm>
            <a:off x="8121600" y="1371600"/>
            <a:ext cx="3884040" cy="456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 качестве базовой модели для задачи классификации будем использовать две: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Классификатор большинства (предсказывает самый частый класс – 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Случайный классификатор (присваивает классы случайным образом, на основании распределения обучающей выборки)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952400" y="3128400"/>
            <a:ext cx="3769200" cy="5493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7759800" y="5571000"/>
            <a:ext cx="4350600" cy="5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2268</TotalTime>
  <Application>LibreOffice/24.2.1.2$Windows_X86_64 LibreOffice_project/db4def46b0453cc22e2d0305797cf981b68ef5ac</Application>
  <AppVersion>15.0000</AppVersion>
  <Words>67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  <dc:description/>
  <dc:language>en-US</dc:language>
  <cp:lastModifiedBy/>
  <dcterms:modified xsi:type="dcterms:W3CDTF">2025-02-28T12:01:11Z</dcterms:modified>
  <cp:revision>232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