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3AB0EC-EA48-40FB-B19E-C15C42BE33A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36B6E-418E-4118-9415-B467375A2A0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5F116-3D26-4828-BE98-1D84398E6FB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4BDC20-E3CB-413A-BCE0-20AE7B9203A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CFF3D-658B-4BC2-ACF5-0B8FA078474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9CEA94-32C6-46F0-9342-6FDC04FA5CB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C45B0A-696D-448E-9645-5DFF3BAF8EB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35" r="0" b="8815"/>
          <a:stretch/>
        </p:blipFill>
        <p:spPr>
          <a:xfrm>
            <a:off x="0" y="0"/>
            <a:ext cx="12186000" cy="68518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6800" cy="4700520"/>
            <a:chOff x="694440" y="633240"/>
            <a:chExt cx="9496800" cy="470052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6800" cy="470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6800" cy="226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5480" cy="7156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118744F-E999-4AF1-8E9C-997E2A82D8D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640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13F62D8-DE75-496A-91A9-C80B919DBD3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5D57EB1-AB83-44E1-B80C-854F337571C2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8661B54-A351-49F3-9CA5-4D3EA6DEABE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5334BA0-B721-46E8-AC22-DC392603FDC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73D1B6F-4AAA-4780-B35E-1CDE19A0977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05EB7CA-7818-4019-A3B7-AA822BA54F0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35" r="0" b="8815"/>
          <a:stretch/>
        </p:blipFill>
        <p:spPr>
          <a:xfrm>
            <a:off x="0" y="0"/>
            <a:ext cx="12186000" cy="685188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5880" cy="132588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4120" cy="143388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236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6040" y="2096640"/>
            <a:ext cx="124560" cy="1325880"/>
          </a:xfrm>
          <a:custGeom>
            <a:avLst/>
            <a:gdLst>
              <a:gd name="textAreaLeft" fmla="*/ 3240 w 124560"/>
              <a:gd name="textAreaRight" fmla="*/ 133920 w 124560"/>
              <a:gd name="textAreaTop" fmla="*/ 0 h 1325880"/>
              <a:gd name="textAreaBottom" fmla="*/ 1332000 h 132588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3040" cy="86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4120" cy="34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2B3A74D-E6A7-49A6-B048-8EAA48A2B17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09800" cy="5265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Многослойная полносвязная нейронная сеть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8001000" y="2743200"/>
            <a:ext cx="3885480" cy="1370880"/>
          </a:xfrm>
          <a:prstGeom prst="rect">
            <a:avLst/>
          </a:prstGeom>
          <a:solidFill>
            <a:srgbClr val="eeeeee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39200" cy="187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Группа 10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104" name="Прямоугольник 26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Прямоугольник 27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6" name="Прямоугольник 28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7" name="PlaceHolder 13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D663E7D-4B1E-4A7B-BD62-E82123E4E8A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4040" cy="720000"/>
          </a:xfrm>
          <a:prstGeom prst="rect">
            <a:avLst/>
          </a:prstGeom>
          <a:ln w="0">
            <a:noFill/>
          </a:ln>
        </p:spPr>
      </p:pic>
      <p:grpSp>
        <p:nvGrpSpPr>
          <p:cNvPr id="109" name=""/>
          <p:cNvGrpSpPr/>
          <p:nvPr/>
        </p:nvGrpSpPr>
        <p:grpSpPr>
          <a:xfrm>
            <a:off x="336600" y="3105000"/>
            <a:ext cx="4179960" cy="1873800"/>
            <a:chOff x="336600" y="3105000"/>
            <a:chExt cx="4179960" cy="1873800"/>
          </a:xfrm>
        </p:grpSpPr>
        <p:sp>
          <p:nvSpPr>
            <p:cNvPr id="110" name="PlaceHolder 27"/>
            <p:cNvSpPr/>
            <p:nvPr/>
          </p:nvSpPr>
          <p:spPr>
            <a:xfrm>
              <a:off x="336600" y="3105000"/>
              <a:ext cx="4179960" cy="187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1560" cy="72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39600" cy="3103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"/>
          <p:cNvGrpSpPr/>
          <p:nvPr/>
        </p:nvGrpSpPr>
        <p:grpSpPr>
          <a:xfrm>
            <a:off x="336600" y="4980600"/>
            <a:ext cx="4179960" cy="1873800"/>
            <a:chOff x="336600" y="4980600"/>
            <a:chExt cx="4179960" cy="1873800"/>
          </a:xfrm>
        </p:grpSpPr>
        <p:sp>
          <p:nvSpPr>
            <p:cNvPr id="114" name="PlaceHolder 27"/>
            <p:cNvSpPr/>
            <p:nvPr/>
          </p:nvSpPr>
          <p:spPr>
            <a:xfrm>
              <a:off x="336600" y="4980600"/>
              <a:ext cx="4179960" cy="187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5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39720" cy="70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PlaceHolder 32"/>
          <p:cNvSpPr/>
          <p:nvPr/>
        </p:nvSpPr>
        <p:spPr>
          <a:xfrm>
            <a:off x="4114800" y="4602960"/>
            <a:ext cx="2971080" cy="12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43400" y="5895000"/>
            <a:ext cx="2511720" cy="45432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7200720" y="5486400"/>
            <a:ext cx="3997800" cy="863640"/>
          </a:xfrm>
          <a:prstGeom prst="rect">
            <a:avLst/>
          </a:prstGeom>
          <a:ln w="0">
            <a:noFill/>
          </a:ln>
        </p:spPr>
      </p:pic>
      <p:grpSp>
        <p:nvGrpSpPr>
          <p:cNvPr id="119" name=""/>
          <p:cNvGrpSpPr/>
          <p:nvPr/>
        </p:nvGrpSpPr>
        <p:grpSpPr>
          <a:xfrm>
            <a:off x="7772400" y="1371600"/>
            <a:ext cx="4179960" cy="1645200"/>
            <a:chOff x="7772400" y="1371600"/>
            <a:chExt cx="4179960" cy="1645200"/>
          </a:xfrm>
        </p:grpSpPr>
        <p:sp>
          <p:nvSpPr>
            <p:cNvPr id="120" name="PlaceHolder 27"/>
            <p:cNvSpPr/>
            <p:nvPr/>
          </p:nvSpPr>
          <p:spPr>
            <a:xfrm>
              <a:off x="7772400" y="1371600"/>
              <a:ext cx="4179960" cy="164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" descr=""/>
            <p:cNvPicPr/>
            <p:nvPr/>
          </p:nvPicPr>
          <p:blipFill>
            <a:blip r:embed="rId6"/>
            <a:stretch/>
          </p:blipFill>
          <p:spPr>
            <a:xfrm>
              <a:off x="7926840" y="1797120"/>
              <a:ext cx="3920760" cy="739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5"/>
          <p:cNvSpPr/>
          <p:nvPr/>
        </p:nvSpPr>
        <p:spPr>
          <a:xfrm>
            <a:off x="7914600" y="2743200"/>
            <a:ext cx="37432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Параметры LightGBM: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nthread = 4 число потоков вычислений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n_estimators = 1500 (количество деревьев)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learning_rate = 0.02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max_depth = 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Группа 15"/>
          <p:cNvGrpSpPr/>
          <p:nvPr/>
        </p:nvGrpSpPr>
        <p:grpSpPr>
          <a:xfrm>
            <a:off x="3168000" y="184320"/>
            <a:ext cx="7115040" cy="1236240"/>
            <a:chOff x="3168000" y="184320"/>
            <a:chExt cx="7115040" cy="1236240"/>
          </a:xfrm>
        </p:grpSpPr>
        <p:sp>
          <p:nvSpPr>
            <p:cNvPr id="124" name="Прямоугольник 41"/>
            <p:cNvSpPr/>
            <p:nvPr/>
          </p:nvSpPr>
          <p:spPr>
            <a:xfrm>
              <a:off x="3168000" y="184320"/>
              <a:ext cx="7115040" cy="1229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42"/>
            <p:cNvSpPr/>
            <p:nvPr/>
          </p:nvSpPr>
          <p:spPr>
            <a:xfrm flipH="1" rot="10800000">
              <a:off x="3167640" y="190800"/>
              <a:ext cx="111960" cy="1229760"/>
            </a:xfrm>
            <a:custGeom>
              <a:avLst/>
              <a:gdLst>
                <a:gd name="textAreaLeft" fmla="*/ -1080 w 111960"/>
                <a:gd name="textAreaRight" fmla="*/ 117000 w 111960"/>
                <a:gd name="textAreaTop" fmla="*/ 0 h 1229760"/>
                <a:gd name="textAreaBottom" fmla="*/ 1235880 h 1229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43"/>
            <p:cNvSpPr/>
            <p:nvPr/>
          </p:nvSpPr>
          <p:spPr>
            <a:xfrm flipH="1">
              <a:off x="10143360" y="184320"/>
              <a:ext cx="132840" cy="1229760"/>
            </a:xfrm>
            <a:custGeom>
              <a:avLst/>
              <a:gdLst>
                <a:gd name="textAreaLeft" fmla="*/ 1080 w 132840"/>
                <a:gd name="textAreaRight" fmla="*/ 139680 w 132840"/>
                <a:gd name="textAreaTop" fmla="*/ 0 h 1229760"/>
                <a:gd name="textAreaBottom" fmla="*/ 1235880 h 1229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5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FBBEDC5-DB27-44BD-83CF-EE90735FF94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1120" cy="48344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49;p 2"/>
          <p:cNvSpPr/>
          <p:nvPr/>
        </p:nvSpPr>
        <p:spPr>
          <a:xfrm>
            <a:off x="9274680" y="1600200"/>
            <a:ext cx="2734200" cy="2283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86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3168000" y="283680"/>
            <a:ext cx="5970240" cy="1037520"/>
            <a:chOff x="3168000" y="283680"/>
            <a:chExt cx="5970240" cy="1037520"/>
          </a:xfrm>
        </p:grpSpPr>
        <p:sp>
          <p:nvSpPr>
            <p:cNvPr id="132" name="Прямоугольник 20"/>
            <p:cNvSpPr/>
            <p:nvPr/>
          </p:nvSpPr>
          <p:spPr>
            <a:xfrm>
              <a:off x="3168000" y="283680"/>
              <a:ext cx="5970240" cy="103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Прямоугольник 21"/>
            <p:cNvSpPr/>
            <p:nvPr/>
          </p:nvSpPr>
          <p:spPr>
            <a:xfrm flipH="1" rot="10800000">
              <a:off x="3168000" y="289800"/>
              <a:ext cx="92880" cy="1031400"/>
            </a:xfrm>
            <a:custGeom>
              <a:avLst/>
              <a:gdLst>
                <a:gd name="textAreaLeft" fmla="*/ 3240 w 92880"/>
                <a:gd name="textAreaRight" fmla="*/ 102240 w 9288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4" name="Прямоугольник 22"/>
            <p:cNvSpPr/>
            <p:nvPr/>
          </p:nvSpPr>
          <p:spPr>
            <a:xfrm flipH="1">
              <a:off x="9021600" y="283680"/>
              <a:ext cx="110160" cy="1031400"/>
            </a:xfrm>
            <a:custGeom>
              <a:avLst/>
              <a:gdLst>
                <a:gd name="textAreaLeft" fmla="*/ 3240 w 110160"/>
                <a:gd name="textAreaRight" fmla="*/ 119520 w 11016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5" name="PlaceHolder 21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75F5C67-E9F0-4079-8F99-C1357EE09F1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5320" cy="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1960" cy="525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" name="Группа 9"/>
          <p:cNvGrpSpPr/>
          <p:nvPr/>
        </p:nvGrpSpPr>
        <p:grpSpPr>
          <a:xfrm>
            <a:off x="3168000" y="283680"/>
            <a:ext cx="5970240" cy="1037520"/>
            <a:chOff x="3168000" y="283680"/>
            <a:chExt cx="5970240" cy="1037520"/>
          </a:xfrm>
        </p:grpSpPr>
        <p:sp>
          <p:nvSpPr>
            <p:cNvPr id="139" name="Прямоугольник 23"/>
            <p:cNvSpPr/>
            <p:nvPr/>
          </p:nvSpPr>
          <p:spPr>
            <a:xfrm>
              <a:off x="3168000" y="283680"/>
              <a:ext cx="5970240" cy="103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Прямоугольник 24"/>
            <p:cNvSpPr/>
            <p:nvPr/>
          </p:nvSpPr>
          <p:spPr>
            <a:xfrm flipH="1" rot="10800000">
              <a:off x="3168000" y="289800"/>
              <a:ext cx="92880" cy="1031400"/>
            </a:xfrm>
            <a:custGeom>
              <a:avLst/>
              <a:gdLst>
                <a:gd name="textAreaLeft" fmla="*/ 3240 w 92880"/>
                <a:gd name="textAreaRight" fmla="*/ 102240 w 9288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1" name="Прямоугольник 25"/>
            <p:cNvSpPr/>
            <p:nvPr/>
          </p:nvSpPr>
          <p:spPr>
            <a:xfrm flipH="1">
              <a:off x="9021600" y="283680"/>
              <a:ext cx="110160" cy="1031400"/>
            </a:xfrm>
            <a:custGeom>
              <a:avLst/>
              <a:gdLst>
                <a:gd name="textAreaLeft" fmla="*/ 3240 w 110160"/>
                <a:gd name="textAreaRight" fmla="*/ 119520 w 11016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2" name="PlaceHolder 5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D1F2E22-9616-4227-B7FC-0E520D69EA1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28600" y="1440720"/>
            <a:ext cx="5943600" cy="38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Модель состоит из 2 скрытых слоев с функцией активации ReLU и 1 выходного слоя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642000" y="1512720"/>
            <a:ext cx="4968360" cy="24937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705720" y="4715280"/>
            <a:ext cx="4038480" cy="9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8"/>
          <p:cNvSpPr/>
          <p:nvPr/>
        </p:nvSpPr>
        <p:spPr>
          <a:xfrm>
            <a:off x="388800" y="1371960"/>
            <a:ext cx="1134468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A98F795-CCB9-4817-B498-D94266334C0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Группа 2"/>
          <p:cNvGrpSpPr/>
          <p:nvPr/>
        </p:nvGrpSpPr>
        <p:grpSpPr>
          <a:xfrm>
            <a:off x="3168000" y="345600"/>
            <a:ext cx="5975280" cy="1038960"/>
            <a:chOff x="3168000" y="345600"/>
            <a:chExt cx="5975280" cy="1038960"/>
          </a:xfrm>
        </p:grpSpPr>
        <p:sp>
          <p:nvSpPr>
            <p:cNvPr id="149" name="Прямоугольник 4"/>
            <p:cNvSpPr/>
            <p:nvPr/>
          </p:nvSpPr>
          <p:spPr>
            <a:xfrm>
              <a:off x="3168000" y="345600"/>
              <a:ext cx="5975280" cy="1029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Прямоугольник 5"/>
            <p:cNvSpPr/>
            <p:nvPr/>
          </p:nvSpPr>
          <p:spPr>
            <a:xfrm flipH="1" rot="10800000">
              <a:off x="3168000" y="354600"/>
              <a:ext cx="90000" cy="1029960"/>
            </a:xfrm>
            <a:custGeom>
              <a:avLst/>
              <a:gdLst>
                <a:gd name="textAreaLeft" fmla="*/ 4320 w 90000"/>
                <a:gd name="textAreaRight" fmla="*/ 103320 w 90000"/>
                <a:gd name="textAreaTop" fmla="*/ 0 h 1029960"/>
                <a:gd name="textAreaBottom" fmla="*/ 1038600 h 1029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1" name="Прямоугольник 6"/>
            <p:cNvSpPr/>
            <p:nvPr/>
          </p:nvSpPr>
          <p:spPr>
            <a:xfrm flipH="1">
              <a:off x="9026640" y="345600"/>
              <a:ext cx="107280" cy="1029960"/>
            </a:xfrm>
            <a:custGeom>
              <a:avLst/>
              <a:gdLst>
                <a:gd name="textAreaLeft" fmla="*/ -2880 w 107280"/>
                <a:gd name="textAreaRight" fmla="*/ 112680 w 107280"/>
                <a:gd name="textAreaTop" fmla="*/ 0 h 1029960"/>
                <a:gd name="textAreaBottom" fmla="*/ 1038600 h 1029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graphicFrame>
        <p:nvGraphicFramePr>
          <p:cNvPr id="152" name=""/>
          <p:cNvGraphicFramePr/>
          <p:nvPr/>
        </p:nvGraphicFramePr>
        <p:xfrm>
          <a:off x="736560" y="1702440"/>
          <a:ext cx="7721280" cy="1949400"/>
        </p:xfrm>
        <a:graphic>
          <a:graphicData uri="http://schemas.openxmlformats.org/drawingml/2006/table">
            <a:tbl>
              <a:tblPr/>
              <a:tblGrid>
                <a:gridCol w="4618080"/>
                <a:gridCol w="1492920"/>
                <a:gridCol w="161064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Классификатор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Тренировочная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Тестовая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Адаптивный бустинг AdaBoost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Градиентный бустинг LightGBM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0.8286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Дерево решений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0.7488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Экстремальный градиентный бустинг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0.8980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Текст 1"/>
          <p:cNvSpPr/>
          <p:nvPr/>
        </p:nvSpPr>
        <p:spPr>
          <a:xfrm>
            <a:off x="388800" y="1371960"/>
            <a:ext cx="1134468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2222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LightGBM показал результаты лучше, чем адаптивный и экстремальный бустинги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 датасете выделены наиболее значимые для обучения признаки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Точность, полученная обученной нейронной сетью значительно ниже результатов классических классификаторов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Стекинг нескольких ансамблей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1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C4C0F27-BD63-404F-9C68-65677D00125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Группа 11"/>
          <p:cNvGrpSpPr/>
          <p:nvPr/>
        </p:nvGrpSpPr>
        <p:grpSpPr>
          <a:xfrm>
            <a:off x="3168000" y="532080"/>
            <a:ext cx="3829320" cy="666000"/>
            <a:chOff x="3168000" y="532080"/>
            <a:chExt cx="3829320" cy="666000"/>
          </a:xfrm>
        </p:grpSpPr>
        <p:sp>
          <p:nvSpPr>
            <p:cNvPr id="156" name="Прямоугольник 29"/>
            <p:cNvSpPr/>
            <p:nvPr/>
          </p:nvSpPr>
          <p:spPr>
            <a:xfrm>
              <a:off x="3168000" y="53208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Прямоугольник 30"/>
            <p:cNvSpPr/>
            <p:nvPr/>
          </p:nvSpPr>
          <p:spPr>
            <a:xfrm flipH="1" rot="10800000">
              <a:off x="3168000" y="53820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8" name="Прямоугольник 31"/>
            <p:cNvSpPr/>
            <p:nvPr/>
          </p:nvSpPr>
          <p:spPr>
            <a:xfrm flipH="1">
              <a:off x="6922080" y="53208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9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CA47C5E-9D00-42D0-8380-070B5BF3939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0"/>
          <p:cNvSpPr/>
          <p:nvPr/>
        </p:nvSpPr>
        <p:spPr>
          <a:xfrm>
            <a:off x="2514600" y="2057400"/>
            <a:ext cx="69231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3FF0C66-B656-49BC-83F9-08A5A4CEE3C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3360" cy="50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29320" cy="666000"/>
            <a:chOff x="3168000" y="500760"/>
            <a:chExt cx="382932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688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2080" y="50076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7560" cy="16236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1920" cy="22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BAF3BF4-45E2-494E-BDB6-4895E80DA7E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3360" cy="47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29320" cy="666000"/>
            <a:chOff x="3168000" y="500760"/>
            <a:chExt cx="382932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688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2080" y="50076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76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6C2F6C6-20CD-42A7-8419-1AFCEA18D70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6440" cy="1197360"/>
            <a:chOff x="3168000" y="203760"/>
            <a:chExt cx="688644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6440" cy="1189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11680"/>
              <a:ext cx="106560" cy="1189440"/>
            </a:xfrm>
            <a:custGeom>
              <a:avLst/>
              <a:gdLst>
                <a:gd name="textAreaLeft" fmla="*/ 3960 w 106560"/>
                <a:gd name="textAreaRight" fmla="*/ 118080 w 10656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19800" y="203760"/>
              <a:ext cx="126720" cy="1189440"/>
            </a:xfrm>
            <a:custGeom>
              <a:avLst/>
              <a:gdLst>
                <a:gd name="textAreaLeft" fmla="*/ -3960 w 126720"/>
                <a:gd name="textAreaRight" fmla="*/ 129960 w 12672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1AFC322-6302-4949-BB53-4DD90D14286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2480" cy="13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1120" cy="26744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7800" cy="26697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7480" cy="24559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3480" cy="230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6440" cy="1197360"/>
            <a:chOff x="3168000" y="203760"/>
            <a:chExt cx="688644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6440" cy="1189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8000" y="211680"/>
              <a:ext cx="106560" cy="1189440"/>
            </a:xfrm>
            <a:custGeom>
              <a:avLst/>
              <a:gdLst>
                <a:gd name="textAreaLeft" fmla="*/ 3960 w 106560"/>
                <a:gd name="textAreaRight" fmla="*/ 118080 w 10656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19800" y="203760"/>
              <a:ext cx="126720" cy="1189440"/>
            </a:xfrm>
            <a:custGeom>
              <a:avLst/>
              <a:gdLst>
                <a:gd name="textAreaLeft" fmla="*/ -3960 w 126720"/>
                <a:gd name="textAreaRight" fmla="*/ 129960 w 12672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E0C082E-61A8-4396-8B87-4D7DA0F3DC6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676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440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1200" cy="35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8360" cy="525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7800" cy="1117440"/>
            <a:chOff x="3168000" y="243720"/>
            <a:chExt cx="642780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7800" cy="111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7640" y="250560"/>
              <a:ext cx="100440" cy="1110600"/>
            </a:xfrm>
            <a:custGeom>
              <a:avLst/>
              <a:gdLst>
                <a:gd name="textAreaLeft" fmla="*/ 3240 w 100440"/>
                <a:gd name="textAreaRight" fmla="*/ 110160 w 10044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69800" y="243720"/>
              <a:ext cx="119160" cy="1110600"/>
            </a:xfrm>
            <a:custGeom>
              <a:avLst/>
              <a:gdLst>
                <a:gd name="textAreaLeft" fmla="*/ -3240 w 119160"/>
                <a:gd name="textAreaRight" fmla="*/ 122040 w 11916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1000" cy="52650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140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3D1E46D-3F46-4319-8D8C-823E6AC51BD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3360" cy="50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(всего таких 15 штук)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7800" cy="1117440"/>
            <a:chOff x="3168000" y="243720"/>
            <a:chExt cx="642780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7800" cy="111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7640" y="250560"/>
              <a:ext cx="100440" cy="1110600"/>
            </a:xfrm>
            <a:custGeom>
              <a:avLst/>
              <a:gdLst>
                <a:gd name="textAreaLeft" fmla="*/ 3240 w 100440"/>
                <a:gd name="textAreaRight" fmla="*/ 110160 w 10044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69800" y="243720"/>
              <a:ext cx="119160" cy="1110600"/>
            </a:xfrm>
            <a:custGeom>
              <a:avLst/>
              <a:gdLst>
                <a:gd name="textAreaLeft" fmla="*/ -3240 w 119160"/>
                <a:gd name="textAreaRight" fmla="*/ 122040 w 11916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5815871-DFE2-4DD3-AFCF-A6BC92FB54F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4480" cy="959040"/>
            <a:chOff x="3168000" y="322920"/>
            <a:chExt cx="551448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4480" cy="951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8000" y="330120"/>
              <a:ext cx="84960" cy="951840"/>
            </a:xfrm>
            <a:custGeom>
              <a:avLst/>
              <a:gdLst>
                <a:gd name="textAreaLeft" fmla="*/ 3240 w 84960"/>
                <a:gd name="textAreaRight" fmla="*/ 95040 w 84960"/>
                <a:gd name="textAreaTop" fmla="*/ 0 h 951840"/>
                <a:gd name="textAreaBottom" fmla="*/ 958320 h 951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4840" y="322920"/>
              <a:ext cx="100800" cy="951840"/>
            </a:xfrm>
            <a:custGeom>
              <a:avLst/>
              <a:gdLst>
                <a:gd name="textAreaLeft" fmla="*/ 1800 w 100800"/>
                <a:gd name="textAreaRight" fmla="*/ 108720 w 100800"/>
                <a:gd name="textAreaTop" fmla="*/ 0 h 951840"/>
                <a:gd name="textAreaBottom" fmla="*/ 958320 h 951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7A6C161-170B-4C0B-B785-22BDA5DDDFC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2240" cy="45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7400" cy="5475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8800" cy="5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2025-02-28T22:47:03Z</dcterms:modified>
  <cp:revision>250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