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A89AD7-373A-4FFF-805D-8AE6C64997C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од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E4ADE0-0CC2-4A3F-8C27-02C62BE1749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9B1C9E-50D1-4DBA-966D-D1B08535C95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7582D03-5C71-4F18-B096-95289BB9F72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32299F-79B5-40F6-8886-3C1E784D3BE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52F54A-53CA-4F1A-87E7-87C0412DBCA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4066D48-656D-4C43-BE64-966769CB71D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крывающий слайд 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000" cy="71928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88;p1" descr=""/>
          <p:cNvPicPr/>
          <p:nvPr/>
        </p:nvPicPr>
        <p:blipFill>
          <a:blip r:embed="rId3"/>
          <a:srcRect l="0" t="16249" r="0" b="8825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grpSp>
        <p:nvGrpSpPr>
          <p:cNvPr id="2" name="Группа 6"/>
          <p:cNvGrpSpPr/>
          <p:nvPr/>
        </p:nvGrpSpPr>
        <p:grpSpPr>
          <a:xfrm>
            <a:off x="694440" y="633240"/>
            <a:ext cx="9499320" cy="4703040"/>
            <a:chOff x="694440" y="633240"/>
            <a:chExt cx="9499320" cy="4703040"/>
          </a:xfrm>
        </p:grpSpPr>
        <p:pic>
          <p:nvPicPr>
            <p:cNvPr id="3" name="Google Shape;13;p5" descr=""/>
            <p:cNvPicPr/>
            <p:nvPr/>
          </p:nvPicPr>
          <p:blipFill>
            <a:blip r:embed="rId4"/>
            <a:stretch/>
          </p:blipFill>
          <p:spPr>
            <a:xfrm>
              <a:off x="694440" y="633240"/>
              <a:ext cx="9499320" cy="4703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" name="Прямоугольник 9"/>
            <p:cNvSpPr/>
            <p:nvPr/>
          </p:nvSpPr>
          <p:spPr>
            <a:xfrm>
              <a:off x="694440" y="5307120"/>
              <a:ext cx="9499320" cy="252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lt1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5" name="Рисунок 2" descr=""/>
          <p:cNvPicPr/>
          <p:nvPr/>
        </p:nvPicPr>
        <p:blipFill>
          <a:blip r:embed="rId5"/>
          <a:stretch/>
        </p:blipFill>
        <p:spPr>
          <a:xfrm>
            <a:off x="9157680" y="612000"/>
            <a:ext cx="2358000" cy="7182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000" cy="71928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sldNum" idx="1"/>
          </p:nvPr>
        </p:nvSpPr>
        <p:spPr>
          <a:xfrm>
            <a:off x="273600" y="6433920"/>
            <a:ext cx="56664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A90D881-A893-474B-91E0-1CE35ED3C188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000" cy="71928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sldNum" idx="2"/>
          </p:nvPr>
        </p:nvSpPr>
        <p:spPr>
          <a:xfrm>
            <a:off x="273600" y="6433920"/>
            <a:ext cx="62892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E0449BA-B43D-4494-A414-693DE0C8B6E9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000" cy="71928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sldNum" idx="3"/>
          </p:nvPr>
        </p:nvSpPr>
        <p:spPr>
          <a:xfrm>
            <a:off x="273600" y="6433920"/>
            <a:ext cx="56664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64EAD33-059F-453A-BD15-29ABEFFAEB8F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000" cy="71928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sldNum" idx="4"/>
          </p:nvPr>
        </p:nvSpPr>
        <p:spPr>
          <a:xfrm>
            <a:off x="273600" y="6433920"/>
            <a:ext cx="56664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DAEFEEC-2410-4BF6-9E1B-8BEDBBEB7535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000" cy="71928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sldNum" idx="5"/>
          </p:nvPr>
        </p:nvSpPr>
        <p:spPr>
          <a:xfrm>
            <a:off x="273600" y="6433920"/>
            <a:ext cx="56664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12298B1-A623-4743-A2C9-C3DB0C6713D2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000" cy="71928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6"/>
          </p:nvPr>
        </p:nvSpPr>
        <p:spPr>
          <a:xfrm>
            <a:off x="273600" y="6433920"/>
            <a:ext cx="56664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4DFE478-6F54-4CFC-8517-F4A7FD87A590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000" cy="71928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sldNum" idx="7"/>
          </p:nvPr>
        </p:nvSpPr>
        <p:spPr>
          <a:xfrm>
            <a:off x="273600" y="6433920"/>
            <a:ext cx="56664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E76F421-246E-49A0-B8B2-39F8A3D34CE7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000" cy="719280"/>
          </a:xfrm>
          <a:prstGeom prst="rect">
            <a:avLst/>
          </a:prstGeom>
          <a:ln w="0">
            <a:noFill/>
          </a:ln>
        </p:spPr>
      </p:pic>
      <p:pic>
        <p:nvPicPr>
          <p:cNvPr id="25" name="Google Shape;88;p1" descr=""/>
          <p:cNvPicPr/>
          <p:nvPr/>
        </p:nvPicPr>
        <p:blipFill>
          <a:blip r:embed="rId3"/>
          <a:srcRect l="0" t="16249" r="0" b="8825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pic>
        <p:nvPicPr>
          <p:cNvPr id="26" name="Рисунок 4" descr=""/>
          <p:cNvPicPr/>
          <p:nvPr/>
        </p:nvPicPr>
        <p:blipFill>
          <a:blip r:embed="rId4"/>
          <a:stretch/>
        </p:blipFill>
        <p:spPr>
          <a:xfrm>
            <a:off x="6575400" y="2096640"/>
            <a:ext cx="1328400" cy="1328400"/>
          </a:xfrm>
          <a:prstGeom prst="rect">
            <a:avLst/>
          </a:prstGeom>
          <a:ln w="0">
            <a:noFill/>
          </a:ln>
        </p:spPr>
      </p:pic>
      <p:pic>
        <p:nvPicPr>
          <p:cNvPr id="27" name="Рисунок 3" descr=""/>
          <p:cNvPicPr/>
          <p:nvPr/>
        </p:nvPicPr>
        <p:blipFill>
          <a:blip r:embed="rId5"/>
          <a:stretch/>
        </p:blipFill>
        <p:spPr>
          <a:xfrm>
            <a:off x="1278360" y="2042640"/>
            <a:ext cx="4706640" cy="1436400"/>
          </a:xfrm>
          <a:prstGeom prst="rect">
            <a:avLst/>
          </a:prstGeom>
          <a:ln w="0">
            <a:noFill/>
          </a:ln>
        </p:spPr>
      </p:pic>
      <p:sp>
        <p:nvSpPr>
          <p:cNvPr id="28" name="TextBox 28"/>
          <p:cNvSpPr/>
          <p:nvPr/>
        </p:nvSpPr>
        <p:spPr>
          <a:xfrm>
            <a:off x="7849800" y="2522520"/>
            <a:ext cx="304488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chemeClr val="lt1"/>
                </a:solidFill>
                <a:latin typeface="ALS Sector Bold"/>
                <a:ea typeface="Roboto Black"/>
              </a:rPr>
              <a:t>do.bmstu.ru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Прямоугольник 58"/>
          <p:cNvSpPr/>
          <p:nvPr/>
        </p:nvSpPr>
        <p:spPr>
          <a:xfrm flipH="1">
            <a:off x="10708200" y="2096640"/>
            <a:ext cx="127080" cy="1328400"/>
          </a:xfrm>
          <a:custGeom>
            <a:avLst/>
            <a:gdLst>
              <a:gd name="textAreaLeft" fmla="*/ 1800 w 127080"/>
              <a:gd name="textAreaRight" fmla="*/ 132480 w 127080"/>
              <a:gd name="textAreaTop" fmla="*/ 0 h 1328400"/>
              <a:gd name="textAreaBottom" fmla="*/ 1332000 h 1328400"/>
            </a:gdLst>
            <a:ahLst/>
            <a:rect l="textAreaLeft" t="textAreaTop" r="textAreaRight" b="textAreaBottom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400" spc="-1" strike="noStrike">
              <a:solidFill>
                <a:schemeClr val="dk1"/>
              </a:solidFill>
              <a:latin typeface="ALS Sector Regular"/>
              <a:ea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078200" y="4363560"/>
            <a:ext cx="9115560" cy="87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8088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chemeClr val="lt1"/>
                </a:solidFill>
                <a:latin typeface="ALS Sector Regular"/>
                <a:ea typeface="Open Sans"/>
              </a:rPr>
              <a:t>Щекина Татьяна Сергеевна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Заголовок 1"/>
          <p:cNvSpPr/>
          <p:nvPr/>
        </p:nvSpPr>
        <p:spPr>
          <a:xfrm>
            <a:off x="1078200" y="743400"/>
            <a:ext cx="9116640" cy="34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4000" spc="-1" strike="noStrike">
                <a:solidFill>
                  <a:schemeClr val="lt1"/>
                </a:solidFill>
                <a:latin typeface="ALS Sector Bold"/>
                <a:ea typeface="Open Sans"/>
              </a:rPr>
              <a:t>Разработка и обучение моделей машинного обучения для прогнозирования вероятности дефолта клиентов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/>
          </p:nvPr>
        </p:nvSpPr>
        <p:spPr>
          <a:xfrm>
            <a:off x="300600" y="1371600"/>
            <a:ext cx="4041720" cy="187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LightGBM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1) полный датасет (303 признака, несбалансированный)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6" name="Группа 18"/>
          <p:cNvGrpSpPr/>
          <p:nvPr/>
        </p:nvGrpSpPr>
        <p:grpSpPr>
          <a:xfrm>
            <a:off x="3168000" y="469440"/>
            <a:ext cx="3831840" cy="666000"/>
            <a:chOff x="3168000" y="469440"/>
            <a:chExt cx="3831840" cy="666000"/>
          </a:xfrm>
        </p:grpSpPr>
        <p:sp>
          <p:nvSpPr>
            <p:cNvPr id="97" name="Прямоугольник 50"/>
            <p:cNvSpPr/>
            <p:nvPr/>
          </p:nvSpPr>
          <p:spPr>
            <a:xfrm>
              <a:off x="3168000" y="469440"/>
              <a:ext cx="3831840" cy="66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Прямоугольник 51"/>
            <p:cNvSpPr/>
            <p:nvPr/>
          </p:nvSpPr>
          <p:spPr>
            <a:xfrm flipH="1" rot="10800000">
              <a:off x="3167640" y="473040"/>
              <a:ext cx="60120" cy="662400"/>
            </a:xfrm>
            <a:custGeom>
              <a:avLst/>
              <a:gdLst>
                <a:gd name="textAreaLeft" fmla="*/ 1800 w 60120"/>
                <a:gd name="textAreaRight" fmla="*/ 65520 w 6012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99" name="Прямоугольник 52"/>
            <p:cNvSpPr/>
            <p:nvPr/>
          </p:nvSpPr>
          <p:spPr>
            <a:xfrm flipH="1">
              <a:off x="6924960" y="469440"/>
              <a:ext cx="71280" cy="662400"/>
            </a:xfrm>
            <a:custGeom>
              <a:avLst/>
              <a:gdLst>
                <a:gd name="textAreaLeft" fmla="*/ -1800 w 71280"/>
                <a:gd name="textAreaRight" fmla="*/ 73080 w 7128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00" name="PlaceHolder 24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8C088CE-0A3B-46E6-BF47-F7B7BB889AB0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10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42160" y="2295000"/>
            <a:ext cx="3256560" cy="722520"/>
          </a:xfrm>
          <a:prstGeom prst="rect">
            <a:avLst/>
          </a:prstGeom>
          <a:ln w="0">
            <a:noFill/>
          </a:ln>
        </p:spPr>
      </p:pic>
      <p:grpSp>
        <p:nvGrpSpPr>
          <p:cNvPr id="102" name=""/>
          <p:cNvGrpSpPr/>
          <p:nvPr/>
        </p:nvGrpSpPr>
        <p:grpSpPr>
          <a:xfrm>
            <a:off x="336600" y="3105000"/>
            <a:ext cx="4182480" cy="1876320"/>
            <a:chOff x="336600" y="3105000"/>
            <a:chExt cx="4182480" cy="1876320"/>
          </a:xfrm>
        </p:grpSpPr>
        <p:sp>
          <p:nvSpPr>
            <p:cNvPr id="103" name="PlaceHolder 27"/>
            <p:cNvSpPr/>
            <p:nvPr/>
          </p:nvSpPr>
          <p:spPr>
            <a:xfrm>
              <a:off x="336600" y="3105000"/>
              <a:ext cx="4182480" cy="187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2) подбор оптимального порога для максимизации f1-score: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04" name="" descr=""/>
            <p:cNvPicPr/>
            <p:nvPr/>
          </p:nvPicPr>
          <p:blipFill>
            <a:blip r:embed="rId2"/>
            <a:stretch/>
          </p:blipFill>
          <p:spPr>
            <a:xfrm>
              <a:off x="529200" y="3729600"/>
              <a:ext cx="3304080" cy="72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5" name="" descr=""/>
            <p:cNvPicPr/>
            <p:nvPr/>
          </p:nvPicPr>
          <p:blipFill>
            <a:blip r:embed="rId3"/>
            <a:stretch/>
          </p:blipFill>
          <p:spPr>
            <a:xfrm>
              <a:off x="633960" y="4525200"/>
              <a:ext cx="2742120" cy="312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6" name=""/>
          <p:cNvGrpSpPr/>
          <p:nvPr/>
        </p:nvGrpSpPr>
        <p:grpSpPr>
          <a:xfrm>
            <a:off x="336600" y="4980600"/>
            <a:ext cx="4182480" cy="1876320"/>
            <a:chOff x="336600" y="4980600"/>
            <a:chExt cx="4182480" cy="1876320"/>
          </a:xfrm>
        </p:grpSpPr>
        <p:sp>
          <p:nvSpPr>
            <p:cNvPr id="107" name="PlaceHolder 27"/>
            <p:cNvSpPr/>
            <p:nvPr/>
          </p:nvSpPr>
          <p:spPr>
            <a:xfrm>
              <a:off x="336600" y="4980600"/>
              <a:ext cx="4182480" cy="187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3) обучение на сбалансированном наборе (RandomUnderSampler)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08" name="" descr=""/>
            <p:cNvPicPr/>
            <p:nvPr/>
          </p:nvPicPr>
          <p:blipFill>
            <a:blip r:embed="rId4"/>
            <a:stretch/>
          </p:blipFill>
          <p:spPr>
            <a:xfrm>
              <a:off x="491040" y="5696280"/>
              <a:ext cx="3342240" cy="7034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9" name=""/>
          <p:cNvGrpSpPr/>
          <p:nvPr/>
        </p:nvGrpSpPr>
        <p:grpSpPr>
          <a:xfrm>
            <a:off x="7704360" y="1552320"/>
            <a:ext cx="4182480" cy="1647720"/>
            <a:chOff x="7704360" y="1552320"/>
            <a:chExt cx="4182480" cy="1647720"/>
          </a:xfrm>
        </p:grpSpPr>
        <p:sp>
          <p:nvSpPr>
            <p:cNvPr id="110" name="PlaceHolder 27"/>
            <p:cNvSpPr/>
            <p:nvPr/>
          </p:nvSpPr>
          <p:spPr>
            <a:xfrm>
              <a:off x="7704360" y="1552320"/>
              <a:ext cx="4182480" cy="164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1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Базовые классификаторы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1" name="" descr=""/>
            <p:cNvPicPr/>
            <p:nvPr/>
          </p:nvPicPr>
          <p:blipFill>
            <a:blip r:embed="rId5"/>
            <a:stretch/>
          </p:blipFill>
          <p:spPr>
            <a:xfrm>
              <a:off x="7858800" y="1977840"/>
              <a:ext cx="3923280" cy="741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2" name="PlaceHolder 28"/>
          <p:cNvSpPr/>
          <p:nvPr/>
        </p:nvSpPr>
        <p:spPr>
          <a:xfrm>
            <a:off x="4114800" y="3886200"/>
            <a:ext cx="4182480" cy="16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3465a4"/>
                </a:solidFill>
                <a:latin typeface="Arial"/>
                <a:ea typeface="Open Sans"/>
              </a:rPr>
              <a:t>Снижение размерности с 303 до 50 значимых признаков оказывает несущественное влияние на метрики качества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4343400" y="5715000"/>
            <a:ext cx="2514240" cy="45684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6"/>
          <a:stretch/>
        </p:blipFill>
        <p:spPr>
          <a:xfrm>
            <a:off x="7200720" y="5486400"/>
            <a:ext cx="4000320" cy="86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Группа 15"/>
          <p:cNvGrpSpPr/>
          <p:nvPr/>
        </p:nvGrpSpPr>
        <p:grpSpPr>
          <a:xfrm>
            <a:off x="3168000" y="184320"/>
            <a:ext cx="7117560" cy="1236240"/>
            <a:chOff x="3168000" y="184320"/>
            <a:chExt cx="7117560" cy="1236240"/>
          </a:xfrm>
        </p:grpSpPr>
        <p:sp>
          <p:nvSpPr>
            <p:cNvPr id="116" name="Прямоугольник 41"/>
            <p:cNvSpPr/>
            <p:nvPr/>
          </p:nvSpPr>
          <p:spPr>
            <a:xfrm>
              <a:off x="3168000" y="184320"/>
              <a:ext cx="7117560" cy="12322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Отбор признаков-предикторов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Прямоугольник 42"/>
            <p:cNvSpPr/>
            <p:nvPr/>
          </p:nvSpPr>
          <p:spPr>
            <a:xfrm flipH="1" rot="10800000">
              <a:off x="3168000" y="188280"/>
              <a:ext cx="114480" cy="1232280"/>
            </a:xfrm>
            <a:custGeom>
              <a:avLst/>
              <a:gdLst>
                <a:gd name="textAreaLeft" fmla="*/ 360 w 114480"/>
                <a:gd name="textAreaRight" fmla="*/ 118440 w 114480"/>
                <a:gd name="textAreaTop" fmla="*/ 0 h 1232280"/>
                <a:gd name="textAreaBottom" fmla="*/ 1235880 h 12322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18" name="Прямоугольник 43"/>
            <p:cNvSpPr/>
            <p:nvPr/>
          </p:nvSpPr>
          <p:spPr>
            <a:xfrm flipH="1">
              <a:off x="10146240" y="184320"/>
              <a:ext cx="135360" cy="1232280"/>
            </a:xfrm>
            <a:custGeom>
              <a:avLst/>
              <a:gdLst>
                <a:gd name="textAreaLeft" fmla="*/ 0 w 135360"/>
                <a:gd name="textAreaRight" fmla="*/ 138600 w 135360"/>
                <a:gd name="textAreaTop" fmla="*/ 0 h 1232280"/>
                <a:gd name="textAreaBottom" fmla="*/ 1235880 h 12322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19" name="PlaceHolder 25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053EBC3-BC2E-4BBE-A98A-F5B39B25EFC2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10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15"/>
          <p:cNvSpPr/>
          <p:nvPr/>
        </p:nvSpPr>
        <p:spPr>
          <a:xfrm>
            <a:off x="9601200" y="1600200"/>
            <a:ext cx="2285640" cy="27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115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Сокращение набора признаков не влияет на качество модели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algn="just">
              <a:lnSpc>
                <a:spcPct val="115000"/>
              </a:lnSpc>
              <a:spcBef>
                <a:spcPts val="72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32480" y="1563480"/>
            <a:ext cx="9143640" cy="483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41200" cy="525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Порядок поиска оптимальных параметров для дерева решений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Поиск гиперпараметров выполнен методом GridSearchCV с перекрестной проверкой с количеством блоков 10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Список оптимизируемых параметров: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Глубина дерева (  [3, 5, 10, None]  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Функция измерения качества разбиения (gini / entropy)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Гиперпараметры оптимальной модели - {'criterion': 'entropy', 'max_depth': 5}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Подставляем оптимальные гиперпараметры в модель дерева решений, обучаемой на всей выборке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Оцениваем точность на тестовом наборе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3" name="Группа 8"/>
          <p:cNvGrpSpPr/>
          <p:nvPr/>
        </p:nvGrpSpPr>
        <p:grpSpPr>
          <a:xfrm>
            <a:off x="3168000" y="283680"/>
            <a:ext cx="5972760" cy="1037520"/>
            <a:chOff x="3168000" y="283680"/>
            <a:chExt cx="5972760" cy="1037520"/>
          </a:xfrm>
        </p:grpSpPr>
        <p:sp>
          <p:nvSpPr>
            <p:cNvPr id="124" name="Прямоугольник 20"/>
            <p:cNvSpPr/>
            <p:nvPr/>
          </p:nvSpPr>
          <p:spPr>
            <a:xfrm>
              <a:off x="3168000" y="283680"/>
              <a:ext cx="5972760" cy="10339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Поиск оптимальных гиперпараметров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Прямоугольник 21"/>
            <p:cNvSpPr/>
            <p:nvPr/>
          </p:nvSpPr>
          <p:spPr>
            <a:xfrm flipH="1" rot="10800000">
              <a:off x="3167640" y="287280"/>
              <a:ext cx="95400" cy="1033920"/>
            </a:xfrm>
            <a:custGeom>
              <a:avLst/>
              <a:gdLst>
                <a:gd name="textAreaLeft" fmla="*/ 1800 w 95400"/>
                <a:gd name="textAreaRight" fmla="*/ 100800 w 95400"/>
                <a:gd name="textAreaTop" fmla="*/ 0 h 1033920"/>
                <a:gd name="textAreaBottom" fmla="*/ 1037520 h 10339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26" name="Прямоугольник 22"/>
            <p:cNvSpPr/>
            <p:nvPr/>
          </p:nvSpPr>
          <p:spPr>
            <a:xfrm flipH="1">
              <a:off x="9023760" y="283680"/>
              <a:ext cx="112680" cy="1033920"/>
            </a:xfrm>
            <a:custGeom>
              <a:avLst/>
              <a:gdLst>
                <a:gd name="textAreaLeft" fmla="*/ 1800 w 112680"/>
                <a:gd name="textAreaRight" fmla="*/ 118080 w 112680"/>
                <a:gd name="textAreaTop" fmla="*/ 0 h 1033920"/>
                <a:gd name="textAreaBottom" fmla="*/ 1037520 h 10339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27" name="PlaceHolder 21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CAF1A11-D414-42CE-B14C-D55C665317AE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6616800" y="5545800"/>
            <a:ext cx="4047840" cy="90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/>
          </p:nvPr>
        </p:nvSpPr>
        <p:spPr>
          <a:xfrm>
            <a:off x="388440" y="1299600"/>
            <a:ext cx="6240600" cy="50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Логистическая регрессия с l1-регуляризацией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0" name="Группа 16"/>
          <p:cNvGrpSpPr/>
          <p:nvPr/>
        </p:nvGrpSpPr>
        <p:grpSpPr>
          <a:xfrm>
            <a:off x="3168000" y="469440"/>
            <a:ext cx="3831840" cy="666000"/>
            <a:chOff x="3168000" y="469440"/>
            <a:chExt cx="3831840" cy="666000"/>
          </a:xfrm>
        </p:grpSpPr>
        <p:sp>
          <p:nvSpPr>
            <p:cNvPr id="131" name="Прямоугольник 44"/>
            <p:cNvSpPr/>
            <p:nvPr/>
          </p:nvSpPr>
          <p:spPr>
            <a:xfrm>
              <a:off x="3168000" y="469440"/>
              <a:ext cx="3831840" cy="66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Прямоугольник 45"/>
            <p:cNvSpPr/>
            <p:nvPr/>
          </p:nvSpPr>
          <p:spPr>
            <a:xfrm flipH="1" rot="10800000">
              <a:off x="3167640" y="473040"/>
              <a:ext cx="60120" cy="662400"/>
            </a:xfrm>
            <a:custGeom>
              <a:avLst/>
              <a:gdLst>
                <a:gd name="textAreaLeft" fmla="*/ 1800 w 60120"/>
                <a:gd name="textAreaRight" fmla="*/ 65520 w 6012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33" name="Прямоугольник 46"/>
            <p:cNvSpPr/>
            <p:nvPr/>
          </p:nvSpPr>
          <p:spPr>
            <a:xfrm flipH="1">
              <a:off x="6924960" y="469440"/>
              <a:ext cx="71280" cy="662400"/>
            </a:xfrm>
            <a:custGeom>
              <a:avLst/>
              <a:gdLst>
                <a:gd name="textAreaLeft" fmla="*/ -1800 w 71280"/>
                <a:gd name="textAreaRight" fmla="*/ 73080 w 7128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34" name="PlaceHolder 14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97AFDBDE-0A38-4933-A54B-2A2779C09327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13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3"/>
          <p:cNvSpPr/>
          <p:nvPr/>
        </p:nvSpPr>
        <p:spPr>
          <a:xfrm>
            <a:off x="6244200" y="1276200"/>
            <a:ext cx="5486040" cy="50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Логистическая регрессия без регуляризации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9"/>
          <p:cNvSpPr/>
          <p:nvPr/>
        </p:nvSpPr>
        <p:spPr>
          <a:xfrm>
            <a:off x="457200" y="2694600"/>
            <a:ext cx="5486040" cy="50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AdaBoost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0"/>
          <p:cNvSpPr/>
          <p:nvPr/>
        </p:nvSpPr>
        <p:spPr>
          <a:xfrm>
            <a:off x="6400800" y="2694600"/>
            <a:ext cx="5486040" cy="50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XGBoost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1"/>
          <p:cNvSpPr/>
          <p:nvPr/>
        </p:nvSpPr>
        <p:spPr>
          <a:xfrm>
            <a:off x="388440" y="4572000"/>
            <a:ext cx="11498400" cy="15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Выводы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Ребалансировка датасета дает выраженный положительный эффект на предсказательную способность всех рассмотренных классификаторов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Наилучшие метрики показала модель LightGBM.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57200" y="1780200"/>
            <a:ext cx="3971520" cy="95184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6388920" y="1761480"/>
            <a:ext cx="4066920" cy="93276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447840" y="3200400"/>
            <a:ext cx="3895200" cy="90396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4"/>
          <a:stretch/>
        </p:blipFill>
        <p:spPr>
          <a:xfrm>
            <a:off x="6400800" y="3200400"/>
            <a:ext cx="4038120" cy="87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724480" cy="52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4" name="Группа 9"/>
          <p:cNvGrpSpPr/>
          <p:nvPr/>
        </p:nvGrpSpPr>
        <p:grpSpPr>
          <a:xfrm>
            <a:off x="3168000" y="283680"/>
            <a:ext cx="5972760" cy="1037520"/>
            <a:chOff x="3168000" y="283680"/>
            <a:chExt cx="5972760" cy="1037520"/>
          </a:xfrm>
        </p:grpSpPr>
        <p:sp>
          <p:nvSpPr>
            <p:cNvPr id="145" name="Прямоугольник 23"/>
            <p:cNvSpPr/>
            <p:nvPr/>
          </p:nvSpPr>
          <p:spPr>
            <a:xfrm>
              <a:off x="3168000" y="283680"/>
              <a:ext cx="5972760" cy="10339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Нейронная сеть. Keras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" name="Прямоугольник 24"/>
            <p:cNvSpPr/>
            <p:nvPr/>
          </p:nvSpPr>
          <p:spPr>
            <a:xfrm flipH="1" rot="10800000">
              <a:off x="3167640" y="287280"/>
              <a:ext cx="95400" cy="1033920"/>
            </a:xfrm>
            <a:custGeom>
              <a:avLst/>
              <a:gdLst>
                <a:gd name="textAreaLeft" fmla="*/ 1800 w 95400"/>
                <a:gd name="textAreaRight" fmla="*/ 100800 w 95400"/>
                <a:gd name="textAreaTop" fmla="*/ 0 h 1033920"/>
                <a:gd name="textAreaBottom" fmla="*/ 1037520 h 10339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47" name="Прямоугольник 25"/>
            <p:cNvSpPr/>
            <p:nvPr/>
          </p:nvSpPr>
          <p:spPr>
            <a:xfrm flipH="1">
              <a:off x="9023760" y="283680"/>
              <a:ext cx="112680" cy="1033920"/>
            </a:xfrm>
            <a:custGeom>
              <a:avLst/>
              <a:gdLst>
                <a:gd name="textAreaLeft" fmla="*/ 1800 w 112680"/>
                <a:gd name="textAreaRight" fmla="*/ 118080 w 112680"/>
                <a:gd name="textAreaTop" fmla="*/ 0 h 1033920"/>
                <a:gd name="textAreaBottom" fmla="*/ 1037520 h 10339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48" name="PlaceHolder 5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EF11267-CA2D-414F-9363-0DA37CC21FAC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Текст 8"/>
          <p:cNvSpPr/>
          <p:nvPr/>
        </p:nvSpPr>
        <p:spPr>
          <a:xfrm>
            <a:off x="388800" y="1371960"/>
            <a:ext cx="11347200" cy="49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3333" lnSpcReduction="10000"/>
          </a:bodyPr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Все обученные классификаторы показывают значительно лучшие результаты, чем базовая модель.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Признаки отранжированы по значимости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Дальнейшие шаги по улучшению качества моделей могли бы включать: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Более тонкую настройку стандартизации непрерывных переменных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Снижение размерности, сокращение признаков в выборке, например методом главных компонент (PCA)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Дальнейший подбор гиперпараметров (невозможен в текущем исследовании из-за большого количества признаков)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Возможна в дальнейшем разработка приложения для использования обученной модели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7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07C2503-40F4-4E4A-BD6B-B15BB6687BAD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15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1" name="Группа 2"/>
          <p:cNvGrpSpPr/>
          <p:nvPr/>
        </p:nvGrpSpPr>
        <p:grpSpPr>
          <a:xfrm>
            <a:off x="3168000" y="532080"/>
            <a:ext cx="3831840" cy="666000"/>
            <a:chOff x="3168000" y="532080"/>
            <a:chExt cx="3831840" cy="666000"/>
          </a:xfrm>
        </p:grpSpPr>
        <p:sp>
          <p:nvSpPr>
            <p:cNvPr id="152" name="Прямоугольник 4"/>
            <p:cNvSpPr/>
            <p:nvPr/>
          </p:nvSpPr>
          <p:spPr>
            <a:xfrm>
              <a:off x="3168000" y="532080"/>
              <a:ext cx="3831840" cy="66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Заключение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Прямоугольник 5"/>
            <p:cNvSpPr/>
            <p:nvPr/>
          </p:nvSpPr>
          <p:spPr>
            <a:xfrm flipH="1" rot="10800000">
              <a:off x="3167640" y="535680"/>
              <a:ext cx="60120" cy="662400"/>
            </a:xfrm>
            <a:custGeom>
              <a:avLst/>
              <a:gdLst>
                <a:gd name="textAreaLeft" fmla="*/ 1800 w 60120"/>
                <a:gd name="textAreaRight" fmla="*/ 65520 w 6012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54" name="Прямоугольник 6"/>
            <p:cNvSpPr/>
            <p:nvPr/>
          </p:nvSpPr>
          <p:spPr>
            <a:xfrm flipH="1">
              <a:off x="6924960" y="532080"/>
              <a:ext cx="71280" cy="662400"/>
            </a:xfrm>
            <a:custGeom>
              <a:avLst/>
              <a:gdLst>
                <a:gd name="textAreaLeft" fmla="*/ -1800 w 71280"/>
                <a:gd name="textAreaRight" fmla="*/ 73080 w 7128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26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C7955A5-A7A2-4FD0-B190-0F26C9CBED9B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9"/>
          <p:cNvSpPr/>
          <p:nvPr/>
        </p:nvSpPr>
        <p:spPr>
          <a:xfrm>
            <a:off x="457200" y="1406520"/>
            <a:ext cx="1149588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Цель исследования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— построить модель прогнозирования вероятности дефолта заемщика по кредитам, изучить подходы к моделированию и обработке данных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" name="Группа 1"/>
          <p:cNvGrpSpPr/>
          <p:nvPr/>
        </p:nvGrpSpPr>
        <p:grpSpPr>
          <a:xfrm>
            <a:off x="3168000" y="500760"/>
            <a:ext cx="3831840" cy="666000"/>
            <a:chOff x="3168000" y="500760"/>
            <a:chExt cx="3831840" cy="666000"/>
          </a:xfrm>
        </p:grpSpPr>
        <p:sp>
          <p:nvSpPr>
            <p:cNvPr id="37" name="Прямоугольник 1"/>
            <p:cNvSpPr/>
            <p:nvPr/>
          </p:nvSpPr>
          <p:spPr>
            <a:xfrm>
              <a:off x="3168000" y="500760"/>
              <a:ext cx="3831840" cy="66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Прямоугольник 2"/>
            <p:cNvSpPr/>
            <p:nvPr/>
          </p:nvSpPr>
          <p:spPr>
            <a:xfrm flipH="1" rot="10800000">
              <a:off x="3167640" y="504360"/>
              <a:ext cx="60120" cy="662400"/>
            </a:xfrm>
            <a:custGeom>
              <a:avLst/>
              <a:gdLst>
                <a:gd name="textAreaLeft" fmla="*/ 1800 w 60120"/>
                <a:gd name="textAreaRight" fmla="*/ 65520 w 6012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39" name="Прямоугольник 3"/>
            <p:cNvSpPr/>
            <p:nvPr/>
          </p:nvSpPr>
          <p:spPr>
            <a:xfrm flipH="1">
              <a:off x="6924960" y="500760"/>
              <a:ext cx="71280" cy="662400"/>
            </a:xfrm>
            <a:custGeom>
              <a:avLst/>
              <a:gdLst>
                <a:gd name="textAreaLeft" fmla="*/ -1800 w 71280"/>
                <a:gd name="textAreaRight" fmla="*/ 73080 w 7128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8229600" y="2715120"/>
            <a:ext cx="3160080" cy="1626120"/>
          </a:xfrm>
          <a:prstGeom prst="rect">
            <a:avLst/>
          </a:prstGeom>
          <a:ln w="0">
            <a:noFill/>
          </a:ln>
        </p:spPr>
      </p:pic>
      <p:sp>
        <p:nvSpPr>
          <p:cNvPr id="41" name=""/>
          <p:cNvSpPr/>
          <p:nvPr/>
        </p:nvSpPr>
        <p:spPr>
          <a:xfrm>
            <a:off x="457200" y="2743200"/>
            <a:ext cx="7084440" cy="224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Данные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предоставлены банком Home Credit для соревнования на платформе Kaggle и представляют собой обезличенную информацию о заявках и заявителях, их кредитной истории, платежах по ранее выданным в том же банке кредитах и кредитных картах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3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761C46E-1CCD-41EE-8DB0-055DBEDAE263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/>
          <p:nvPr/>
        </p:nvSpPr>
        <p:spPr>
          <a:xfrm>
            <a:off x="389160" y="1600200"/>
            <a:ext cx="1149588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Для достижения целей данной работы, необходимо решить следующие </a:t>
            </a:r>
            <a:r>
              <a:rPr b="1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задачи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Изучить теоретические основы и методы предобработки данных и обучения моделей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Выполнить разведочный анализ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предобработку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отбор наиболее информативных переменных - предикторов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Обучить несколько моделей классификации для прогноза дефолта клиентов, оценить и сравнить их точность на тренировочном и тестовом датасетах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процедуру подбора гиперпараметров для улучшения качества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Создать репозиторий в GitHub и разместить там код и результаты исследования. Оформить файл README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Сохранить обученную модель для использования в приложении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Группа 5"/>
          <p:cNvGrpSpPr/>
          <p:nvPr/>
        </p:nvGrpSpPr>
        <p:grpSpPr>
          <a:xfrm>
            <a:off x="3168000" y="500760"/>
            <a:ext cx="3831840" cy="666000"/>
            <a:chOff x="3168000" y="500760"/>
            <a:chExt cx="3831840" cy="666000"/>
          </a:xfrm>
        </p:grpSpPr>
        <p:sp>
          <p:nvSpPr>
            <p:cNvPr id="45" name="Прямоугольник 16"/>
            <p:cNvSpPr/>
            <p:nvPr/>
          </p:nvSpPr>
          <p:spPr>
            <a:xfrm>
              <a:off x="3168000" y="500760"/>
              <a:ext cx="3831840" cy="66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Прямоугольник 17"/>
            <p:cNvSpPr/>
            <p:nvPr/>
          </p:nvSpPr>
          <p:spPr>
            <a:xfrm flipH="1" rot="10800000">
              <a:off x="3167640" y="504360"/>
              <a:ext cx="60120" cy="662400"/>
            </a:xfrm>
            <a:custGeom>
              <a:avLst/>
              <a:gdLst>
                <a:gd name="textAreaLeft" fmla="*/ 1800 w 60120"/>
                <a:gd name="textAreaRight" fmla="*/ 65520 w 6012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47" name="Прямоугольник 18"/>
            <p:cNvSpPr/>
            <p:nvPr/>
          </p:nvSpPr>
          <p:spPr>
            <a:xfrm flipH="1">
              <a:off x="6924960" y="500760"/>
              <a:ext cx="71280" cy="662400"/>
            </a:xfrm>
            <a:custGeom>
              <a:avLst/>
              <a:gdLst>
                <a:gd name="textAreaLeft" fmla="*/ -1800 w 71280"/>
                <a:gd name="textAreaRight" fmla="*/ 73080 w 7128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40120" cy="502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Целевая переменная —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бинарная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, принимает значение 1 в случае, если клиент допускал просрочки по кредиту и 0 в противном случае.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Выборка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несбалансированная: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доля просроченных наблюдений в датасете составляет 8%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Датасет состоит из 9 файлов, в исследовании будут использованы 3 из них: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application – информация о заявителе и заявке, 307 тысяч заявок и 120 признаков, из них 16 категориальных и 37 бинарных. 23% полей пустые.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bureau – информация из бюро кредитных историй о кредитах: 1.7 млн записей и 15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previous_application – информация по кредитным заявкам в том же банке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Признаки из первой таблицы могут быть расширены агрегированными признаками из двух других таблиц, соединение происходит по ключу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Ожидаемо, что не все заемщики имеют кредитную историю. Следовательно, в результирующей выборке отсутствующих признаков значительное количество (25%)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" name="Группа 7"/>
          <p:cNvGrpSpPr/>
          <p:nvPr/>
        </p:nvGrpSpPr>
        <p:grpSpPr>
          <a:xfrm>
            <a:off x="3168000" y="469440"/>
            <a:ext cx="3831840" cy="666000"/>
            <a:chOff x="3168000" y="469440"/>
            <a:chExt cx="3831840" cy="666000"/>
          </a:xfrm>
        </p:grpSpPr>
        <p:sp>
          <p:nvSpPr>
            <p:cNvPr id="50" name="Прямоугольник 8"/>
            <p:cNvSpPr/>
            <p:nvPr/>
          </p:nvSpPr>
          <p:spPr>
            <a:xfrm>
              <a:off x="3168000" y="469440"/>
              <a:ext cx="3831840" cy="66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Прямоугольник 58"/>
            <p:cNvSpPr/>
            <p:nvPr/>
          </p:nvSpPr>
          <p:spPr>
            <a:xfrm flipH="1" rot="10800000">
              <a:off x="3167640" y="473040"/>
              <a:ext cx="60120" cy="662400"/>
            </a:xfrm>
            <a:custGeom>
              <a:avLst/>
              <a:gdLst>
                <a:gd name="textAreaLeft" fmla="*/ 1800 w 60120"/>
                <a:gd name="textAreaRight" fmla="*/ 65520 w 6012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2" name="Прямоугольник 58"/>
            <p:cNvSpPr/>
            <p:nvPr/>
          </p:nvSpPr>
          <p:spPr>
            <a:xfrm flipH="1">
              <a:off x="6924960" y="469440"/>
              <a:ext cx="71280" cy="662400"/>
            </a:xfrm>
            <a:custGeom>
              <a:avLst/>
              <a:gdLst>
                <a:gd name="textAreaLeft" fmla="*/ -1800 w 71280"/>
                <a:gd name="textAreaRight" fmla="*/ 73080 w 7128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3" name="PlaceHolder 16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32251CC-6F6B-42FF-9C89-F650C81690AF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3"/>
          <p:cNvGrpSpPr/>
          <p:nvPr/>
        </p:nvGrpSpPr>
        <p:grpSpPr>
          <a:xfrm>
            <a:off x="3168000" y="203760"/>
            <a:ext cx="6888960" cy="1197360"/>
            <a:chOff x="3168000" y="203760"/>
            <a:chExt cx="6888960" cy="1197360"/>
          </a:xfrm>
        </p:grpSpPr>
        <p:sp>
          <p:nvSpPr>
            <p:cNvPr id="55" name="Прямоугольник 7"/>
            <p:cNvSpPr/>
            <p:nvPr/>
          </p:nvSpPr>
          <p:spPr>
            <a:xfrm>
              <a:off x="3168000" y="203760"/>
              <a:ext cx="6888960" cy="1191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Распределение признаков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Прямоугольник 9"/>
            <p:cNvSpPr/>
            <p:nvPr/>
          </p:nvSpPr>
          <p:spPr>
            <a:xfrm flipH="1" rot="10800000">
              <a:off x="3167640" y="209160"/>
              <a:ext cx="109080" cy="1191960"/>
            </a:xfrm>
            <a:custGeom>
              <a:avLst/>
              <a:gdLst>
                <a:gd name="textAreaLeft" fmla="*/ 2520 w 109080"/>
                <a:gd name="textAreaRight" fmla="*/ 116640 w 109080"/>
                <a:gd name="textAreaTop" fmla="*/ 0 h 1191960"/>
                <a:gd name="textAreaBottom" fmla="*/ 1196640 h 1191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7" name="Прямоугольник 11"/>
            <p:cNvSpPr/>
            <p:nvPr/>
          </p:nvSpPr>
          <p:spPr>
            <a:xfrm flipH="1">
              <a:off x="9921960" y="203760"/>
              <a:ext cx="129240" cy="1191960"/>
            </a:xfrm>
            <a:custGeom>
              <a:avLst/>
              <a:gdLst>
                <a:gd name="textAreaLeft" fmla="*/ -2880 w 129240"/>
                <a:gd name="textAreaRight" fmla="*/ 131040 w 129240"/>
                <a:gd name="textAreaTop" fmla="*/ 0 h 1191960"/>
                <a:gd name="textAreaBottom" fmla="*/ 1196640 h 1191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8" name="PlaceHolder 17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D99BA24-CEBB-4433-8EB2-33E563AA69B6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6"/>
          <p:cNvSpPr txBox="1"/>
          <p:nvPr/>
        </p:nvSpPr>
        <p:spPr>
          <a:xfrm>
            <a:off x="5943600" y="1602360"/>
            <a:ext cx="5715000" cy="1369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222" lnSpcReduction="10000"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Большинство непрерывных имеют смещенное влево или вправо распределение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таких данных имеет смысл использовать метод межквартильного расстояния для определения выбросов вместо метода 3-сигм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52160" y="1492200"/>
            <a:ext cx="2663640" cy="267696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3136680" y="1492200"/>
            <a:ext cx="2650320" cy="267228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541800" y="4170960"/>
            <a:ext cx="2430000" cy="245844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3384720" y="4271400"/>
            <a:ext cx="2286000" cy="230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Группа 17"/>
          <p:cNvGrpSpPr/>
          <p:nvPr/>
        </p:nvGrpSpPr>
        <p:grpSpPr>
          <a:xfrm>
            <a:off x="3168000" y="203760"/>
            <a:ext cx="6888960" cy="1197360"/>
            <a:chOff x="3168000" y="203760"/>
            <a:chExt cx="6888960" cy="1197360"/>
          </a:xfrm>
        </p:grpSpPr>
        <p:sp>
          <p:nvSpPr>
            <p:cNvPr id="65" name="Прямоугольник 47"/>
            <p:cNvSpPr/>
            <p:nvPr/>
          </p:nvSpPr>
          <p:spPr>
            <a:xfrm>
              <a:off x="3168000" y="203760"/>
              <a:ext cx="6888960" cy="1191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Корреляции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Прямоугольник 48"/>
            <p:cNvSpPr/>
            <p:nvPr/>
          </p:nvSpPr>
          <p:spPr>
            <a:xfrm flipH="1" rot="10800000">
              <a:off x="3167640" y="209160"/>
              <a:ext cx="109080" cy="1191960"/>
            </a:xfrm>
            <a:custGeom>
              <a:avLst/>
              <a:gdLst>
                <a:gd name="textAreaLeft" fmla="*/ 2520 w 109080"/>
                <a:gd name="textAreaRight" fmla="*/ 116640 w 109080"/>
                <a:gd name="textAreaTop" fmla="*/ 0 h 1191960"/>
                <a:gd name="textAreaBottom" fmla="*/ 1196640 h 1191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67" name="Прямоугольник 49"/>
            <p:cNvSpPr/>
            <p:nvPr/>
          </p:nvSpPr>
          <p:spPr>
            <a:xfrm flipH="1">
              <a:off x="9921960" y="203760"/>
              <a:ext cx="129240" cy="1191960"/>
            </a:xfrm>
            <a:custGeom>
              <a:avLst/>
              <a:gdLst>
                <a:gd name="textAreaLeft" fmla="*/ -2880 w 129240"/>
                <a:gd name="textAreaRight" fmla="*/ 131040 w 129240"/>
                <a:gd name="textAreaTop" fmla="*/ 0 h 1191960"/>
                <a:gd name="textAreaBottom" fmla="*/ 1196640 h 1191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68" name="PlaceHolder 2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E0990A9-5E7F-4CFE-B7EA-4FFF411E8F7D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5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8"/>
          <p:cNvSpPr/>
          <p:nvPr/>
        </p:nvSpPr>
        <p:spPr>
          <a:xfrm>
            <a:off x="388440" y="1600200"/>
            <a:ext cx="440928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Тепловая карта корреляций показывает наличие сильно попарно-коррелированных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2"/>
          <p:cNvSpPr/>
          <p:nvPr/>
        </p:nvSpPr>
        <p:spPr>
          <a:xfrm>
            <a:off x="5029200" y="1600200"/>
            <a:ext cx="6856920" cy="11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Корреляции с целевой переменной TARGET не превосходят 0.22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Незначительную линейную зависимость имеют 5 переменных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" name=""/>
          <p:cNvGraphicFramePr/>
          <p:nvPr/>
        </p:nvGraphicFramePr>
        <p:xfrm>
          <a:off x="5226120" y="2768760"/>
          <a:ext cx="3870000" cy="2270160"/>
        </p:xfrm>
        <a:graphic>
          <a:graphicData uri="http://schemas.openxmlformats.org/drawingml/2006/table">
            <a:tbl>
              <a:tblPr/>
              <a:tblGrid>
                <a:gridCol w="2620440"/>
                <a:gridCol w="1249920"/>
              </a:tblGrid>
              <a:tr h="4136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Correlation (Pearson)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APPS_EXT_SOURCE_MEAN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0.22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BUREAU_DAYS_CREDIT_MEAN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DAYS_BIRTH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PREV_REFUSED_RATIO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529200" y="2536920"/>
            <a:ext cx="4113720" cy="351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5780880" cy="52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бинарных признаков, приведение их к целочисленному типу «1» / «0» там, где это необходимо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категориальных признаков. Группировка категориальных признаков с большим количеством категорий (количество типов занятости сокращено с 12 до 3, типов организации — с 58 до 11)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Добавление новых числовых признаков на основании агрегации информации о предыдущей кредитной истории (такие как коэффициенты кредитной нагрузки, доход в расчете на одного члена семьи и др.)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" name="Группа 4"/>
          <p:cNvGrpSpPr/>
          <p:nvPr/>
        </p:nvGrpSpPr>
        <p:grpSpPr>
          <a:xfrm>
            <a:off x="3168000" y="243720"/>
            <a:ext cx="6430320" cy="1117440"/>
            <a:chOff x="3168000" y="243720"/>
            <a:chExt cx="6430320" cy="1117440"/>
          </a:xfrm>
        </p:grpSpPr>
        <p:sp>
          <p:nvSpPr>
            <p:cNvPr id="75" name="Прямоугольник 12"/>
            <p:cNvSpPr/>
            <p:nvPr/>
          </p:nvSpPr>
          <p:spPr>
            <a:xfrm>
              <a:off x="3168000" y="243720"/>
              <a:ext cx="6430320" cy="11131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Прямоугольник 13"/>
            <p:cNvSpPr/>
            <p:nvPr/>
          </p:nvSpPr>
          <p:spPr>
            <a:xfrm flipH="1" rot="10800000">
              <a:off x="3168000" y="248040"/>
              <a:ext cx="102960" cy="1113120"/>
            </a:xfrm>
            <a:custGeom>
              <a:avLst/>
              <a:gdLst>
                <a:gd name="textAreaLeft" fmla="*/ 2160 w 102960"/>
                <a:gd name="textAreaRight" fmla="*/ 109080 w 102960"/>
                <a:gd name="textAreaTop" fmla="*/ 0 h 1113120"/>
                <a:gd name="textAreaBottom" fmla="*/ 1116720 h 11131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77" name="Прямоугольник 15"/>
            <p:cNvSpPr/>
            <p:nvPr/>
          </p:nvSpPr>
          <p:spPr>
            <a:xfrm flipH="1">
              <a:off x="9472680" y="243720"/>
              <a:ext cx="121680" cy="1113120"/>
            </a:xfrm>
            <a:custGeom>
              <a:avLst/>
              <a:gdLst>
                <a:gd name="textAreaLeft" fmla="*/ -1800 w 121680"/>
                <a:gd name="textAreaRight" fmla="*/ 123480 w 121680"/>
                <a:gd name="textAreaTop" fmla="*/ 0 h 1113120"/>
                <a:gd name="textAreaBottom" fmla="*/ 1116720 h 11131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78" name="Google Shape;149;p4"/>
          <p:cNvSpPr/>
          <p:nvPr/>
        </p:nvSpPr>
        <p:spPr>
          <a:xfrm>
            <a:off x="6400800" y="1359000"/>
            <a:ext cx="5483520" cy="526752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Дополнительные агрегированные показатели: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кредита к залогу (LTV)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долга к доходу (DTI)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ранее выданных кредитов клиента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типов ранее выданных кредитов (POS/потребительный и т. д.)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Среднее количество кредитов каждого типа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активных кредитов от общего числа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пролонгированных кредитов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просроченных платежей к общему долгу на момент заявки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кредитов, у которых дата погашения в прошлом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одобренной суммы кредита к выбранной сумме кредита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... другие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Итого 120 оригинальный признаков и еще 20 дополнительных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18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DB3AC79-7238-45CF-8E85-EC61B44AA46C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7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/>
          </p:nvPr>
        </p:nvSpPr>
        <p:spPr>
          <a:xfrm>
            <a:off x="388440" y="1600200"/>
            <a:ext cx="11495880" cy="50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4) Первичная обработка отсутствующих значений: признаки с большим количеством отсутствующих значений (более 25%) исключены из фичей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Анализ аномалий и выбросов: построены графики распределения, на основании визуального анализа принято решение, что большинство переменных имеет значительный процент выбросов.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6) Заполнение пропусков (imputation):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Проверяем что нет “бесконечности” среди признаков типа float, там где есть исправляем их на NaN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категориальных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наиболее распространенным значением (strategy=’mean’)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числовых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средним значением (strategy='most_frequent')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заполнения использован модуль SimpleImputer библиотеки sklearn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Нормализация и стандартизация: применяем One-Hot encoding для категориальных переменных и стандартизацию для числовых переменных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" name="Группа 14"/>
          <p:cNvGrpSpPr/>
          <p:nvPr/>
        </p:nvGrpSpPr>
        <p:grpSpPr>
          <a:xfrm>
            <a:off x="3168000" y="243720"/>
            <a:ext cx="6430320" cy="1117440"/>
            <a:chOff x="3168000" y="243720"/>
            <a:chExt cx="6430320" cy="1117440"/>
          </a:xfrm>
        </p:grpSpPr>
        <p:sp>
          <p:nvSpPr>
            <p:cNvPr id="82" name="Прямоугольник 38"/>
            <p:cNvSpPr/>
            <p:nvPr/>
          </p:nvSpPr>
          <p:spPr>
            <a:xfrm>
              <a:off x="3168000" y="243720"/>
              <a:ext cx="6430320" cy="11131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данных: продолжение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Прямоугольник 39"/>
            <p:cNvSpPr/>
            <p:nvPr/>
          </p:nvSpPr>
          <p:spPr>
            <a:xfrm flipH="1" rot="10800000">
              <a:off x="3168000" y="248040"/>
              <a:ext cx="102960" cy="1113120"/>
            </a:xfrm>
            <a:custGeom>
              <a:avLst/>
              <a:gdLst>
                <a:gd name="textAreaLeft" fmla="*/ 2160 w 102960"/>
                <a:gd name="textAreaRight" fmla="*/ 109080 w 102960"/>
                <a:gd name="textAreaTop" fmla="*/ 0 h 1113120"/>
                <a:gd name="textAreaBottom" fmla="*/ 1116720 h 11131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4" name="Прямоугольник 40"/>
            <p:cNvSpPr/>
            <p:nvPr/>
          </p:nvSpPr>
          <p:spPr>
            <a:xfrm flipH="1">
              <a:off x="9472680" y="243720"/>
              <a:ext cx="121680" cy="1113120"/>
            </a:xfrm>
            <a:custGeom>
              <a:avLst/>
              <a:gdLst>
                <a:gd name="textAreaLeft" fmla="*/ -1800 w 121680"/>
                <a:gd name="textAreaRight" fmla="*/ 123480 w 121680"/>
                <a:gd name="textAreaTop" fmla="*/ 0 h 1113120"/>
                <a:gd name="textAreaBottom" fmla="*/ 1116720 h 11131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85" name="PlaceHolder 22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7B6A99F-16B7-4022-95EB-D7B42EE26BA5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Группа 6"/>
          <p:cNvGrpSpPr/>
          <p:nvPr/>
        </p:nvGrpSpPr>
        <p:grpSpPr>
          <a:xfrm>
            <a:off x="3168000" y="322920"/>
            <a:ext cx="5517000" cy="959040"/>
            <a:chOff x="3168000" y="322920"/>
            <a:chExt cx="5517000" cy="959040"/>
          </a:xfrm>
        </p:grpSpPr>
        <p:sp>
          <p:nvSpPr>
            <p:cNvPr id="87" name="Прямоугольник 10"/>
            <p:cNvSpPr/>
            <p:nvPr/>
          </p:nvSpPr>
          <p:spPr>
            <a:xfrm>
              <a:off x="3168000" y="322920"/>
              <a:ext cx="5517000" cy="9543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Метрики качества классификаторов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Прямоугольник 14"/>
            <p:cNvSpPr/>
            <p:nvPr/>
          </p:nvSpPr>
          <p:spPr>
            <a:xfrm flipH="1" rot="10800000">
              <a:off x="3167640" y="327600"/>
              <a:ext cx="87480" cy="954360"/>
            </a:xfrm>
            <a:custGeom>
              <a:avLst/>
              <a:gdLst>
                <a:gd name="textAreaLeft" fmla="*/ 1800 w 87480"/>
                <a:gd name="textAreaRight" fmla="*/ 93600 w 87480"/>
                <a:gd name="textAreaTop" fmla="*/ 0 h 954360"/>
                <a:gd name="textAreaBottom" fmla="*/ 958320 h 9543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9" name="Прямоугольник 19"/>
            <p:cNvSpPr/>
            <p:nvPr/>
          </p:nvSpPr>
          <p:spPr>
            <a:xfrm flipH="1">
              <a:off x="8577000" y="322920"/>
              <a:ext cx="103320" cy="954360"/>
            </a:xfrm>
            <a:custGeom>
              <a:avLst/>
              <a:gdLst>
                <a:gd name="textAreaLeft" fmla="*/ 360 w 103320"/>
                <a:gd name="textAreaRight" fmla="*/ 107280 w 103320"/>
                <a:gd name="textAreaTop" fmla="*/ 0 h 954360"/>
                <a:gd name="textAreaBottom" fmla="*/ 958320 h 9543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90" name="PlaceHolder 20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C507FAA-792A-4280-806F-11A0667C56B8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1" name=""/>
          <p:cNvGraphicFramePr/>
          <p:nvPr/>
        </p:nvGraphicFramePr>
        <p:xfrm>
          <a:off x="228600" y="1403280"/>
          <a:ext cx="7543080" cy="5137560"/>
        </p:xfrm>
        <a:graphic>
          <a:graphicData uri="http://schemas.openxmlformats.org/drawingml/2006/table">
            <a:tbl>
              <a:tblPr/>
              <a:tblGrid>
                <a:gridCol w="1101960"/>
                <a:gridCol w="3201120"/>
                <a:gridCol w="3240360"/>
              </a:tblGrid>
              <a:tr h="2980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Метрика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Описание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Применение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95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accuracy (правильность)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верно классифицированных наблюдений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precision (точность)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истинноположительных прогнозов среди всех положительных прогнозов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ложно-положительные исходы (снижение риска отказать хорошим заемщикам)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recall (полнота)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Отношение истинноположительных прогнозов ко всем фактически положительным наблюдениям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ложно-отрицательные исходы (снижение риска дефолта)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f-score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Гармоническое среднее между полнотой и точностью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Баланс между полнотой и точностью (f2 – в пользу полноты, f0.5 – в пользу точности)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auc 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ROC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 auc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precision-recall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несбалансированных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" name=""/>
          <p:cNvSpPr/>
          <p:nvPr/>
        </p:nvSpPr>
        <p:spPr>
          <a:xfrm>
            <a:off x="8121600" y="1371600"/>
            <a:ext cx="3884760" cy="45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 качестве базовой модели для задачи классификации будем использовать две: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Классификатор большинства (предсказывает самый частый класс – 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Случайный классификатор (присваивает классы случайным образом, на основании распределения обучающей выборки)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952400" y="3128400"/>
            <a:ext cx="3769920" cy="55008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7759800" y="5571000"/>
            <a:ext cx="4351320" cy="54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2121</TotalTime>
  <Application>LibreOffice/24.2.1.2$Windows_X86_64 LibreOffice_project/db4def46b0453cc22e2d0305797cf981b68ef5ac</Application>
  <AppVersion>15.0000</AppVersion>
  <Words>67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2021-02-24T09:03:25Z</dcterms:created>
  <dc:creator>Фомина Ольга</dc:creator>
  <dc:description/>
  <dc:language>en-US</dc:language>
  <cp:lastModifiedBy/>
  <dcterms:modified xsi:type="dcterms:W3CDTF">2025-02-28T09:18:44Z</dcterms:modified>
  <cp:revision>219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