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1" r:id="rId4"/>
    <p:sldId id="263" r:id="rId5"/>
    <p:sldId id="264" r:id="rId6"/>
    <p:sldId id="260" r:id="rId7"/>
    <p:sldId id="267" r:id="rId8"/>
    <p:sldId id="265" r:id="rId9"/>
    <p:sldId id="268" r:id="rId10"/>
    <p:sldId id="280" r:id="rId11"/>
    <p:sldId id="275" r:id="rId12"/>
    <p:sldId id="282" r:id="rId13"/>
    <p:sldId id="270" r:id="rId14"/>
    <p:sldId id="271" r:id="rId15"/>
    <p:sldId id="272" r:id="rId16"/>
    <p:sldId id="274" r:id="rId17"/>
    <p:sldId id="283" r:id="rId18"/>
  </p:sldIdLst>
  <p:sldSz cx="9144000" cy="6858000" type="screen4x3"/>
  <p:notesSz cx="6858000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00"/>
    <a:srgbClr val="F0F0F0"/>
    <a:srgbClr val="FAFAFA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80" autoAdjust="0"/>
  </p:normalViewPr>
  <p:slideViewPr>
    <p:cSldViewPr>
      <p:cViewPr>
        <p:scale>
          <a:sx n="70" d="100"/>
          <a:sy n="70" d="100"/>
        </p:scale>
        <p:origin x="-1810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23229-19A2-425C-89E0-8D0838B51FDA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6147C-6031-48D7-A806-85171A3C2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5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147C-6031-48D7-A806-85171A3C24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58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147C-6031-48D7-A806-85171A3C248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58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로그인 디자인은 이렇게 했고 </a:t>
            </a:r>
            <a:r>
              <a:rPr lang="ko-KR" altLang="en-US" dirty="0" err="1" smtClean="0"/>
              <a:t>백엔드는</a:t>
            </a:r>
            <a:r>
              <a:rPr lang="ko-KR" altLang="en-US" dirty="0" smtClean="0"/>
              <a:t> 시간 관계상 못했습니다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147C-6031-48D7-A806-85171A3C248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847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아티스트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노래제목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음원점수</a:t>
            </a:r>
            <a:r>
              <a:rPr lang="en-US" altLang="ko-KR" dirty="0" smtClean="0"/>
              <a:t>, ON-AIR, </a:t>
            </a:r>
            <a:r>
              <a:rPr lang="ko-KR" altLang="en-US" dirty="0" smtClean="0"/>
              <a:t>총점  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차트를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연결하고 막대 그래프로 나타내었습니다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147C-6031-48D7-A806-85171A3C248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525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MAPPER</a:t>
            </a:r>
            <a:r>
              <a:rPr lang="ko-KR" altLang="en-US" dirty="0" smtClean="0"/>
              <a:t>클래스를 통해 이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사용하여 불러냈습니다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147C-6031-48D7-A806-85171A3C248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55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과정으로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있는 정보를 불러옵니다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147C-6031-48D7-A806-85171A3C248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29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발표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수정도 컨트롤러에서 </a:t>
            </a:r>
            <a:r>
              <a:rPr lang="en-US" altLang="ko-KR" dirty="0" err="1" smtClean="0"/>
              <a:t>dao</a:t>
            </a:r>
            <a:r>
              <a:rPr lang="ko-KR" altLang="en-US" dirty="0" smtClean="0"/>
              <a:t>로 정보를 교환해서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로 수정된 정보가 저장이 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147C-6031-48D7-A806-85171A3C248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617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내용을 </a:t>
            </a:r>
            <a:r>
              <a:rPr lang="ko-KR" altLang="en-US" dirty="0" err="1" smtClean="0"/>
              <a:t>입력한후</a:t>
            </a:r>
            <a:r>
              <a:rPr lang="ko-KR" altLang="en-US" dirty="0" smtClean="0"/>
              <a:t> 등록을 누르면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저장이됩니다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147C-6031-48D7-A806-85171A3C248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728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내용을 </a:t>
            </a:r>
            <a:r>
              <a:rPr lang="ko-KR" altLang="en-US" dirty="0" err="1" smtClean="0"/>
              <a:t>입력한후</a:t>
            </a:r>
            <a:r>
              <a:rPr lang="ko-KR" altLang="en-US" dirty="0" smtClean="0"/>
              <a:t> 등록을 누르면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저장이됩니다</a:t>
            </a:r>
            <a:r>
              <a:rPr lang="en-US" altLang="ko-KR" dirty="0" smtClean="0"/>
              <a:t>.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6147C-6031-48D7-A806-85171A3C248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72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2AA9-31CE-4DE4-BC48-4458C85BDB87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0C68-270B-4C0A-A5F9-353A5CD31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87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2AA9-31CE-4DE4-BC48-4458C85BDB87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0C68-270B-4C0A-A5F9-353A5CD31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72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2AA9-31CE-4DE4-BC48-4458C85BDB87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0C68-270B-4C0A-A5F9-353A5CD31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68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2AA9-31CE-4DE4-BC48-4458C85BDB87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0C68-270B-4C0A-A5F9-353A5CD31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84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2AA9-31CE-4DE4-BC48-4458C85BDB87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0C68-270B-4C0A-A5F9-353A5CD31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44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2AA9-31CE-4DE4-BC48-4458C85BDB87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0C68-270B-4C0A-A5F9-353A5CD31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18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2AA9-31CE-4DE4-BC48-4458C85BDB87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0C68-270B-4C0A-A5F9-353A5CD31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4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2AA9-31CE-4DE4-BC48-4458C85BDB87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0C68-270B-4C0A-A5F9-353A5CD31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70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2AA9-31CE-4DE4-BC48-4458C85BDB87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0C68-270B-4C0A-A5F9-353A5CD31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0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2AA9-31CE-4DE4-BC48-4458C85BDB87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0C68-270B-4C0A-A5F9-353A5CD31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10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2AA9-31CE-4DE4-BC48-4458C85BDB87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70C68-270B-4C0A-A5F9-353A5CD31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43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52AA9-31CE-4DE4-BC48-4458C85BDB87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70C68-270B-4C0A-A5F9-353A5CD31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99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-1582473" y="692696"/>
            <a:ext cx="5832648" cy="5832648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452320" y="692696"/>
            <a:ext cx="1184683" cy="11846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8102217" y="5268657"/>
            <a:ext cx="648072" cy="648072"/>
          </a:xfrm>
          <a:prstGeom prst="ellipse">
            <a:avLst/>
          </a:prstGeom>
          <a:solidFill>
            <a:srgbClr val="FF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8720" y="-2019129"/>
            <a:ext cx="4473116" cy="4473116"/>
          </a:xfrm>
          <a:prstGeom prst="rect">
            <a:avLst/>
          </a:prstGeom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99592" y="2125684"/>
            <a:ext cx="3133942" cy="3283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300" b="1" dirty="0" smtClean="0">
                <a:latin typeface="+mj-ea"/>
                <a:ea typeface="+mj-ea"/>
              </a:rPr>
              <a:t>Spring Team project </a:t>
            </a:r>
            <a:endParaRPr lang="ko-KR" altLang="ko-KR" sz="2300" b="1" dirty="0">
              <a:latin typeface="+mj-ea"/>
              <a:ea typeface="+mj-ea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899592" y="2852936"/>
            <a:ext cx="3888432" cy="15132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5000" b="1" dirty="0" smtClean="0">
                <a:latin typeface="+mj-ea"/>
                <a:ea typeface="+mj-ea"/>
              </a:rPr>
              <a:t>인기가요 </a:t>
            </a:r>
            <a:endParaRPr lang="en-US" altLang="ko-KR" sz="5000" b="1" dirty="0">
              <a:latin typeface="+mj-ea"/>
              <a:ea typeface="+mj-ea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5000" b="1" dirty="0" err="1" smtClean="0">
                <a:latin typeface="+mj-ea"/>
                <a:ea typeface="+mj-ea"/>
              </a:rPr>
              <a:t>예슬이가요</a:t>
            </a:r>
            <a:endParaRPr lang="ko-KR" altLang="ko-KR" sz="5000" b="1" dirty="0">
              <a:latin typeface="+mj-ea"/>
              <a:ea typeface="+mj-ea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6391114" y="3237657"/>
            <a:ext cx="2122411" cy="11285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500" dirty="0" smtClean="0">
                <a:latin typeface="+mj-ea"/>
                <a:ea typeface="+mj-ea"/>
              </a:rPr>
              <a:t>Spring Team project 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500" dirty="0" smtClean="0">
                <a:latin typeface="+mj-ea"/>
                <a:ea typeface="+mj-ea"/>
              </a:rPr>
              <a:t>3 Team - </a:t>
            </a:r>
            <a:r>
              <a:rPr lang="en-US" altLang="ko-KR" sz="1500" dirty="0" err="1" smtClean="0">
                <a:latin typeface="+mj-ea"/>
                <a:ea typeface="+mj-ea"/>
              </a:rPr>
              <a:t>Yeseul</a:t>
            </a:r>
            <a:r>
              <a:rPr lang="en-US" altLang="ko-KR" sz="1500" dirty="0" smtClean="0">
                <a:latin typeface="+mj-ea"/>
                <a:ea typeface="+mj-ea"/>
              </a:rPr>
              <a:t> </a:t>
            </a:r>
            <a:r>
              <a:rPr lang="en-US" altLang="ko-KR" sz="1500" dirty="0" err="1" smtClean="0">
                <a:latin typeface="+mj-ea"/>
                <a:ea typeface="+mj-ea"/>
              </a:rPr>
              <a:t>Bae</a:t>
            </a:r>
            <a:r>
              <a:rPr lang="en-US" altLang="ko-KR" sz="1500" dirty="0" smtClean="0">
                <a:latin typeface="+mj-ea"/>
                <a:ea typeface="+mj-ea"/>
              </a:rPr>
              <a:t>, </a:t>
            </a:r>
            <a:r>
              <a:rPr lang="en-US" altLang="ko-KR" sz="1500" dirty="0" err="1" smtClean="0">
                <a:latin typeface="+mj-ea"/>
              </a:rPr>
              <a:t>Myeonggeun</a:t>
            </a:r>
            <a:r>
              <a:rPr lang="en-US" altLang="ko-KR" sz="1500" dirty="0" smtClean="0">
                <a:latin typeface="+mj-ea"/>
              </a:rPr>
              <a:t> Shin, </a:t>
            </a:r>
            <a:r>
              <a:rPr lang="en-US" altLang="ko-KR" sz="1500" dirty="0" err="1" smtClean="0">
                <a:latin typeface="+mj-ea"/>
              </a:rPr>
              <a:t>Wonjun</a:t>
            </a:r>
            <a:r>
              <a:rPr lang="en-US" altLang="ko-KR" sz="1500" dirty="0" smtClean="0">
                <a:latin typeface="+mj-ea"/>
              </a:rPr>
              <a:t> Lee</a:t>
            </a:r>
            <a:r>
              <a:rPr lang="en-US" altLang="ko-KR" sz="1500" dirty="0" smtClean="0">
                <a:latin typeface="+mj-ea"/>
                <a:ea typeface="+mj-ea"/>
              </a:rPr>
              <a:t>, </a:t>
            </a:r>
            <a:r>
              <a:rPr lang="en-US" altLang="ko-KR" sz="1500" dirty="0" err="1" smtClean="0">
                <a:latin typeface="+mj-ea"/>
                <a:ea typeface="+mj-ea"/>
              </a:rPr>
              <a:t>Hyojae</a:t>
            </a:r>
            <a:r>
              <a:rPr lang="en-US" altLang="ko-KR" sz="1500" dirty="0" smtClean="0">
                <a:latin typeface="+mj-ea"/>
                <a:ea typeface="+mj-ea"/>
              </a:rPr>
              <a:t> Jung, </a:t>
            </a:r>
            <a:r>
              <a:rPr lang="en-US" altLang="ko-KR" sz="1500" dirty="0" err="1" smtClean="0">
                <a:latin typeface="+mj-ea"/>
              </a:rPr>
              <a:t>Jonghyun</a:t>
            </a:r>
            <a:r>
              <a:rPr lang="en-US" altLang="ko-KR" sz="1500" dirty="0" smtClean="0">
                <a:latin typeface="+mj-ea"/>
              </a:rPr>
              <a:t> Choi</a:t>
            </a:r>
            <a:endParaRPr lang="en-US" altLang="ko-KR" sz="1500" dirty="0" smtClean="0">
              <a:latin typeface="+mj-ea"/>
              <a:ea typeface="+mj-ea"/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>
            <a:off x="899592" y="5029235"/>
            <a:ext cx="4104456" cy="4668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dirty="0" smtClean="0">
                <a:latin typeface="+mj-ea"/>
                <a:ea typeface="+mj-ea"/>
              </a:rPr>
              <a:t>SBS B</a:t>
            </a:r>
            <a:r>
              <a:rPr lang="en-US" altLang="ko-KR" sz="1600" dirty="0" smtClean="0"/>
              <a:t>roadcasting Company Popular </a:t>
            </a:r>
            <a:r>
              <a:rPr lang="en-US" altLang="ko-KR" sz="1600" dirty="0"/>
              <a:t>S</a:t>
            </a:r>
            <a:r>
              <a:rPr lang="en-US" altLang="ko-KR" sz="1600" dirty="0" smtClean="0"/>
              <a:t>ong Homepage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284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732240" y="-27384"/>
            <a:ext cx="2411760" cy="6885384"/>
          </a:xfrm>
          <a:prstGeom prst="rect">
            <a:avLst/>
          </a:prstGeom>
          <a:solidFill>
            <a:srgbClr val="FF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4221088"/>
            <a:ext cx="2378004" cy="2378004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007602" y="260649"/>
            <a:ext cx="504056" cy="5040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27060"/>
              </p:ext>
            </p:extLst>
          </p:nvPr>
        </p:nvGraphicFramePr>
        <p:xfrm>
          <a:off x="1187624" y="3429325"/>
          <a:ext cx="71287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720"/>
                <a:gridCol w="504056"/>
                <a:gridCol w="552400"/>
                <a:gridCol w="648072"/>
                <a:gridCol w="2016224"/>
                <a:gridCol w="1080120"/>
                <a:gridCol w="1800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PK</a:t>
                      </a:r>
                      <a:endParaRPr lang="ko-KR" altLang="en-US" dirty="0"/>
                    </a:p>
                  </a:txBody>
                  <a:tcPr>
                    <a:solidFill>
                      <a:srgbClr val="FFC5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>
                    <a:solidFill>
                      <a:srgbClr val="FFC5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NN</a:t>
                      </a:r>
                      <a:endParaRPr lang="ko-KR" altLang="en-US" dirty="0"/>
                    </a:p>
                  </a:txBody>
                  <a:tcPr>
                    <a:solidFill>
                      <a:srgbClr val="FFC5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>
                    <a:solidFill>
                      <a:srgbClr val="FFC5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Logical</a:t>
                      </a:r>
                      <a:r>
                        <a:rPr lang="en-US" altLang="ko-KR" baseline="0" dirty="0" smtClean="0"/>
                        <a:t> Name</a:t>
                      </a:r>
                      <a:endParaRPr lang="ko-KR" altLang="en-US" dirty="0"/>
                    </a:p>
                  </a:txBody>
                  <a:tcPr>
                    <a:solidFill>
                      <a:srgbClr val="FFC5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solidFill>
                      <a:srgbClr val="FFC5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>
                    <a:solidFill>
                      <a:srgbClr val="FFC5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 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게시판 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VARCHAR(50)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게시판 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VARCHAR(100)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게시판 작성일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VARCHAR(50)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1333380" y="1414020"/>
            <a:ext cx="4536504" cy="1744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3000" b="1" dirty="0" smtClean="0">
                <a:latin typeface="+mj-ea"/>
                <a:ea typeface="+mj-ea"/>
              </a:rPr>
              <a:t>게시판 테이블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500" b="1" dirty="0" smtClean="0">
                <a:latin typeface="+mj-ea"/>
                <a:ea typeface="+mj-ea"/>
              </a:rPr>
              <a:t> 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4000" b="1" dirty="0" smtClean="0">
                <a:latin typeface="+mj-ea"/>
                <a:ea typeface="+mj-ea"/>
              </a:rPr>
              <a:t>FREEBOARD TABLE</a:t>
            </a:r>
          </a:p>
        </p:txBody>
      </p:sp>
    </p:spTree>
    <p:extLst>
      <p:ext uri="{BB962C8B-B14F-4D97-AF65-F5344CB8AC3E}">
        <p14:creationId xmlns:p14="http://schemas.microsoft.com/office/powerpoint/2010/main" val="412254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25544" y="-5788024"/>
            <a:ext cx="7560840" cy="143575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32240" y="0"/>
            <a:ext cx="2411760" cy="6885384"/>
          </a:xfrm>
          <a:prstGeom prst="rect">
            <a:avLst/>
          </a:prstGeom>
          <a:solidFill>
            <a:srgbClr val="FF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7602" y="260649"/>
            <a:ext cx="504056" cy="5040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4221088"/>
            <a:ext cx="2378004" cy="2378004"/>
          </a:xfrm>
          <a:prstGeom prst="rect">
            <a:avLst/>
          </a:prstGeom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043608" y="971815"/>
            <a:ext cx="4536504" cy="5129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3000" b="1" dirty="0" smtClean="0">
                <a:latin typeface="+mj-ea"/>
                <a:ea typeface="+mj-ea"/>
              </a:rPr>
              <a:t>인기순위 차트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500" b="1" dirty="0" smtClean="0">
                <a:latin typeface="+mj-ea"/>
                <a:ea typeface="+mj-ea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08516"/>
            <a:ext cx="4763732" cy="4990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15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25544" y="-5788024"/>
            <a:ext cx="7560840" cy="143575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32240" y="0"/>
            <a:ext cx="2411760" cy="6885384"/>
          </a:xfrm>
          <a:prstGeom prst="rect">
            <a:avLst/>
          </a:prstGeom>
          <a:solidFill>
            <a:srgbClr val="FF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7602" y="260649"/>
            <a:ext cx="504056" cy="5040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4221088"/>
            <a:ext cx="2378004" cy="2378004"/>
          </a:xfrm>
          <a:prstGeom prst="rect">
            <a:avLst/>
          </a:prstGeom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023" y="1771684"/>
            <a:ext cx="5712321" cy="3815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043608" y="971815"/>
            <a:ext cx="4536504" cy="5129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3000" b="1" dirty="0" smtClean="0">
                <a:latin typeface="+mj-ea"/>
                <a:ea typeface="+mj-ea"/>
              </a:rPr>
              <a:t>인기순위 차트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500" b="1" dirty="0" smtClean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82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25544" y="-5788024"/>
            <a:ext cx="7560840" cy="143575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32240" y="0"/>
            <a:ext cx="2411760" cy="6885384"/>
          </a:xfrm>
          <a:prstGeom prst="rect">
            <a:avLst/>
          </a:prstGeom>
          <a:solidFill>
            <a:srgbClr val="FF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7602" y="260649"/>
            <a:ext cx="504056" cy="5040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4221088"/>
            <a:ext cx="2378004" cy="2378004"/>
          </a:xfrm>
          <a:prstGeom prst="rect">
            <a:avLst/>
          </a:prstGeom>
        </p:spPr>
      </p:pic>
      <p:pic>
        <p:nvPicPr>
          <p:cNvPr id="3074" name="Picture 2" descr="C:\Users\예슬\Desktop\SpringProject3-main\Board\게시판 캡처\목록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2" t="10356" r="13967" b="16054"/>
          <a:stretch/>
        </p:blipFill>
        <p:spPr bwMode="auto">
          <a:xfrm>
            <a:off x="394717" y="1524000"/>
            <a:ext cx="8353747" cy="379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2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732240" y="0"/>
            <a:ext cx="2411760" cy="6885384"/>
          </a:xfrm>
          <a:prstGeom prst="rect">
            <a:avLst/>
          </a:prstGeom>
          <a:solidFill>
            <a:srgbClr val="FF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7602" y="260649"/>
            <a:ext cx="504056" cy="5040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4221088"/>
            <a:ext cx="2378004" cy="23780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94447"/>
            <a:ext cx="4680520" cy="1733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 rot="5400000">
            <a:off x="3863785" y="2594716"/>
            <a:ext cx="691778" cy="715508"/>
          </a:xfrm>
          <a:prstGeom prst="rightArrow">
            <a:avLst/>
          </a:prstGeom>
          <a:solidFill>
            <a:srgbClr val="FF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29000"/>
            <a:ext cx="7224715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오른쪽 화살표 11"/>
          <p:cNvSpPr/>
          <p:nvPr/>
        </p:nvSpPr>
        <p:spPr>
          <a:xfrm rot="16200000">
            <a:off x="4871897" y="2594716"/>
            <a:ext cx="691778" cy="715508"/>
          </a:xfrm>
          <a:prstGeom prst="rightArrow">
            <a:avLst/>
          </a:prstGeom>
          <a:solidFill>
            <a:srgbClr val="FF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8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25544" y="-5788024"/>
            <a:ext cx="7560840" cy="143575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32240" y="0"/>
            <a:ext cx="2411760" cy="6885384"/>
          </a:xfrm>
          <a:prstGeom prst="rect">
            <a:avLst/>
          </a:prstGeom>
          <a:solidFill>
            <a:srgbClr val="FF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7602" y="260649"/>
            <a:ext cx="504056" cy="5040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4221088"/>
            <a:ext cx="2378004" cy="2378004"/>
          </a:xfrm>
          <a:prstGeom prst="rect">
            <a:avLst/>
          </a:prstGeom>
        </p:spPr>
      </p:pic>
      <p:pic>
        <p:nvPicPr>
          <p:cNvPr id="5122" name="Picture 2" descr="C:\Users\예슬\Desktop\SpringProject3-main\Board\게시판 캡처\수정_삭제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3" t="10950" r="11394" b="22108"/>
          <a:stretch/>
        </p:blipFill>
        <p:spPr bwMode="auto">
          <a:xfrm>
            <a:off x="371474" y="1628774"/>
            <a:ext cx="8434334" cy="331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2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25544" y="-5788024"/>
            <a:ext cx="7560840" cy="143575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32240" y="0"/>
            <a:ext cx="2411760" cy="6885384"/>
          </a:xfrm>
          <a:prstGeom prst="rect">
            <a:avLst/>
          </a:prstGeom>
          <a:solidFill>
            <a:srgbClr val="FF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7602" y="260649"/>
            <a:ext cx="504056" cy="5040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4226590"/>
            <a:ext cx="2378004" cy="2378004"/>
          </a:xfrm>
          <a:prstGeom prst="rect">
            <a:avLst/>
          </a:prstGeom>
        </p:spPr>
      </p:pic>
      <p:pic>
        <p:nvPicPr>
          <p:cNvPr id="7170" name="Picture 2" descr="C:\Users\예슬\Desktop\SpringProject3-main\Board\게시판 캡처\작성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11509" r="6918" b="9246"/>
          <a:stretch/>
        </p:blipFill>
        <p:spPr bwMode="auto">
          <a:xfrm>
            <a:off x="339656" y="1390752"/>
            <a:ext cx="8408808" cy="427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4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899592" y="3108014"/>
            <a:ext cx="3816424" cy="15132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5000" b="1" dirty="0" smtClean="0">
                <a:latin typeface="+mj-ea"/>
                <a:ea typeface="+mj-ea"/>
              </a:rPr>
              <a:t>THANK</a:t>
            </a:r>
            <a:endParaRPr lang="ko-KR" altLang="en-US" sz="5000" b="1" dirty="0" smtClean="0">
              <a:latin typeface="+mj-ea"/>
              <a:ea typeface="+mj-ea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5000" b="1" dirty="0" smtClean="0">
                <a:latin typeface="+mj-ea"/>
                <a:ea typeface="+mj-ea"/>
              </a:rPr>
              <a:t>YOU</a:t>
            </a:r>
            <a:endParaRPr lang="ko-KR" altLang="ko-KR" sz="5000" b="1" dirty="0">
              <a:latin typeface="+mj-ea"/>
              <a:ea typeface="+mj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920372" y="620688"/>
            <a:ext cx="792088" cy="79208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7553" y="-1542457"/>
            <a:ext cx="3996444" cy="3996444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8208404" y="4624307"/>
            <a:ext cx="504056" cy="504056"/>
          </a:xfrm>
          <a:prstGeom prst="ellipse">
            <a:avLst/>
          </a:prstGeom>
          <a:solidFill>
            <a:srgbClr val="FF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</a:t>
            </a:r>
            <a:endParaRPr lang="ko-KR" altLang="en-US" dirty="0"/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6391114" y="3492735"/>
            <a:ext cx="2122411" cy="11285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500" dirty="0" smtClean="0">
                <a:latin typeface="+mj-ea"/>
                <a:ea typeface="+mj-ea"/>
              </a:rPr>
              <a:t>Spring Team project 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500" dirty="0" smtClean="0">
                <a:latin typeface="+mj-ea"/>
                <a:ea typeface="+mj-ea"/>
              </a:rPr>
              <a:t>3 Team - </a:t>
            </a:r>
            <a:r>
              <a:rPr lang="en-US" altLang="ko-KR" sz="1500" dirty="0" err="1" smtClean="0">
                <a:latin typeface="+mj-ea"/>
                <a:ea typeface="+mj-ea"/>
              </a:rPr>
              <a:t>Yeseul</a:t>
            </a:r>
            <a:r>
              <a:rPr lang="en-US" altLang="ko-KR" sz="1500" dirty="0" smtClean="0">
                <a:latin typeface="+mj-ea"/>
                <a:ea typeface="+mj-ea"/>
              </a:rPr>
              <a:t> </a:t>
            </a:r>
            <a:r>
              <a:rPr lang="en-US" altLang="ko-KR" sz="1500" dirty="0" err="1" smtClean="0">
                <a:latin typeface="+mj-ea"/>
                <a:ea typeface="+mj-ea"/>
              </a:rPr>
              <a:t>Bae</a:t>
            </a:r>
            <a:r>
              <a:rPr lang="en-US" altLang="ko-KR" sz="1500" dirty="0" smtClean="0">
                <a:latin typeface="+mj-ea"/>
                <a:ea typeface="+mj-ea"/>
              </a:rPr>
              <a:t>, </a:t>
            </a:r>
            <a:r>
              <a:rPr lang="en-US" altLang="ko-KR" sz="1500" dirty="0" err="1" smtClean="0">
                <a:latin typeface="+mj-ea"/>
              </a:rPr>
              <a:t>Myeonggeun</a:t>
            </a:r>
            <a:r>
              <a:rPr lang="en-US" altLang="ko-KR" sz="1500" dirty="0" smtClean="0">
                <a:latin typeface="+mj-ea"/>
              </a:rPr>
              <a:t> Shin, </a:t>
            </a:r>
            <a:r>
              <a:rPr lang="en-US" altLang="ko-KR" sz="1500" dirty="0" err="1" smtClean="0">
                <a:latin typeface="+mj-ea"/>
              </a:rPr>
              <a:t>Wonjun</a:t>
            </a:r>
            <a:r>
              <a:rPr lang="en-US" altLang="ko-KR" sz="1500" dirty="0" smtClean="0">
                <a:latin typeface="+mj-ea"/>
              </a:rPr>
              <a:t> Lee</a:t>
            </a:r>
            <a:r>
              <a:rPr lang="en-US" altLang="ko-KR" sz="1500" dirty="0" smtClean="0">
                <a:latin typeface="+mj-ea"/>
                <a:ea typeface="+mj-ea"/>
              </a:rPr>
              <a:t>, </a:t>
            </a:r>
            <a:r>
              <a:rPr lang="en-US" altLang="ko-KR" sz="1500" dirty="0" err="1" smtClean="0">
                <a:latin typeface="+mj-ea"/>
                <a:ea typeface="+mj-ea"/>
              </a:rPr>
              <a:t>Hyojae</a:t>
            </a:r>
            <a:r>
              <a:rPr lang="en-US" altLang="ko-KR" sz="1500" dirty="0" smtClean="0">
                <a:latin typeface="+mj-ea"/>
                <a:ea typeface="+mj-ea"/>
              </a:rPr>
              <a:t> Jung, </a:t>
            </a:r>
            <a:r>
              <a:rPr lang="en-US" altLang="ko-KR" sz="1500" dirty="0" err="1" smtClean="0">
                <a:latin typeface="+mj-ea"/>
              </a:rPr>
              <a:t>Jonghyun</a:t>
            </a:r>
            <a:r>
              <a:rPr lang="en-US" altLang="ko-KR" sz="1500" dirty="0" smtClean="0">
                <a:latin typeface="+mj-ea"/>
              </a:rPr>
              <a:t> Choi</a:t>
            </a:r>
            <a:endParaRPr lang="en-US" altLang="ko-KR" sz="1500" dirty="0" smtClean="0">
              <a:latin typeface="+mj-ea"/>
              <a:ea typeface="+mj-ea"/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>
            <a:off x="899592" y="2380762"/>
            <a:ext cx="3133942" cy="3283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300" b="1" dirty="0" smtClean="0">
                <a:latin typeface="+mj-ea"/>
                <a:ea typeface="+mj-ea"/>
              </a:rPr>
              <a:t>The end </a:t>
            </a:r>
            <a:endParaRPr lang="ko-KR" altLang="ko-KR" sz="2300" b="1" dirty="0">
              <a:latin typeface="+mj-ea"/>
              <a:ea typeface="+mj-ea"/>
            </a:endParaRPr>
          </a:p>
        </p:txBody>
      </p:sp>
      <p:sp>
        <p:nvSpPr>
          <p:cNvPr id="16" name="Rectangle 1"/>
          <p:cNvSpPr txBox="1">
            <a:spLocks noChangeArrowheads="1"/>
          </p:cNvSpPr>
          <p:nvPr/>
        </p:nvSpPr>
        <p:spPr bwMode="auto">
          <a:xfrm>
            <a:off x="899592" y="5161203"/>
            <a:ext cx="3456384" cy="4668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dirty="0" smtClean="0"/>
              <a:t>This </a:t>
            </a:r>
            <a:r>
              <a:rPr lang="en-US" altLang="ko-KR" sz="1600" dirty="0"/>
              <a:t>is the end of the presentation.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036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829003" y="1756292"/>
            <a:ext cx="4112712" cy="4112712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-2115616"/>
            <a:ext cx="4410946" cy="4410946"/>
          </a:xfrm>
          <a:prstGeom prst="rect">
            <a:avLst/>
          </a:prstGeom>
        </p:spPr>
      </p:pic>
      <p:sp>
        <p:nvSpPr>
          <p:cNvPr id="27" name="Rectangle 1"/>
          <p:cNvSpPr txBox="1">
            <a:spLocks noChangeArrowheads="1"/>
          </p:cNvSpPr>
          <p:nvPr/>
        </p:nvSpPr>
        <p:spPr bwMode="auto">
          <a:xfrm>
            <a:off x="4941143" y="3286859"/>
            <a:ext cx="3888432" cy="105157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3000" b="1" dirty="0" smtClean="0">
                <a:latin typeface="+mj-ea"/>
                <a:ea typeface="+mj-ea"/>
              </a:rPr>
              <a:t>목</a:t>
            </a:r>
            <a:r>
              <a:rPr lang="ko-KR" altLang="en-US" sz="3000" b="1" dirty="0">
                <a:latin typeface="+mj-ea"/>
                <a:ea typeface="+mj-ea"/>
              </a:rPr>
              <a:t>차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pPr marL="0" indent="0" algn="ct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4000" b="1" dirty="0" smtClean="0">
                <a:latin typeface="+mj-ea"/>
                <a:ea typeface="+mj-ea"/>
              </a:rPr>
              <a:t>CONTENT</a:t>
            </a:r>
            <a:endParaRPr lang="ko-KR" altLang="ko-KR" sz="4000" b="1" dirty="0">
              <a:latin typeface="+mj-ea"/>
              <a:ea typeface="+mj-ea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827584" y="2361801"/>
            <a:ext cx="3518171" cy="3155431"/>
            <a:chOff x="827584" y="2505817"/>
            <a:chExt cx="3518171" cy="3155431"/>
          </a:xfrm>
        </p:grpSpPr>
        <p:sp>
          <p:nvSpPr>
            <p:cNvPr id="6" name="타원 5"/>
            <p:cNvSpPr/>
            <p:nvPr/>
          </p:nvSpPr>
          <p:spPr>
            <a:xfrm>
              <a:off x="827584" y="2505817"/>
              <a:ext cx="514119" cy="514119"/>
            </a:xfrm>
            <a:prstGeom prst="ellipse">
              <a:avLst/>
            </a:prstGeom>
            <a:solidFill>
              <a:srgbClr val="FFC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697410" y="2515503"/>
              <a:ext cx="2648345" cy="3108492"/>
              <a:chOff x="6737397" y="1567480"/>
              <a:chExt cx="2648345" cy="3108492"/>
            </a:xfrm>
          </p:grpSpPr>
          <p:sp>
            <p:nvSpPr>
              <p:cNvPr id="11" name="Rectangle 1"/>
              <p:cNvSpPr txBox="1">
                <a:spLocks noChangeArrowheads="1"/>
              </p:cNvSpPr>
              <p:nvPr/>
            </p:nvSpPr>
            <p:spPr bwMode="auto">
              <a:xfrm>
                <a:off x="6737398" y="1567480"/>
                <a:ext cx="2633189" cy="4668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-12696" rIns="0" bIns="-12696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ko-KR" sz="3200" b="1" dirty="0" smtClean="0">
                    <a:latin typeface="+mj-ea"/>
                    <a:ea typeface="+mj-ea"/>
                  </a:rPr>
                  <a:t>01</a:t>
                </a:r>
                <a:r>
                  <a:rPr lang="en-US" altLang="ko-KR" sz="2200" b="1" dirty="0" smtClean="0">
                    <a:latin typeface="+mj-ea"/>
                    <a:ea typeface="+mj-ea"/>
                  </a:rPr>
                  <a:t>  </a:t>
                </a:r>
                <a:r>
                  <a:rPr lang="ko-KR" altLang="en-US" sz="2200" dirty="0" smtClean="0">
                    <a:latin typeface="+mj-ea"/>
                    <a:ea typeface="+mj-ea"/>
                  </a:rPr>
                  <a:t>개요</a:t>
                </a:r>
                <a:r>
                  <a:rPr lang="en-US" altLang="ko-KR" sz="2500" b="1" dirty="0" smtClean="0">
                    <a:latin typeface="+mj-ea"/>
                    <a:ea typeface="+mj-ea"/>
                  </a:rPr>
                  <a:t> </a:t>
                </a:r>
                <a:endParaRPr lang="ko-KR" altLang="ko-KR" sz="2500" b="1" dirty="0">
                  <a:latin typeface="+mj-ea"/>
                  <a:ea typeface="+mj-ea"/>
                </a:endParaRPr>
              </a:p>
            </p:txBody>
          </p:sp>
          <p:sp>
            <p:nvSpPr>
              <p:cNvPr id="12" name="Rectangle 1"/>
              <p:cNvSpPr txBox="1">
                <a:spLocks noChangeArrowheads="1"/>
              </p:cNvSpPr>
              <p:nvPr/>
            </p:nvSpPr>
            <p:spPr bwMode="auto">
              <a:xfrm>
                <a:off x="6737398" y="2408969"/>
                <a:ext cx="2633189" cy="4668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-12696" rIns="0" bIns="-12696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ko-KR" sz="3200" b="1" dirty="0" smtClean="0">
                    <a:latin typeface="+mj-ea"/>
                    <a:ea typeface="+mj-ea"/>
                  </a:rPr>
                  <a:t>02</a:t>
                </a:r>
                <a:r>
                  <a:rPr lang="en-US" altLang="ko-KR" sz="2200" b="1" dirty="0" smtClean="0">
                    <a:latin typeface="+mj-ea"/>
                    <a:ea typeface="+mj-ea"/>
                  </a:rPr>
                  <a:t>  </a:t>
                </a:r>
                <a:r>
                  <a:rPr lang="ko-KR" altLang="en-US" sz="2200" dirty="0" smtClean="0">
                    <a:latin typeface="+mj-ea"/>
                  </a:rPr>
                  <a:t>개발 과정</a:t>
                </a:r>
                <a:endParaRPr lang="ko-KR" altLang="ko-KR" sz="2200" b="1" dirty="0">
                  <a:latin typeface="+mj-ea"/>
                  <a:ea typeface="+mj-ea"/>
                </a:endParaRPr>
              </a:p>
            </p:txBody>
          </p:sp>
          <p:sp>
            <p:nvSpPr>
              <p:cNvPr id="13" name="Rectangle 1"/>
              <p:cNvSpPr txBox="1">
                <a:spLocks noChangeArrowheads="1"/>
              </p:cNvSpPr>
              <p:nvPr/>
            </p:nvSpPr>
            <p:spPr bwMode="auto">
              <a:xfrm>
                <a:off x="6752553" y="3273065"/>
                <a:ext cx="2633189" cy="4668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-12696" rIns="0" bIns="-12696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ko-KR" sz="3200" b="1" dirty="0" smtClean="0">
                    <a:latin typeface="+mj-ea"/>
                    <a:ea typeface="+mj-ea"/>
                  </a:rPr>
                  <a:t>03</a:t>
                </a:r>
                <a:r>
                  <a:rPr lang="en-US" altLang="ko-KR" sz="2200" b="1" dirty="0" smtClean="0">
                    <a:latin typeface="+mj-ea"/>
                    <a:ea typeface="+mj-ea"/>
                  </a:rPr>
                  <a:t>  </a:t>
                </a:r>
                <a:r>
                  <a:rPr lang="ko-KR" altLang="en-US" sz="2200" dirty="0" smtClean="0">
                    <a:latin typeface="+mj-ea"/>
                  </a:rPr>
                  <a:t>오</a:t>
                </a:r>
                <a:r>
                  <a:rPr lang="ko-KR" altLang="en-US" sz="2200" dirty="0">
                    <a:latin typeface="+mj-ea"/>
                  </a:rPr>
                  <a:t>류</a:t>
                </a:r>
                <a:r>
                  <a:rPr lang="ko-KR" altLang="en-US" sz="2200" dirty="0" smtClean="0">
                    <a:latin typeface="+mj-ea"/>
                  </a:rPr>
                  <a:t> 및 고찰 </a:t>
                </a:r>
                <a:endParaRPr lang="ko-KR" altLang="ko-KR" sz="2200" b="1" dirty="0">
                  <a:latin typeface="+mj-ea"/>
                  <a:ea typeface="+mj-ea"/>
                </a:endParaRPr>
              </a:p>
            </p:txBody>
          </p:sp>
          <p:sp>
            <p:nvSpPr>
              <p:cNvPr id="14" name="Rectangle 1"/>
              <p:cNvSpPr txBox="1">
                <a:spLocks noChangeArrowheads="1"/>
              </p:cNvSpPr>
              <p:nvPr/>
            </p:nvSpPr>
            <p:spPr bwMode="auto">
              <a:xfrm>
                <a:off x="6737397" y="4209169"/>
                <a:ext cx="2633189" cy="4668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-12696" rIns="0" bIns="-12696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ko-KR" sz="3200" b="1" dirty="0" smtClean="0">
                    <a:latin typeface="+mj-ea"/>
                    <a:ea typeface="+mj-ea"/>
                  </a:rPr>
                  <a:t>04</a:t>
                </a:r>
                <a:r>
                  <a:rPr lang="en-US" altLang="ko-KR" sz="2200" b="1" dirty="0" smtClean="0">
                    <a:latin typeface="+mj-ea"/>
                    <a:ea typeface="+mj-ea"/>
                  </a:rPr>
                  <a:t>  </a:t>
                </a:r>
                <a:r>
                  <a:rPr lang="ko-KR" altLang="en-US" sz="2200" dirty="0" smtClean="0">
                    <a:latin typeface="+mj-ea"/>
                  </a:rPr>
                  <a:t>구현 및 테스트</a:t>
                </a:r>
                <a:endParaRPr lang="ko-KR" altLang="ko-KR" sz="2200" b="1" dirty="0">
                  <a:latin typeface="+mj-ea"/>
                </a:endParaRPr>
              </a:p>
            </p:txBody>
          </p:sp>
        </p:grpSp>
        <p:sp>
          <p:nvSpPr>
            <p:cNvPr id="28" name="타원 27"/>
            <p:cNvSpPr/>
            <p:nvPr/>
          </p:nvSpPr>
          <p:spPr>
            <a:xfrm>
              <a:off x="827584" y="3346929"/>
              <a:ext cx="514119" cy="514119"/>
            </a:xfrm>
            <a:prstGeom prst="ellipse">
              <a:avLst/>
            </a:prstGeom>
            <a:solidFill>
              <a:srgbClr val="FFC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827584" y="4211025"/>
              <a:ext cx="514119" cy="514119"/>
            </a:xfrm>
            <a:prstGeom prst="ellipse">
              <a:avLst/>
            </a:prstGeom>
            <a:solidFill>
              <a:srgbClr val="FFC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827584" y="5147129"/>
              <a:ext cx="514119" cy="514119"/>
            </a:xfrm>
            <a:prstGeom prst="ellipse">
              <a:avLst/>
            </a:prstGeom>
            <a:solidFill>
              <a:srgbClr val="FFC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855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7092280" y="1411634"/>
            <a:ext cx="1944216" cy="20980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3000" b="1" dirty="0" smtClean="0">
                <a:latin typeface="+mj-ea"/>
                <a:ea typeface="+mj-ea"/>
              </a:rPr>
              <a:t>개요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pPr marL="0" indent="0" algn="ct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800" b="1" dirty="0">
                <a:latin typeface="+mj-ea"/>
              </a:rPr>
              <a:t> 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5000" b="1" dirty="0" smtClean="0">
                <a:latin typeface="+mj-ea"/>
                <a:ea typeface="+mj-ea"/>
              </a:rPr>
              <a:t>OUT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5000" b="1" dirty="0" smtClean="0">
                <a:latin typeface="+mj-ea"/>
                <a:ea typeface="+mj-ea"/>
              </a:rPr>
              <a:t>LINE</a:t>
            </a: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7092280" y="4724069"/>
            <a:ext cx="900608" cy="15132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0000" b="1" dirty="0" smtClean="0">
                <a:latin typeface="D2Coding ligature" pitchFamily="49" charset="-127"/>
                <a:ea typeface="D2Coding ligature" pitchFamily="49" charset="-127"/>
              </a:rPr>
              <a:t>”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3" t="659" r="41811" b="-659"/>
          <a:stretch/>
        </p:blipFill>
        <p:spPr>
          <a:xfrm>
            <a:off x="0" y="-5832"/>
            <a:ext cx="3552825" cy="68638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03270" y="1412776"/>
            <a:ext cx="5184576" cy="3826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39774" y="4682536"/>
            <a:ext cx="664474" cy="576064"/>
          </a:xfrm>
          <a:prstGeom prst="rect">
            <a:avLst/>
          </a:prstGeom>
          <a:solidFill>
            <a:srgbClr val="FF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19912" y="2318279"/>
            <a:ext cx="4151293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 smtClean="0">
                <a:latin typeface="+mj-ea"/>
              </a:rPr>
              <a:t>인기가요 홈페이지를 기획</a:t>
            </a:r>
            <a:r>
              <a:rPr lang="en-US" altLang="ko-KR" sz="2500" dirty="0" smtClean="0">
                <a:latin typeface="+mj-ea"/>
              </a:rPr>
              <a:t>/</a:t>
            </a:r>
            <a:r>
              <a:rPr lang="ko-KR" altLang="en-US" sz="2500" dirty="0" smtClean="0">
                <a:latin typeface="+mj-ea"/>
              </a:rPr>
              <a:t>제작하고 로그인</a:t>
            </a:r>
            <a:r>
              <a:rPr lang="en-US" altLang="ko-KR" sz="2500" dirty="0" smtClean="0">
                <a:latin typeface="+mj-ea"/>
              </a:rPr>
              <a:t>, </a:t>
            </a:r>
            <a:r>
              <a:rPr lang="ko-KR" altLang="en-US" sz="2500" dirty="0" smtClean="0">
                <a:latin typeface="+mj-ea"/>
              </a:rPr>
              <a:t>회원가입</a:t>
            </a:r>
            <a:r>
              <a:rPr lang="en-US" altLang="ko-KR" sz="2500" dirty="0" smtClean="0">
                <a:latin typeface="+mj-ea"/>
              </a:rPr>
              <a:t>, </a:t>
            </a:r>
            <a:r>
              <a:rPr lang="ko-KR" altLang="en-US" sz="2500" dirty="0" smtClean="0">
                <a:latin typeface="+mj-ea"/>
              </a:rPr>
              <a:t>인기가요 음악순위에 따른 그래프를 나타내고 게시판의 전체적인 관리</a:t>
            </a:r>
            <a:endParaRPr lang="en-US" altLang="ko-KR" sz="2500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513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2627349" y="222176"/>
            <a:ext cx="3888432" cy="1744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3000" b="1" dirty="0" smtClean="0">
                <a:latin typeface="+mj-ea"/>
                <a:ea typeface="+mj-ea"/>
              </a:rPr>
              <a:t>개발과정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pPr marL="0" indent="0" algn="ct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500" b="1" dirty="0" smtClean="0">
                <a:latin typeface="+mj-ea"/>
                <a:ea typeface="+mj-ea"/>
              </a:rPr>
              <a:t> </a:t>
            </a:r>
          </a:p>
          <a:p>
            <a:pPr marL="0" indent="0" algn="ct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4000" b="1" dirty="0" smtClean="0">
                <a:latin typeface="+mj-ea"/>
                <a:ea typeface="+mj-ea"/>
              </a:rPr>
              <a:t>DEVELOPMENT</a:t>
            </a:r>
          </a:p>
          <a:p>
            <a:pPr marL="0" indent="0" algn="ct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4000" b="1" dirty="0" smtClean="0">
                <a:latin typeface="+mj-ea"/>
                <a:ea typeface="+mj-ea"/>
              </a:rPr>
              <a:t>PROCESS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3631184"/>
            <a:ext cx="82089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008259" y="2623072"/>
            <a:ext cx="1008112" cy="1188132"/>
            <a:chOff x="2555776" y="2204864"/>
            <a:chExt cx="1008112" cy="1188132"/>
          </a:xfrm>
        </p:grpSpPr>
        <p:sp>
          <p:nvSpPr>
            <p:cNvPr id="6" name="타원 5"/>
            <p:cNvSpPr/>
            <p:nvPr/>
          </p:nvSpPr>
          <p:spPr>
            <a:xfrm>
              <a:off x="2555776" y="2204864"/>
              <a:ext cx="1008112" cy="1008112"/>
            </a:xfrm>
            <a:prstGeom prst="ellipse">
              <a:avLst/>
            </a:prstGeom>
            <a:solidFill>
              <a:srgbClr val="FFC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2969822" y="3212976"/>
              <a:ext cx="180020" cy="180020"/>
            </a:xfrm>
            <a:prstGeom prst="ellipse">
              <a:avLst/>
            </a:prstGeom>
            <a:solidFill>
              <a:srgbClr val="FFC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137854" y="4068361"/>
            <a:ext cx="74892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800" b="1" dirty="0">
                <a:latin typeface="+mj-ea"/>
              </a:rPr>
              <a:t>01</a:t>
            </a:r>
            <a:endParaRPr lang="ko-KR" altLang="en-US" sz="3800" dirty="0"/>
          </a:p>
        </p:txBody>
      </p:sp>
      <p:sp>
        <p:nvSpPr>
          <p:cNvPr id="13" name="직사각형 12"/>
          <p:cNvSpPr/>
          <p:nvPr/>
        </p:nvSpPr>
        <p:spPr>
          <a:xfrm>
            <a:off x="612871" y="4779729"/>
            <a:ext cx="17988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+mj-ea"/>
              </a:rPr>
              <a:t>MAIN</a:t>
            </a:r>
          </a:p>
          <a:p>
            <a:pPr algn="ctr"/>
            <a:r>
              <a:rPr lang="en-US" altLang="ko-KR" sz="1400" dirty="0" smtClean="0">
                <a:latin typeface="+mj-ea"/>
              </a:rPr>
              <a:t>SBS </a:t>
            </a:r>
            <a:r>
              <a:rPr lang="ko-KR" altLang="en-US" sz="1400" dirty="0" smtClean="0">
                <a:latin typeface="+mj-ea"/>
              </a:rPr>
              <a:t>인기가요 홈페이지 인기순위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게시판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차트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err="1" smtClean="0">
                <a:latin typeface="+mj-ea"/>
              </a:rPr>
              <a:t>로그인을</a:t>
            </a:r>
            <a:r>
              <a:rPr lang="ko-KR" altLang="en-US" sz="1400" dirty="0" smtClean="0">
                <a:latin typeface="+mj-ea"/>
              </a:rPr>
              <a:t> 관리</a:t>
            </a:r>
            <a:endParaRPr lang="en-US" altLang="ko-KR" sz="1400" dirty="0" smtClean="0"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9" y="6408712"/>
            <a:ext cx="9143131" cy="476672"/>
          </a:xfrm>
          <a:prstGeom prst="rect">
            <a:avLst/>
          </a:prstGeom>
          <a:solidFill>
            <a:srgbClr val="FF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588583" y="4779729"/>
            <a:ext cx="19677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+mj-ea"/>
              </a:rPr>
              <a:t>LOGIN</a:t>
            </a:r>
            <a:endParaRPr lang="en-US" altLang="ko-KR" sz="1400" dirty="0">
              <a:latin typeface="+mj-ea"/>
            </a:endParaRPr>
          </a:p>
          <a:p>
            <a:pPr algn="ctr"/>
            <a:r>
              <a:rPr lang="ko-KR" altLang="en-US" sz="1400" dirty="0" smtClean="0">
                <a:latin typeface="+mj-ea"/>
              </a:rPr>
              <a:t>로그인 화면을 만들어</a:t>
            </a:r>
            <a:r>
              <a:rPr lang="en-US" altLang="ko-KR" sz="1400" dirty="0">
                <a:latin typeface="+mj-ea"/>
              </a:rPr>
              <a:t> </a:t>
            </a:r>
            <a:r>
              <a:rPr lang="en-US" altLang="ko-KR" sz="1400" dirty="0" smtClean="0">
                <a:latin typeface="+mj-ea"/>
              </a:rPr>
              <a:t>MYSQL</a:t>
            </a:r>
            <a:r>
              <a:rPr lang="ko-KR" altLang="en-US" sz="1400" dirty="0" smtClean="0">
                <a:latin typeface="+mj-ea"/>
              </a:rPr>
              <a:t>과 연동하여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 smtClean="0">
                <a:latin typeface="+mj-ea"/>
              </a:rPr>
              <a:t>데이터베이스를 관리</a:t>
            </a:r>
            <a:endParaRPr lang="en-US" altLang="ko-KR" sz="1400" dirty="0" smtClean="0">
              <a:latin typeface="+mj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068378" y="2623072"/>
            <a:ext cx="1008112" cy="1188132"/>
            <a:chOff x="2555776" y="2204864"/>
            <a:chExt cx="1008112" cy="1188132"/>
          </a:xfrm>
        </p:grpSpPr>
        <p:sp>
          <p:nvSpPr>
            <p:cNvPr id="23" name="타원 22"/>
            <p:cNvSpPr/>
            <p:nvPr/>
          </p:nvSpPr>
          <p:spPr>
            <a:xfrm>
              <a:off x="2555776" y="2204864"/>
              <a:ext cx="1008112" cy="1008112"/>
            </a:xfrm>
            <a:prstGeom prst="ellipse">
              <a:avLst/>
            </a:prstGeom>
            <a:solidFill>
              <a:srgbClr val="FFC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2969822" y="3212976"/>
              <a:ext cx="180020" cy="180020"/>
            </a:xfrm>
            <a:prstGeom prst="ellipse">
              <a:avLst/>
            </a:prstGeom>
            <a:solidFill>
              <a:srgbClr val="FFC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4197973" y="4068361"/>
            <a:ext cx="74892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800" b="1" dirty="0" smtClean="0">
                <a:latin typeface="+mj-ea"/>
              </a:rPr>
              <a:t>02</a:t>
            </a:r>
            <a:endParaRPr lang="ko-KR" altLang="en-US" sz="38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7230037" y="2623072"/>
            <a:ext cx="1008112" cy="1188132"/>
            <a:chOff x="2555776" y="2204864"/>
            <a:chExt cx="1008112" cy="1188132"/>
          </a:xfrm>
        </p:grpSpPr>
        <p:sp>
          <p:nvSpPr>
            <p:cNvPr id="26" name="타원 25"/>
            <p:cNvSpPr/>
            <p:nvPr/>
          </p:nvSpPr>
          <p:spPr>
            <a:xfrm>
              <a:off x="2555776" y="2204864"/>
              <a:ext cx="1008112" cy="1008112"/>
            </a:xfrm>
            <a:prstGeom prst="ellipse">
              <a:avLst/>
            </a:prstGeom>
            <a:solidFill>
              <a:srgbClr val="FFC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2969822" y="3212976"/>
              <a:ext cx="180020" cy="180020"/>
            </a:xfrm>
            <a:prstGeom prst="ellipse">
              <a:avLst/>
            </a:prstGeom>
            <a:solidFill>
              <a:srgbClr val="FFC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6791730" y="4779729"/>
            <a:ext cx="18847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+mj-ea"/>
              </a:rPr>
              <a:t>MEMBERSHIP</a:t>
            </a:r>
          </a:p>
          <a:p>
            <a:pPr algn="ctr"/>
            <a:r>
              <a:rPr lang="ko-KR" altLang="en-US" sz="1400" dirty="0">
                <a:latin typeface="+mj-ea"/>
              </a:rPr>
              <a:t>회원가입 창을 만들고 아이디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비밀번호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이름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 err="1">
                <a:latin typeface="+mj-ea"/>
              </a:rPr>
              <a:t>이메일을</a:t>
            </a:r>
            <a:r>
              <a:rPr lang="ko-KR" altLang="en-US" sz="1400" dirty="0">
                <a:latin typeface="+mj-ea"/>
              </a:rPr>
              <a:t> 기입</a:t>
            </a:r>
            <a:endParaRPr lang="en-US" altLang="ko-KR" sz="1400" dirty="0">
              <a:latin typeface="+mj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59632" y="4068361"/>
            <a:ext cx="74892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800" b="1" dirty="0" smtClean="0">
                <a:latin typeface="+mj-ea"/>
              </a:rPr>
              <a:t>03</a:t>
            </a:r>
            <a:endParaRPr lang="ko-KR" altLang="en-US" sz="3800" dirty="0"/>
          </a:p>
        </p:txBody>
      </p:sp>
    </p:spTree>
    <p:extLst>
      <p:ext uri="{BB962C8B-B14F-4D97-AF65-F5344CB8AC3E}">
        <p14:creationId xmlns:p14="http://schemas.microsoft.com/office/powerpoint/2010/main" val="140666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2627349" y="222176"/>
            <a:ext cx="3888432" cy="1744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3000" b="1" dirty="0" smtClean="0">
                <a:latin typeface="+mj-ea"/>
                <a:ea typeface="+mj-ea"/>
              </a:rPr>
              <a:t>개발과정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pPr marL="0" indent="0" algn="ct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500" b="1" dirty="0" smtClean="0">
                <a:latin typeface="+mj-ea"/>
                <a:ea typeface="+mj-ea"/>
              </a:rPr>
              <a:t> </a:t>
            </a:r>
          </a:p>
          <a:p>
            <a:pPr marL="0" indent="0" algn="ct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4000" b="1" dirty="0" smtClean="0">
                <a:latin typeface="+mj-ea"/>
                <a:ea typeface="+mj-ea"/>
              </a:rPr>
              <a:t>DEVELOPMENT</a:t>
            </a:r>
          </a:p>
          <a:p>
            <a:pPr marL="0" indent="0" algn="ct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4000" b="1" dirty="0" smtClean="0">
                <a:latin typeface="+mj-ea"/>
                <a:ea typeface="+mj-ea"/>
              </a:rPr>
              <a:t>PROCESS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3631184"/>
            <a:ext cx="82089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008259" y="2623072"/>
            <a:ext cx="1008112" cy="1188132"/>
            <a:chOff x="2555776" y="2204864"/>
            <a:chExt cx="1008112" cy="1188132"/>
          </a:xfrm>
        </p:grpSpPr>
        <p:sp>
          <p:nvSpPr>
            <p:cNvPr id="6" name="타원 5"/>
            <p:cNvSpPr/>
            <p:nvPr/>
          </p:nvSpPr>
          <p:spPr>
            <a:xfrm>
              <a:off x="2555776" y="2204864"/>
              <a:ext cx="1008112" cy="1008112"/>
            </a:xfrm>
            <a:prstGeom prst="ellipse">
              <a:avLst/>
            </a:prstGeom>
            <a:solidFill>
              <a:srgbClr val="FFC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2969822" y="3212976"/>
              <a:ext cx="180020" cy="180020"/>
            </a:xfrm>
            <a:prstGeom prst="ellipse">
              <a:avLst/>
            </a:prstGeom>
            <a:solidFill>
              <a:srgbClr val="FFC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137854" y="4068361"/>
            <a:ext cx="74892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800" b="1" dirty="0" smtClean="0">
                <a:latin typeface="+mj-ea"/>
              </a:rPr>
              <a:t>04</a:t>
            </a:r>
            <a:endParaRPr lang="ko-KR" altLang="en-US" sz="3800" dirty="0"/>
          </a:p>
        </p:txBody>
      </p:sp>
      <p:sp>
        <p:nvSpPr>
          <p:cNvPr id="13" name="직사각형 12"/>
          <p:cNvSpPr/>
          <p:nvPr/>
        </p:nvSpPr>
        <p:spPr>
          <a:xfrm>
            <a:off x="612871" y="4779729"/>
            <a:ext cx="17988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+mj-ea"/>
              </a:rPr>
              <a:t>MUSIC CHART</a:t>
            </a:r>
          </a:p>
          <a:p>
            <a:pPr algn="ctr"/>
            <a:r>
              <a:rPr lang="ko-KR" altLang="en-US" sz="1400" dirty="0">
                <a:latin typeface="+mj-ea"/>
              </a:rPr>
              <a:t>인기가요 순위를 </a:t>
            </a:r>
            <a:endParaRPr lang="en-US" altLang="ko-KR" sz="1400" dirty="0">
              <a:latin typeface="+mj-ea"/>
            </a:endParaRPr>
          </a:p>
          <a:p>
            <a:pPr algn="ctr"/>
            <a:r>
              <a:rPr lang="en-US" altLang="ko-KR" sz="1400" dirty="0">
                <a:latin typeface="+mj-ea"/>
              </a:rPr>
              <a:t>6</a:t>
            </a:r>
            <a:r>
              <a:rPr lang="ko-KR" altLang="en-US" sz="1400" dirty="0">
                <a:latin typeface="+mj-ea"/>
              </a:rPr>
              <a:t>월</a:t>
            </a:r>
            <a:r>
              <a:rPr lang="en-US" altLang="ko-KR" sz="1400" dirty="0">
                <a:latin typeface="+mj-ea"/>
              </a:rPr>
              <a:t>, 7</a:t>
            </a:r>
            <a:r>
              <a:rPr lang="ko-KR" altLang="en-US" sz="1400" dirty="0">
                <a:latin typeface="+mj-ea"/>
              </a:rPr>
              <a:t>월</a:t>
            </a:r>
            <a:r>
              <a:rPr lang="en-US" altLang="ko-KR" sz="1400" dirty="0">
                <a:latin typeface="+mj-ea"/>
              </a:rPr>
              <a:t>, 8</a:t>
            </a:r>
            <a:r>
              <a:rPr lang="ko-KR" altLang="en-US" sz="1400" dirty="0">
                <a:latin typeface="+mj-ea"/>
              </a:rPr>
              <a:t>월에 나눠</a:t>
            </a:r>
            <a:r>
              <a:rPr lang="en-US" altLang="ko-KR" sz="1400" dirty="0">
                <a:latin typeface="+mj-ea"/>
              </a:rPr>
              <a:t> 1</a:t>
            </a:r>
            <a:r>
              <a:rPr lang="ko-KR" altLang="en-US" sz="1400" dirty="0">
                <a:latin typeface="+mj-ea"/>
              </a:rPr>
              <a:t>위 부터 </a:t>
            </a:r>
            <a:r>
              <a:rPr lang="en-US" altLang="ko-KR" sz="1400" dirty="0">
                <a:latin typeface="+mj-ea"/>
              </a:rPr>
              <a:t>10</a:t>
            </a:r>
            <a:r>
              <a:rPr lang="ko-KR" altLang="en-US" sz="1400" dirty="0">
                <a:latin typeface="+mj-ea"/>
              </a:rPr>
              <a:t>위까지 기록</a:t>
            </a:r>
            <a:endParaRPr lang="en-US" altLang="ko-KR" sz="1400" dirty="0"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9" y="6408712"/>
            <a:ext cx="9143131" cy="476672"/>
          </a:xfrm>
          <a:prstGeom prst="rect">
            <a:avLst/>
          </a:prstGeom>
          <a:solidFill>
            <a:srgbClr val="FF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540666" y="4779729"/>
            <a:ext cx="20635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+mj-ea"/>
              </a:rPr>
              <a:t>BAR GRAPH </a:t>
            </a:r>
          </a:p>
          <a:p>
            <a:pPr algn="ctr"/>
            <a:r>
              <a:rPr lang="ko-KR" altLang="en-US" sz="1400" dirty="0">
                <a:latin typeface="+mj-ea"/>
              </a:rPr>
              <a:t>인기가요 순위를 </a:t>
            </a:r>
            <a:endParaRPr lang="en-US" altLang="ko-KR" sz="1400" dirty="0">
              <a:latin typeface="+mj-ea"/>
            </a:endParaRPr>
          </a:p>
          <a:p>
            <a:pPr algn="ctr"/>
            <a:r>
              <a:rPr lang="en-US" altLang="ko-KR" sz="1400" dirty="0">
                <a:latin typeface="+mj-ea"/>
              </a:rPr>
              <a:t>6</a:t>
            </a:r>
            <a:r>
              <a:rPr lang="ko-KR" altLang="en-US" sz="1400" dirty="0">
                <a:latin typeface="+mj-ea"/>
              </a:rPr>
              <a:t>월</a:t>
            </a:r>
            <a:r>
              <a:rPr lang="en-US" altLang="ko-KR" sz="1400" dirty="0">
                <a:latin typeface="+mj-ea"/>
              </a:rPr>
              <a:t>, 7</a:t>
            </a:r>
            <a:r>
              <a:rPr lang="ko-KR" altLang="en-US" sz="1400" dirty="0">
                <a:latin typeface="+mj-ea"/>
              </a:rPr>
              <a:t>월</a:t>
            </a:r>
            <a:r>
              <a:rPr lang="en-US" altLang="ko-KR" sz="1400" dirty="0">
                <a:latin typeface="+mj-ea"/>
              </a:rPr>
              <a:t>, 8</a:t>
            </a:r>
            <a:r>
              <a:rPr lang="ko-KR" altLang="en-US" sz="1400" dirty="0">
                <a:latin typeface="+mj-ea"/>
              </a:rPr>
              <a:t>월에 나눠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 smtClean="0">
                <a:latin typeface="+mj-ea"/>
              </a:rPr>
              <a:t>기록하고 </a:t>
            </a:r>
            <a:r>
              <a:rPr lang="en-US" altLang="ko-KR" sz="1400" dirty="0" smtClean="0">
                <a:latin typeface="+mj-ea"/>
              </a:rPr>
              <a:t>1</a:t>
            </a:r>
            <a:r>
              <a:rPr lang="ko-KR" altLang="en-US" sz="1400" dirty="0" smtClean="0">
                <a:latin typeface="+mj-ea"/>
              </a:rPr>
              <a:t>위 부터 </a:t>
            </a:r>
            <a:r>
              <a:rPr lang="en-US" altLang="ko-KR" sz="1400" dirty="0" smtClean="0">
                <a:latin typeface="+mj-ea"/>
              </a:rPr>
              <a:t>5</a:t>
            </a:r>
            <a:r>
              <a:rPr lang="ko-KR" altLang="en-US" sz="1400" dirty="0" smtClean="0">
                <a:latin typeface="+mj-ea"/>
              </a:rPr>
              <a:t>위 까지 그래프로 나타냄</a:t>
            </a:r>
            <a:endParaRPr lang="en-US" altLang="ko-KR" sz="1400" dirty="0">
              <a:latin typeface="+mj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068378" y="2623072"/>
            <a:ext cx="1008112" cy="1188132"/>
            <a:chOff x="2555776" y="2204864"/>
            <a:chExt cx="1008112" cy="1188132"/>
          </a:xfrm>
        </p:grpSpPr>
        <p:sp>
          <p:nvSpPr>
            <p:cNvPr id="23" name="타원 22"/>
            <p:cNvSpPr/>
            <p:nvPr/>
          </p:nvSpPr>
          <p:spPr>
            <a:xfrm>
              <a:off x="2555776" y="2204864"/>
              <a:ext cx="1008112" cy="1008112"/>
            </a:xfrm>
            <a:prstGeom prst="ellipse">
              <a:avLst/>
            </a:prstGeom>
            <a:solidFill>
              <a:srgbClr val="FFC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2969822" y="3212976"/>
              <a:ext cx="180020" cy="180020"/>
            </a:xfrm>
            <a:prstGeom prst="ellipse">
              <a:avLst/>
            </a:prstGeom>
            <a:solidFill>
              <a:srgbClr val="FFC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4197973" y="4068361"/>
            <a:ext cx="74892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800" b="1" dirty="0" smtClean="0">
                <a:latin typeface="+mj-ea"/>
              </a:rPr>
              <a:t>05</a:t>
            </a:r>
            <a:endParaRPr lang="ko-KR" altLang="en-US" sz="38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7230037" y="2623072"/>
            <a:ext cx="1008112" cy="1188132"/>
            <a:chOff x="2555776" y="2204864"/>
            <a:chExt cx="1008112" cy="1188132"/>
          </a:xfrm>
        </p:grpSpPr>
        <p:sp>
          <p:nvSpPr>
            <p:cNvPr id="26" name="타원 25"/>
            <p:cNvSpPr/>
            <p:nvPr/>
          </p:nvSpPr>
          <p:spPr>
            <a:xfrm>
              <a:off x="2555776" y="2204864"/>
              <a:ext cx="1008112" cy="1008112"/>
            </a:xfrm>
            <a:prstGeom prst="ellipse">
              <a:avLst/>
            </a:prstGeom>
            <a:solidFill>
              <a:srgbClr val="FFC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2969822" y="3212976"/>
              <a:ext cx="180020" cy="180020"/>
            </a:xfrm>
            <a:prstGeom prst="ellipse">
              <a:avLst/>
            </a:prstGeom>
            <a:solidFill>
              <a:srgbClr val="FFC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6791730" y="4779729"/>
            <a:ext cx="18847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+mj-ea"/>
              </a:rPr>
              <a:t>BULLETIN BOARD</a:t>
            </a:r>
            <a:endParaRPr lang="en-US" altLang="ko-KR" sz="1400" dirty="0">
              <a:latin typeface="+mj-ea"/>
            </a:endParaRPr>
          </a:p>
          <a:p>
            <a:pPr algn="ctr"/>
            <a:r>
              <a:rPr lang="ko-KR" altLang="en-US" sz="1400" dirty="0" smtClean="0">
                <a:latin typeface="+mj-ea"/>
              </a:rPr>
              <a:t>공지사항</a:t>
            </a:r>
            <a:r>
              <a:rPr lang="en-US" altLang="ko-KR" sz="1400" dirty="0" smtClean="0">
                <a:latin typeface="+mj-ea"/>
              </a:rPr>
              <a:t>&amp;</a:t>
            </a:r>
            <a:r>
              <a:rPr lang="ko-KR" altLang="en-US" sz="1400" dirty="0" smtClean="0">
                <a:latin typeface="+mj-ea"/>
              </a:rPr>
              <a:t>게시판을 만들어 글쓰기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수정 </a:t>
            </a:r>
            <a:r>
              <a:rPr lang="ko-KR" altLang="en-US" sz="1400" dirty="0">
                <a:latin typeface="+mj-ea"/>
              </a:rPr>
              <a:t>을</a:t>
            </a:r>
            <a:r>
              <a:rPr lang="ko-KR" altLang="en-US" sz="1400" dirty="0" smtClean="0">
                <a:latin typeface="+mj-ea"/>
              </a:rPr>
              <a:t> 관리</a:t>
            </a:r>
            <a:endParaRPr lang="en-US" altLang="ko-KR" sz="1400" dirty="0" smtClean="0">
              <a:latin typeface="+mj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59632" y="4068361"/>
            <a:ext cx="74892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800" b="1" dirty="0" smtClean="0">
                <a:latin typeface="+mj-ea"/>
              </a:rPr>
              <a:t>06</a:t>
            </a:r>
            <a:endParaRPr lang="ko-KR" altLang="en-US" sz="3800" dirty="0"/>
          </a:p>
        </p:txBody>
      </p:sp>
    </p:spTree>
    <p:extLst>
      <p:ext uri="{BB962C8B-B14F-4D97-AF65-F5344CB8AC3E}">
        <p14:creationId xmlns:p14="http://schemas.microsoft.com/office/powerpoint/2010/main" val="41524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467544" y="-1035496"/>
            <a:ext cx="4536504" cy="6696744"/>
          </a:xfrm>
          <a:prstGeom prst="roundRect">
            <a:avLst/>
          </a:prstGeom>
          <a:solidFill>
            <a:srgbClr val="FF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0" y="787946"/>
            <a:ext cx="960810" cy="960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283968" y="4002740"/>
            <a:ext cx="1296144" cy="12241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</a:t>
            </a:r>
            <a:endParaRPr lang="ko-KR" altLang="en-US" dirty="0"/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791580" y="2185120"/>
            <a:ext cx="4140460" cy="23596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3000" b="1" dirty="0" smtClean="0">
                <a:solidFill>
                  <a:schemeClr val="bg1"/>
                </a:solidFill>
                <a:latin typeface="+mj-ea"/>
                <a:ea typeface="+mj-ea"/>
              </a:rPr>
              <a:t>오</a:t>
            </a:r>
            <a:r>
              <a:rPr lang="ko-KR" altLang="en-US" sz="3000" b="1" dirty="0">
                <a:solidFill>
                  <a:schemeClr val="bg1"/>
                </a:solidFill>
                <a:latin typeface="+mj-ea"/>
                <a:ea typeface="+mj-ea"/>
              </a:rPr>
              <a:t>류</a:t>
            </a:r>
            <a:r>
              <a:rPr lang="ko-KR" altLang="en-US" sz="3000" b="1" dirty="0" smtClean="0">
                <a:solidFill>
                  <a:schemeClr val="bg1"/>
                </a:solidFill>
                <a:latin typeface="+mj-ea"/>
                <a:ea typeface="+mj-ea"/>
              </a:rPr>
              <a:t> 및 고찰 </a:t>
            </a:r>
            <a:endParaRPr lang="en-US" altLang="ko-KR" sz="3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5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ERRORS</a:t>
            </a:r>
            <a:endParaRPr lang="en-US" altLang="ko-KR" sz="4000" dirty="0"/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AND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CONSIDERATIO</a:t>
            </a:r>
            <a:r>
              <a:rPr lang="en-US" altLang="ko-KR" sz="4000" b="1" dirty="0" smtClean="0">
                <a:solidFill>
                  <a:srgbClr val="FFC500"/>
                </a:solidFill>
                <a:latin typeface="+mj-ea"/>
                <a:ea typeface="+mj-ea"/>
              </a:rPr>
              <a:t>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148064" y="980728"/>
            <a:ext cx="388843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+mj-ea"/>
              </a:rPr>
              <a:t>버전에 따른 오류</a:t>
            </a:r>
            <a:endParaRPr lang="en-US" altLang="ko-KR" sz="2000" dirty="0" smtClean="0">
              <a:latin typeface="+mj-ea"/>
            </a:endParaRPr>
          </a:p>
          <a:p>
            <a:endParaRPr lang="en-US" altLang="ko-KR" sz="1000" dirty="0">
              <a:latin typeface="+mj-ea"/>
            </a:endParaRPr>
          </a:p>
          <a:p>
            <a:r>
              <a:rPr lang="ko-KR" altLang="en-US" sz="1600" dirty="0">
                <a:latin typeface="+mj-ea"/>
              </a:rPr>
              <a:t>서로 다른 환경에서 </a:t>
            </a:r>
            <a:r>
              <a:rPr lang="ko-KR" altLang="en-US" sz="1600" dirty="0" smtClean="0">
                <a:latin typeface="+mj-ea"/>
              </a:rPr>
              <a:t>작업하</a:t>
            </a:r>
            <a:r>
              <a:rPr lang="ko-KR" altLang="en-US" sz="1600" dirty="0">
                <a:latin typeface="+mj-ea"/>
              </a:rPr>
              <a:t>여</a:t>
            </a:r>
            <a:r>
              <a:rPr lang="ko-KR" altLang="en-US" sz="1600" dirty="0" smtClean="0">
                <a:latin typeface="+mj-ea"/>
              </a:rPr>
              <a:t> </a:t>
            </a:r>
            <a:r>
              <a:rPr lang="ko-KR" altLang="en-US" sz="1600" dirty="0">
                <a:latin typeface="+mj-ea"/>
              </a:rPr>
              <a:t>자바나</a:t>
            </a:r>
            <a:r>
              <a:rPr lang="en-US" altLang="ko-KR" sz="1600" dirty="0" err="1">
                <a:latin typeface="+mj-ea"/>
              </a:rPr>
              <a:t>mysql</a:t>
            </a:r>
            <a:r>
              <a:rPr lang="en-US" altLang="ko-KR" sz="1600" dirty="0">
                <a:latin typeface="+mj-ea"/>
              </a:rPr>
              <a:t> </a:t>
            </a:r>
            <a:r>
              <a:rPr lang="ko-KR" altLang="en-US" sz="1600" dirty="0">
                <a:latin typeface="+mj-ea"/>
              </a:rPr>
              <a:t>버전이 </a:t>
            </a:r>
            <a:r>
              <a:rPr lang="ko-KR" altLang="en-US" sz="1600" dirty="0" err="1">
                <a:latin typeface="+mj-ea"/>
              </a:rPr>
              <a:t>다른것도</a:t>
            </a:r>
            <a:r>
              <a:rPr lang="ko-KR" altLang="en-US" sz="1600" dirty="0">
                <a:latin typeface="+mj-ea"/>
              </a:rPr>
              <a:t> </a:t>
            </a:r>
            <a:r>
              <a:rPr lang="ko-KR" altLang="en-US" sz="1600" dirty="0" smtClean="0">
                <a:latin typeface="+mj-ea"/>
              </a:rPr>
              <a:t>문제가 됨</a:t>
            </a:r>
            <a:endParaRPr lang="en-US" altLang="ko-KR" sz="1600" dirty="0"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48064" y="2551546"/>
            <a:ext cx="388843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+mj-ea"/>
              </a:rPr>
              <a:t>파일지정 오류</a:t>
            </a:r>
            <a:endParaRPr lang="en-US" altLang="ko-KR" sz="2000" dirty="0" smtClean="0">
              <a:latin typeface="+mj-ea"/>
            </a:endParaRPr>
          </a:p>
          <a:p>
            <a:endParaRPr lang="en-US" altLang="ko-KR" sz="1000" dirty="0" smtClean="0">
              <a:latin typeface="+mj-ea"/>
            </a:endParaRPr>
          </a:p>
          <a:p>
            <a:r>
              <a:rPr lang="en-US" altLang="ko-KR" sz="1600" dirty="0" err="1" smtClean="0">
                <a:latin typeface="+mj-ea"/>
              </a:rPr>
              <a:t>setvlet</a:t>
            </a:r>
            <a:r>
              <a:rPr lang="en-US" altLang="ko-KR" sz="1600" dirty="0" smtClean="0">
                <a:latin typeface="+mj-ea"/>
              </a:rPr>
              <a:t>-context </a:t>
            </a:r>
            <a:r>
              <a:rPr lang="ko-KR" altLang="en-US" sz="1600" dirty="0">
                <a:latin typeface="+mj-ea"/>
              </a:rPr>
              <a:t>파일의 </a:t>
            </a:r>
            <a:r>
              <a:rPr lang="en-US" altLang="ko-KR" sz="1600" dirty="0">
                <a:latin typeface="+mj-ea"/>
              </a:rPr>
              <a:t>component-scan </a:t>
            </a:r>
            <a:r>
              <a:rPr lang="ko-KR" altLang="en-US" sz="1600" dirty="0">
                <a:latin typeface="+mj-ea"/>
              </a:rPr>
              <a:t>을 </a:t>
            </a:r>
            <a:r>
              <a:rPr lang="ko-KR" altLang="en-US" sz="1600" dirty="0" err="1">
                <a:latin typeface="+mj-ea"/>
              </a:rPr>
              <a:t>잘못지정해서</a:t>
            </a:r>
            <a:r>
              <a:rPr lang="ko-KR" altLang="en-US" sz="1600" dirty="0">
                <a:latin typeface="+mj-ea"/>
              </a:rPr>
              <a:t> </a:t>
            </a:r>
            <a:r>
              <a:rPr lang="ko-KR" altLang="en-US" sz="1600" dirty="0" err="1" smtClean="0">
                <a:latin typeface="+mj-ea"/>
              </a:rPr>
              <a:t>맵핑</a:t>
            </a:r>
            <a:r>
              <a:rPr lang="ko-KR" altLang="en-US" sz="1600" dirty="0" smtClean="0">
                <a:latin typeface="+mj-ea"/>
              </a:rPr>
              <a:t> 에러발생</a:t>
            </a:r>
            <a:endParaRPr lang="en-US" altLang="ko-KR" sz="1600" dirty="0">
              <a:latin typeface="+mj-ea"/>
            </a:endParaRPr>
          </a:p>
          <a:p>
            <a:r>
              <a:rPr lang="ko-KR" altLang="en-US" sz="1600" dirty="0" err="1">
                <a:latin typeface="+mj-ea"/>
              </a:rPr>
              <a:t>수정후</a:t>
            </a:r>
            <a:r>
              <a:rPr lang="ko-KR" altLang="en-US" sz="1600" dirty="0">
                <a:latin typeface="+mj-ea"/>
              </a:rPr>
              <a:t> 해결함</a:t>
            </a:r>
            <a:endParaRPr lang="en-US" altLang="ko-KR" sz="1600" dirty="0">
              <a:latin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48064" y="4368586"/>
            <a:ext cx="388843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+mj-ea"/>
              </a:rPr>
              <a:t>스키마명과 </a:t>
            </a:r>
            <a:r>
              <a:rPr lang="ko-KR" altLang="en-US" sz="2000" dirty="0" err="1" smtClean="0">
                <a:latin typeface="+mj-ea"/>
              </a:rPr>
              <a:t>테이블명</a:t>
            </a:r>
            <a:endParaRPr lang="en-US" altLang="ko-KR" sz="2000" dirty="0" smtClean="0">
              <a:latin typeface="+mj-ea"/>
            </a:endParaRPr>
          </a:p>
          <a:p>
            <a:endParaRPr lang="en-US" altLang="ko-KR" sz="1000" dirty="0">
              <a:latin typeface="+mj-ea"/>
            </a:endParaRPr>
          </a:p>
          <a:p>
            <a:r>
              <a:rPr lang="ko-KR" altLang="en-US" sz="1600" dirty="0" smtClean="0">
                <a:latin typeface="+mj-ea"/>
              </a:rPr>
              <a:t>서로 작업을 협업할 때 스키마명과 </a:t>
            </a:r>
            <a:r>
              <a:rPr lang="ko-KR" altLang="en-US" sz="1600" dirty="0" err="1" smtClean="0">
                <a:latin typeface="+mj-ea"/>
              </a:rPr>
              <a:t>테이블명을</a:t>
            </a:r>
            <a:r>
              <a:rPr lang="ko-KR" altLang="en-US" sz="1600" dirty="0" smtClean="0">
                <a:latin typeface="+mj-ea"/>
              </a:rPr>
              <a:t> 통일을 </a:t>
            </a:r>
            <a:r>
              <a:rPr lang="ko-KR" altLang="en-US" sz="1600" dirty="0" err="1" smtClean="0">
                <a:latin typeface="+mj-ea"/>
              </a:rPr>
              <a:t>안시켜서</a:t>
            </a:r>
            <a:r>
              <a:rPr lang="ko-KR" altLang="en-US" sz="1600" dirty="0" smtClean="0">
                <a:latin typeface="+mj-ea"/>
              </a:rPr>
              <a:t> 서로의 컴퓨터에서 확인을 했을 때의 불편함</a:t>
            </a:r>
            <a:endParaRPr lang="en-US" altLang="ko-KR" sz="1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139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467544" y="-1035496"/>
            <a:ext cx="4536504" cy="6696744"/>
          </a:xfrm>
          <a:prstGeom prst="roundRect">
            <a:avLst/>
          </a:prstGeom>
          <a:solidFill>
            <a:srgbClr val="FF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0" y="787946"/>
            <a:ext cx="960810" cy="960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283968" y="4002740"/>
            <a:ext cx="1296144" cy="12241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148064" y="2551546"/>
            <a:ext cx="388843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+mj-ea"/>
              </a:rPr>
              <a:t>데이터 시각화</a:t>
            </a:r>
            <a:endParaRPr lang="en-US" altLang="ko-KR" sz="2000" dirty="0" smtClean="0">
              <a:latin typeface="+mj-ea"/>
            </a:endParaRPr>
          </a:p>
          <a:p>
            <a:endParaRPr lang="en-US" altLang="ko-KR" sz="1000" dirty="0" smtClean="0">
              <a:latin typeface="+mj-ea"/>
            </a:endParaRPr>
          </a:p>
          <a:p>
            <a:r>
              <a:rPr lang="ko-KR" altLang="en-US" sz="1600" dirty="0" smtClean="0">
                <a:latin typeface="+mj-ea"/>
              </a:rPr>
              <a:t>데이터 시각화를 할 때 좀더 쉽고 눈에 띄는 그래프를 하기 위해 작업을 할 때 많은 고민을 함</a:t>
            </a:r>
            <a:endParaRPr lang="en-US" altLang="ko-KR" sz="1600" dirty="0">
              <a:latin typeface="+mj-ea"/>
            </a:endParaRP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>
            <a:off x="791580" y="2185120"/>
            <a:ext cx="4140460" cy="23596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3000" b="1" dirty="0" smtClean="0">
                <a:solidFill>
                  <a:schemeClr val="bg1"/>
                </a:solidFill>
                <a:latin typeface="+mj-ea"/>
                <a:ea typeface="+mj-ea"/>
              </a:rPr>
              <a:t>오</a:t>
            </a:r>
            <a:r>
              <a:rPr lang="ko-KR" altLang="en-US" sz="3000" b="1" dirty="0">
                <a:solidFill>
                  <a:schemeClr val="bg1"/>
                </a:solidFill>
                <a:latin typeface="+mj-ea"/>
                <a:ea typeface="+mj-ea"/>
              </a:rPr>
              <a:t>류</a:t>
            </a:r>
            <a:r>
              <a:rPr lang="ko-KR" altLang="en-US" sz="3000" b="1" dirty="0" smtClean="0">
                <a:solidFill>
                  <a:schemeClr val="bg1"/>
                </a:solidFill>
                <a:latin typeface="+mj-ea"/>
                <a:ea typeface="+mj-ea"/>
              </a:rPr>
              <a:t> 및 고찰 </a:t>
            </a:r>
            <a:endParaRPr lang="en-US" altLang="ko-KR" sz="3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5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ea"/>
              </a:rPr>
              <a:t>ERRORS</a:t>
            </a:r>
            <a:endParaRPr lang="en-US" altLang="ko-KR" sz="4000" dirty="0"/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AND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CONSIDERATIO</a:t>
            </a:r>
            <a:r>
              <a:rPr lang="en-US" altLang="ko-KR" sz="4000" b="1" dirty="0" smtClean="0">
                <a:solidFill>
                  <a:srgbClr val="FFC500"/>
                </a:solidFill>
                <a:latin typeface="+mj-ea"/>
                <a:ea typeface="+mj-ea"/>
              </a:rPr>
              <a:t>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148064" y="980728"/>
            <a:ext cx="388843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+mj-ea"/>
              </a:rPr>
              <a:t>FRONT DESIGN</a:t>
            </a:r>
          </a:p>
          <a:p>
            <a:endParaRPr lang="en-US" altLang="ko-KR" sz="1000" dirty="0" smtClean="0">
              <a:latin typeface="+mj-ea"/>
            </a:endParaRPr>
          </a:p>
          <a:p>
            <a:r>
              <a:rPr lang="ko-KR" altLang="en-US" sz="1600" dirty="0" err="1" smtClean="0">
                <a:latin typeface="+mj-ea"/>
              </a:rPr>
              <a:t>프론트</a:t>
            </a:r>
            <a:r>
              <a:rPr lang="ko-KR" altLang="en-US" sz="1600" dirty="0" smtClean="0">
                <a:latin typeface="+mj-ea"/>
              </a:rPr>
              <a:t> 작업을 할 때 팀원들 간에 취향이 갈려서 타협점을 찾기가 어려웠음</a:t>
            </a:r>
            <a:endParaRPr lang="en-US" altLang="ko-KR" sz="1600" dirty="0">
              <a:latin typeface="+mj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923821" y="4908613"/>
            <a:ext cx="752635" cy="75263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9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25544" y="-5788024"/>
            <a:ext cx="7560840" cy="143575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32240" y="0"/>
            <a:ext cx="2411760" cy="6885384"/>
          </a:xfrm>
          <a:prstGeom prst="rect">
            <a:avLst/>
          </a:prstGeom>
          <a:solidFill>
            <a:srgbClr val="FF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1333380" y="1414019"/>
            <a:ext cx="4536504" cy="1744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3000" b="1" dirty="0" smtClean="0">
                <a:latin typeface="+mj-ea"/>
                <a:ea typeface="+mj-ea"/>
              </a:rPr>
              <a:t>구현 및 테스트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500" b="1" dirty="0" smtClean="0">
                <a:latin typeface="+mj-ea"/>
                <a:ea typeface="+mj-ea"/>
              </a:rPr>
              <a:t> 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4000" b="1" dirty="0" smtClean="0">
                <a:latin typeface="+mj-ea"/>
                <a:ea typeface="+mj-ea"/>
              </a:rPr>
              <a:t>IMPLEMENTATION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4000" b="1" dirty="0" smtClean="0">
                <a:latin typeface="+mj-ea"/>
                <a:ea typeface="+mj-ea"/>
              </a:rPr>
              <a:t>AND TESTING</a:t>
            </a:r>
          </a:p>
        </p:txBody>
      </p:sp>
      <p:sp>
        <p:nvSpPr>
          <p:cNvPr id="7" name="타원 6"/>
          <p:cNvSpPr/>
          <p:nvPr/>
        </p:nvSpPr>
        <p:spPr>
          <a:xfrm>
            <a:off x="1007602" y="260649"/>
            <a:ext cx="504056" cy="5040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4221088"/>
            <a:ext cx="2378004" cy="23780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391" y="3284984"/>
            <a:ext cx="7140981" cy="3314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52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25544" y="-5788024"/>
            <a:ext cx="7560840" cy="143575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32240" y="0"/>
            <a:ext cx="2411760" cy="6885384"/>
          </a:xfrm>
          <a:prstGeom prst="rect">
            <a:avLst/>
          </a:prstGeom>
          <a:solidFill>
            <a:srgbClr val="FF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7602" y="260649"/>
            <a:ext cx="504056" cy="5040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4221088"/>
            <a:ext cx="2378004" cy="2378004"/>
          </a:xfrm>
          <a:prstGeom prst="rect">
            <a:avLst/>
          </a:prstGeom>
        </p:spPr>
      </p:pic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1333380" y="1414019"/>
            <a:ext cx="4536504" cy="11285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3000" b="1" dirty="0">
                <a:latin typeface="+mj-ea"/>
                <a:ea typeface="+mj-ea"/>
              </a:rPr>
              <a:t>로</a:t>
            </a:r>
            <a:r>
              <a:rPr lang="ko-KR" altLang="en-US" sz="3000" b="1" dirty="0" smtClean="0">
                <a:latin typeface="+mj-ea"/>
                <a:ea typeface="+mj-ea"/>
              </a:rPr>
              <a:t>그인</a:t>
            </a:r>
            <a:endParaRPr lang="en-US" altLang="ko-KR" sz="3000" b="1" dirty="0" smtClean="0">
              <a:latin typeface="+mj-ea"/>
              <a:ea typeface="+mj-ea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500" b="1" dirty="0" smtClean="0">
                <a:latin typeface="+mj-ea"/>
                <a:ea typeface="+mj-ea"/>
              </a:rPr>
              <a:t> 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4000" b="1" dirty="0" smtClean="0">
                <a:latin typeface="+mj-ea"/>
                <a:ea typeface="+mj-ea"/>
              </a:rPr>
              <a:t>LOGIN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75" y="1435248"/>
            <a:ext cx="5116218" cy="3793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8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466</Words>
  <Application>Microsoft Office PowerPoint</Application>
  <PresentationFormat>화면 슬라이드 쇼(4:3)</PresentationFormat>
  <Paragraphs>170</Paragraphs>
  <Slides>17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예슬</dc:creator>
  <cp:lastModifiedBy>예슬</cp:lastModifiedBy>
  <cp:revision>131</cp:revision>
  <cp:lastPrinted>2021-10-07T07:29:49Z</cp:lastPrinted>
  <dcterms:created xsi:type="dcterms:W3CDTF">2021-09-25T20:17:12Z</dcterms:created>
  <dcterms:modified xsi:type="dcterms:W3CDTF">2021-10-08T09:01:35Z</dcterms:modified>
</cp:coreProperties>
</file>