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6" r:id="rId8"/>
    <p:sldId id="270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8" r:id="rId26"/>
    <p:sldId id="2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0FD0-9EEF-3D43-A1E8-4D307154B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6A0E52-F152-D94B-9A63-B3C347371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177E1-B648-F04C-97D4-A946A0A5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F6142-DB32-274B-9005-5CC35FC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2E86812-A8C0-3C40-933A-539674BA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7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D7BE-AC20-A943-A643-646C6B5A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CBD0210-512A-2143-8652-73D470985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2537-18AF-0B4C-A08F-98C8774E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C5C59-E4AD-574B-A075-B7B6FD4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DFEB02B-5C69-5743-8139-789857EF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75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06AD3-9370-304A-BD59-BFDA086B6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A1E9A39-6F83-3D4A-919F-7372A669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4DD3D-C5F9-4B42-B16F-DA3CBF9B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6CC8B-74CC-ED4E-9D09-AB08FD9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04A16B1-C382-144F-842B-26FCA00D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C44C-ECCD-8E44-BF6D-1D1A1E90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6D756-F07D-A146-BAEC-27BE0FB3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10B79-2339-744C-AA1C-F2993BA3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59BEA-DCE9-C04F-802A-D70256B7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190184D-ACFA-BA47-91D6-077887D4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0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81CE-006C-3640-BC1C-CC3F8922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BD7FF-0943-3942-98DE-F1E9069B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49211-A9E8-454D-8DB2-080453B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88C5-75CD-7645-96DE-66A5702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628CDBA-6B28-404A-B253-4C5E792A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0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9038C-0488-4643-8D01-50EBF01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777EC-8295-344A-B47E-46DEA739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03AC6-5567-BB4C-8892-C8BB4F903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144A-2515-5A47-BCF4-DEA5859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D60D3-3D69-704D-836C-CE88C59F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858DD91-5CF5-DD41-815D-2D795268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745B-3418-0844-92A8-858D85F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66B0C-4F14-2F41-AB0C-1E56DF4A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E4CF7-D678-FD40-918A-3B07C362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C52E30-7964-144B-B7D3-3D894B58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D3C9A-D19F-A945-A5DD-DC0A15D8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7DB6F-B9F7-1249-8DA4-4882652F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F0CCB-72D6-694D-A0EB-32EB70D0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6A86868-E9E9-B04F-81D8-5C7129E1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8A69F-8584-1C4B-B406-09090B2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7BD0E3-05BC-D249-B60A-763BECD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566D4-2FBD-C145-A951-641631FB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211D581-0699-7544-AD01-8DA85811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C1512-58BA-8D44-B5E1-E3FC03C3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27AA23-336B-794A-9128-8EB5B3E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1D7BF23-16E2-0344-A972-91E787CB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79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EC9F-0639-F548-B842-6C6BA9F6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D8FD-B433-D146-BD49-7B17547E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BDCD0-1A41-5D43-A28B-D6C6F5A5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700FD-D72C-DD4C-961D-B52293AC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EA930-4D97-6F42-9301-11B90FB3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47AAAA7-79BE-0D45-9DEE-01AB2612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EA65-CDD7-6A4D-B35E-8C19616A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D708F-97D1-5B49-83F7-7560B31FA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4C72E-C547-A546-811F-E47F90E5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77EF0-F142-AA41-A877-04F91BD7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35F13-0715-BE42-A5CB-B84EC31D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341EAAA-9EC4-624B-BC28-6B5BE0AA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3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019D2-7804-594D-B5C6-7C078791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CAB6E-0F8F-0B42-8973-E0BF6183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A9352-1A30-EC48-8720-256E0F0E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78B4-3E21-2547-872C-72D2299DF976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FC2A-1BD6-904E-B988-94C9FBD8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C12D33-F9B4-9346-8011-257CB2AB7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6182-C721-A64E-9C29-594A774701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72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velling_salesman_proble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6CDE2A-2785-4742-8C9C-55BB3F148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4"/>
          <a:stretch/>
        </p:blipFill>
        <p:spPr>
          <a:xfrm>
            <a:off x="1943876" y="3194892"/>
            <a:ext cx="8081474" cy="37402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29237A-B4A3-5741-BEF2-0EBA83D2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613" y="1913704"/>
            <a:ext cx="9144000" cy="7116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Travelling Salesman Problem</a:t>
            </a:r>
            <a:br>
              <a:rPr kumimoji="1" lang="en-US" altLang="zh-CN" sz="4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kumimoji="1" lang="en-US" altLang="zh-CN" sz="2700" dirty="0">
                <a:latin typeface="Apple Braille Pinpoint 8 Dot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Optimization</a:t>
            </a:r>
            <a:r>
              <a:rPr kumimoji="1" lang="en-US" altLang="zh-CN" sz="2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</a:t>
            </a:r>
            <a:r>
              <a:rPr kumimoji="1" lang="en-US" altLang="zh-CN" sz="2700" dirty="0">
                <a:latin typeface="Apple Braille Pinpoint 8 Dot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Graph Theory</a:t>
            </a:r>
            <a:br>
              <a:rPr kumimoji="1" lang="en-US" altLang="zh-CN" sz="2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kumimoji="1" lang="zh-CN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沈尧</a:t>
            </a:r>
            <a:r>
              <a:rPr kumimoji="1" lang="zh-Hans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    </a:t>
            </a:r>
            <a:r>
              <a:rPr kumimoji="1" lang="zh-CN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黄以清</a:t>
            </a:r>
            <a:r>
              <a:rPr kumimoji="1" lang="zh-Hans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    </a:t>
            </a:r>
            <a:r>
              <a:rPr kumimoji="1" lang="zh-CN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洪如玥</a:t>
            </a:r>
            <a:r>
              <a:rPr kumimoji="1" lang="zh-Hans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   </a:t>
            </a:r>
            <a:r>
              <a:rPr kumimoji="1" lang="zh-CN" altLang="en-US" sz="2700" dirty="0">
                <a:latin typeface="Songti SC" panose="02010600040101010101" pitchFamily="2" charset="-122"/>
                <a:ea typeface="Songti SC" panose="02010600040101010101" pitchFamily="2" charset="-122"/>
                <a:cs typeface="Helvetica Neue" panose="02000503000000020004" pitchFamily="2" charset="0"/>
              </a:rPr>
              <a:t>耿鑫</a:t>
            </a:r>
          </a:p>
        </p:txBody>
      </p:sp>
    </p:spTree>
    <p:extLst>
      <p:ext uri="{BB962C8B-B14F-4D97-AF65-F5344CB8AC3E}">
        <p14:creationId xmlns:p14="http://schemas.microsoft.com/office/powerpoint/2010/main" val="5907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BA8B-D855-9B4E-9BCB-4999C46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Outline</a:t>
            </a:r>
            <a:endParaRPr kumimoji="1" lang="zh-CN" altLang="en-US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ABCDF-F544-C34F-882C-FB9BEDEE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17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Background</a:t>
            </a:r>
          </a:p>
          <a:p>
            <a:endParaRPr kumimoji="1" lang="en-US" altLang="zh-CN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 Search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Heuristics: Greedy  2-Opt 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Optimization: Simulated Annealing</a:t>
            </a:r>
            <a:endParaRPr kumimoji="1" lang="zh-CN" altLang="en-US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50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222872"/>
            <a:ext cx="102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Modern methods can find solutions for extremely large problems (millions of cities) within a reasonable time which are with a high probability just 2–3% away from the optimal solution. (From Wikipedia)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pic>
        <p:nvPicPr>
          <p:cNvPr id="6" name="Picture 2" descr="C:\Users\dwharder\Desktop\a.png">
            <a:extLst>
              <a:ext uri="{FF2B5EF4-FFF2-40B4-BE49-F238E27FC236}">
                <a16:creationId xmlns:a16="http://schemas.microsoft.com/office/drawing/2014/main" id="{8E785561-2BB8-2840-973E-1EFCE807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16" y="34290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dwharder\Desktop\b.png">
            <a:extLst>
              <a:ext uri="{FF2B5EF4-FFF2-40B4-BE49-F238E27FC236}">
                <a16:creationId xmlns:a16="http://schemas.microsoft.com/office/drawing/2014/main" id="{5FA61069-05F6-434B-9902-3C485A18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4" y="34290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B2E729-8AED-674E-BC1D-A441A6C5EFC9}"/>
              </a:ext>
            </a:extLst>
          </p:cNvPr>
          <p:cNvSpPr txBox="1"/>
          <p:nvPr/>
        </p:nvSpPr>
        <p:spPr>
          <a:xfrm>
            <a:off x="3183875" y="1869203"/>
            <a:ext cx="6092328" cy="130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Apple Braille Pinpoint 8 Dot" pitchFamily="2" charset="0"/>
              </a:rPr>
              <a:t>Not guaranteed to be optimal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Apple Braille Pinpoint 8 Dot" pitchFamily="2" charset="0"/>
              </a:rPr>
              <a:t>But sufficient for the immediate goals</a:t>
            </a:r>
            <a:endParaRPr kumimoji="1" lang="zh-CN" altLang="en-US" sz="2800" dirty="0">
              <a:latin typeface="Apple Braille Pinpoint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94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Greedy Heuristic: making the local optimal choice at each stage,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with the hope of finding a global optimal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(usually not for TSP).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F9352C-A257-5448-B3B6-65023FA8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65" y="3258000"/>
            <a:ext cx="5355266" cy="36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94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Greedy Heuristic: making the local optimal choice at each stage,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with the hope of finding a global optimal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(usually not for TSP).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890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46B66E-61FE-894F-8AEE-779EAD44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65" y="3258000"/>
            <a:ext cx="5355266" cy="36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 Optimization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94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2-Opt Heuristic:   search for a 2-adjacent tour with lower cost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than current tour. Replace current tour with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the new tour. Until there is a 2-optimal tour.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737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04ECE5-09B8-F94A-9C74-B81690C7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7013" y="3258000"/>
            <a:ext cx="5336170" cy="36000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 Optimization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94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2-Opt Heuristic:   search for a 2-adjacent tour with lower cost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than current tour. Replace current tour with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the new tour. Until there is a 2-optimal tour.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882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F27077-A814-654A-A177-24C31F76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7013" y="3258000"/>
            <a:ext cx="5340285" cy="36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 Optimization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94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2-Opt Heuristic:   search for a 2-adjacent tour with lower cost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than current tour. Replace current tour with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                      the new tour. Until there is a 2-optimal tour.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09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BA8B-D855-9B4E-9BCB-4999C46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Outline</a:t>
            </a:r>
            <a:endParaRPr kumimoji="1" lang="zh-CN" altLang="en-US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ABCDF-F544-C34F-882C-FB9BEDEE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16"/>
            <a:ext cx="10515600" cy="5092967"/>
          </a:xfrm>
        </p:spPr>
        <p:txBody>
          <a:bodyPr>
            <a:noAutofit/>
          </a:bodyPr>
          <a:lstStyle/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Background</a:t>
            </a:r>
          </a:p>
          <a:p>
            <a:endParaRPr kumimoji="1" lang="en-US" altLang="zh-CN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 Search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Heuristics: Greedy  2-Opt 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Optimization: Simulated Annealing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137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31A711-6D6A-4041-ABE9-EACA015FFD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8470" y="3258000"/>
            <a:ext cx="5941700" cy="36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 Optimization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278737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Randomization:   start with a random tour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Apple Braille Pinpoint 8 Dot" pitchFamily="2" charset="0"/>
                <a:ea typeface="+mj-ea"/>
              </a:rPr>
              <a:t>                       at first glance, it could be terrible……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00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 Optimization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324830"/>
            <a:ext cx="10664328" cy="175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Simulated Annealing: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pple Braille Pinpoint 8 Dot" pitchFamily="2" charset="0"/>
                <a:ea typeface="+mj-ea"/>
              </a:rPr>
              <a:t> </a:t>
            </a:r>
            <a:r>
              <a:rPr lang="en-US" altLang="zh-CN" dirty="0"/>
              <a:t>The name and inspiration come from annealing in metallurgy, a technique involving heating and controlled cooling of a material to increase the size of its crystals and reduce their defects.(From Wikipedia)</a:t>
            </a: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B74CB5-A9E7-5444-9442-DB36C9E5E7F5}"/>
              </a:ext>
            </a:extLst>
          </p:cNvPr>
          <p:cNvSpPr txBox="1"/>
          <p:nvPr/>
        </p:nvSpPr>
        <p:spPr>
          <a:xfrm>
            <a:off x="2708313" y="3635566"/>
            <a:ext cx="6775374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200" dirty="0">
                <a:latin typeface="Apple Braille Pinpoint 8 Dot" pitchFamily="2" charset="0"/>
              </a:rPr>
              <a:t>Optimization based on </a:t>
            </a:r>
          </a:p>
          <a:p>
            <a:pPr algn="ctr">
              <a:lnSpc>
                <a:spcPct val="200000"/>
              </a:lnSpc>
            </a:pPr>
            <a:r>
              <a:rPr kumimoji="1" lang="en-US" altLang="zh-CN" sz="3200" dirty="0">
                <a:latin typeface="Apple Braille Pinpoint 8 Dot" pitchFamily="2" charset="0"/>
              </a:rPr>
              <a:t>Greedy + 2-Opt + Randomization</a:t>
            </a:r>
            <a:endParaRPr kumimoji="1" lang="zh-CN" altLang="en-US" sz="3200" dirty="0">
              <a:latin typeface="Apple Braille Pinpoint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BA8B-D855-9B4E-9BCB-4999C46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Outline</a:t>
            </a:r>
            <a:endParaRPr kumimoji="1" lang="zh-CN" altLang="en-US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ABCDF-F544-C34F-882C-FB9BEDEE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17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Background</a:t>
            </a:r>
          </a:p>
          <a:p>
            <a:endParaRPr kumimoji="1" lang="en-US" altLang="zh-CN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 Search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Heuristics: Greedy  2-Opt 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Optimization: Simulated Annealing</a:t>
            </a:r>
            <a:endParaRPr kumimoji="1" lang="zh-CN" altLang="en-US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39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Simulated Annealing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787271-AE13-E04E-8E1D-B8B5FB3331DE}"/>
                  </a:ext>
                </a:extLst>
              </p:cNvPr>
              <p:cNvSpPr/>
              <p:nvPr/>
            </p:nvSpPr>
            <p:spPr>
              <a:xfrm>
                <a:off x="4030337" y="1324830"/>
                <a:ext cx="4131325" cy="6692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Initialize with a greedy tour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zh-CN" sz="2000" dirty="0"/>
                  <a:t>, and a starting temperature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787271-AE13-E04E-8E1D-B8B5FB333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337" y="1324830"/>
                <a:ext cx="4131325" cy="669223"/>
              </a:xfrm>
              <a:prstGeom prst="rect">
                <a:avLst/>
              </a:prstGeom>
              <a:blipFill>
                <a:blip r:embed="rId2"/>
                <a:stretch>
                  <a:fillRect l="-612" t="-5556" r="-2141" b="-18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74657AD-579E-8C40-BDA6-BA96559D2277}"/>
              </a:ext>
            </a:extLst>
          </p:cNvPr>
          <p:cNvSpPr/>
          <p:nvPr/>
        </p:nvSpPr>
        <p:spPr>
          <a:xfrm>
            <a:off x="4030337" y="2416340"/>
            <a:ext cx="4131325" cy="5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Choose a random neighbor </a:t>
            </a:r>
            <a:r>
              <a:rPr kumimoji="1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kumimoji="1" lang="en-US" altLang="zh-CN" sz="2000" dirty="0">
                <a:latin typeface="+mn-ea"/>
              </a:rPr>
              <a:t>of </a:t>
            </a:r>
            <a:r>
              <a:rPr kumimoji="1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  <a:p>
            <a:pPr algn="ctr"/>
            <a:r>
              <a:rPr kumimoji="1" lang="en-US" altLang="zh-CN" sz="2000" dirty="0">
                <a:latin typeface="+mn-ea"/>
              </a:rPr>
              <a:t>Start to anneal with 2-Opt</a:t>
            </a:r>
            <a:endParaRPr kumimoji="1" lang="zh-CN" altLang="en-US" sz="20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0A2512-7D5E-4C46-9F3D-71C6EFA6A3C3}"/>
                  </a:ext>
                </a:extLst>
              </p:cNvPr>
              <p:cNvSpPr/>
              <p:nvPr/>
            </p:nvSpPr>
            <p:spPr>
              <a:xfrm>
                <a:off x="2880911" y="3409824"/>
                <a:ext cx="6722125" cy="9632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2000" dirty="0">
                    <a:latin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+mn-ea"/>
                  </a:rPr>
                  <a:t>, replace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zh-CN" sz="2000" dirty="0">
                    <a:latin typeface="+mn-ea"/>
                  </a:rPr>
                  <a:t> with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kumimoji="1" lang="en-US" altLang="zh-CN" sz="20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CN" sz="2000" dirty="0">
                    <a:latin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+mn-ea"/>
                  </a:rPr>
                  <a:t>, replace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zh-CN" sz="2000" dirty="0">
                    <a:latin typeface="+mn-ea"/>
                  </a:rPr>
                  <a:t> with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</a:t>
                </a:r>
                <a:r>
                  <a:rPr kumimoji="1" lang="en-US" altLang="zh-CN" sz="2000" dirty="0">
                    <a:latin typeface="+mn-ea"/>
                  </a:rPr>
                  <a:t>with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000" dirty="0">
                  <a:latin typeface="+mn-ea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0A2512-7D5E-4C46-9F3D-71C6EFA6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11" y="3409824"/>
                <a:ext cx="6722125" cy="963268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203D2CD-05C0-5347-B254-DFBDF890DE54}"/>
              </a:ext>
            </a:extLst>
          </p:cNvPr>
          <p:cNvSpPr/>
          <p:nvPr/>
        </p:nvSpPr>
        <p:spPr>
          <a:xfrm>
            <a:off x="4030336" y="4786932"/>
            <a:ext cx="4131325" cy="571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Lowering </a:t>
            </a:r>
            <a:r>
              <a:rPr kumimoji="1"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kumimoji="1" lang="en-US" altLang="zh-CN" sz="2000" dirty="0">
                <a:latin typeface="+mn-ea"/>
              </a:rPr>
              <a:t>a bit at each iteration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461C1205-65E5-9548-A09A-5BB590AC25A0}"/>
              </a:ext>
            </a:extLst>
          </p:cNvPr>
          <p:cNvSpPr/>
          <p:nvPr/>
        </p:nvSpPr>
        <p:spPr>
          <a:xfrm>
            <a:off x="4840077" y="5771969"/>
            <a:ext cx="2511846" cy="7601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-US" altLang="zh-CN" dirty="0">
                <a:latin typeface="+mn-ea"/>
              </a:rPr>
              <a:t> is low enough?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F394CD-01E6-314A-A9BF-E526E815900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6000" y="2002500"/>
            <a:ext cx="0" cy="41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0925B90-ABEE-3E4F-8D0D-9575AE96FC29}"/>
              </a:ext>
            </a:extLst>
          </p:cNvPr>
          <p:cNvCxnSpPr>
            <a:cxnSpLocks/>
          </p:cNvCxnSpPr>
          <p:nvPr/>
        </p:nvCxnSpPr>
        <p:spPr>
          <a:xfrm>
            <a:off x="6096000" y="2987537"/>
            <a:ext cx="0" cy="41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0AC10F5-A70A-C84E-B569-0F4C38AAB2F2}"/>
              </a:ext>
            </a:extLst>
          </p:cNvPr>
          <p:cNvCxnSpPr>
            <a:cxnSpLocks/>
          </p:cNvCxnSpPr>
          <p:nvPr/>
        </p:nvCxnSpPr>
        <p:spPr>
          <a:xfrm>
            <a:off x="6096000" y="4373092"/>
            <a:ext cx="0" cy="41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8BB26DF-98DB-0040-BC8B-DC7C6A53A845}"/>
              </a:ext>
            </a:extLst>
          </p:cNvPr>
          <p:cNvCxnSpPr>
            <a:cxnSpLocks/>
          </p:cNvCxnSpPr>
          <p:nvPr/>
        </p:nvCxnSpPr>
        <p:spPr>
          <a:xfrm>
            <a:off x="6095998" y="5358129"/>
            <a:ext cx="0" cy="41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1400C36-7901-254C-89CF-C8787F191EF1}"/>
              </a:ext>
            </a:extLst>
          </p:cNvPr>
          <p:cNvCxnSpPr>
            <a:cxnSpLocks/>
          </p:cNvCxnSpPr>
          <p:nvPr/>
        </p:nvCxnSpPr>
        <p:spPr>
          <a:xfrm>
            <a:off x="7351923" y="6159104"/>
            <a:ext cx="853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D8A54DE-29DF-4D41-AC0C-7C4F7F8090B0}"/>
              </a:ext>
            </a:extLst>
          </p:cNvPr>
          <p:cNvSpPr txBox="1"/>
          <p:nvPr/>
        </p:nvSpPr>
        <p:spPr>
          <a:xfrm>
            <a:off x="7500833" y="5771969"/>
            <a:ext cx="646323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F146F5-0D15-C742-8A88-50428E79E579}"/>
              </a:ext>
            </a:extLst>
          </p:cNvPr>
          <p:cNvSpPr/>
          <p:nvPr/>
        </p:nvSpPr>
        <p:spPr>
          <a:xfrm>
            <a:off x="8205363" y="5951441"/>
            <a:ext cx="749883" cy="401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Quit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1695ED-2336-8844-A55E-92F0EDC07E14}"/>
              </a:ext>
            </a:extLst>
          </p:cNvPr>
          <p:cNvSpPr txBox="1"/>
          <p:nvPr/>
        </p:nvSpPr>
        <p:spPr>
          <a:xfrm>
            <a:off x="3484085" y="5761400"/>
            <a:ext cx="646323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BD28A9-8FAF-3A4E-9883-E7EF7E78590F}"/>
              </a:ext>
            </a:extLst>
          </p:cNvPr>
          <p:cNvCxnSpPr/>
          <p:nvPr/>
        </p:nvCxnSpPr>
        <p:spPr>
          <a:xfrm flipH="1">
            <a:off x="2560320" y="6159104"/>
            <a:ext cx="22797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86D4991-06DF-9C45-970E-869ED6994203}"/>
              </a:ext>
            </a:extLst>
          </p:cNvPr>
          <p:cNvCxnSpPr>
            <a:cxnSpLocks/>
          </p:cNvCxnSpPr>
          <p:nvPr/>
        </p:nvCxnSpPr>
        <p:spPr>
          <a:xfrm flipH="1" flipV="1">
            <a:off x="2560320" y="2701938"/>
            <a:ext cx="1" cy="3466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9822D2D-8909-DD46-A4CC-725F91F5A370}"/>
              </a:ext>
            </a:extLst>
          </p:cNvPr>
          <p:cNvCxnSpPr>
            <a:cxnSpLocks/>
          </p:cNvCxnSpPr>
          <p:nvPr/>
        </p:nvCxnSpPr>
        <p:spPr>
          <a:xfrm>
            <a:off x="2560319" y="2701938"/>
            <a:ext cx="1448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8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Key point of SA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ED148-AFFF-A549-A54A-E04394B516E3}"/>
                  </a:ext>
                </a:extLst>
              </p:cNvPr>
              <p:cNvSpPr txBox="1"/>
              <p:nvPr/>
            </p:nvSpPr>
            <p:spPr>
              <a:xfrm>
                <a:off x="594911" y="1324830"/>
                <a:ext cx="5501089" cy="5860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800" dirty="0">
                    <a:latin typeface="Apple Braille Pinpoint 8 Dot" pitchFamily="2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CN" sz="2800" dirty="0">
                    <a:latin typeface="Apple Braille Pinpoint 8 Dot" pitchFamily="2" charset="0"/>
                    <a:ea typeface="Cambria Math" panose="02040503050406030204" pitchFamily="18" charset="0"/>
                  </a:rPr>
                  <a:t>replace y with x with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800" dirty="0">
                  <a:latin typeface="Apple Braille Pinpoint 8 Dot" pitchFamily="2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0" dirty="0">
                    <a:latin typeface="Apple Braille Pinpoint 8 Dot" pitchFamily="2" charset="0"/>
                    <a:ea typeface="Cambria Math" panose="02040503050406030204" pitchFamily="18" charset="0"/>
                  </a:rPr>
                  <a:t>=&gt;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dirty="0">
                    <a:latin typeface="Apple Braille Pinpoint 8 Dot" pitchFamily="2" charset="0"/>
                    <a:ea typeface="Cambria Math" panose="02040503050406030204" pitchFamily="18" charset="0"/>
                  </a:rPr>
                  <a:t>temporarily accept a worse tour,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dirty="0">
                    <a:latin typeface="Apple Braille Pinpoint 8 Dot" pitchFamily="2" charset="0"/>
                    <a:ea typeface="Cambria Math" panose="02040503050406030204" pitchFamily="18" charset="0"/>
                  </a:rPr>
                  <a:t>get rid of local optimal pitfall and continue to search for global optimal (actually, ultimately closer to global optimal)</a:t>
                </a:r>
                <a:endParaRPr kumimoji="1" lang="en-US" altLang="zh-CN" sz="2800" b="0" dirty="0">
                  <a:latin typeface="Apple Braille Pinpoint 8 Dot" pitchFamily="2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sz="2800" dirty="0">
                  <a:latin typeface="Apple Braille Pinpoint 8 Dot" pitchFamily="2" charset="0"/>
                  <a:ea typeface="+mj-ea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ED148-AFFF-A549-A54A-E04394B5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1324830"/>
                <a:ext cx="5501089" cy="5860707"/>
              </a:xfrm>
              <a:prstGeom prst="rect">
                <a:avLst/>
              </a:prstGeom>
              <a:blipFill>
                <a:blip r:embed="rId2"/>
                <a:stretch>
                  <a:fillRect l="-2304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68DC4F7-D0D3-A140-8A66-1DE8B330B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1"/>
          <a:stretch/>
        </p:blipFill>
        <p:spPr>
          <a:xfrm>
            <a:off x="6294120" y="776695"/>
            <a:ext cx="5529587" cy="53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0" y="616944"/>
            <a:ext cx="877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 Property 1: Get rid of local optimal pitfall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493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0" y="616944"/>
            <a:ext cx="877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 Property 2: Convergence to global optimal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846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0" y="616944"/>
            <a:ext cx="877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Demo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795C6-1E0E-254A-A07E-B0B2724E8FDD}"/>
              </a:ext>
            </a:extLst>
          </p:cNvPr>
          <p:cNvSpPr txBox="1"/>
          <p:nvPr/>
        </p:nvSpPr>
        <p:spPr>
          <a:xfrm>
            <a:off x="594910" y="2056350"/>
            <a:ext cx="10149289" cy="323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0" dirty="0">
                <a:latin typeface="Apple Braille Pinpoint 8 Dot" pitchFamily="2" charset="0"/>
                <a:ea typeface="Cambria Math" panose="02040503050406030204" pitchFamily="18" charset="0"/>
              </a:rPr>
              <a:t>100 cities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Apple Braille Pinpoint 8 Dot" pitchFamily="2" charset="0"/>
                <a:ea typeface="Cambria Math" panose="02040503050406030204" pitchFamily="18" charset="0"/>
              </a:rPr>
              <a:t>Initial temperature: 100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0" dirty="0">
                <a:latin typeface="Apple Braille Pinpoint 8 Dot" pitchFamily="2" charset="0"/>
                <a:ea typeface="Cambria Math" panose="02040503050406030204" pitchFamily="18" charset="0"/>
              </a:rPr>
              <a:t>Rate of low</a:t>
            </a:r>
            <a:r>
              <a:rPr kumimoji="1" lang="en-US" altLang="zh-CN" sz="2800" dirty="0">
                <a:latin typeface="Apple Braille Pinpoint 8 Dot" pitchFamily="2" charset="0"/>
                <a:ea typeface="Cambria Math" panose="02040503050406030204" pitchFamily="18" charset="0"/>
              </a:rPr>
              <a:t>ering T at each iteration: 0.995 i.e. T *= 0.995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0" dirty="0">
                <a:latin typeface="Apple Braille Pinpoint 8 Dot" pitchFamily="2" charset="0"/>
                <a:ea typeface="Cambria Math" panose="02040503050406030204" pitchFamily="18" charset="0"/>
              </a:rPr>
              <a:t>Stopping temperature: 0.00000001</a:t>
            </a: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Apple Braille Pinpoint 8 Dot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476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References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54516" y="1480354"/>
            <a:ext cx="1108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Apple Braille Pinpoint 8 Dot" pitchFamily="2" charset="0"/>
                <a:ea typeface="PingFang SC" panose="020B0400000000000000" pitchFamily="34" charset="-122"/>
              </a:rPr>
              <a:t>www.math.uwaterloo.ca</a:t>
            </a:r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    </a:t>
            </a:r>
          </a:p>
          <a:p>
            <a:endParaRPr kumimoji="1" lang="en-US" altLang="zh-CN" sz="28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  <a:hlinkClick r:id="rId2"/>
              </a:rPr>
              <a:t>https://en.wikipedia.org/wiki/Travelling_salesman_problem</a:t>
            </a:r>
            <a:endParaRPr kumimoji="1" lang="en-US" altLang="zh-CN" sz="28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https://</a:t>
            </a:r>
            <a:r>
              <a:rPr kumimoji="1" lang="en-US" altLang="zh-CN" sz="2800" dirty="0" err="1">
                <a:latin typeface="Apple Braille Pinpoint 8 Dot" pitchFamily="2" charset="0"/>
                <a:ea typeface="PingFang SC" panose="020B0400000000000000" pitchFamily="34" charset="-122"/>
              </a:rPr>
              <a:t>ocw.mit.edu</a:t>
            </a:r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/courses/</a:t>
            </a:r>
            <a:r>
              <a:rPr kumimoji="1" lang="en-US" altLang="zh-CN" sz="2800" dirty="0" err="1">
                <a:latin typeface="Apple Braille Pinpoint 8 Dot" pitchFamily="2" charset="0"/>
                <a:ea typeface="PingFang SC" panose="020B0400000000000000" pitchFamily="34" charset="-122"/>
              </a:rPr>
              <a:t>sloan</a:t>
            </a:r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-school-of-management/15-053-optimization-methods-in-management-science-spring-2013/lecture-notes/MIT15_053S13_lec17.pdf</a:t>
            </a:r>
          </a:p>
          <a:p>
            <a:endParaRPr kumimoji="1" lang="en-US" altLang="zh-CN" sz="28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endParaRPr kumimoji="1" lang="zh-CN" altLang="en-US" sz="2800" dirty="0">
              <a:latin typeface="Apple Braille Pinpoint 8 Dot" pitchFamily="2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44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4709711" y="2606268"/>
            <a:ext cx="364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THANKS !</a:t>
            </a:r>
            <a:endParaRPr kumimoji="1" lang="zh-CN" altLang="en-US" sz="72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5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63C32BE-A37B-0049-99C6-C898F93E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80"/>
            <a:ext cx="10515600" cy="13211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pple Braille Pinpoint 8 Dot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A salesman wishes to travel around a given set of cities once and return to the beginning, covering the smallest total distance.  </a:t>
            </a:r>
            <a:endParaRPr lang="zh-CN" altLang="en-US" dirty="0">
              <a:latin typeface="Apple Braille Pinpoint 8 Dot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F1E0CD-D2A5-DF48-BB5B-D5E5C5625E36}"/>
                  </a:ext>
                </a:extLst>
              </p:cNvPr>
              <p:cNvSpPr txBox="1"/>
              <p:nvPr/>
            </p:nvSpPr>
            <p:spPr>
              <a:xfrm>
                <a:off x="2443565" y="1732281"/>
                <a:ext cx="5310130" cy="134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			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F1E0CD-D2A5-DF48-BB5B-D5E5C5625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65" y="1732281"/>
                <a:ext cx="5310130" cy="1341521"/>
              </a:xfrm>
              <a:prstGeom prst="rect">
                <a:avLst/>
              </a:prstGeom>
              <a:blipFill>
                <a:blip r:embed="rId2"/>
                <a:stretch>
                  <a:fillRect t="-65421" b="-57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A73198-E587-C749-BE99-AAAAFC46149A}"/>
                  </a:ext>
                </a:extLst>
              </p:cNvPr>
              <p:cNvSpPr txBox="1"/>
              <p:nvPr/>
            </p:nvSpPr>
            <p:spPr>
              <a:xfrm>
                <a:off x="4214173" y="2753349"/>
                <a:ext cx="11960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A73198-E587-C749-BE99-AAAAFC46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3" y="2753349"/>
                <a:ext cx="1196097" cy="299313"/>
              </a:xfrm>
              <a:prstGeom prst="rect">
                <a:avLst/>
              </a:prstGeom>
              <a:blipFill>
                <a:blip r:embed="rId3"/>
                <a:stretch>
                  <a:fillRect l="-3158" r="-315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557C73-CDA2-7D48-A2D3-674989462951}"/>
                  </a:ext>
                </a:extLst>
              </p:cNvPr>
              <p:cNvSpPr txBox="1"/>
              <p:nvPr/>
            </p:nvSpPr>
            <p:spPr>
              <a:xfrm>
                <a:off x="4469915" y="3335217"/>
                <a:ext cx="684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557C73-CDA2-7D48-A2D3-674989462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915" y="3335217"/>
                <a:ext cx="684611" cy="276999"/>
              </a:xfrm>
              <a:prstGeom prst="rect">
                <a:avLst/>
              </a:prstGeom>
              <a:blipFill>
                <a:blip r:embed="rId4"/>
                <a:stretch>
                  <a:fillRect l="-3636" r="-363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FD21BC-7327-D645-9262-F6555DC2E08E}"/>
                  </a:ext>
                </a:extLst>
              </p:cNvPr>
              <p:cNvSpPr txBox="1"/>
              <p:nvPr/>
            </p:nvSpPr>
            <p:spPr>
              <a:xfrm>
                <a:off x="4114144" y="3800920"/>
                <a:ext cx="139615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FD21BC-7327-D645-9262-F6555DC2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44" y="3800920"/>
                <a:ext cx="1396151" cy="787523"/>
              </a:xfrm>
              <a:prstGeom prst="rect">
                <a:avLst/>
              </a:prstGeom>
              <a:blipFill>
                <a:blip r:embed="rId5"/>
                <a:stretch>
                  <a:fillRect l="-50000" t="-111111" r="-2727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BECA59-173E-0E4B-8E3E-12A178F63C64}"/>
                  </a:ext>
                </a:extLst>
              </p:cNvPr>
              <p:cNvSpPr txBox="1"/>
              <p:nvPr/>
            </p:nvSpPr>
            <p:spPr>
              <a:xfrm>
                <a:off x="4114144" y="4690653"/>
                <a:ext cx="141538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BECA59-173E-0E4B-8E3E-12A178F63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44" y="4690653"/>
                <a:ext cx="1415387" cy="787523"/>
              </a:xfrm>
              <a:prstGeom prst="rect">
                <a:avLst/>
              </a:prstGeom>
              <a:blipFill>
                <a:blip r:embed="rId6"/>
                <a:stretch>
                  <a:fillRect l="-48649" t="-111111" r="-2703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7DEA6D-8A93-194D-874B-4CEFD5FA36F3}"/>
                  </a:ext>
                </a:extLst>
              </p:cNvPr>
              <p:cNvSpPr txBox="1"/>
              <p:nvPr/>
            </p:nvSpPr>
            <p:spPr>
              <a:xfrm>
                <a:off x="3868789" y="5685703"/>
                <a:ext cx="22817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7DEA6D-8A93-194D-874B-4CEFD5FA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89" y="5685703"/>
                <a:ext cx="2281778" cy="299313"/>
              </a:xfrm>
              <a:prstGeom prst="rect">
                <a:avLst/>
              </a:prstGeom>
              <a:blipFill>
                <a:blip r:embed="rId7"/>
                <a:stretch>
                  <a:fillRect l="-556" r="-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92D44D-91CC-3D49-9AEA-E5279AE66F33}"/>
                  </a:ext>
                </a:extLst>
              </p:cNvPr>
              <p:cNvSpPr txBox="1"/>
              <p:nvPr/>
            </p:nvSpPr>
            <p:spPr>
              <a:xfrm>
                <a:off x="6426506" y="2774394"/>
                <a:ext cx="1268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92D44D-91CC-3D49-9AEA-E5279AE6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06" y="2774394"/>
                <a:ext cx="1268809" cy="276999"/>
              </a:xfrm>
              <a:prstGeom prst="rect">
                <a:avLst/>
              </a:prstGeom>
              <a:blipFill>
                <a:blip r:embed="rId8"/>
                <a:stretch>
                  <a:fillRect l="-2970" r="-990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3824BD-BC9D-604A-AAC7-C65C29754FCA}"/>
                  </a:ext>
                </a:extLst>
              </p:cNvPr>
              <p:cNvSpPr txBox="1"/>
              <p:nvPr/>
            </p:nvSpPr>
            <p:spPr>
              <a:xfrm>
                <a:off x="6426506" y="3387725"/>
                <a:ext cx="1117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3824BD-BC9D-604A-AAC7-C65C2975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06" y="3387725"/>
                <a:ext cx="1117357" cy="276999"/>
              </a:xfrm>
              <a:prstGeom prst="rect">
                <a:avLst/>
              </a:prstGeom>
              <a:blipFill>
                <a:blip r:embed="rId9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EA82F22-FEED-1245-99F7-1B5066A2CAE7}"/>
                  </a:ext>
                </a:extLst>
              </p:cNvPr>
              <p:cNvSpPr txBox="1"/>
              <p:nvPr/>
            </p:nvSpPr>
            <p:spPr>
              <a:xfrm>
                <a:off x="6410348" y="5696859"/>
                <a:ext cx="1400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EA82F22-FEED-1245-99F7-1B5066A2C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48" y="5696859"/>
                <a:ext cx="1400255" cy="276999"/>
              </a:xfrm>
              <a:prstGeom prst="rect">
                <a:avLst/>
              </a:prstGeom>
              <a:blipFill>
                <a:blip r:embed="rId10"/>
                <a:stretch>
                  <a:fillRect l="-2703" r="-901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11572F-EA49-1340-85D5-ABE7225CD2E1}"/>
                  </a:ext>
                </a:extLst>
              </p:cNvPr>
              <p:cNvSpPr txBox="1"/>
              <p:nvPr/>
            </p:nvSpPr>
            <p:spPr>
              <a:xfrm>
                <a:off x="6426506" y="4055584"/>
                <a:ext cx="1101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11572F-EA49-1340-85D5-ABE7225C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06" y="4055584"/>
                <a:ext cx="1101199" cy="276999"/>
              </a:xfrm>
              <a:prstGeom prst="rect">
                <a:avLst/>
              </a:prstGeom>
              <a:blipFill>
                <a:blip r:embed="rId11"/>
                <a:stretch>
                  <a:fillRect l="-5682" r="-1136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2F4AB7-5AAB-0B4C-8CAE-E6B7E93EEFA6}"/>
                  </a:ext>
                </a:extLst>
              </p:cNvPr>
              <p:cNvSpPr txBox="1"/>
              <p:nvPr/>
            </p:nvSpPr>
            <p:spPr>
              <a:xfrm>
                <a:off x="6410348" y="4945914"/>
                <a:ext cx="1117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2F4AB7-5AAB-0B4C-8CAE-E6B7E93E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48" y="4945914"/>
                <a:ext cx="1117357" cy="276999"/>
              </a:xfrm>
              <a:prstGeom prst="rect">
                <a:avLst/>
              </a:prstGeom>
              <a:blipFill>
                <a:blip r:embed="rId12"/>
                <a:stretch>
                  <a:fillRect l="-224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NP-Complete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720840"/>
            <a:ext cx="5960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NO polynomial algorithms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NO fast solution is known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i.e. time consumption increases 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rapidly as the size of the problem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grows </a:t>
            </a:r>
            <a:endParaRPr kumimoji="1" lang="zh-CN" altLang="en-US" sz="2400" dirty="0">
              <a:latin typeface="Apple Braille Pinpoint 8 Dot" pitchFamily="2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4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9880CD-DBDC-114E-B60E-13671F26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26" y="2500859"/>
            <a:ext cx="3734719" cy="42656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25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NP-Complete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594911" y="1720840"/>
            <a:ext cx="5960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NO polynomial algorithms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NO fast solution is known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i.e. time consumption increases 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rapidly as the size of the problem</a:t>
            </a:r>
          </a:p>
          <a:p>
            <a:endParaRPr kumimoji="1" lang="en-US" altLang="zh-CN" sz="24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grows </a:t>
            </a:r>
            <a:endParaRPr kumimoji="1" lang="zh-CN" altLang="en-US" sz="2400" dirty="0">
              <a:latin typeface="Apple Braille Pinpoint 8 Dot" pitchFamily="2" charset="0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583F72-5EB9-044E-A7B0-F97D8FA2F103}"/>
              </a:ext>
            </a:extLst>
          </p:cNvPr>
          <p:cNvSpPr txBox="1"/>
          <p:nvPr/>
        </p:nvSpPr>
        <p:spPr>
          <a:xfrm>
            <a:off x="6180463" y="616944"/>
            <a:ext cx="4043190" cy="23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Apple Braille Pinpoint 8 Dot" pitchFamily="2" charset="0"/>
              </a:rPr>
              <a:t>Sweden      24978 locations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Apple Braille Pinpoint 8 Dot" pitchFamily="2" charset="0"/>
              </a:rPr>
              <a:t>Cutting-edge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Apple Braille Pinpoint 8 Dot" pitchFamily="2" charset="0"/>
              </a:rPr>
              <a:t>96 Xeon 2.6GHz 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Apple Braille Pinpoint 8 Dot" pitchFamily="2" charset="0"/>
              </a:rPr>
              <a:t>March 2003 – May 2004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Apple Braille Pinpoint 8 Dot" pitchFamily="2" charset="0"/>
              </a:rPr>
              <a:t>CPU time 85 </a:t>
            </a:r>
            <a:r>
              <a:rPr kumimoji="1" lang="en-US" altLang="zh-CN" sz="2000" i="1" dirty="0">
                <a:latin typeface="Apple Braille Pinpoint 8 Dot" pitchFamily="2" charset="0"/>
              </a:rPr>
              <a:t>years</a:t>
            </a:r>
            <a:endParaRPr kumimoji="1" lang="zh-CN" altLang="en-US" sz="2000" i="1" dirty="0">
              <a:latin typeface="Apple Braille Pinpoint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BA8B-D855-9B4E-9BCB-4999C46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Outline</a:t>
            </a:r>
            <a:endParaRPr kumimoji="1" lang="zh-CN" altLang="en-US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ABCDF-F544-C34F-882C-FB9BEDEE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17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Background</a:t>
            </a:r>
          </a:p>
          <a:p>
            <a:endParaRPr kumimoji="1" lang="en-US" altLang="zh-CN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 Search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Heuristics: Greedy  2-Opt </a:t>
            </a:r>
          </a:p>
          <a:p>
            <a:endParaRPr kumimoji="1" lang="en-US" altLang="zh-CN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kumimoji="1" lang="en-US" altLang="zh-CN" sz="4000" dirty="0">
                <a:solidFill>
                  <a:schemeClr val="bg1">
                    <a:lumMod val="7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Optimization: Simulated Annealing</a:t>
            </a:r>
            <a:endParaRPr kumimoji="1" lang="zh-CN" altLang="en-US" sz="4000" dirty="0">
              <a:solidFill>
                <a:schemeClr val="bg1">
                  <a:lumMod val="75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00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949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Exhaustive: consider all possible paths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17AAF-A70B-D543-8754-74A695FAEBB4}"/>
                  </a:ext>
                </a:extLst>
              </p:cNvPr>
              <p:cNvSpPr txBox="1"/>
              <p:nvPr/>
            </p:nvSpPr>
            <p:spPr>
              <a:xfrm>
                <a:off x="594911" y="1597446"/>
                <a:ext cx="898976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Brute Force:                        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!)</m:t>
                    </m:r>
                  </m:oMath>
                </a14:m>
                <a:endParaRPr kumimoji="1" lang="en-US" altLang="zh-CN" sz="2800" b="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Cutting Edge:                        Better than BF</a:t>
                </a: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Dynamic Programming: 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              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𝑂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</a:t>
                </a:r>
                <a:endParaRPr kumimoji="1" lang="zh-CN" altLang="en-US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17AAF-A70B-D543-8754-74A695FA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1597446"/>
                <a:ext cx="8989765" cy="3108543"/>
              </a:xfrm>
              <a:prstGeom prst="rect">
                <a:avLst/>
              </a:prstGeo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96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949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Exhaustive: consider all possible paths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17AAF-A70B-D543-8754-74A695FAEBB4}"/>
                  </a:ext>
                </a:extLst>
              </p:cNvPr>
              <p:cNvSpPr txBox="1"/>
              <p:nvPr/>
            </p:nvSpPr>
            <p:spPr>
              <a:xfrm>
                <a:off x="594911" y="1597446"/>
                <a:ext cx="898976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Brute Force:                        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!)</m:t>
                    </m:r>
                  </m:oMath>
                </a14:m>
                <a:endParaRPr kumimoji="1" lang="en-US" altLang="zh-CN" sz="2800" b="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Cutting Edge:                        Better than BF</a:t>
                </a: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       Dynamic Programming: 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              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𝑂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endParaRPr kumimoji="1" lang="en-US" altLang="zh-CN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  <a:p>
                <a:r>
                  <a:rPr kumimoji="1" lang="en-US" altLang="zh-CN" sz="2800" dirty="0">
                    <a:latin typeface="Apple Braille Pinpoint 8 Dot" pitchFamily="2" charset="0"/>
                    <a:ea typeface="PingFang SC" panose="020B0400000000000000" pitchFamily="34" charset="-122"/>
                  </a:rPr>
                  <a:t> </a:t>
                </a:r>
                <a:endParaRPr kumimoji="1" lang="zh-CN" altLang="en-US" sz="2800" dirty="0">
                  <a:latin typeface="Apple Braille Pinpoint 8 Dot" pitchFamily="2" charset="0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17AAF-A70B-D543-8754-74A695FA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1597446"/>
                <a:ext cx="8989765" cy="3108543"/>
              </a:xfrm>
              <a:prstGeom prst="rect">
                <a:avLst/>
              </a:prstGeo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C0C6E45-7AE7-0446-9A35-14B442AE8B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464576"/>
                  </p:ext>
                </p:extLst>
              </p:nvPr>
            </p:nvGraphicFramePr>
            <p:xfrm>
              <a:off x="594911" y="4259978"/>
              <a:ext cx="8127999" cy="229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91612702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7626688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8069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716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20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2.43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4.19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354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50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3.04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2.81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6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75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2.12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71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9.33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1.26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428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C0C6E45-7AE7-0446-9A35-14B442AE8B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464576"/>
                  </p:ext>
                </p:extLst>
              </p:nvPr>
            </p:nvGraphicFramePr>
            <p:xfrm>
              <a:off x="594911" y="4259978"/>
              <a:ext cx="8127999" cy="229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91612702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7626688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80692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11111" r="-100939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33" t="-11111" r="-467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7166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20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111111" r="-100939" b="-3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33" t="-111111" r="-467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3544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50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211111" r="-100939" b="-2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33" t="-211111" r="-467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36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75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302703" r="-100939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33" t="-302703" r="-467" b="-1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712565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zh-CN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413889" r="-1009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33" t="-413889" r="-46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45428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FC6F0B-909A-7F41-A729-2ADFBCD53198}"/>
                  </a:ext>
                </a:extLst>
              </p:cNvPr>
              <p:cNvSpPr txBox="1"/>
              <p:nvPr/>
            </p:nvSpPr>
            <p:spPr>
              <a:xfrm>
                <a:off x="8940188" y="4465748"/>
                <a:ext cx="2302525" cy="268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h𝑜𝑢𝑟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𝑡h𝑜𝑢𝑠𝑎𝑛𝑑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𝑏𝑖𝑙𝑙𝑖𝑜𝑛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FC6F0B-909A-7F41-A729-2ADFBCD5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188" y="4465748"/>
                <a:ext cx="2302525" cy="2687852"/>
              </a:xfrm>
              <a:prstGeom prst="rect">
                <a:avLst/>
              </a:prstGeom>
              <a:blipFill>
                <a:blip r:embed="rId4"/>
                <a:stretch>
                  <a:fillRect l="-549" r="-36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1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F6085-0AC0-2844-81E4-F4C720CAC3E0}"/>
              </a:ext>
            </a:extLst>
          </p:cNvPr>
          <p:cNvSpPr txBox="1"/>
          <p:nvPr/>
        </p:nvSpPr>
        <p:spPr>
          <a:xfrm>
            <a:off x="594911" y="616944"/>
            <a:ext cx="949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Exhaustive: consider all possible paths</a:t>
            </a:r>
            <a:endParaRPr kumimoji="1" lang="zh-CN" altLang="en-US" sz="4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17AAF-A70B-D543-8754-74A695FAEBB4}"/>
              </a:ext>
            </a:extLst>
          </p:cNvPr>
          <p:cNvSpPr txBox="1"/>
          <p:nvPr/>
        </p:nvSpPr>
        <p:spPr>
          <a:xfrm>
            <a:off x="1645185" y="1426004"/>
            <a:ext cx="89016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Able to generate global optimal solution</a:t>
            </a:r>
          </a:p>
          <a:p>
            <a:pPr algn="ctr">
              <a:lnSpc>
                <a:spcPct val="200000"/>
              </a:lnSpc>
            </a:pPr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NOT suitable for Large Scale problem</a:t>
            </a:r>
          </a:p>
          <a:p>
            <a:endParaRPr kumimoji="1" lang="en-US" altLang="zh-CN" sz="2800" dirty="0">
              <a:latin typeface="Apple Braille Pinpoint 8 Dot" pitchFamily="2" charset="0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pple Braille Pinpoint 8 Dot" pitchFamily="2" charset="0"/>
                <a:ea typeface="PingFang SC" panose="020B0400000000000000" pitchFamily="34" charset="-122"/>
              </a:rPr>
              <a:t>        China has 3 583 715 km of roadways and 77 834 km of railways, with millions of intersections to consider and a virtually unfathomable number of possible routes to follow.</a:t>
            </a:r>
          </a:p>
          <a:p>
            <a:r>
              <a:rPr kumimoji="1" lang="en-US" altLang="zh-CN" sz="2800" dirty="0">
                <a:latin typeface="Apple Braille Pinpoint 8 Dot" pitchFamily="2" charset="0"/>
                <a:ea typeface="PingFang SC" panose="020B0400000000000000" pitchFamily="34" charset="-122"/>
              </a:rPr>
              <a:t> </a:t>
            </a:r>
            <a:endParaRPr kumimoji="1" lang="zh-CN" altLang="en-US" sz="2800" dirty="0">
              <a:latin typeface="Apple Braille Pinpoint 8 Dot" pitchFamily="2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3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842</Words>
  <Application>Microsoft Macintosh PowerPoint</Application>
  <PresentationFormat>宽屏</PresentationFormat>
  <Paragraphs>174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PingFang SC</vt:lpstr>
      <vt:lpstr>Songti SC</vt:lpstr>
      <vt:lpstr>Apple Braille Pinpoint 8 Dot</vt:lpstr>
      <vt:lpstr>Apple Symbols</vt:lpstr>
      <vt:lpstr>Arial</vt:lpstr>
      <vt:lpstr>Cambria Math</vt:lpstr>
      <vt:lpstr>Helvetica Neue</vt:lpstr>
      <vt:lpstr>Office 主题​​</vt:lpstr>
      <vt:lpstr>Travelling Salesman Problem Optimization                      Graph Theory 沈尧    黄以清    洪如玥   耿鑫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 Optimization                      Graph Theory 沈尧    黄以清    洪如玥   耿鑫</dc:title>
  <dc:creator>沈 尧</dc:creator>
  <cp:lastModifiedBy>沈 尧</cp:lastModifiedBy>
  <cp:revision>27</cp:revision>
  <dcterms:created xsi:type="dcterms:W3CDTF">2018-05-30T05:49:35Z</dcterms:created>
  <dcterms:modified xsi:type="dcterms:W3CDTF">2018-05-30T16:28:08Z</dcterms:modified>
</cp:coreProperties>
</file>