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6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680"/>
            <a:ext cx="9144000" cy="963930"/>
          </a:xfrm>
        </p:spPr>
        <p:txBody>
          <a:bodyPr>
            <a:normAutofit/>
          </a:bodyPr>
          <a:p>
            <a:r>
              <a:rPr lang="zh-CN" altLang="en-US"/>
              <a:t>前言</a:t>
            </a:r>
            <a:endParaRPr lang="zh-CN" altLang="en-US"/>
          </a:p>
        </p:txBody>
      </p:sp>
      <p:sp>
        <p:nvSpPr>
          <p:cNvPr id="3" name="副标题 2"/>
          <p:cNvSpPr>
            <a:spLocks noGrp="1"/>
          </p:cNvSpPr>
          <p:nvPr>
            <p:ph type="subTitle" idx="1"/>
          </p:nvPr>
        </p:nvSpPr>
        <p:spPr>
          <a:xfrm>
            <a:off x="1524000" y="2128520"/>
            <a:ext cx="9144000" cy="2280920"/>
          </a:xfrm>
        </p:spPr>
        <p:txBody>
          <a:bodyPr/>
          <a:p>
            <a:pPr algn="l"/>
            <a:r>
              <a:rPr lang="zh-CN" altLang="en-US"/>
              <a:t>本次分享的内容是</a:t>
            </a:r>
            <a:r>
              <a:rPr lang="en-US" altLang="zh-CN"/>
              <a:t>java</a:t>
            </a:r>
            <a:r>
              <a:rPr lang="zh-CN" altLang="en-US"/>
              <a:t>程序开发中常见的内容</a:t>
            </a:r>
            <a:r>
              <a:rPr lang="en-US" altLang="zh-CN"/>
              <a:t>,</a:t>
            </a:r>
            <a:r>
              <a:rPr lang="zh-CN" altLang="en-US"/>
              <a:t>涉及到的模块有单例设计模式、集合性能优化、</a:t>
            </a:r>
            <a:r>
              <a:rPr lang="en-US" altLang="zh-CN"/>
              <a:t>JDK8</a:t>
            </a:r>
            <a:r>
              <a:rPr lang="zh-CN" altLang="en-US"/>
              <a:t>常见场景运用、</a:t>
            </a:r>
            <a:r>
              <a:rPr lang="en-US" altLang="zh-CN"/>
              <a:t>JVM</a:t>
            </a:r>
            <a:r>
              <a:rPr lang="zh-CN" altLang="en-US"/>
              <a:t>简介、</a:t>
            </a:r>
            <a:r>
              <a:rPr lang="en-US" altLang="zh-CN"/>
              <a:t>java.lang.String</a:t>
            </a:r>
            <a:r>
              <a:rPr lang="zh-CN" altLang="en-US"/>
              <a:t>探索、动态代理、字节码增强</a:t>
            </a:r>
            <a:r>
              <a:rPr lang="zh-CN" altLang="en-US"/>
              <a:t>、</a:t>
            </a:r>
            <a:r>
              <a:rPr lang="zh-CN" altLang="en-US"/>
              <a:t>以及</a:t>
            </a:r>
            <a:r>
              <a:rPr lang="en-US" altLang="zh-CN"/>
              <a:t>javamail</a:t>
            </a:r>
            <a:r>
              <a:rPr lang="zh-CN" altLang="en-US"/>
              <a:t>使用等</a:t>
            </a:r>
            <a:r>
              <a:rPr lang="zh-CN" altLang="en-US"/>
              <a:t>。</a:t>
            </a:r>
            <a:endParaRPr lang="zh-CN" altLang="en-US"/>
          </a:p>
          <a:p>
            <a:pPr algn="l"/>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136650"/>
          </a:xfrm>
        </p:spPr>
        <p:txBody>
          <a:bodyPr/>
          <a:p>
            <a:r>
              <a:rPr lang="en-US" altLang="zh-CN"/>
              <a:t>          </a:t>
            </a:r>
            <a:r>
              <a:rPr lang="zh-CN" altLang="en-US"/>
              <a:t>ThreadLocal为什么会内存泄漏</a:t>
            </a:r>
            <a:endParaRPr lang="zh-CN" altLang="en-US"/>
          </a:p>
        </p:txBody>
      </p:sp>
      <p:sp>
        <p:nvSpPr>
          <p:cNvPr id="3" name="内容占位符 2"/>
          <p:cNvSpPr>
            <a:spLocks noGrp="1"/>
          </p:cNvSpPr>
          <p:nvPr>
            <p:ph idx="1"/>
          </p:nvPr>
        </p:nvSpPr>
        <p:spPr/>
        <p:txBody>
          <a:bodyPr/>
          <a:p>
            <a:r>
              <a:rPr lang="zh-CN" altLang="en-US" sz="1600"/>
              <a:t>ThreadLocalMap使用ThreadLocal的弱引用作为key，如果一个ThreadLocal没有外部强引用来引用它，那么系统 GC 的时候，这个ThreadLocal势必会被回收，这样一来，ThreadLocalMap中就会出现key为null的Entry，就没有办法访问这些key为null的Entry的value，如果当前线程再迟迟不结束的话，这些key为null的Entry的value就会一直存在一条强引用链：Thread Ref -&gt; Thread -&gt; ThreaLocalMap -&gt; Entry -&gt; value永远无法回收，造成内存泄漏。</a:t>
            </a:r>
            <a:endParaRPr lang="zh-CN" altLang="en-US" sz="1600"/>
          </a:p>
          <a:p>
            <a:r>
              <a:rPr lang="zh-CN" altLang="en-US" sz="1600"/>
              <a:t>ThreadLocalMap的设计中已经考虑到这种情况，也加上了一些防护措施：在ThreadLocal的get(),set(),remove()的时候</a:t>
            </a:r>
            <a:r>
              <a:rPr lang="zh-CN" altLang="en-US" sz="1600">
                <a:sym typeface="+mn-ea"/>
              </a:rPr>
              <a:t>调用ThreadLocalMap的</a:t>
            </a:r>
            <a:r>
              <a:rPr lang="en-US" altLang="zh-CN" sz="1600">
                <a:sym typeface="+mn-ea"/>
              </a:rPr>
              <a:t>set</a:t>
            </a:r>
            <a:r>
              <a:rPr lang="zh-CN" altLang="en-US" sz="1600">
                <a:sym typeface="+mn-ea"/>
              </a:rPr>
              <a:t>等源码里</a:t>
            </a:r>
            <a:r>
              <a:rPr lang="zh-CN" altLang="en-US" sz="1600"/>
              <a:t>都会清除线程ThreadLocalMap里所有key为null的value，也就是替换了</a:t>
            </a:r>
            <a:r>
              <a:rPr lang="en-US" altLang="zh-CN" sz="1600"/>
              <a:t>key</a:t>
            </a:r>
            <a:r>
              <a:rPr lang="zh-CN" altLang="en-US" sz="1600"/>
              <a:t>为</a:t>
            </a:r>
            <a:r>
              <a:rPr lang="en-US" altLang="zh-CN" sz="1600"/>
              <a:t>null</a:t>
            </a:r>
            <a:r>
              <a:rPr lang="zh-CN" altLang="en-US" sz="1600"/>
              <a:t>的</a:t>
            </a:r>
            <a:r>
              <a:rPr lang="en-US" altLang="zh-CN" sz="1600"/>
              <a:t>entry</a:t>
            </a:r>
            <a:r>
              <a:rPr lang="zh-CN" altLang="en-US" sz="1600"/>
              <a:t>。</a:t>
            </a:r>
            <a:endParaRPr lang="zh-CN" altLang="en-US" sz="1600"/>
          </a:p>
          <a:p>
            <a:r>
              <a:rPr lang="zh-CN" altLang="en-US" sz="1600"/>
              <a:t>但是这些被动的预防措施并不能保证不会内存泄漏：</a:t>
            </a:r>
            <a:endParaRPr lang="zh-CN" altLang="en-US" sz="1600"/>
          </a:p>
          <a:p>
            <a:r>
              <a:rPr lang="zh-CN" altLang="en-US" sz="1600"/>
              <a:t>使用线程池的时候，这个线程执行任务结束，ThreadLocal对象被回收了，线程放回线程池中不销毁，这个线程一直不被使用，导致内存泄漏。</a:t>
            </a:r>
            <a:endParaRPr lang="zh-CN" altLang="en-US" sz="1600"/>
          </a:p>
          <a:p>
            <a:r>
              <a:rPr lang="zh-CN" altLang="en-US" sz="1600"/>
              <a:t>分配使用了ThreadLocal又不再调用get(),set(),remove()方法，那么这个期间就会发生内存泄漏。</a:t>
            </a:r>
            <a:endParaRPr lang="zh-CN" alt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6395"/>
            <a:ext cx="10515600" cy="831850"/>
          </a:xfrm>
        </p:spPr>
        <p:txBody>
          <a:bodyPr>
            <a:normAutofit/>
          </a:bodyPr>
          <a:p>
            <a:r>
              <a:rPr lang="en-US" altLang="zh-CN">
                <a:sym typeface="+mn-ea"/>
              </a:rPr>
              <a:t>        </a:t>
            </a:r>
            <a:r>
              <a:rPr lang="zh-CN" altLang="en-US">
                <a:sym typeface="+mn-ea"/>
              </a:rPr>
              <a:t>弱引用和内存泄漏的关系继续探索</a:t>
            </a:r>
            <a:endParaRPr lang="zh-CN" altLang="en-US">
              <a:sym typeface="+mn-ea"/>
            </a:endParaRPr>
          </a:p>
        </p:txBody>
      </p:sp>
      <p:sp>
        <p:nvSpPr>
          <p:cNvPr id="3" name="内容占位符 2"/>
          <p:cNvSpPr>
            <a:spLocks noGrp="1"/>
          </p:cNvSpPr>
          <p:nvPr>
            <p:ph idx="1"/>
          </p:nvPr>
        </p:nvSpPr>
        <p:spPr/>
        <p:txBody>
          <a:bodyPr/>
          <a:p>
            <a:r>
              <a:rPr lang="zh-CN" altLang="en-US" sz="1400"/>
              <a:t>为什么使用弱引用</a:t>
            </a:r>
            <a:endParaRPr lang="zh-CN" altLang="en-US" sz="1400"/>
          </a:p>
          <a:p>
            <a:r>
              <a:rPr lang="zh-CN" altLang="en-US" sz="1400"/>
              <a:t>从表面上看内存泄漏的根源在于使用了弱引用。网上的文章大多着重分析为什么会内存泄漏，但是另一个问题也同样值得思考：为什么使用弱引用？为什么不用强引用？</a:t>
            </a:r>
            <a:endParaRPr lang="zh-CN" altLang="en-US" sz="1400"/>
          </a:p>
          <a:p>
            <a:r>
              <a:rPr lang="zh-CN" altLang="en-US" sz="1400"/>
              <a:t>我们先来看看官方文档的说法：</a:t>
            </a:r>
            <a:endParaRPr lang="zh-CN" altLang="en-US" sz="1400"/>
          </a:p>
          <a:p>
            <a:endParaRPr lang="zh-CN" altLang="en-US" sz="1400"/>
          </a:p>
        </p:txBody>
      </p:sp>
      <p:pic>
        <p:nvPicPr>
          <p:cNvPr id="4" name="图片 3"/>
          <p:cNvPicPr>
            <a:picLocks noChangeAspect="1"/>
          </p:cNvPicPr>
          <p:nvPr/>
        </p:nvPicPr>
        <p:blipFill>
          <a:blip r:embed="rId1"/>
          <a:stretch>
            <a:fillRect/>
          </a:stretch>
        </p:blipFill>
        <p:spPr>
          <a:xfrm>
            <a:off x="932180" y="2959735"/>
            <a:ext cx="8171180" cy="609600"/>
          </a:xfrm>
          <a:prstGeom prst="rect">
            <a:avLst/>
          </a:prstGeom>
        </p:spPr>
      </p:pic>
      <p:sp>
        <p:nvSpPr>
          <p:cNvPr id="5" name="文本框 4"/>
          <p:cNvSpPr txBox="1"/>
          <p:nvPr/>
        </p:nvSpPr>
        <p:spPr>
          <a:xfrm>
            <a:off x="1011555" y="3761740"/>
            <a:ext cx="8035290" cy="2438400"/>
          </a:xfrm>
          <a:prstGeom prst="rect">
            <a:avLst/>
          </a:prstGeom>
          <a:noFill/>
        </p:spPr>
        <p:txBody>
          <a:bodyPr wrap="square" rtlCol="0">
            <a:spAutoFit/>
          </a:bodyPr>
          <a:p>
            <a:r>
              <a:rPr lang="zh-CN" altLang="en-US" sz="1400"/>
              <a:t>下面我们分两种情况讨论：</a:t>
            </a:r>
            <a:endParaRPr lang="zh-CN" altLang="en-US" sz="1400"/>
          </a:p>
          <a:p>
            <a:r>
              <a:rPr lang="zh-CN" altLang="en-US" sz="1400"/>
              <a:t>key 使用强引用：引用的ThreadLocal的对象被回收了，但是ThreadLocalMap还持有ThreadLocal的强引用，如果没有手动删除，ThreadLocal不会被回收，导致Entry内存泄漏。</a:t>
            </a:r>
            <a:endParaRPr lang="zh-CN" altLang="en-US" sz="1400"/>
          </a:p>
          <a:p>
            <a:r>
              <a:rPr lang="zh-CN" altLang="en-US" sz="1400"/>
              <a:t>key 使用弱引用：引用的ThreadLocal的对象被回收了，由于ThreadLocalMap持有ThreadLocal的弱引用，即使没有手动删除，ThreadLocal也会被回收。value在下一次ThreadLocalMap调用set,get的时候会被清除。</a:t>
            </a:r>
            <a:endParaRPr lang="zh-CN" altLang="en-US" sz="1400"/>
          </a:p>
          <a:p>
            <a:r>
              <a:rPr lang="zh-CN" altLang="en-US" sz="1400"/>
              <a:t>比较两种情况，我们可以发现：由于ThreadLocalMap的生命周期跟Thread一样长，如果都没有手动删除对应key，都会导致内存泄漏，但是使用弱引用可以多一层保障：弱引用ThreadLocal不会内存泄漏，对应的value在下一次ThreadLocalMap调用set,get,remove的时候会被清除。</a:t>
            </a:r>
            <a:endParaRPr lang="zh-CN" altLang="en-US" sz="1400"/>
          </a:p>
          <a:p>
            <a:r>
              <a:rPr lang="zh-CN" altLang="en-US" sz="1400"/>
              <a:t>因此，ThreadLocal内存泄漏的根源是：由于ThreadLocalMap的生命周期跟Thread一样长，如果没有手动删除对应key就会导致内存泄漏，而不是因为弱引用。</a:t>
            </a:r>
            <a:endParaRPr lang="zh-CN"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065530"/>
          </a:xfrm>
        </p:spPr>
        <p:txBody>
          <a:bodyPr/>
          <a:p>
            <a:r>
              <a:rPr lang="en-US" altLang="zh-CN"/>
              <a:t>                </a:t>
            </a:r>
            <a:r>
              <a:rPr lang="zh-CN" altLang="en-US"/>
              <a:t>ThreadLocal 最佳实践</a:t>
            </a:r>
            <a:endParaRPr lang="zh-CN" altLang="en-US"/>
          </a:p>
        </p:txBody>
      </p:sp>
      <p:sp>
        <p:nvSpPr>
          <p:cNvPr id="3" name="内容占位符 2"/>
          <p:cNvSpPr>
            <a:spLocks noGrp="1"/>
          </p:cNvSpPr>
          <p:nvPr>
            <p:ph idx="1"/>
          </p:nvPr>
        </p:nvSpPr>
        <p:spPr/>
        <p:txBody>
          <a:bodyPr/>
          <a:p>
            <a:r>
              <a:rPr lang="zh-CN" altLang="en-US"/>
              <a:t>那么到底应该如何使用</a:t>
            </a:r>
            <a:r>
              <a:rPr lang="en-US" altLang="zh-CN"/>
              <a:t>ThreadLocal</a:t>
            </a:r>
            <a:r>
              <a:rPr lang="zh-CN" altLang="en-US"/>
              <a:t>？</a:t>
            </a:r>
            <a:endParaRPr lang="zh-CN" altLang="en-US"/>
          </a:p>
          <a:p>
            <a:r>
              <a:rPr lang="zh-CN" altLang="en-US"/>
              <a:t>每次使用完ThreadLocal，都调用它的remove()方法，清除数据</a:t>
            </a:r>
            <a:endParaRPr lang="zh-CN" altLang="en-US"/>
          </a:p>
          <a:p>
            <a:r>
              <a:rPr lang="zh-CN" altLang="en-US"/>
              <a:t>在使用线程池的情况下，没有及时清理ThreadLocal，不仅是内存泄漏的问题，更严重的是可能导致业务逻辑出现问题。所以，使用ThreadLocal就跟加锁完要解锁一样，用完就清理。</a:t>
            </a:r>
            <a:endParaRPr lang="zh-CN" altLang="en-US"/>
          </a:p>
          <a:p>
            <a:r>
              <a:rPr lang="zh-CN" altLang="en-US"/>
              <a:t>那么这个问题transmittable-thread-local解决了，相当于装饰了一层</a:t>
            </a:r>
            <a:r>
              <a:rPr lang="en-US" altLang="zh-CN"/>
              <a:t>Wrapper</a:t>
            </a:r>
            <a:r>
              <a:rPr lang="zh-CN" altLang="en-US"/>
              <a:t>去返回</a:t>
            </a:r>
            <a:r>
              <a:rPr lang="en-US" altLang="zh-CN"/>
              <a:t>Runnable</a:t>
            </a:r>
            <a:endParaRPr lang="en-US" altLang="zh-CN"/>
          </a:p>
          <a:p>
            <a:r>
              <a:rPr lang="zh-CN" altLang="en-US"/>
              <a:t>那么</a:t>
            </a:r>
            <a:r>
              <a:rPr lang="en-US" altLang="zh-CN"/>
              <a:t>ThreadLocal</a:t>
            </a:r>
            <a:r>
              <a:rPr lang="zh-CN" altLang="en-US"/>
              <a:t>还有一个问题是子线程无法获取父线程的数据，这个是由InheritableThreadLocal解决的</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143000"/>
          </a:xfrm>
        </p:spPr>
        <p:txBody>
          <a:bodyPr/>
          <a:p>
            <a:r>
              <a:rPr lang="en-US" altLang="zh-CN"/>
              <a:t>                              </a:t>
            </a:r>
            <a:r>
              <a:rPr lang="zh-CN" altLang="en-US"/>
              <a:t>简单实例</a:t>
            </a:r>
            <a:endParaRPr lang="zh-CN" altLang="en-US"/>
          </a:p>
        </p:txBody>
      </p:sp>
      <p:pic>
        <p:nvPicPr>
          <p:cNvPr id="4" name="内容占位符 3"/>
          <p:cNvPicPr>
            <a:picLocks noChangeAspect="1"/>
          </p:cNvPicPr>
          <p:nvPr>
            <p:ph idx="1"/>
          </p:nvPr>
        </p:nvPicPr>
        <p:blipFill>
          <a:blip r:embed="rId1"/>
          <a:stretch>
            <a:fillRect/>
          </a:stretch>
        </p:blipFill>
        <p:spPr>
          <a:xfrm>
            <a:off x="1607820" y="1825625"/>
            <a:ext cx="8975090"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53440"/>
          </a:xfrm>
        </p:spPr>
        <p:txBody>
          <a:bodyPr/>
          <a:p>
            <a:r>
              <a:rPr lang="en-US" altLang="zh-CN"/>
              <a:t>                    </a:t>
            </a:r>
            <a:r>
              <a:rPr lang="zh-CN" altLang="en-US"/>
              <a:t>简单实例测试效果</a:t>
            </a:r>
            <a:endParaRPr lang="zh-CN" altLang="en-US"/>
          </a:p>
        </p:txBody>
      </p:sp>
      <p:pic>
        <p:nvPicPr>
          <p:cNvPr id="4" name="内容占位符 3"/>
          <p:cNvPicPr>
            <a:picLocks noChangeAspect="1"/>
          </p:cNvPicPr>
          <p:nvPr>
            <p:ph idx="1"/>
          </p:nvPr>
        </p:nvPicPr>
        <p:blipFill>
          <a:blip r:embed="rId1"/>
          <a:stretch>
            <a:fillRect/>
          </a:stretch>
        </p:blipFill>
        <p:spPr>
          <a:xfrm>
            <a:off x="1818640" y="1919605"/>
            <a:ext cx="8477250" cy="4067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760"/>
            <a:ext cx="10515600" cy="1038225"/>
          </a:xfrm>
        </p:spPr>
        <p:txBody>
          <a:bodyPr/>
          <a:p>
            <a:r>
              <a:rPr lang="en-US" altLang="zh-CN"/>
              <a:t>                      </a:t>
            </a:r>
            <a:r>
              <a:rPr lang="zh-CN" altLang="en-US"/>
              <a:t>单例设计模式之选择</a:t>
            </a:r>
            <a:r>
              <a:rPr lang="zh-CN" altLang="en-US"/>
              <a:t>？</a:t>
            </a:r>
            <a:endParaRPr lang="zh-CN" altLang="en-US"/>
          </a:p>
        </p:txBody>
      </p:sp>
      <p:sp>
        <p:nvSpPr>
          <p:cNvPr id="3" name="内容占位符 2"/>
          <p:cNvSpPr>
            <a:spLocks noGrp="1"/>
          </p:cNvSpPr>
          <p:nvPr>
            <p:ph idx="1"/>
          </p:nvPr>
        </p:nvSpPr>
        <p:spPr>
          <a:xfrm>
            <a:off x="838200" y="1826260"/>
            <a:ext cx="10515600" cy="4730115"/>
          </a:xfrm>
        </p:spPr>
        <p:txBody>
          <a:bodyPr/>
          <a:p>
            <a:r>
              <a:rPr lang="zh-CN" altLang="en-US"/>
              <a:t>单例设计模式的核心是通过一个接口返回唯一的对象实例</a:t>
            </a:r>
            <a:endParaRPr lang="zh-CN" altLang="en-US"/>
          </a:p>
          <a:p>
            <a:r>
              <a:rPr lang="zh-CN" altLang="en-US"/>
              <a:t>单例设计模式是设计模式中使用最为普遍的一种</a:t>
            </a:r>
            <a:r>
              <a:rPr lang="en-US" altLang="zh-CN"/>
              <a:t>,</a:t>
            </a:r>
            <a:r>
              <a:rPr lang="zh-CN" altLang="en-US"/>
              <a:t>它是一种对象创建模式</a:t>
            </a:r>
            <a:r>
              <a:rPr lang="en-US" altLang="zh-CN"/>
              <a:t>,</a:t>
            </a:r>
            <a:r>
              <a:rPr lang="zh-CN" altLang="en-US"/>
              <a:t>用于产生一个对象的具体实例</a:t>
            </a:r>
            <a:r>
              <a:rPr lang="en-US" altLang="zh-CN"/>
              <a:t>,</a:t>
            </a:r>
            <a:r>
              <a:rPr lang="zh-CN" altLang="en-US"/>
              <a:t>它可以确保系统中一个类只产生一个实例</a:t>
            </a:r>
            <a:r>
              <a:rPr lang="en-US" altLang="zh-CN"/>
              <a:t>,</a:t>
            </a:r>
            <a:r>
              <a:rPr lang="zh-CN" altLang="en-US"/>
              <a:t>在</a:t>
            </a:r>
            <a:r>
              <a:rPr lang="en-US" altLang="zh-CN"/>
              <a:t>java</a:t>
            </a:r>
            <a:r>
              <a:rPr lang="zh-CN" altLang="en-US"/>
              <a:t>语言中</a:t>
            </a:r>
            <a:r>
              <a:rPr lang="en-US" altLang="zh-CN"/>
              <a:t>,</a:t>
            </a:r>
            <a:r>
              <a:rPr lang="zh-CN" altLang="en-US"/>
              <a:t>这样的行为能带来两大好处</a:t>
            </a:r>
            <a:r>
              <a:rPr lang="en-US" altLang="zh-CN"/>
              <a:t>:</a:t>
            </a:r>
            <a:endParaRPr lang="en-US" altLang="zh-CN"/>
          </a:p>
          <a:p>
            <a:r>
              <a:rPr lang="zh-CN" altLang="en-US" sz="1800"/>
              <a:t>对于频繁使用的对象</a:t>
            </a:r>
            <a:r>
              <a:rPr lang="en-US" altLang="zh-CN" sz="1800"/>
              <a:t>,</a:t>
            </a:r>
            <a:r>
              <a:rPr lang="zh-CN" altLang="en-US" sz="1800"/>
              <a:t>可以省略创建对象所花费的时间</a:t>
            </a:r>
            <a:r>
              <a:rPr lang="en-US" altLang="zh-CN" sz="1800"/>
              <a:t>,</a:t>
            </a:r>
            <a:r>
              <a:rPr lang="zh-CN" altLang="en-US" sz="1800"/>
              <a:t>对于重量级的对象</a:t>
            </a:r>
            <a:r>
              <a:rPr lang="en-US" altLang="zh-CN" sz="1800"/>
              <a:t>,</a:t>
            </a:r>
            <a:r>
              <a:rPr lang="zh-CN" altLang="en-US" sz="1800"/>
              <a:t>节约的是相当客观的一笔</a:t>
            </a:r>
            <a:r>
              <a:rPr lang="zh-CN" altLang="en-US" sz="1800"/>
              <a:t>系统</a:t>
            </a:r>
            <a:r>
              <a:rPr lang="zh-CN" altLang="en-US" sz="1800"/>
              <a:t>开销。</a:t>
            </a:r>
            <a:endParaRPr lang="zh-CN" altLang="en-US" sz="1800"/>
          </a:p>
          <a:p>
            <a:r>
              <a:rPr lang="zh-CN" altLang="en-US" sz="1800"/>
              <a:t>由于</a:t>
            </a:r>
            <a:r>
              <a:rPr lang="en-US" altLang="zh-CN" sz="1800"/>
              <a:t>new</a:t>
            </a:r>
            <a:r>
              <a:rPr lang="zh-CN" altLang="en-US" sz="1800"/>
              <a:t>操作的次数减少</a:t>
            </a:r>
            <a:r>
              <a:rPr lang="en-US" altLang="zh-CN" sz="1800"/>
              <a:t>,</a:t>
            </a:r>
            <a:r>
              <a:rPr lang="zh-CN" altLang="en-US" sz="1800"/>
              <a:t>因此对系统内存的使用频率也会降低</a:t>
            </a:r>
            <a:r>
              <a:rPr lang="en-US" altLang="zh-CN" sz="1800"/>
              <a:t>,</a:t>
            </a:r>
            <a:r>
              <a:rPr lang="zh-CN" altLang="en-US" sz="1800"/>
              <a:t>这将减轻</a:t>
            </a:r>
            <a:r>
              <a:rPr lang="en-US" altLang="zh-CN" sz="1800"/>
              <a:t>GC</a:t>
            </a:r>
            <a:r>
              <a:rPr lang="zh-CN" altLang="en-US" sz="1800"/>
              <a:t>压力</a:t>
            </a:r>
            <a:r>
              <a:rPr lang="en-US" altLang="zh-CN" sz="1800"/>
              <a:t>,</a:t>
            </a:r>
            <a:r>
              <a:rPr lang="zh-CN" altLang="en-US" sz="1800"/>
              <a:t>缩短</a:t>
            </a:r>
            <a:r>
              <a:rPr lang="en-US" altLang="zh-CN" sz="1800"/>
              <a:t>GC</a:t>
            </a:r>
            <a:r>
              <a:rPr lang="zh-CN" altLang="en-US" sz="1800"/>
              <a:t>停顿时间</a:t>
            </a:r>
            <a:r>
              <a:rPr lang="en-US" altLang="zh-CN" sz="1800"/>
              <a:t>.</a:t>
            </a:r>
            <a:endParaRPr lang="en-US" altLang="zh-CN" sz="1800"/>
          </a:p>
          <a:p>
            <a:r>
              <a:rPr lang="zh-CN" altLang="en-US"/>
              <a:t>单例模式的参与者非常简单</a:t>
            </a:r>
            <a:r>
              <a:rPr lang="en-US" altLang="zh-CN"/>
              <a:t>,</a:t>
            </a:r>
            <a:r>
              <a:rPr lang="zh-CN" altLang="en-US"/>
              <a:t>只有单例类和使用者两个</a:t>
            </a:r>
            <a:endParaRPr lang="zh-CN" altLang="en-US"/>
          </a:p>
          <a:p>
            <a:r>
              <a:rPr lang="zh-CN" altLang="en-US"/>
              <a:t>单例类：提供单例的工厂</a:t>
            </a:r>
            <a:r>
              <a:rPr lang="en-US" altLang="zh-CN"/>
              <a:t>,</a:t>
            </a:r>
            <a:r>
              <a:rPr lang="zh-CN" altLang="en-US"/>
              <a:t>返回单例</a:t>
            </a:r>
            <a:endParaRPr lang="zh-CN" altLang="en-US"/>
          </a:p>
          <a:p>
            <a:r>
              <a:rPr lang="zh-CN" altLang="en-US"/>
              <a:t>使用者：获取并使用单例类</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46455" y="365125"/>
            <a:ext cx="10515600" cy="906780"/>
          </a:xfrm>
        </p:spPr>
        <p:txBody>
          <a:bodyPr>
            <a:normAutofit fontScale="90000"/>
          </a:bodyPr>
          <a:p>
            <a:r>
              <a:rPr lang="en-US" altLang="zh-CN"/>
              <a:t>                       JDK</a:t>
            </a:r>
            <a:r>
              <a:rPr lang="zh-CN" altLang="en-US"/>
              <a:t>动态代理与</a:t>
            </a:r>
            <a:r>
              <a:rPr lang="en-US" altLang="zh-CN"/>
              <a:t>CGLIB</a:t>
            </a:r>
            <a:r>
              <a:rPr lang="zh-CN" altLang="en-US"/>
              <a:t>动态字节码</a:t>
            </a:r>
            <a:endParaRPr lang="zh-CN" altLang="en-US"/>
          </a:p>
        </p:txBody>
      </p:sp>
      <p:sp>
        <p:nvSpPr>
          <p:cNvPr id="3" name="内容占位符 2"/>
          <p:cNvSpPr/>
          <p:nvPr>
            <p:ph idx="1"/>
          </p:nvPr>
        </p:nvSpPr>
        <p:spPr/>
        <p:txBody>
          <a:bodyPr>
            <a:normAutofit fontScale="80000"/>
          </a:bodyPr>
          <a:p>
            <a:r>
              <a:rPr lang="zh-CN" altLang="en-US"/>
              <a:t>动态代理两种实现方式</a:t>
            </a:r>
            <a:r>
              <a:rPr lang="en-US" altLang="zh-CN"/>
              <a:t>,</a:t>
            </a:r>
            <a:r>
              <a:rPr lang="zh-CN" altLang="en-US"/>
              <a:t>优缺点如下</a:t>
            </a:r>
            <a:r>
              <a:rPr lang="en-US" altLang="zh-CN"/>
              <a:t>:</a:t>
            </a:r>
            <a:endParaRPr lang="en-US" altLang="zh-CN"/>
          </a:p>
          <a:p>
            <a:r>
              <a:rPr lang="en-US" altLang="zh-CN"/>
              <a:t>JDK代理是不需要依赖第三方的库，只要JDK环境就可以进行代理，它有几个要求</a:t>
            </a:r>
            <a:endParaRPr lang="en-US" altLang="zh-CN"/>
          </a:p>
          <a:p>
            <a:r>
              <a:rPr lang="en-US" altLang="zh-CN"/>
              <a:t>* 实现InvocationHandler </a:t>
            </a:r>
            <a:endParaRPr lang="en-US" altLang="zh-CN"/>
          </a:p>
          <a:p>
            <a:r>
              <a:rPr lang="en-US" altLang="zh-CN"/>
              <a:t>* 使用Proxy.newProxyInstance产生代理对象</a:t>
            </a:r>
            <a:endParaRPr lang="en-US" altLang="zh-CN"/>
          </a:p>
          <a:p>
            <a:r>
              <a:rPr lang="en-US" altLang="zh-CN"/>
              <a:t>* 被代理的对象必须要实现接口</a:t>
            </a:r>
            <a:endParaRPr lang="en-US" altLang="zh-CN"/>
          </a:p>
          <a:p>
            <a:r>
              <a:rPr lang="en-US" altLang="zh-CN"/>
              <a:t>使用JDK动态代理，目标类必须实现的某个接口，如果某个类没有实现接口则不能生成代理对象。</a:t>
            </a:r>
            <a:endParaRPr lang="en-US" altLang="zh-CN"/>
          </a:p>
          <a:p>
            <a:r>
              <a:rPr lang="en-US" altLang="zh-CN"/>
              <a:t>CGLib 必须依赖于CGLib的类库，Cglib原理是针对目标类生成一个子类，覆盖其中的所有方法，所以目标类和方法不能声明为final类型。针对接口编程的环境下推荐使用JDK的代理。从执行效率上看，Cglib动态代理效率较高。在Hibernate中的拦截器其实现考虑到不需要其他接口的条件Hibernate中的相关代理采用的是CGLib来执行。</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760"/>
            <a:ext cx="10515600" cy="989330"/>
          </a:xfrm>
        </p:spPr>
        <p:txBody>
          <a:bodyPr/>
          <a:p>
            <a:r>
              <a:rPr lang="en-US" altLang="zh-CN"/>
              <a:t>                    java.lang.String</a:t>
            </a:r>
            <a:endParaRPr lang="en-US"/>
          </a:p>
        </p:txBody>
      </p:sp>
      <p:sp>
        <p:nvSpPr>
          <p:cNvPr id="5" name="文本框 4"/>
          <p:cNvSpPr txBox="1"/>
          <p:nvPr/>
        </p:nvSpPr>
        <p:spPr>
          <a:xfrm>
            <a:off x="1246505" y="4354830"/>
            <a:ext cx="7261225" cy="645160"/>
          </a:xfrm>
          <a:prstGeom prst="rect">
            <a:avLst/>
          </a:prstGeom>
          <a:noFill/>
        </p:spPr>
        <p:txBody>
          <a:bodyPr wrap="square" rtlCol="0">
            <a:spAutoFit/>
          </a:bodyPr>
          <a:p>
            <a:endParaRPr lang="zh-CN" altLang="en-US">
              <a:sym typeface="+mn-ea"/>
            </a:endParaRPr>
          </a:p>
          <a:p>
            <a:endParaRPr lang="zh-CN" altLang="en-US"/>
          </a:p>
        </p:txBody>
      </p:sp>
      <p:sp>
        <p:nvSpPr>
          <p:cNvPr id="3" name="内容占位符 2"/>
          <p:cNvSpPr/>
          <p:nvPr>
            <p:ph idx="1"/>
          </p:nvPr>
        </p:nvSpPr>
        <p:spPr/>
        <p:txBody>
          <a:bodyPr/>
          <a:p>
            <a:pPr marL="0" indent="0">
              <a:buNone/>
            </a:pPr>
            <a:r>
              <a:rPr lang="zh-CN" altLang="en-US"/>
              <a:t>这是</a:t>
            </a:r>
            <a:r>
              <a:rPr lang="en-US" altLang="zh-CN"/>
              <a:t>java</a:t>
            </a:r>
            <a:r>
              <a:rPr lang="zh-CN" altLang="en-US"/>
              <a:t>里最常见的类库了</a:t>
            </a:r>
            <a:r>
              <a:rPr lang="en-US" altLang="zh-CN"/>
              <a:t>,</a:t>
            </a:r>
            <a:r>
              <a:rPr lang="zh-CN" altLang="en-US"/>
              <a:t>也是几乎所有语言都有的基本类型</a:t>
            </a:r>
            <a:r>
              <a:rPr lang="en-US" altLang="zh-CN"/>
              <a:t>.</a:t>
            </a:r>
            <a:endParaRPr lang="en-US" altLang="zh-CN"/>
          </a:p>
          <a:p>
            <a:pPr marL="0" indent="0">
              <a:buNone/>
            </a:pPr>
            <a:r>
              <a:rPr lang="zh-CN" altLang="en-US"/>
              <a:t>今天主要侧重一下字符串高效使用的小技巧</a:t>
            </a:r>
            <a:r>
              <a:rPr lang="en-US" altLang="zh-CN"/>
              <a:t>,</a:t>
            </a:r>
            <a:r>
              <a:rPr lang="zh-CN" altLang="en-US"/>
              <a:t>以及性能差异</a:t>
            </a:r>
            <a:r>
              <a:rPr lang="zh-CN" altLang="en-US"/>
              <a:t>的原理</a:t>
            </a:r>
            <a:endParaRPr lang="zh-CN" altLang="en-US"/>
          </a:p>
          <a:p>
            <a:pPr marL="0" indent="0">
              <a:buNone/>
            </a:pPr>
            <a:r>
              <a:rPr lang="zh-CN" altLang="en-US"/>
              <a:t>在</a:t>
            </a:r>
            <a:r>
              <a:rPr lang="en-US" altLang="zh-CN"/>
              <a:t>C</a:t>
            </a:r>
            <a:r>
              <a:rPr lang="zh-CN" altLang="en-US"/>
              <a:t>语言中</a:t>
            </a:r>
            <a:r>
              <a:rPr lang="en-US" altLang="zh-CN"/>
              <a:t>,</a:t>
            </a:r>
            <a:r>
              <a:rPr lang="zh-CN" altLang="en-US"/>
              <a:t>对字符串的处理是</a:t>
            </a:r>
            <a:r>
              <a:rPr lang="en-US" altLang="zh-CN"/>
              <a:t>char</a:t>
            </a:r>
            <a:r>
              <a:rPr lang="zh-CN" altLang="en-US"/>
              <a:t>数组</a:t>
            </a:r>
            <a:r>
              <a:rPr lang="en-US" altLang="zh-CN"/>
              <a:t>,</a:t>
            </a:r>
            <a:r>
              <a:rPr lang="zh-CN" altLang="en-US"/>
              <a:t>很不方便！！！</a:t>
            </a:r>
            <a:endParaRPr lang="zh-CN" altLang="en-US"/>
          </a:p>
          <a:p>
            <a:pPr marL="0" indent="0">
              <a:buNone/>
            </a:pPr>
            <a:r>
              <a:rPr lang="en-US" altLang="zh-CN"/>
              <a:t>java</a:t>
            </a:r>
            <a:r>
              <a:rPr lang="zh-CN" altLang="en-US"/>
              <a:t>中</a:t>
            </a:r>
            <a:r>
              <a:rPr lang="en-US" altLang="zh-CN"/>
              <a:t>String</a:t>
            </a:r>
            <a:r>
              <a:rPr lang="zh-CN" altLang="en-US"/>
              <a:t>的组成是：</a:t>
            </a:r>
            <a:r>
              <a:rPr lang="en-US" altLang="zh-CN"/>
              <a:t>char</a:t>
            </a:r>
            <a:r>
              <a:rPr lang="zh-CN" altLang="en-US"/>
              <a:t>数组、偏移量、</a:t>
            </a:r>
            <a:r>
              <a:rPr lang="en-US" altLang="zh-CN"/>
              <a:t>String</a:t>
            </a:r>
            <a:r>
              <a:rPr lang="zh-CN" altLang="en-US"/>
              <a:t>的长度</a:t>
            </a:r>
            <a:endParaRPr lang="zh-CN" altLang="en-US"/>
          </a:p>
          <a:p>
            <a:pPr marL="0" indent="0">
              <a:buNone/>
            </a:pPr>
            <a:r>
              <a:rPr lang="en-US" altLang="zh-CN"/>
              <a:t>String</a:t>
            </a:r>
            <a:r>
              <a:rPr lang="zh-CN" altLang="en-US"/>
              <a:t>的真实内容需要由偏移量和长度在这个</a:t>
            </a:r>
            <a:r>
              <a:rPr lang="en-US" altLang="zh-CN"/>
              <a:t>char</a:t>
            </a:r>
            <a:r>
              <a:rPr lang="zh-CN" altLang="en-US"/>
              <a:t>数组中进行定位和截取</a:t>
            </a:r>
            <a:r>
              <a:rPr lang="en-US" altLang="zh-CN"/>
              <a:t>,</a:t>
            </a:r>
            <a:r>
              <a:rPr lang="zh-CN" altLang="en-US"/>
              <a:t>理解这点很重</a:t>
            </a:r>
            <a:r>
              <a:rPr lang="en-US" altLang="zh-CN"/>
              <a:t>,</a:t>
            </a:r>
            <a:r>
              <a:rPr lang="zh-CN" altLang="en-US"/>
              <a:t>因为这个可以更好地了解</a:t>
            </a:r>
            <a:r>
              <a:rPr lang="en-US" altLang="zh-CN"/>
              <a:t>subString</a:t>
            </a:r>
            <a:r>
              <a:rPr lang="zh-CN" altLang="en-US"/>
              <a:t>等方法导致极端情况效率慢</a:t>
            </a:r>
            <a:r>
              <a:rPr lang="zh-CN" altLang="en-US"/>
              <a:t>的原因。</a:t>
            </a:r>
            <a:endParaRPr lang="en-US" altLang="zh-CN"/>
          </a:p>
          <a:p>
            <a:pPr marL="0" indent="0">
              <a:buNone/>
            </a:pPr>
            <a:r>
              <a:rPr lang="en-US" altLang="zh-CN"/>
              <a:t>  public String(char value[], int offset, int count)</a:t>
            </a:r>
            <a:endParaRPr lang="en-US" altLang="zh-CN"/>
          </a:p>
          <a:p>
            <a:pPr marL="0" indent="0">
              <a:buNone/>
            </a:pP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760"/>
            <a:ext cx="10515600" cy="692785"/>
          </a:xfrm>
        </p:spPr>
        <p:txBody>
          <a:bodyPr>
            <a:normAutofit fontScale="90000"/>
          </a:bodyPr>
          <a:p>
            <a:r>
              <a:rPr lang="en-US" altLang="zh-CN"/>
              <a:t>                               String</a:t>
            </a:r>
            <a:r>
              <a:rPr lang="zh-CN" altLang="en-US"/>
              <a:t>的特性</a:t>
            </a:r>
            <a:endParaRPr lang="zh-CN" altLang="en-US"/>
          </a:p>
        </p:txBody>
      </p:sp>
      <p:sp>
        <p:nvSpPr>
          <p:cNvPr id="3" name="内容占位符 2"/>
          <p:cNvSpPr/>
          <p:nvPr>
            <p:ph idx="1"/>
          </p:nvPr>
        </p:nvSpPr>
        <p:spPr>
          <a:xfrm>
            <a:off x="838200" y="1825625"/>
            <a:ext cx="10515600" cy="4552950"/>
          </a:xfrm>
        </p:spPr>
        <p:txBody>
          <a:bodyPr/>
          <a:p>
            <a:pPr marL="0" indent="0">
              <a:buNone/>
            </a:pPr>
            <a:r>
              <a:rPr lang="zh-CN" altLang="en-US"/>
              <a:t>不变性</a:t>
            </a:r>
            <a:r>
              <a:rPr lang="en-US" altLang="zh-CN"/>
              <a:t>:String</a:t>
            </a:r>
            <a:r>
              <a:rPr lang="zh-CN" altLang="en-US"/>
              <a:t>对象一旦生成就不能进行改变</a:t>
            </a:r>
            <a:r>
              <a:rPr lang="en-US" altLang="zh-CN"/>
              <a:t>,</a:t>
            </a:r>
            <a:r>
              <a:rPr lang="zh-CN" altLang="en-US"/>
              <a:t>这也是多线程设计模式之中比较出名的不变设计模式（</a:t>
            </a:r>
            <a:r>
              <a:rPr lang="en-US" altLang="zh-CN"/>
              <a:t>immutable</a:t>
            </a:r>
            <a:r>
              <a:rPr lang="zh-CN" altLang="en-US"/>
              <a:t>）</a:t>
            </a:r>
            <a:r>
              <a:rPr lang="en-US" altLang="zh-CN"/>
              <a:t>,</a:t>
            </a:r>
            <a:r>
              <a:rPr lang="zh-CN" altLang="en-US"/>
              <a:t>不需要同步</a:t>
            </a:r>
            <a:r>
              <a:rPr lang="en-US" altLang="zh-CN"/>
              <a:t>,</a:t>
            </a:r>
            <a:r>
              <a:rPr lang="zh-CN" altLang="en-US"/>
              <a:t>性能好</a:t>
            </a:r>
            <a:r>
              <a:rPr lang="en-US" altLang="zh-CN"/>
              <a:t>,</a:t>
            </a:r>
            <a:r>
              <a:rPr lang="zh-CN" altLang="en-US"/>
              <a:t>因为它是</a:t>
            </a:r>
            <a:r>
              <a:rPr lang="en-US" altLang="zh-CN"/>
              <a:t>final</a:t>
            </a:r>
            <a:r>
              <a:rPr lang="zh-CN" altLang="en-US"/>
              <a:t>定义的。</a:t>
            </a:r>
            <a:r>
              <a:rPr lang="en-US" altLang="zh-CN"/>
              <a:t>JDK1.5</a:t>
            </a:r>
            <a:r>
              <a:rPr lang="zh-CN" altLang="en-US"/>
              <a:t>之前</a:t>
            </a:r>
            <a:r>
              <a:rPr lang="en-US" altLang="zh-CN"/>
              <a:t>final</a:t>
            </a:r>
            <a:r>
              <a:rPr lang="zh-CN" altLang="en-US"/>
              <a:t>定义会帮助虚拟机寻找内联所有的</a:t>
            </a:r>
            <a:r>
              <a:rPr lang="en-US" altLang="zh-CN"/>
              <a:t>final</a:t>
            </a:r>
            <a:r>
              <a:rPr lang="zh-CN" altLang="en-US"/>
              <a:t>方法提高系统效率</a:t>
            </a:r>
            <a:r>
              <a:rPr lang="en-US" altLang="zh-CN"/>
              <a:t>,</a:t>
            </a:r>
            <a:r>
              <a:rPr lang="zh-CN" altLang="en-US"/>
              <a:t>这种优化方法</a:t>
            </a:r>
            <a:r>
              <a:rPr lang="en-US" altLang="zh-CN"/>
              <a:t>1.5</a:t>
            </a:r>
            <a:r>
              <a:rPr lang="zh-CN" altLang="en-US"/>
              <a:t>之后效果不明显。</a:t>
            </a:r>
            <a:endParaRPr lang="zh-CN" altLang="en-US"/>
          </a:p>
          <a:p>
            <a:pPr marL="0" indent="0">
              <a:buNone/>
            </a:pPr>
            <a:r>
              <a:rPr lang="en-US" altLang="zh-CN"/>
              <a:t>subString</a:t>
            </a:r>
            <a:r>
              <a:rPr lang="zh-CN" altLang="en-US"/>
              <a:t>  有啥不好呢</a:t>
            </a:r>
            <a:r>
              <a:rPr lang="en-US" altLang="zh-CN"/>
              <a:t>?</a:t>
            </a:r>
            <a:endParaRPr lang="en-US" altLang="zh-CN"/>
          </a:p>
          <a:p>
            <a:pPr marL="0" indent="0">
              <a:buNone/>
            </a:pPr>
            <a:r>
              <a:rPr lang="zh-CN" altLang="en-US"/>
              <a:t>因为</a:t>
            </a:r>
            <a:r>
              <a:rPr lang="en-US" altLang="zh-CN"/>
              <a:t>subString</a:t>
            </a:r>
            <a:r>
              <a:rPr lang="zh-CN" altLang="en-US"/>
              <a:t>采用的是空间换时间的算法策略</a:t>
            </a:r>
            <a:r>
              <a:rPr lang="en-US" altLang="zh-CN"/>
              <a:t>,</a:t>
            </a:r>
            <a:r>
              <a:rPr lang="zh-CN" altLang="en-US"/>
              <a:t>假如偏移量很小</a:t>
            </a:r>
            <a:r>
              <a:rPr lang="en-US" altLang="zh-CN"/>
              <a:t>,</a:t>
            </a:r>
            <a:r>
              <a:rPr lang="zh-CN" altLang="en-US"/>
              <a:t>会复制很大的区间</a:t>
            </a:r>
            <a:r>
              <a:rPr lang="zh-CN" altLang="en-US"/>
              <a:t>。</a:t>
            </a:r>
            <a:endParaRPr lang="zh-CN" altLang="en-US"/>
          </a:p>
          <a:p>
            <a:pPr marL="0" indent="0">
              <a:buNone/>
            </a:pP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41680"/>
          </a:xfrm>
        </p:spPr>
        <p:txBody>
          <a:bodyPr>
            <a:normAutofit fontScale="90000"/>
          </a:bodyPr>
          <a:p>
            <a:r>
              <a:rPr lang="en-US" altLang="zh-CN"/>
              <a:t>                  </a:t>
            </a:r>
            <a:r>
              <a:rPr lang="en-US"/>
              <a:t>StringBuffer</a:t>
            </a:r>
            <a:r>
              <a:rPr lang="zh-CN" altLang="en-US"/>
              <a:t>和</a:t>
            </a:r>
            <a:r>
              <a:rPr lang="en-US" altLang="zh-CN"/>
              <a:t>StringBuilder</a:t>
            </a:r>
            <a:endParaRPr lang="en-US" altLang="zh-CN"/>
          </a:p>
        </p:txBody>
      </p:sp>
      <p:sp>
        <p:nvSpPr>
          <p:cNvPr id="3" name="内容占位符 2"/>
          <p:cNvSpPr>
            <a:spLocks noGrp="1"/>
          </p:cNvSpPr>
          <p:nvPr>
            <p:ph idx="1"/>
          </p:nvPr>
        </p:nvSpPr>
        <p:spPr>
          <a:xfrm>
            <a:off x="838200" y="1489075"/>
            <a:ext cx="10515600" cy="4631055"/>
          </a:xfrm>
        </p:spPr>
        <p:txBody>
          <a:bodyPr/>
          <a:p>
            <a:r>
              <a:rPr lang="zh-CN" altLang="en-US"/>
              <a:t>这两个类库是用于</a:t>
            </a:r>
            <a:r>
              <a:rPr lang="en-US" altLang="zh-CN"/>
              <a:t>String</a:t>
            </a:r>
            <a:r>
              <a:rPr lang="zh-CN" altLang="en-US"/>
              <a:t>更改用的</a:t>
            </a:r>
            <a:r>
              <a:rPr lang="en-US" altLang="zh-CN"/>
              <a:t>,</a:t>
            </a:r>
            <a:r>
              <a:rPr lang="zh-CN" altLang="en-US"/>
              <a:t>由于</a:t>
            </a:r>
            <a:r>
              <a:rPr lang="en-US" altLang="zh-CN"/>
              <a:t>String</a:t>
            </a:r>
            <a:r>
              <a:rPr lang="zh-CN" altLang="en-US"/>
              <a:t>是不可变的</a:t>
            </a:r>
            <a:r>
              <a:rPr lang="en-US" altLang="zh-CN"/>
              <a:t>,</a:t>
            </a:r>
            <a:r>
              <a:rPr lang="zh-CN" altLang="en-US"/>
              <a:t>在直接对</a:t>
            </a:r>
            <a:r>
              <a:rPr lang="en-US" altLang="zh-CN"/>
              <a:t>String</a:t>
            </a:r>
            <a:r>
              <a:rPr lang="zh-CN" altLang="en-US"/>
              <a:t>操作的时候</a:t>
            </a:r>
            <a:r>
              <a:rPr lang="en-US" altLang="zh-CN"/>
              <a:t>Stirng</a:t>
            </a:r>
            <a:r>
              <a:rPr lang="zh-CN" altLang="en-US"/>
              <a:t>对象总是会生成新的对象</a:t>
            </a:r>
            <a:r>
              <a:rPr lang="en-US" altLang="zh-CN"/>
              <a:t>,</a:t>
            </a:r>
            <a:r>
              <a:rPr lang="zh-CN" altLang="en-US"/>
              <a:t>其性能相对</a:t>
            </a:r>
            <a:r>
              <a:rPr lang="zh-CN" altLang="en-US"/>
              <a:t>较差。</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10185"/>
            <a:ext cx="10515600" cy="594360"/>
          </a:xfrm>
        </p:spPr>
        <p:txBody>
          <a:bodyPr>
            <a:normAutofit fontScale="90000"/>
          </a:bodyPr>
          <a:p>
            <a:r>
              <a:rPr lang="en-US" altLang="zh-CN"/>
              <a:t>                   </a:t>
            </a:r>
            <a:r>
              <a:rPr lang="zh-CN" altLang="en-US"/>
              <a:t>为什么要用弱引用</a:t>
            </a:r>
            <a:endParaRPr lang="zh-CN" altLang="en-US"/>
          </a:p>
        </p:txBody>
      </p:sp>
      <p:sp>
        <p:nvSpPr>
          <p:cNvPr id="3" name="内容占位符 2"/>
          <p:cNvSpPr>
            <a:spLocks noGrp="1"/>
          </p:cNvSpPr>
          <p:nvPr>
            <p:ph idx="1"/>
          </p:nvPr>
        </p:nvSpPr>
        <p:spPr>
          <a:xfrm>
            <a:off x="838200" y="789940"/>
            <a:ext cx="10515600" cy="5387975"/>
          </a:xfrm>
        </p:spPr>
        <p:txBody>
          <a:bodyPr/>
          <a:p>
            <a:r>
              <a:rPr lang="zh-CN" altLang="en-US" sz="1800"/>
              <a:t>如果这里使用普通的key-value形式来定义存储结构，实质上就会造成节点的生命周期与线程强绑定，只要线程没有销毁，那么节点在GC分析中一直处于可达状态，没办法被回收，而程序本身也无法判断是否可以清理节点。弱引用是Java中四档引用的第三档，比软引用更加弱一些，如果一个对象没有强引用链可达，那么一般活不过下一次GC。当某个ThreadLocal已经没有强引用可达，则随着它被垃圾回收，在ThreadLocalMap里对应的Entry的键值会失效，这为ThreadLocalMap本身的垃圾清理提供了便利。</a:t>
            </a:r>
            <a:endParaRPr lang="zh-CN" altLang="en-US" sz="1800"/>
          </a:p>
          <a:p>
            <a:endParaRPr lang="zh-CN" altLang="en-US"/>
          </a:p>
          <a:p>
            <a:endParaRPr lang="zh-CN" altLang="en-US"/>
          </a:p>
        </p:txBody>
      </p:sp>
      <p:pic>
        <p:nvPicPr>
          <p:cNvPr id="4" name="图片 3"/>
          <p:cNvPicPr>
            <a:picLocks noChangeAspect="1"/>
          </p:cNvPicPr>
          <p:nvPr/>
        </p:nvPicPr>
        <p:blipFill>
          <a:blip r:embed="rId1"/>
          <a:stretch>
            <a:fillRect/>
          </a:stretch>
        </p:blipFill>
        <p:spPr>
          <a:xfrm>
            <a:off x="1109980" y="2073910"/>
            <a:ext cx="8590280" cy="45046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65810"/>
          </a:xfrm>
        </p:spPr>
        <p:txBody>
          <a:bodyPr/>
          <a:p>
            <a:r>
              <a:rPr lang="en-US" altLang="zh-CN"/>
              <a:t>        ThreadLocal</a:t>
            </a:r>
            <a:r>
              <a:rPr lang="zh-CN" altLang="en-US"/>
              <a:t>内存泄漏问题探索</a:t>
            </a:r>
            <a:endParaRPr lang="zh-CN" altLang="en-US"/>
          </a:p>
        </p:txBody>
      </p:sp>
      <p:sp>
        <p:nvSpPr>
          <p:cNvPr id="3" name="内容占位符 2"/>
          <p:cNvSpPr>
            <a:spLocks noGrp="1"/>
          </p:cNvSpPr>
          <p:nvPr>
            <p:ph idx="1"/>
          </p:nvPr>
        </p:nvSpPr>
        <p:spPr>
          <a:xfrm>
            <a:off x="838200" y="1299210"/>
            <a:ext cx="10515600" cy="4878705"/>
          </a:xfrm>
        </p:spPr>
        <p:txBody>
          <a:bodyPr/>
          <a:p>
            <a:r>
              <a:rPr lang="zh-CN" altLang="en-US"/>
              <a:t>ThreadLocal 的作用是提供线程内的局部变量，这种变量在线程的生命周期内起作用，减少同一个线程内多个函数或者组件之间一些公共变量的传递的复杂度。但是如果滥用 ThreadLocal，就可能会导致内存泄漏。下面，我们将围绕三个方面来分析 ThreadLocal 内存泄漏的问题</a:t>
            </a:r>
            <a:endParaRPr lang="zh-CN" altLang="en-US"/>
          </a:p>
          <a:p>
            <a:r>
              <a:rPr lang="zh-CN" altLang="en-US">
                <a:solidFill>
                  <a:srgbClr val="FF0000"/>
                </a:solidFill>
              </a:rPr>
              <a:t>ThreadLocal 实现原理</a:t>
            </a:r>
            <a:endParaRPr lang="zh-CN" altLang="en-US">
              <a:solidFill>
                <a:srgbClr val="FF0000"/>
              </a:solidFill>
            </a:endParaRPr>
          </a:p>
          <a:p>
            <a:r>
              <a:rPr lang="zh-CN" altLang="en-US">
                <a:solidFill>
                  <a:srgbClr val="FF0000"/>
                </a:solidFill>
              </a:rPr>
              <a:t>ThreadLocal为什么会内存泄漏</a:t>
            </a:r>
            <a:endParaRPr lang="zh-CN" altLang="en-US">
              <a:solidFill>
                <a:srgbClr val="FF0000"/>
              </a:solidFill>
            </a:endParaRPr>
          </a:p>
          <a:p>
            <a:r>
              <a:rPr lang="zh-CN" altLang="en-US">
                <a:solidFill>
                  <a:srgbClr val="FF0000"/>
                </a:solidFill>
              </a:rPr>
              <a:t>ThreadLocal 最佳实践</a:t>
            </a:r>
            <a:endParaRPr lang="zh-CN" altLang="en-US">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760"/>
            <a:ext cx="10515600" cy="1169035"/>
          </a:xfrm>
        </p:spPr>
        <p:txBody>
          <a:bodyPr/>
          <a:p>
            <a:r>
              <a:rPr lang="en-US" altLang="zh-CN"/>
              <a:t>            ThreadLocal</a:t>
            </a:r>
            <a:r>
              <a:rPr lang="zh-CN" altLang="en-US"/>
              <a:t>实现原理图解</a:t>
            </a:r>
            <a:endParaRPr lang="zh-CN" altLang="en-US"/>
          </a:p>
        </p:txBody>
      </p:sp>
      <p:pic>
        <p:nvPicPr>
          <p:cNvPr id="4" name="内容占位符 3"/>
          <p:cNvPicPr>
            <a:picLocks noChangeAspect="1"/>
          </p:cNvPicPr>
          <p:nvPr>
            <p:ph idx="1"/>
          </p:nvPr>
        </p:nvPicPr>
        <p:blipFill>
          <a:blip r:embed="rId1"/>
          <a:stretch>
            <a:fillRect/>
          </a:stretch>
        </p:blipFill>
        <p:spPr>
          <a:xfrm>
            <a:off x="2326005" y="1734820"/>
            <a:ext cx="6501130" cy="435165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3565</Words>
  <Application>WPS 演示</Application>
  <PresentationFormat>宽屏</PresentationFormat>
  <Paragraphs>97</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Calibri Light</vt:lpstr>
      <vt:lpstr>Calibri</vt:lpstr>
      <vt:lpstr>微软雅黑</vt:lpstr>
      <vt:lpstr>Arial Unicode MS</vt:lpstr>
      <vt:lpstr>Office 主题</vt:lpstr>
      <vt:lpstr>前言</vt:lpstr>
      <vt:lpstr>                      ThreadLocal是什么？</vt:lpstr>
      <vt:lpstr>                       ThreadLocal  API</vt:lpstr>
      <vt:lpstr>                    ThreadLocal具体实现</vt:lpstr>
      <vt:lpstr>                                    取值实现</vt:lpstr>
      <vt:lpstr>                      ThreadLocalMap解析</vt:lpstr>
      <vt:lpstr>                   为什么要用弱引用</vt:lpstr>
      <vt:lpstr>        ThreadLocal内存泄漏问题探索</vt:lpstr>
      <vt:lpstr>            ThreadLocal实现原理图解</vt:lpstr>
      <vt:lpstr>          ThreadLocal为什么会内存泄漏</vt:lpstr>
      <vt:lpstr>        弱引用和内存泄漏的关系继续探索</vt:lpstr>
      <vt:lpstr>                ThreadLocal 最佳实践</vt:lpstr>
      <vt:lpstr>                              简单实例</vt:lpstr>
      <vt:lpstr>                    简单实例测试效果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江流儿你会念紧箍咒吗</cp:lastModifiedBy>
  <cp:revision>4</cp:revision>
  <dcterms:created xsi:type="dcterms:W3CDTF">2015-05-05T08:02:00Z</dcterms:created>
  <dcterms:modified xsi:type="dcterms:W3CDTF">2018-01-04T17:13:43Z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