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9" r:id="rId15"/>
    <p:sldId id="268"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alpha val="64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ctrTitle"/>
          </p:nvPr>
        </p:nvSpPr>
        <p:spPr>
          <a:xfrm>
            <a:off x="1524000" y="1122680"/>
            <a:ext cx="9144000" cy="963930"/>
          </a:xfrm>
        </p:spPr>
        <p:txBody>
          <a:bodyPr>
            <a:normAutofit/>
          </a:bodyPr>
          <a:p>
            <a:r>
              <a:rPr lang="zh-CN" altLang="en-US"/>
              <a:t>前言</a:t>
            </a:r>
            <a:endParaRPr lang="zh-CN" altLang="en-US"/>
          </a:p>
        </p:txBody>
      </p:sp>
      <p:sp>
        <p:nvSpPr>
          <p:cNvPr id="3" name="副标题 2"/>
          <p:cNvSpPr>
            <a:spLocks noGrp="1"/>
          </p:cNvSpPr>
          <p:nvPr>
            <p:ph type="subTitle" idx="1"/>
          </p:nvPr>
        </p:nvSpPr>
        <p:spPr>
          <a:xfrm>
            <a:off x="1524000" y="2128520"/>
            <a:ext cx="9144000" cy="2280920"/>
          </a:xfrm>
        </p:spPr>
        <p:txBody>
          <a:bodyPr/>
          <a:p>
            <a:pPr algn="ctr"/>
            <a:r>
              <a:rPr lang="zh-CN" altLang="en-US"/>
              <a:t>本次分享的内容是</a:t>
            </a:r>
            <a:r>
              <a:rPr lang="en-US" altLang="zh-CN"/>
              <a:t>jvm</a:t>
            </a:r>
            <a:r>
              <a:rPr lang="zh-CN" altLang="en-US"/>
              <a:t>以及</a:t>
            </a:r>
            <a:r>
              <a:rPr lang="en-US" altLang="zh-CN"/>
              <a:t>gc</a:t>
            </a:r>
            <a:r>
              <a:rPr lang="zh-CN" altLang="en-US"/>
              <a:t>相关内容</a:t>
            </a:r>
            <a:r>
              <a:rPr lang="zh-CN" altLang="en-US"/>
              <a:t>。</a:t>
            </a:r>
            <a:endParaRPr lang="zh-CN" altLang="en-US"/>
          </a:p>
          <a:p>
            <a:pPr algn="l"/>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alpha val="64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title"/>
          </p:nvPr>
        </p:nvSpPr>
        <p:spPr>
          <a:xfrm>
            <a:off x="838200" y="365125"/>
            <a:ext cx="10515600" cy="1136650"/>
          </a:xfrm>
        </p:spPr>
        <p:txBody>
          <a:bodyPr/>
          <a:p>
            <a:r>
              <a:rPr lang="en-US" altLang="zh-CN"/>
              <a:t>          </a:t>
            </a:r>
            <a:r>
              <a:rPr lang="zh-CN" altLang="en-US"/>
              <a:t>                         对象访问</a:t>
            </a:r>
            <a:endParaRPr lang="zh-CN" altLang="en-US"/>
          </a:p>
        </p:txBody>
      </p:sp>
      <p:sp>
        <p:nvSpPr>
          <p:cNvPr id="3" name="内容占位符 2"/>
          <p:cNvSpPr>
            <a:spLocks noGrp="1"/>
          </p:cNvSpPr>
          <p:nvPr>
            <p:ph idx="1"/>
          </p:nvPr>
        </p:nvSpPr>
        <p:spPr/>
        <p:txBody>
          <a:bodyPr>
            <a:normAutofit lnSpcReduction="10000"/>
          </a:bodyPr>
          <a:p>
            <a:r>
              <a:rPr lang="zh-CN" altLang="en-US" sz="1600"/>
              <a:t>当新建一个对象时，会在堆中为这个对象分配内存，并在栈中有一个对这个对象引用，除此之外，在Java堆中还要能通过这个对象找到它的类型信息（对象类型，父类，实现的接口，包含的字段与方法等）。</a:t>
            </a:r>
            <a:endParaRPr lang="zh-CN" altLang="en-US" sz="1600"/>
          </a:p>
          <a:p>
            <a:endParaRPr lang="zh-CN" altLang="en-US" sz="1600"/>
          </a:p>
          <a:p>
            <a:r>
              <a:rPr lang="zh-CN" altLang="en-US" sz="1600"/>
              <a:t>Reference在Java虚拟机中定义为指向对象的引用，但没有定义这个Reference应该有怎么实现。</a:t>
            </a:r>
            <a:endParaRPr lang="zh-CN" altLang="en-US" sz="1600"/>
          </a:p>
          <a:p>
            <a:endParaRPr lang="zh-CN" altLang="en-US" sz="1600"/>
          </a:p>
          <a:p>
            <a:r>
              <a:rPr lang="zh-CN" altLang="en-US" sz="1600"/>
              <a:t>一种实现是Reference直接存储对象在堆内的地址，对象的类型信息可以在对象在堆中的内存布局中存储，如存储在对象内存的开头等。</a:t>
            </a:r>
            <a:endParaRPr lang="zh-CN" altLang="en-US" sz="1600"/>
          </a:p>
          <a:p>
            <a:endParaRPr lang="zh-CN" altLang="en-US" sz="1600"/>
          </a:p>
          <a:p>
            <a:r>
              <a:rPr lang="zh-CN" altLang="en-US" sz="1600"/>
              <a:t>另一种实现是Reference指向一个句柄表中的一个位置，句柄中保存了对象的实际位置及它对应的类型信息。</a:t>
            </a:r>
            <a:endParaRPr lang="zh-CN" altLang="en-US" sz="1600"/>
          </a:p>
          <a:p>
            <a:endParaRPr lang="zh-CN" altLang="en-US" sz="1600"/>
          </a:p>
          <a:p>
            <a:r>
              <a:rPr lang="zh-CN" altLang="en-US" sz="1600"/>
              <a:t>使用句柄的好处是当在内存中移动对象的位置时，只需要更新句柄表中的内容，不需要改变引用值，但会多一次内存访问开销，直接引用的优缺点与此相反。</a:t>
            </a:r>
            <a:endParaRPr lang="zh-CN" altLang="en-US" sz="1600"/>
          </a:p>
          <a:p>
            <a:endParaRPr lang="zh-CN" altLang="en-US" sz="1600"/>
          </a:p>
          <a:p>
            <a:r>
              <a:rPr lang="en-US" altLang="zh-CN" sz="1600"/>
              <a:t>HotSpot</a:t>
            </a:r>
            <a:r>
              <a:rPr lang="zh-CN" altLang="en-US" sz="1600"/>
              <a:t>用直接指针访问的方式，因为对象访问太频繁，这样积少成多性能好点</a:t>
            </a:r>
            <a:endParaRPr lang="zh-CN" altLang="en-US" sz="1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alpha val="64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title"/>
          </p:nvPr>
        </p:nvSpPr>
        <p:spPr>
          <a:xfrm>
            <a:off x="838200" y="366395"/>
            <a:ext cx="10515600" cy="831850"/>
          </a:xfrm>
        </p:spPr>
        <p:txBody>
          <a:bodyPr>
            <a:normAutofit/>
          </a:bodyPr>
          <a:p>
            <a:r>
              <a:rPr lang="en-US" altLang="zh-CN">
                <a:sym typeface="+mn-ea"/>
              </a:rPr>
              <a:t>        </a:t>
            </a:r>
            <a:r>
              <a:rPr lang="zh-CN" altLang="en-US">
                <a:sym typeface="+mn-ea"/>
              </a:rPr>
              <a:t>                两种访问方式</a:t>
            </a:r>
            <a:endParaRPr lang="zh-CN" altLang="en-US">
              <a:sym typeface="+mn-ea"/>
            </a:endParaRPr>
          </a:p>
        </p:txBody>
      </p:sp>
      <p:sp>
        <p:nvSpPr>
          <p:cNvPr id="6" name="文本框 5"/>
          <p:cNvSpPr txBox="1"/>
          <p:nvPr/>
        </p:nvSpPr>
        <p:spPr>
          <a:xfrm>
            <a:off x="1030605" y="3732530"/>
            <a:ext cx="8035290" cy="306705"/>
          </a:xfrm>
          <a:prstGeom prst="rect">
            <a:avLst/>
          </a:prstGeom>
          <a:noFill/>
        </p:spPr>
        <p:txBody>
          <a:bodyPr wrap="square" rtlCol="0">
            <a:spAutoFit/>
          </a:bodyPr>
          <a:p>
            <a:endParaRPr lang="zh-CN" altLang="en-US" sz="1400"/>
          </a:p>
        </p:txBody>
      </p:sp>
      <p:pic>
        <p:nvPicPr>
          <p:cNvPr id="7" name="内容占位符 6"/>
          <p:cNvPicPr>
            <a:picLocks noChangeAspect="1"/>
          </p:cNvPicPr>
          <p:nvPr>
            <p:ph idx="1"/>
          </p:nvPr>
        </p:nvPicPr>
        <p:blipFill>
          <a:blip r:embed="rId1"/>
          <a:stretch>
            <a:fillRect/>
          </a:stretch>
        </p:blipFill>
        <p:spPr>
          <a:xfrm>
            <a:off x="458470" y="1599565"/>
            <a:ext cx="5886450" cy="2943225"/>
          </a:xfrm>
          <a:prstGeom prst="rect">
            <a:avLst/>
          </a:prstGeom>
        </p:spPr>
      </p:pic>
      <p:pic>
        <p:nvPicPr>
          <p:cNvPr id="8" name="图片 7"/>
          <p:cNvPicPr>
            <a:picLocks noChangeAspect="1"/>
          </p:cNvPicPr>
          <p:nvPr/>
        </p:nvPicPr>
        <p:blipFill>
          <a:blip r:embed="rId2"/>
          <a:stretch>
            <a:fillRect/>
          </a:stretch>
        </p:blipFill>
        <p:spPr>
          <a:xfrm>
            <a:off x="5977890" y="1423670"/>
            <a:ext cx="6266815" cy="32950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1065530"/>
          </a:xfrm>
        </p:spPr>
        <p:txBody>
          <a:bodyPr/>
          <a:p>
            <a:r>
              <a:rPr lang="en-US" altLang="zh-CN"/>
              <a:t>                </a:t>
            </a:r>
            <a:endParaRPr lang="zh-CN" altLang="en-US"/>
          </a:p>
        </p:txBody>
      </p:sp>
      <p:sp>
        <p:nvSpPr>
          <p:cNvPr id="3" name="内容占位符 2"/>
          <p:cNvSpPr>
            <a:spLocks noGrp="1"/>
          </p:cNvSpPr>
          <p:nvPr>
            <p:ph idx="1"/>
          </p:nvPr>
        </p:nvSpPr>
        <p:spPr>
          <a:xfrm>
            <a:off x="838200" y="252730"/>
            <a:ext cx="10515600" cy="5924550"/>
          </a:xfrm>
        </p:spPr>
        <p:txBody>
          <a:bodyPr>
            <a:normAutofit/>
          </a:bodyPr>
          <a:p>
            <a:r>
              <a:rPr lang="zh-CN" altLang="en-US"/>
              <a:t>http://debugo.com/jvm-heap/</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alpha val="64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title"/>
          </p:nvPr>
        </p:nvSpPr>
        <p:spPr>
          <a:xfrm>
            <a:off x="838200" y="365125"/>
            <a:ext cx="10515600" cy="1143000"/>
          </a:xfrm>
        </p:spPr>
        <p:txBody>
          <a:bodyPr/>
          <a:p>
            <a:r>
              <a:rPr lang="en-US" altLang="zh-CN"/>
              <a:t>                              jvm</a:t>
            </a:r>
            <a:r>
              <a:rPr lang="zh-CN" altLang="en-US"/>
              <a:t>参数</a:t>
            </a:r>
            <a:endParaRPr lang="zh-CN" altLang="en-US"/>
          </a:p>
        </p:txBody>
      </p:sp>
      <p:sp>
        <p:nvSpPr>
          <p:cNvPr id="3" name="内容占位符 2"/>
          <p:cNvSpPr/>
          <p:nvPr>
            <p:ph idx="1"/>
          </p:nvPr>
        </p:nvSpPr>
        <p:spPr/>
        <p:txBody>
          <a:bodyPr/>
          <a:p>
            <a:r>
              <a:rPr lang="zh-CN" altLang="en-US"/>
              <a:t>http://leichenlei.iteye.com/blog/2097797</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alpha val="64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title"/>
          </p:nvPr>
        </p:nvSpPr>
        <p:spPr>
          <a:xfrm>
            <a:off x="838200" y="365125"/>
            <a:ext cx="10515600" cy="853440"/>
          </a:xfrm>
        </p:spPr>
        <p:txBody>
          <a:bodyPr/>
          <a:p>
            <a:r>
              <a:rPr lang="en-US" altLang="zh-CN"/>
              <a:t>                    </a:t>
            </a:r>
            <a:r>
              <a:rPr lang="zh-CN" altLang="en-US"/>
              <a:t>简单实例测试效果</a:t>
            </a:r>
            <a:endParaRPr lang="zh-CN" altLang="en-US"/>
          </a:p>
        </p:txBody>
      </p:sp>
      <p:sp>
        <p:nvSpPr>
          <p:cNvPr id="3" name="内容占位符 2"/>
          <p:cNvSpPr/>
          <p:nvPr>
            <p:ph idx="1"/>
          </p:nvPr>
        </p:nvSpPr>
        <p:spPr/>
        <p:txBody>
          <a:bodyPr/>
          <a:p>
            <a:r>
              <a:rPr lang="zh-CN" altLang="en-US"/>
              <a:t>现场直播</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alpha val="64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title"/>
          </p:nvPr>
        </p:nvSpPr>
        <p:spPr>
          <a:xfrm>
            <a:off x="838200" y="365760"/>
            <a:ext cx="10515600" cy="1038225"/>
          </a:xfrm>
        </p:spPr>
        <p:txBody>
          <a:bodyPr/>
          <a:p>
            <a:pPr algn="ctr"/>
            <a:r>
              <a:rPr lang="en-US" altLang="zh-CN"/>
              <a:t>jvm</a:t>
            </a:r>
            <a:r>
              <a:rPr lang="zh-CN" altLang="en-US"/>
              <a:t>组成</a:t>
            </a:r>
            <a:endParaRPr lang="zh-CN" altLang="en-US"/>
          </a:p>
        </p:txBody>
      </p:sp>
      <p:pic>
        <p:nvPicPr>
          <p:cNvPr id="4" name="内容占位符 3"/>
          <p:cNvPicPr>
            <a:picLocks noChangeAspect="1"/>
          </p:cNvPicPr>
          <p:nvPr>
            <p:ph idx="1"/>
          </p:nvPr>
        </p:nvPicPr>
        <p:blipFill>
          <a:blip r:embed="rId1"/>
          <a:stretch>
            <a:fillRect/>
          </a:stretch>
        </p:blipFill>
        <p:spPr>
          <a:xfrm>
            <a:off x="1812290" y="1605280"/>
            <a:ext cx="7900035" cy="408241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alpha val="64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title"/>
          </p:nvPr>
        </p:nvSpPr>
        <p:spPr>
          <a:xfrm>
            <a:off x="846455" y="365125"/>
            <a:ext cx="10515600" cy="906780"/>
          </a:xfrm>
        </p:spPr>
        <p:txBody>
          <a:bodyPr>
            <a:normAutofit/>
          </a:bodyPr>
          <a:p>
            <a:r>
              <a:rPr lang="en-US" altLang="zh-CN"/>
              <a:t>                              </a:t>
            </a:r>
            <a:r>
              <a:rPr lang="zh-CN" altLang="en-US"/>
              <a:t>程序计数器</a:t>
            </a:r>
            <a:endParaRPr lang="zh-CN" altLang="en-US"/>
          </a:p>
        </p:txBody>
      </p:sp>
      <p:sp>
        <p:nvSpPr>
          <p:cNvPr id="3" name="内容占位符 2"/>
          <p:cNvSpPr/>
          <p:nvPr>
            <p:ph idx="1"/>
          </p:nvPr>
        </p:nvSpPr>
        <p:spPr>
          <a:xfrm>
            <a:off x="846455" y="1517015"/>
            <a:ext cx="10515600" cy="4351338"/>
          </a:xfrm>
        </p:spPr>
        <p:txBody>
          <a:bodyPr>
            <a:normAutofit lnSpcReduction="10000"/>
          </a:bodyPr>
          <a:p>
            <a:r>
              <a:rPr lang="zh-CN" altLang="en-US"/>
              <a:t>程序计数器</a:t>
            </a:r>
            <a:r>
              <a:rPr lang="en-US" altLang="zh-CN"/>
              <a:t>(Program Counter Register</a:t>
            </a:r>
            <a:r>
              <a:rPr lang="en-US" altLang="zh-CN"/>
              <a:t>)</a:t>
            </a:r>
            <a:endParaRPr lang="en-US" altLang="zh-CN"/>
          </a:p>
          <a:p>
            <a:r>
              <a:rPr lang="zh-CN" altLang="en-US"/>
              <a:t>可以看作当前线程所执行的字节码的行号指示器，在虚拟机的概念模型中，字节码解释器工作时就是通过改变这个计数器的值来选取下一条需要执行的字节码指令</a:t>
            </a:r>
            <a:r>
              <a:rPr lang="en-US" altLang="zh-CN"/>
              <a:t>,</a:t>
            </a:r>
            <a:r>
              <a:rPr lang="zh-CN" altLang="en-US"/>
              <a:t>分支、循环</a:t>
            </a:r>
            <a:r>
              <a:rPr lang="zh-CN" altLang="en-US">
                <a:sym typeface="+mn-ea"/>
              </a:rPr>
              <a:t>、跳转、异常处理、线程恢复等基础功能都需要依赖这个计数器来完成。</a:t>
            </a:r>
            <a:endParaRPr lang="zh-CN" altLang="en-US">
              <a:sym typeface="+mn-ea"/>
            </a:endParaRPr>
          </a:p>
          <a:p>
            <a:r>
              <a:rPr lang="en-US" altLang="zh-CN"/>
              <a:t>类似于PC寄存器，是一块较小的内存区域，通过程序计数器中的值寻找要执行的指令的字节码，由于多线程间切换时要恢复每一个线程的当前执行位置，所以每个线程都有自己的程序计算器。这一个区域不会有OutOfMemeryError。当执行Java方法时，这里存储的执行的指令的地址，如果执行的是native方法，这里的值是Undefined。</a:t>
            </a:r>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alpha val="64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title"/>
          </p:nvPr>
        </p:nvSpPr>
        <p:spPr>
          <a:xfrm>
            <a:off x="838200" y="365760"/>
            <a:ext cx="10515600" cy="989330"/>
          </a:xfrm>
        </p:spPr>
        <p:txBody>
          <a:bodyPr/>
          <a:p>
            <a:r>
              <a:rPr lang="en-US" altLang="zh-CN"/>
              <a:t>                            java</a:t>
            </a:r>
            <a:r>
              <a:rPr lang="zh-CN" altLang="en-US"/>
              <a:t>虚拟机栈</a:t>
            </a:r>
            <a:endParaRPr lang="zh-CN" altLang="en-US"/>
          </a:p>
        </p:txBody>
      </p:sp>
      <p:sp>
        <p:nvSpPr>
          <p:cNvPr id="5" name="文本框 4"/>
          <p:cNvSpPr txBox="1"/>
          <p:nvPr/>
        </p:nvSpPr>
        <p:spPr>
          <a:xfrm>
            <a:off x="1246505" y="4354830"/>
            <a:ext cx="7261225" cy="645160"/>
          </a:xfrm>
          <a:prstGeom prst="rect">
            <a:avLst/>
          </a:prstGeom>
          <a:noFill/>
        </p:spPr>
        <p:txBody>
          <a:bodyPr wrap="square" rtlCol="0">
            <a:spAutoFit/>
          </a:bodyPr>
          <a:p>
            <a:endParaRPr lang="zh-CN" altLang="en-US">
              <a:sym typeface="+mn-ea"/>
            </a:endParaRPr>
          </a:p>
          <a:p>
            <a:endParaRPr lang="zh-CN" altLang="en-US"/>
          </a:p>
        </p:txBody>
      </p:sp>
      <p:sp>
        <p:nvSpPr>
          <p:cNvPr id="3" name="内容占位符 2"/>
          <p:cNvSpPr/>
          <p:nvPr>
            <p:ph idx="1"/>
          </p:nvPr>
        </p:nvSpPr>
        <p:spPr/>
        <p:txBody>
          <a:bodyPr/>
          <a:p>
            <a:pPr marL="0" indent="0">
              <a:buNone/>
            </a:pPr>
            <a:r>
              <a:rPr lang="en-US" altLang="zh-CN" sz="1600">
                <a:sym typeface="+mn-ea"/>
              </a:rPr>
              <a:t>java</a:t>
            </a:r>
            <a:r>
              <a:rPr lang="zh-CN" altLang="en-US" sz="1600">
                <a:sym typeface="+mn-ea"/>
              </a:rPr>
              <a:t>虚拟机栈</a:t>
            </a:r>
            <a:r>
              <a:rPr lang="en-US" altLang="zh-CN" sz="1600">
                <a:sym typeface="+mn-ea"/>
              </a:rPr>
              <a:t>(Java Virtual Machine Stacks)</a:t>
            </a:r>
            <a:endParaRPr lang="en-US" altLang="zh-CN" sz="1600">
              <a:sym typeface="+mn-ea"/>
            </a:endParaRPr>
          </a:p>
          <a:p>
            <a:pPr marL="0" indent="0">
              <a:buNone/>
            </a:pPr>
            <a:r>
              <a:rPr lang="zh-CN" altLang="en-US" sz="1600"/>
              <a:t>和程序计数器一样</a:t>
            </a:r>
            <a:r>
              <a:rPr lang="en-US" altLang="zh-CN" sz="1600"/>
              <a:t>,java</a:t>
            </a:r>
            <a:r>
              <a:rPr lang="zh-CN" altLang="en-US" sz="1600"/>
              <a:t>虚拟机栈也是线程私有的</a:t>
            </a:r>
            <a:r>
              <a:rPr lang="en-US" altLang="zh-CN" sz="1600"/>
              <a:t>,</a:t>
            </a:r>
            <a:r>
              <a:rPr lang="zh-CN" altLang="en-US" sz="1600"/>
              <a:t>它的生命周期和线程相同。虚拟机栈描述的是</a:t>
            </a:r>
            <a:r>
              <a:rPr lang="en-US" altLang="zh-CN" sz="1600"/>
              <a:t>java</a:t>
            </a:r>
            <a:r>
              <a:rPr lang="zh-CN" altLang="en-US" sz="1600"/>
              <a:t>方法执行的内存模型</a:t>
            </a:r>
            <a:r>
              <a:rPr lang="en-US" altLang="zh-CN" sz="1600"/>
              <a:t>:</a:t>
            </a:r>
            <a:r>
              <a:rPr lang="zh-CN" altLang="en-US" sz="1600"/>
              <a:t>每个方法在执行的同时都会创建一个栈帧</a:t>
            </a:r>
            <a:r>
              <a:rPr lang="en-US" altLang="zh-CN" sz="1600"/>
              <a:t>(Stack Frame),</a:t>
            </a:r>
            <a:r>
              <a:rPr lang="zh-CN" altLang="en-US" sz="1600"/>
              <a:t>用于存储局部变量表、操作数栈</a:t>
            </a:r>
            <a:r>
              <a:rPr lang="zh-CN" altLang="en-US" sz="1600">
                <a:sym typeface="+mn-ea"/>
              </a:rPr>
              <a:t>、动态链接、方法出口等信息。每一个方法从调用直到执行完成的过程</a:t>
            </a:r>
            <a:r>
              <a:rPr lang="en-US" altLang="zh-CN" sz="1600">
                <a:sym typeface="+mn-ea"/>
              </a:rPr>
              <a:t>,</a:t>
            </a:r>
            <a:r>
              <a:rPr lang="zh-CN" altLang="en-US" sz="1600">
                <a:sym typeface="+mn-ea"/>
              </a:rPr>
              <a:t>就对应着一个栈帧在虚拟机栈中入栈到出栈的过程。</a:t>
            </a:r>
            <a:endParaRPr lang="zh-CN" altLang="en-US" sz="1600">
              <a:sym typeface="+mn-ea"/>
            </a:endParaRPr>
          </a:p>
          <a:p>
            <a:pPr marL="0" indent="0">
              <a:buNone/>
            </a:pPr>
            <a:r>
              <a:rPr lang="zh-CN" altLang="en-US" sz="1600">
                <a:sym typeface="+mn-ea"/>
              </a:rPr>
              <a:t>经常有人把</a:t>
            </a:r>
            <a:r>
              <a:rPr lang="en-US" altLang="zh-CN" sz="1600">
                <a:sym typeface="+mn-ea"/>
              </a:rPr>
              <a:t>java</a:t>
            </a:r>
            <a:r>
              <a:rPr lang="zh-CN" altLang="en-US" sz="1600">
                <a:sym typeface="+mn-ea"/>
              </a:rPr>
              <a:t>内存区分为堆内存</a:t>
            </a:r>
            <a:r>
              <a:rPr lang="en-US" altLang="zh-CN" sz="1600">
                <a:sym typeface="+mn-ea"/>
              </a:rPr>
              <a:t>(Heap)</a:t>
            </a:r>
            <a:r>
              <a:rPr lang="zh-CN" altLang="en-US" sz="1600">
                <a:sym typeface="+mn-ea"/>
              </a:rPr>
              <a:t>和栈内存</a:t>
            </a:r>
            <a:r>
              <a:rPr lang="en-US" altLang="zh-CN" sz="1600">
                <a:sym typeface="+mn-ea"/>
              </a:rPr>
              <a:t>(Stack),</a:t>
            </a:r>
            <a:r>
              <a:rPr lang="zh-CN" altLang="en-US" sz="1600">
                <a:sym typeface="+mn-ea"/>
              </a:rPr>
              <a:t>这种分法比较粗糙</a:t>
            </a:r>
            <a:r>
              <a:rPr lang="en-US" altLang="zh-CN" sz="1600">
                <a:sym typeface="+mn-ea"/>
              </a:rPr>
              <a:t>,java</a:t>
            </a:r>
            <a:r>
              <a:rPr lang="zh-CN" altLang="en-US" sz="1600">
                <a:sym typeface="+mn-ea"/>
              </a:rPr>
              <a:t>内存区域的划分远比这复杂。这种划分方式的流行只能说明大多数程序员最关注的、与对象内存分配关系最密切的内存区域是这两块。所谓的</a:t>
            </a:r>
            <a:r>
              <a:rPr lang="en-US" altLang="zh-CN" sz="1600">
                <a:sym typeface="+mn-ea"/>
              </a:rPr>
              <a:t>’</a:t>
            </a:r>
            <a:r>
              <a:rPr lang="zh-CN" altLang="en-US" sz="1600">
                <a:sym typeface="+mn-ea"/>
              </a:rPr>
              <a:t>栈</a:t>
            </a:r>
            <a:r>
              <a:rPr lang="en-US" altLang="zh-CN" sz="1600">
                <a:sym typeface="+mn-ea"/>
              </a:rPr>
              <a:t>‘</a:t>
            </a:r>
            <a:r>
              <a:rPr lang="zh-CN" altLang="en-US" sz="1600">
                <a:sym typeface="+mn-ea"/>
              </a:rPr>
              <a:t>就是现在所讲的虚拟机栈，或者说是虚拟机栈中局部变量表部分。</a:t>
            </a:r>
            <a:endParaRPr lang="zh-CN" altLang="en-US" sz="1600">
              <a:sym typeface="+mn-ea"/>
            </a:endParaRPr>
          </a:p>
          <a:p>
            <a:pPr marL="0" indent="0">
              <a:buNone/>
            </a:pPr>
            <a:r>
              <a:rPr lang="zh-CN" altLang="en-US" sz="1600">
                <a:sym typeface="+mn-ea"/>
              </a:rPr>
              <a:t>局部变量表存放了编译器可知的各种基本数据类型</a:t>
            </a:r>
            <a:r>
              <a:rPr lang="en-US" altLang="zh-CN" sz="1600">
                <a:sym typeface="+mn-ea"/>
              </a:rPr>
              <a:t>(boolean byte char short int....),</a:t>
            </a:r>
            <a:r>
              <a:rPr lang="zh-CN" altLang="en-US" sz="1600">
                <a:sym typeface="+mn-ea"/>
              </a:rPr>
              <a:t>对象引用</a:t>
            </a:r>
            <a:r>
              <a:rPr lang="en-US" altLang="zh-CN" sz="1600">
                <a:sym typeface="+mn-ea"/>
              </a:rPr>
              <a:t>(reference</a:t>
            </a:r>
            <a:r>
              <a:rPr lang="zh-CN" altLang="en-US" sz="1600">
                <a:sym typeface="+mn-ea"/>
              </a:rPr>
              <a:t>类型</a:t>
            </a:r>
            <a:r>
              <a:rPr lang="en-US" altLang="zh-CN" sz="1600">
                <a:sym typeface="+mn-ea"/>
              </a:rPr>
              <a:t>,</a:t>
            </a:r>
            <a:r>
              <a:rPr lang="zh-CN" altLang="en-US" sz="1600">
                <a:sym typeface="+mn-ea"/>
              </a:rPr>
              <a:t>它不等于对象本身</a:t>
            </a:r>
            <a:r>
              <a:rPr lang="en-US" altLang="zh-CN" sz="1600">
                <a:sym typeface="+mn-ea"/>
              </a:rPr>
              <a:t>,</a:t>
            </a:r>
            <a:r>
              <a:rPr lang="zh-CN" altLang="en-US" sz="1600">
                <a:sym typeface="+mn-ea"/>
              </a:rPr>
              <a:t>可能是一个指向对象起始位置的引用指针</a:t>
            </a:r>
            <a:r>
              <a:rPr lang="en-US" altLang="zh-CN" sz="1600">
                <a:sym typeface="+mn-ea"/>
              </a:rPr>
              <a:t>,</a:t>
            </a:r>
            <a:r>
              <a:rPr lang="zh-CN" altLang="en-US" sz="1600">
                <a:sym typeface="+mn-ea"/>
              </a:rPr>
              <a:t>也可能一条字节码指令的地址或者一个代表对象的句柄</a:t>
            </a:r>
            <a:r>
              <a:rPr lang="en-US" altLang="zh-CN" sz="1600">
                <a:sym typeface="+mn-ea"/>
              </a:rPr>
              <a:t>)</a:t>
            </a:r>
            <a:r>
              <a:rPr lang="zh-CN" altLang="en-US" sz="1600">
                <a:sym typeface="+mn-ea"/>
              </a:rPr>
              <a:t>。</a:t>
            </a:r>
            <a:endParaRPr lang="zh-CN" altLang="en-US" sz="1600">
              <a:sym typeface="+mn-ea"/>
            </a:endParaRPr>
          </a:p>
          <a:p>
            <a:pPr marL="0" indent="0">
              <a:buNone/>
            </a:pPr>
            <a:r>
              <a:rPr lang="zh-CN" altLang="en-US" sz="1600">
                <a:sym typeface="+mn-ea"/>
              </a:rPr>
              <a:t>其中</a:t>
            </a:r>
            <a:r>
              <a:rPr lang="en-US" altLang="zh-CN" sz="1600">
                <a:sym typeface="+mn-ea"/>
              </a:rPr>
              <a:t>64</a:t>
            </a:r>
            <a:r>
              <a:rPr lang="zh-CN" altLang="en-US" sz="1600">
                <a:sym typeface="+mn-ea"/>
              </a:rPr>
              <a:t>位长度的</a:t>
            </a:r>
            <a:r>
              <a:rPr lang="en-US" altLang="zh-CN" sz="1600">
                <a:sym typeface="+mn-ea"/>
              </a:rPr>
              <a:t>long</a:t>
            </a:r>
            <a:r>
              <a:rPr lang="zh-CN" altLang="en-US" sz="1600">
                <a:sym typeface="+mn-ea"/>
              </a:rPr>
              <a:t>和</a:t>
            </a:r>
            <a:r>
              <a:rPr lang="en-US" altLang="zh-CN" sz="1600">
                <a:sym typeface="+mn-ea"/>
              </a:rPr>
              <a:t>double</a:t>
            </a:r>
            <a:r>
              <a:rPr lang="zh-CN" altLang="en-US" sz="1600">
                <a:sym typeface="+mn-ea"/>
              </a:rPr>
              <a:t>类型的数据会占用</a:t>
            </a:r>
            <a:r>
              <a:rPr lang="en-US" altLang="zh-CN" sz="1600">
                <a:sym typeface="+mn-ea"/>
              </a:rPr>
              <a:t>2</a:t>
            </a:r>
            <a:r>
              <a:rPr lang="zh-CN" altLang="en-US" sz="1600">
                <a:sym typeface="+mn-ea"/>
              </a:rPr>
              <a:t>个局部变量空间</a:t>
            </a:r>
            <a:r>
              <a:rPr lang="en-US" altLang="zh-CN" sz="1600">
                <a:sym typeface="+mn-ea"/>
              </a:rPr>
              <a:t>(Slot)</a:t>
            </a:r>
            <a:r>
              <a:rPr lang="zh-CN" altLang="en-US" sz="1600">
                <a:sym typeface="+mn-ea"/>
              </a:rPr>
              <a:t>，其余的占用</a:t>
            </a:r>
            <a:r>
              <a:rPr lang="en-US" altLang="zh-CN" sz="1600">
                <a:sym typeface="+mn-ea"/>
              </a:rPr>
              <a:t>1</a:t>
            </a:r>
            <a:r>
              <a:rPr lang="zh-CN" altLang="en-US" sz="1600">
                <a:sym typeface="+mn-ea"/>
              </a:rPr>
              <a:t>个。</a:t>
            </a:r>
            <a:endParaRPr lang="zh-CN" altLang="en-US" sz="1600">
              <a:sym typeface="+mn-ea"/>
            </a:endParaRPr>
          </a:p>
          <a:p>
            <a:pPr marL="0" indent="0">
              <a:buNone/>
            </a:pPr>
            <a:r>
              <a:rPr lang="zh-CN" altLang="en-US" sz="1600">
                <a:sym typeface="+mn-ea"/>
              </a:rPr>
              <a:t>局部变量表所需的内存空间在编译器完成分配，在方法运行期不会改变局部变量表的大小。</a:t>
            </a:r>
            <a:endParaRPr lang="zh-CN" altLang="en-US" sz="1600">
              <a:sym typeface="+mn-ea"/>
            </a:endParaRPr>
          </a:p>
          <a:p>
            <a:pPr marL="0" indent="0">
              <a:buNone/>
            </a:pPr>
            <a:r>
              <a:rPr lang="zh-CN" altLang="en-US" sz="1600">
                <a:sym typeface="+mn-ea"/>
              </a:rPr>
              <a:t>在</a:t>
            </a:r>
            <a:r>
              <a:rPr lang="en-US" altLang="zh-CN" sz="1600">
                <a:sym typeface="+mn-ea"/>
              </a:rPr>
              <a:t>java</a:t>
            </a:r>
            <a:r>
              <a:rPr lang="zh-CN" altLang="en-US" sz="1600">
                <a:sym typeface="+mn-ea"/>
              </a:rPr>
              <a:t>虚拟机栈规范中，对这个区域规定了两种异常状况</a:t>
            </a:r>
            <a:r>
              <a:rPr lang="en-US" altLang="zh-CN" sz="1600">
                <a:sym typeface="+mn-ea"/>
              </a:rPr>
              <a:t>:</a:t>
            </a:r>
            <a:r>
              <a:rPr lang="zh-CN" altLang="en-US" sz="1600">
                <a:sym typeface="+mn-ea"/>
              </a:rPr>
              <a:t>如果线程请求的栈深度大于虚拟机所允许的深度</a:t>
            </a:r>
            <a:r>
              <a:rPr lang="en-US" altLang="zh-CN" sz="1600">
                <a:sym typeface="+mn-ea"/>
              </a:rPr>
              <a:t>,</a:t>
            </a:r>
            <a:r>
              <a:rPr lang="zh-CN" altLang="en-US" sz="1600">
                <a:sym typeface="+mn-ea"/>
              </a:rPr>
              <a:t>将抛出</a:t>
            </a:r>
            <a:r>
              <a:rPr lang="en-US" altLang="zh-CN" sz="1600">
                <a:sym typeface="+mn-ea"/>
              </a:rPr>
              <a:t>StackOverFlowError</a:t>
            </a:r>
            <a:r>
              <a:rPr lang="zh-CN" altLang="en-US" sz="1600">
                <a:sym typeface="+mn-ea"/>
              </a:rPr>
              <a:t>异常；</a:t>
            </a:r>
            <a:endParaRPr lang="zh-CN" altLang="en-US" sz="1600">
              <a:sym typeface="+mn-ea"/>
            </a:endParaRPr>
          </a:p>
          <a:p>
            <a:pPr marL="0" indent="0">
              <a:buNone/>
            </a:pPr>
            <a:r>
              <a:rPr lang="zh-CN" altLang="en-US" sz="1600">
                <a:sym typeface="+mn-ea"/>
              </a:rPr>
              <a:t>如果虚拟机栈可以动态扩展</a:t>
            </a:r>
            <a:r>
              <a:rPr lang="en-US" altLang="zh-CN" sz="1600">
                <a:sym typeface="+mn-ea"/>
              </a:rPr>
              <a:t>,</a:t>
            </a:r>
            <a:r>
              <a:rPr lang="zh-CN" altLang="en-US" sz="1600">
                <a:sym typeface="+mn-ea"/>
              </a:rPr>
              <a:t>如果扩展时无法申请到足够的内存</a:t>
            </a:r>
            <a:r>
              <a:rPr lang="en-US" altLang="zh-CN" sz="1600">
                <a:sym typeface="+mn-ea"/>
              </a:rPr>
              <a:t>,</a:t>
            </a:r>
            <a:r>
              <a:rPr lang="zh-CN" altLang="en-US" sz="1600">
                <a:sym typeface="+mn-ea"/>
              </a:rPr>
              <a:t>就会抛出</a:t>
            </a:r>
            <a:r>
              <a:rPr lang="en-US" altLang="zh-CN" sz="1600">
                <a:sym typeface="+mn-ea"/>
              </a:rPr>
              <a:t>OutOfMemoryError</a:t>
            </a:r>
            <a:r>
              <a:rPr lang="zh-CN" altLang="en-US" sz="1600">
                <a:sym typeface="+mn-ea"/>
              </a:rPr>
              <a:t>异常。</a:t>
            </a:r>
            <a:endParaRPr lang="zh-CN" altLang="en-US" sz="1600">
              <a:sym typeface="+mn-ea"/>
            </a:endParaRPr>
          </a:p>
          <a:p>
            <a:pPr marL="0" indent="0">
              <a:buNone/>
            </a:pPr>
            <a:endParaRPr lang="zh-CN" altLang="en-US" sz="1600">
              <a:sym typeface="+mn-ea"/>
            </a:endParaRPr>
          </a:p>
          <a:p>
            <a:pPr marL="0" indent="0">
              <a:buNone/>
            </a:pP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alpha val="64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title"/>
          </p:nvPr>
        </p:nvSpPr>
        <p:spPr>
          <a:xfrm>
            <a:off x="838200" y="365760"/>
            <a:ext cx="10515600" cy="692785"/>
          </a:xfrm>
        </p:spPr>
        <p:txBody>
          <a:bodyPr>
            <a:normAutofit fontScale="90000"/>
          </a:bodyPr>
          <a:p>
            <a:r>
              <a:rPr lang="en-US" altLang="zh-CN"/>
              <a:t>                              </a:t>
            </a:r>
            <a:r>
              <a:rPr lang="zh-CN" altLang="en-US"/>
              <a:t>本地方法栈</a:t>
            </a:r>
            <a:endParaRPr lang="zh-CN" altLang="en-US"/>
          </a:p>
        </p:txBody>
      </p:sp>
      <p:sp>
        <p:nvSpPr>
          <p:cNvPr id="3" name="内容占位符 2"/>
          <p:cNvSpPr/>
          <p:nvPr>
            <p:ph idx="1"/>
          </p:nvPr>
        </p:nvSpPr>
        <p:spPr>
          <a:xfrm>
            <a:off x="838200" y="1825625"/>
            <a:ext cx="10515600" cy="4552950"/>
          </a:xfrm>
        </p:spPr>
        <p:txBody>
          <a:bodyPr/>
          <a:p>
            <a:pPr marL="0" indent="0">
              <a:buNone/>
            </a:pPr>
            <a:r>
              <a:rPr lang="zh-CN" altLang="en-US"/>
              <a:t>本地方法栈（</a:t>
            </a:r>
            <a:r>
              <a:rPr lang="en-US" altLang="zh-CN"/>
              <a:t>Native  Method Stack</a:t>
            </a:r>
            <a:r>
              <a:rPr lang="zh-CN" altLang="en-US"/>
              <a:t>）</a:t>
            </a:r>
            <a:endParaRPr lang="zh-CN" altLang="en-US"/>
          </a:p>
          <a:p>
            <a:pPr marL="0" indent="0">
              <a:buNone/>
            </a:pPr>
            <a:r>
              <a:rPr lang="zh-CN" altLang="en-US"/>
              <a:t>和虚拟机栈所发挥的作用相当类似</a:t>
            </a:r>
            <a:endParaRPr lang="zh-CN" altLang="en-US"/>
          </a:p>
          <a:p>
            <a:pPr marL="0" indent="0">
              <a:buNone/>
            </a:pPr>
            <a:r>
              <a:rPr lang="zh-CN" altLang="en-US"/>
              <a:t>它们之间的区别就是</a:t>
            </a:r>
            <a:r>
              <a:rPr lang="en-US" altLang="zh-CN"/>
              <a:t>native</a:t>
            </a:r>
            <a:r>
              <a:rPr lang="zh-CN" altLang="en-US"/>
              <a:t>和</a:t>
            </a:r>
            <a:r>
              <a:rPr lang="en-US" altLang="zh-CN"/>
              <a:t>java</a:t>
            </a:r>
            <a:r>
              <a:rPr lang="zh-CN" altLang="en-US"/>
              <a:t>方法</a:t>
            </a:r>
            <a:r>
              <a:rPr lang="zh-CN" altLang="en-US"/>
              <a:t>的区别</a:t>
            </a:r>
            <a:endParaRPr lang="zh-CN" altLang="en-US"/>
          </a:p>
          <a:p>
            <a:pPr marL="0" indent="0">
              <a:buNone/>
            </a:pPr>
            <a:r>
              <a:rPr lang="en-US" altLang="zh-CN"/>
              <a:t>Sun HotSpot</a:t>
            </a:r>
            <a:r>
              <a:rPr lang="zh-CN" altLang="en-US"/>
              <a:t>虚拟机将以上两个栈合二为一</a:t>
            </a:r>
            <a:endParaRPr lang="zh-CN" altLang="en-US"/>
          </a:p>
          <a:p>
            <a:pPr marL="0" indent="0">
              <a:buNone/>
            </a:pPr>
            <a:r>
              <a:rPr lang="zh-CN" altLang="en-US"/>
              <a:t>与虚拟机栈一样</a:t>
            </a:r>
            <a:r>
              <a:rPr lang="en-US" altLang="zh-CN"/>
              <a:t>,</a:t>
            </a:r>
            <a:r>
              <a:rPr lang="zh-CN" altLang="en-US"/>
              <a:t>本地方法栈区域也会抛出</a:t>
            </a:r>
            <a:r>
              <a:rPr lang="en-US" altLang="zh-CN">
                <a:sym typeface="+mn-ea"/>
              </a:rPr>
              <a:t>StackOverFlowError</a:t>
            </a:r>
            <a:r>
              <a:rPr lang="zh-CN" altLang="en-US">
                <a:sym typeface="+mn-ea"/>
              </a:rPr>
              <a:t>和</a:t>
            </a:r>
            <a:r>
              <a:rPr lang="en-US" altLang="zh-CN">
                <a:sym typeface="+mn-ea"/>
              </a:rPr>
              <a:t>OutOfMemoryError</a:t>
            </a:r>
            <a:r>
              <a:rPr lang="zh-CN" altLang="en-US">
                <a:sym typeface="+mn-ea"/>
              </a:rPr>
              <a:t>异常</a:t>
            </a:r>
            <a:endParaRPr lang="zh-CN" altLang="en-US">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alpha val="64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title"/>
          </p:nvPr>
        </p:nvSpPr>
        <p:spPr>
          <a:xfrm>
            <a:off x="838200" y="365125"/>
            <a:ext cx="10515600" cy="741680"/>
          </a:xfrm>
        </p:spPr>
        <p:txBody>
          <a:bodyPr>
            <a:normAutofit fontScale="90000"/>
          </a:bodyPr>
          <a:p>
            <a:r>
              <a:rPr lang="en-US" altLang="zh-CN"/>
              <a:t>                                      java</a:t>
            </a:r>
            <a:r>
              <a:rPr lang="zh-CN" altLang="en-US"/>
              <a:t>堆</a:t>
            </a:r>
            <a:endParaRPr lang="zh-CN" altLang="en-US"/>
          </a:p>
        </p:txBody>
      </p:sp>
      <p:sp>
        <p:nvSpPr>
          <p:cNvPr id="3" name="内容占位符 2"/>
          <p:cNvSpPr>
            <a:spLocks noGrp="1"/>
          </p:cNvSpPr>
          <p:nvPr>
            <p:ph idx="1"/>
          </p:nvPr>
        </p:nvSpPr>
        <p:spPr>
          <a:xfrm>
            <a:off x="838200" y="1489075"/>
            <a:ext cx="10515600" cy="4631055"/>
          </a:xfrm>
        </p:spPr>
        <p:txBody>
          <a:bodyPr>
            <a:normAutofit fontScale="40000"/>
          </a:bodyPr>
          <a:p>
            <a:r>
              <a:rPr lang="en-US" altLang="zh-CN"/>
              <a:t>Heap</a:t>
            </a:r>
            <a:endParaRPr lang="en-US" altLang="zh-CN"/>
          </a:p>
          <a:p>
            <a:r>
              <a:rPr lang="en-US" altLang="zh-CN"/>
              <a:t>java</a:t>
            </a:r>
            <a:r>
              <a:rPr lang="zh-CN" altLang="en-US"/>
              <a:t>堆是</a:t>
            </a:r>
            <a:r>
              <a:rPr lang="en-US" altLang="zh-CN"/>
              <a:t>java</a:t>
            </a:r>
            <a:r>
              <a:rPr lang="zh-CN" altLang="en-US"/>
              <a:t>虚拟机所管理的内存中最大的一块</a:t>
            </a:r>
            <a:r>
              <a:rPr lang="en-US" altLang="zh-CN"/>
              <a:t>,java</a:t>
            </a:r>
            <a:r>
              <a:rPr lang="zh-CN" altLang="en-US"/>
              <a:t>堆是被所有线程共享的一块内存区域</a:t>
            </a:r>
            <a:r>
              <a:rPr lang="en-US" altLang="zh-CN"/>
              <a:t>,</a:t>
            </a:r>
            <a:r>
              <a:rPr lang="zh-CN" altLang="en-US"/>
              <a:t>在虚拟机启动时创建。此内存区域的唯一目的就是存放对象实例</a:t>
            </a:r>
            <a:r>
              <a:rPr lang="en-US" altLang="zh-CN"/>
              <a:t>,</a:t>
            </a:r>
            <a:r>
              <a:rPr lang="zh-CN" altLang="en-US"/>
              <a:t>几乎所有的对象实例都要在这里分配内存。</a:t>
            </a:r>
            <a:endParaRPr lang="zh-CN" altLang="en-US"/>
          </a:p>
          <a:p>
            <a:pPr marL="0" indent="0">
              <a:buNone/>
            </a:pPr>
            <a:r>
              <a:rPr lang="zh-CN" altLang="en-US"/>
              <a:t>（</a:t>
            </a:r>
            <a:r>
              <a:rPr lang="en-US" altLang="zh-CN"/>
              <a:t>JIT</a:t>
            </a:r>
            <a:r>
              <a:rPr lang="zh-CN" altLang="en-US"/>
              <a:t>编译器的发展与逃逸分析技术逐渐成熟</a:t>
            </a:r>
            <a:r>
              <a:rPr lang="en-US" altLang="zh-CN"/>
              <a:t>,</a:t>
            </a:r>
            <a:r>
              <a:rPr lang="zh-CN" altLang="en-US"/>
              <a:t>不那么绝对了</a:t>
            </a:r>
            <a:r>
              <a:rPr lang="zh-CN" altLang="en-US"/>
              <a:t>）</a:t>
            </a:r>
            <a:endParaRPr lang="zh-CN" altLang="en-US"/>
          </a:p>
          <a:p>
            <a:pPr marL="0" indent="0">
              <a:buNone/>
            </a:pPr>
            <a:r>
              <a:rPr lang="en-US" altLang="zh-CN"/>
              <a:t>Garbage Collected Heap</a:t>
            </a:r>
            <a:endParaRPr lang="en-US" altLang="zh-CN"/>
          </a:p>
          <a:p>
            <a:pPr marL="0" indent="0">
              <a:buNone/>
            </a:pPr>
            <a:r>
              <a:rPr lang="zh-CN" altLang="en-US"/>
              <a:t>从内存回收角度来看，由于现代收集器基本都是分代收集</a:t>
            </a:r>
            <a:r>
              <a:rPr lang="en-US" altLang="zh-CN"/>
              <a:t>,</a:t>
            </a:r>
            <a:r>
              <a:rPr lang="zh-CN" altLang="en-US"/>
              <a:t>所以</a:t>
            </a:r>
            <a:r>
              <a:rPr lang="en-US" altLang="zh-CN"/>
              <a:t>java</a:t>
            </a:r>
            <a:r>
              <a:rPr lang="zh-CN" altLang="en-US"/>
              <a:t>堆还可以细分为：</a:t>
            </a:r>
            <a:endParaRPr lang="zh-CN" altLang="en-US"/>
          </a:p>
          <a:p>
            <a:pPr marL="0" indent="0">
              <a:buNone/>
            </a:pPr>
            <a:r>
              <a:rPr lang="zh-CN" altLang="en-US"/>
              <a:t>新生代</a:t>
            </a:r>
            <a:endParaRPr lang="zh-CN" altLang="en-US"/>
          </a:p>
          <a:p>
            <a:pPr marL="0" indent="0">
              <a:buNone/>
            </a:pPr>
            <a:r>
              <a:rPr lang="zh-CN" altLang="en-US"/>
              <a:t>老年代</a:t>
            </a:r>
            <a:endParaRPr lang="zh-CN" altLang="en-US"/>
          </a:p>
          <a:p>
            <a:pPr marL="0" indent="0">
              <a:buNone/>
            </a:pPr>
            <a:r>
              <a:rPr lang="zh-CN" altLang="en-US"/>
              <a:t>再细致一点还有：</a:t>
            </a:r>
            <a:endParaRPr lang="zh-CN" altLang="en-US"/>
          </a:p>
          <a:p>
            <a:pPr marL="0" indent="0">
              <a:buNone/>
            </a:pPr>
            <a:r>
              <a:rPr lang="en-US" altLang="zh-CN"/>
              <a:t>Eden</a:t>
            </a:r>
            <a:r>
              <a:rPr lang="zh-CN" altLang="en-US"/>
              <a:t>空间 </a:t>
            </a:r>
            <a:endParaRPr lang="zh-CN" altLang="en-US"/>
          </a:p>
          <a:p>
            <a:pPr marL="0" indent="0">
              <a:buNone/>
            </a:pPr>
            <a:r>
              <a:rPr lang="en-US" altLang="zh-CN"/>
              <a:t>From Survivor</a:t>
            </a:r>
            <a:r>
              <a:rPr lang="zh-CN" altLang="en-US"/>
              <a:t>空间 </a:t>
            </a:r>
            <a:endParaRPr lang="zh-CN" altLang="en-US"/>
          </a:p>
          <a:p>
            <a:pPr marL="0" indent="0">
              <a:buNone/>
            </a:pPr>
            <a:r>
              <a:rPr lang="en-US" altLang="zh-CN"/>
              <a:t>To Survivor</a:t>
            </a:r>
            <a:r>
              <a:rPr lang="zh-CN" altLang="en-US"/>
              <a:t>空间</a:t>
            </a:r>
            <a:endParaRPr lang="zh-CN" altLang="en-US"/>
          </a:p>
          <a:p>
            <a:pPr marL="0" indent="0">
              <a:buNone/>
            </a:pPr>
            <a:r>
              <a:rPr lang="en-US" altLang="zh-CN"/>
              <a:t>java</a:t>
            </a:r>
            <a:r>
              <a:rPr lang="zh-CN" altLang="en-US"/>
              <a:t>堆可以处于物理上不连续的内存空间中</a:t>
            </a:r>
            <a:r>
              <a:rPr lang="en-US" altLang="zh-CN"/>
              <a:t>,</a:t>
            </a:r>
            <a:r>
              <a:rPr lang="zh-CN" altLang="en-US"/>
              <a:t>只要逻辑上是连续的即可</a:t>
            </a:r>
            <a:r>
              <a:rPr lang="en-US" altLang="zh-CN"/>
              <a:t>,</a:t>
            </a:r>
            <a:r>
              <a:rPr lang="zh-CN" altLang="en-US"/>
              <a:t>就像磁盘。在实现时，可以固定大小，也可以变化。</a:t>
            </a:r>
            <a:endParaRPr lang="zh-CN" altLang="en-US"/>
          </a:p>
          <a:p>
            <a:pPr marL="0" indent="0">
              <a:buNone/>
            </a:pPr>
            <a:r>
              <a:rPr lang="zh-CN" altLang="en-US"/>
              <a:t>用</a:t>
            </a:r>
            <a:r>
              <a:rPr lang="en-US" altLang="zh-CN"/>
              <a:t>-xmx -xms</a:t>
            </a:r>
            <a:r>
              <a:rPr lang="zh-CN" altLang="en-US"/>
              <a:t>控制</a:t>
            </a:r>
            <a:endParaRPr lang="zh-CN" altLang="en-US"/>
          </a:p>
          <a:p>
            <a:pPr marL="0" indent="0">
              <a:buNone/>
            </a:pPr>
            <a:r>
              <a:rPr lang="zh-CN" altLang="en-US"/>
              <a:t>如果堆无法再拓展时，将会抛出</a:t>
            </a:r>
            <a:r>
              <a:rPr lang="en-US" altLang="zh-CN"/>
              <a:t>OutOfMemoryError</a:t>
            </a:r>
            <a:r>
              <a:rPr lang="zh-CN" altLang="en-US"/>
              <a:t>异常</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alpha val="64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title"/>
          </p:nvPr>
        </p:nvSpPr>
        <p:spPr>
          <a:xfrm>
            <a:off x="838200" y="210185"/>
            <a:ext cx="10515600" cy="594360"/>
          </a:xfrm>
        </p:spPr>
        <p:txBody>
          <a:bodyPr>
            <a:normAutofit fontScale="90000"/>
          </a:bodyPr>
          <a:p>
            <a:r>
              <a:rPr lang="en-US" altLang="zh-CN"/>
              <a:t>                   </a:t>
            </a:r>
            <a:r>
              <a:rPr lang="zh-CN" altLang="en-US"/>
              <a:t>                  方法区</a:t>
            </a:r>
            <a:endParaRPr lang="zh-CN" altLang="en-US"/>
          </a:p>
        </p:txBody>
      </p:sp>
      <p:sp>
        <p:nvSpPr>
          <p:cNvPr id="3" name="内容占位符 2"/>
          <p:cNvSpPr>
            <a:spLocks noGrp="1"/>
          </p:cNvSpPr>
          <p:nvPr>
            <p:ph idx="1"/>
          </p:nvPr>
        </p:nvSpPr>
        <p:spPr>
          <a:xfrm>
            <a:off x="838200" y="789940"/>
            <a:ext cx="10515600" cy="5387975"/>
          </a:xfrm>
        </p:spPr>
        <p:txBody>
          <a:bodyPr>
            <a:normAutofit/>
          </a:bodyPr>
          <a:p>
            <a:r>
              <a:rPr lang="zh-CN" altLang="en-US"/>
              <a:t>方法区</a:t>
            </a:r>
            <a:r>
              <a:rPr lang="en-US" altLang="zh-CN"/>
              <a:t>(Method Area)</a:t>
            </a:r>
            <a:endParaRPr lang="en-US" altLang="zh-CN"/>
          </a:p>
          <a:p>
            <a:r>
              <a:rPr lang="zh-CN" altLang="en-US" sz="2000"/>
              <a:t>与</a:t>
            </a:r>
            <a:r>
              <a:rPr lang="en-US" altLang="zh-CN" sz="2000"/>
              <a:t>java</a:t>
            </a:r>
            <a:r>
              <a:rPr lang="zh-CN" altLang="en-US" sz="2000"/>
              <a:t>堆一样</a:t>
            </a:r>
            <a:r>
              <a:rPr lang="en-US" altLang="zh-CN" sz="2000"/>
              <a:t>,</a:t>
            </a:r>
            <a:r>
              <a:rPr lang="zh-CN" altLang="en-US" sz="2000"/>
              <a:t>线程共享</a:t>
            </a:r>
            <a:r>
              <a:rPr lang="en-US" altLang="zh-CN" sz="2000"/>
              <a:t>,</a:t>
            </a:r>
            <a:r>
              <a:rPr lang="zh-CN" altLang="en-US" sz="2000"/>
              <a:t>存储虚拟机加载的类信息、常量</a:t>
            </a:r>
            <a:r>
              <a:rPr lang="zh-CN" altLang="en-US" sz="2000">
                <a:sym typeface="+mn-ea"/>
              </a:rPr>
              <a:t>、静态变量、即时编译器编译后的代码等数据。</a:t>
            </a:r>
            <a:endParaRPr lang="zh-CN" altLang="en-US" sz="2000">
              <a:sym typeface="+mn-ea"/>
            </a:endParaRPr>
          </a:p>
          <a:p>
            <a:r>
              <a:rPr lang="en-US" altLang="zh-CN" sz="2000"/>
              <a:t>java</a:t>
            </a:r>
            <a:r>
              <a:rPr lang="zh-CN" altLang="en-US" sz="2000"/>
              <a:t>虚拟机规范把方法区描述为堆的一个逻辑部分，但是它却有一个别名叫做</a:t>
            </a:r>
            <a:r>
              <a:rPr lang="en-US" altLang="zh-CN" sz="2000"/>
              <a:t>Non-Heap</a:t>
            </a:r>
            <a:r>
              <a:rPr lang="zh-CN" altLang="en-US" sz="2000"/>
              <a:t>，目的应该是与</a:t>
            </a:r>
            <a:r>
              <a:rPr lang="en-US" altLang="zh-CN" sz="2000"/>
              <a:t>java</a:t>
            </a:r>
            <a:r>
              <a:rPr lang="zh-CN" altLang="en-US" sz="2000"/>
              <a:t>堆区分开。</a:t>
            </a:r>
            <a:endParaRPr lang="zh-CN" altLang="en-US" sz="2000"/>
          </a:p>
          <a:p>
            <a:r>
              <a:rPr lang="en-US" altLang="zh-CN" sz="2000"/>
              <a:t>JDK1.7</a:t>
            </a:r>
            <a:r>
              <a:rPr lang="zh-CN" altLang="en-US" sz="2000"/>
              <a:t>虚拟机规范已经把原本放在永久代的字符串常量池移出。</a:t>
            </a:r>
            <a:endParaRPr lang="zh-CN" altLang="en-US" sz="2000"/>
          </a:p>
          <a:p>
            <a:r>
              <a:rPr lang="en-US" altLang="zh-CN" sz="2000"/>
              <a:t>jvm</a:t>
            </a:r>
            <a:r>
              <a:rPr lang="zh-CN" altLang="en-US" sz="2000"/>
              <a:t>虚拟机规范对方法区的限制非常宽松，管你</a:t>
            </a:r>
            <a:r>
              <a:rPr lang="en-US" altLang="zh-CN" sz="2000"/>
              <a:t>gc</a:t>
            </a:r>
            <a:r>
              <a:rPr lang="zh-CN" altLang="en-US" sz="2000"/>
              <a:t>不</a:t>
            </a:r>
            <a:r>
              <a:rPr lang="en-US" altLang="zh-CN" sz="2000"/>
              <a:t>gc</a:t>
            </a:r>
            <a:r>
              <a:rPr lang="zh-CN" altLang="en-US" sz="2000"/>
              <a:t>都</a:t>
            </a:r>
            <a:r>
              <a:rPr lang="en-US" altLang="zh-CN" sz="2000"/>
              <a:t>ok</a:t>
            </a:r>
            <a:r>
              <a:rPr lang="zh-CN" altLang="en-US" sz="2000"/>
              <a:t>，在这个区域</a:t>
            </a:r>
            <a:r>
              <a:rPr lang="en-US" altLang="zh-CN" sz="2000"/>
              <a:t>gc</a:t>
            </a:r>
            <a:r>
              <a:rPr lang="zh-CN" altLang="en-US" sz="2000"/>
              <a:t>很少见，永久代不是绝对的永久存在不会</a:t>
            </a:r>
            <a:r>
              <a:rPr lang="en-US" altLang="zh-CN" sz="2000"/>
              <a:t>gc</a:t>
            </a:r>
            <a:endParaRPr lang="en-US" altLang="zh-CN" sz="2000"/>
          </a:p>
          <a:p>
            <a:r>
              <a:rPr lang="zh-CN" altLang="en-US" sz="2000"/>
              <a:t>运行时常量池相对于</a:t>
            </a:r>
            <a:r>
              <a:rPr lang="en-US" altLang="zh-CN" sz="2000"/>
              <a:t>class</a:t>
            </a:r>
            <a:r>
              <a:rPr lang="zh-CN" altLang="en-US" sz="2000"/>
              <a:t>文件常量池一个重要特征就是动态性，运行期间也可以搞点事情放点常量进入池中，开发人员最常用的就是</a:t>
            </a:r>
            <a:r>
              <a:rPr lang="en-US" altLang="zh-CN" sz="2000"/>
              <a:t>String</a:t>
            </a:r>
            <a:r>
              <a:rPr lang="zh-CN" altLang="en-US" sz="2000"/>
              <a:t>的</a:t>
            </a:r>
            <a:r>
              <a:rPr lang="en-US" altLang="zh-CN" sz="2000"/>
              <a:t>intern</a:t>
            </a:r>
            <a:r>
              <a:rPr lang="zh-CN" altLang="en-US" sz="2000"/>
              <a:t>方法。</a:t>
            </a:r>
            <a:endParaRPr lang="zh-CN" altLang="en-US" sz="2000"/>
          </a:p>
          <a:p>
            <a:r>
              <a:rPr lang="en-US" altLang="zh-CN" sz="2000"/>
              <a:t>y</a:t>
            </a:r>
            <a:endParaRPr lang="en-US" altLang="zh-CN"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alpha val="64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title"/>
          </p:nvPr>
        </p:nvSpPr>
        <p:spPr>
          <a:xfrm>
            <a:off x="838200" y="365125"/>
            <a:ext cx="10515600" cy="765810"/>
          </a:xfrm>
        </p:spPr>
        <p:txBody>
          <a:bodyPr/>
          <a:p>
            <a:r>
              <a:rPr lang="en-US" altLang="zh-CN"/>
              <a:t>                                </a:t>
            </a:r>
            <a:endParaRPr lang="en-US" altLang="zh-CN"/>
          </a:p>
        </p:txBody>
      </p:sp>
      <p:pic>
        <p:nvPicPr>
          <p:cNvPr id="4" name="图片 3"/>
          <p:cNvPicPr>
            <a:picLocks noChangeAspect="1"/>
          </p:cNvPicPr>
          <p:nvPr/>
        </p:nvPicPr>
        <p:blipFill>
          <a:blip r:embed="rId1"/>
          <a:stretch>
            <a:fillRect/>
          </a:stretch>
        </p:blipFill>
        <p:spPr>
          <a:xfrm>
            <a:off x="1390015" y="41910"/>
            <a:ext cx="8011160" cy="63595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alpha val="64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title"/>
          </p:nvPr>
        </p:nvSpPr>
        <p:spPr>
          <a:xfrm>
            <a:off x="838200" y="365760"/>
            <a:ext cx="10515600" cy="1169035"/>
          </a:xfrm>
        </p:spPr>
        <p:txBody>
          <a:bodyPr/>
          <a:p>
            <a:r>
              <a:rPr lang="en-US" altLang="zh-CN"/>
              <a:t>                                </a:t>
            </a:r>
            <a:r>
              <a:rPr lang="zh-CN" altLang="en-US"/>
              <a:t>直接内存</a:t>
            </a:r>
            <a:endParaRPr lang="zh-CN" altLang="en-US"/>
          </a:p>
        </p:txBody>
      </p:sp>
      <p:sp>
        <p:nvSpPr>
          <p:cNvPr id="3" name="内容占位符 2"/>
          <p:cNvSpPr/>
          <p:nvPr>
            <p:ph idx="1"/>
          </p:nvPr>
        </p:nvSpPr>
        <p:spPr/>
        <p:txBody>
          <a:bodyPr>
            <a:normAutofit lnSpcReduction="10000"/>
          </a:bodyPr>
          <a:p>
            <a:r>
              <a:rPr lang="zh-CN" altLang="en-US"/>
              <a:t>直接内存</a:t>
            </a:r>
            <a:r>
              <a:rPr lang="en-US" altLang="zh-CN"/>
              <a:t>(Direct Memory</a:t>
            </a:r>
            <a:r>
              <a:rPr lang="en-US" altLang="zh-CN"/>
              <a:t>)</a:t>
            </a:r>
            <a:endParaRPr lang="en-US" altLang="zh-CN"/>
          </a:p>
          <a:p>
            <a:r>
              <a:rPr lang="zh-CN" altLang="en-US"/>
              <a:t>这块东西就不属于虚拟机定义的内存区域，就是堆外内存，但是这部分内存频繁使用，容易搞点</a:t>
            </a:r>
            <a:r>
              <a:rPr lang="en-US" altLang="zh-CN"/>
              <a:t>bug</a:t>
            </a:r>
            <a:r>
              <a:rPr lang="zh-CN" altLang="en-US"/>
              <a:t>出来，所以放这里简介。</a:t>
            </a:r>
            <a:endParaRPr lang="zh-CN" altLang="en-US"/>
          </a:p>
          <a:p>
            <a:r>
              <a:rPr lang="zh-CN" altLang="en-US"/>
              <a:t>就比如</a:t>
            </a:r>
            <a:r>
              <a:rPr lang="en-US" altLang="zh-CN"/>
              <a:t>JDK1.4</a:t>
            </a:r>
            <a:r>
              <a:rPr lang="zh-CN" altLang="en-US"/>
              <a:t>加入了</a:t>
            </a:r>
            <a:r>
              <a:rPr lang="en-US" altLang="zh-CN"/>
              <a:t>NIO</a:t>
            </a:r>
            <a:r>
              <a:rPr lang="zh-CN" altLang="en-US"/>
              <a:t>，引入了</a:t>
            </a:r>
            <a:r>
              <a:rPr lang="en-US" altLang="zh-CN"/>
              <a:t>Channel</a:t>
            </a:r>
            <a:r>
              <a:rPr lang="zh-CN" altLang="en-US"/>
              <a:t>和</a:t>
            </a:r>
            <a:r>
              <a:rPr lang="en-US" altLang="zh-CN"/>
              <a:t>Buffer</a:t>
            </a:r>
            <a:r>
              <a:rPr lang="zh-CN" altLang="en-US"/>
              <a:t>的</a:t>
            </a:r>
            <a:r>
              <a:rPr lang="en-US" altLang="zh-CN"/>
              <a:t>IO</a:t>
            </a:r>
            <a:r>
              <a:rPr lang="zh-CN" altLang="en-US"/>
              <a:t>方法</a:t>
            </a:r>
            <a:r>
              <a:rPr lang="en-US" altLang="zh-CN"/>
              <a:t>,</a:t>
            </a:r>
            <a:r>
              <a:rPr lang="zh-CN" altLang="en-US"/>
              <a:t>可以使用</a:t>
            </a:r>
            <a:r>
              <a:rPr lang="en-US" altLang="zh-CN"/>
              <a:t>Native</a:t>
            </a:r>
            <a:r>
              <a:rPr lang="zh-CN" altLang="en-US"/>
              <a:t>函数库直接分配堆外内存，然后通过一个存储在堆中的</a:t>
            </a:r>
            <a:r>
              <a:rPr lang="en-US" altLang="zh-CN"/>
              <a:t>DirectByteBuffer</a:t>
            </a:r>
            <a:r>
              <a:rPr lang="zh-CN" altLang="en-US"/>
              <a:t>对象作为这块内存的引用进行操作，这就避免了</a:t>
            </a:r>
            <a:r>
              <a:rPr lang="en-US" altLang="zh-CN"/>
              <a:t>java</a:t>
            </a:r>
            <a:r>
              <a:rPr lang="zh-CN" altLang="en-US"/>
              <a:t>堆和</a:t>
            </a:r>
            <a:r>
              <a:rPr lang="en-US" altLang="zh-CN"/>
              <a:t>Native</a:t>
            </a:r>
            <a:r>
              <a:rPr lang="zh-CN" altLang="en-US"/>
              <a:t>堆来回复制数据。</a:t>
            </a:r>
            <a:endParaRPr lang="zh-CN" altLang="en-US"/>
          </a:p>
          <a:p>
            <a:r>
              <a:rPr lang="zh-CN" altLang="en-US"/>
              <a:t>内存总大小是固定的，所以随着堆的调整，可能让这部分内存不足搞点事情出来，然后就炸了（报</a:t>
            </a:r>
            <a:r>
              <a:rPr lang="en-US" altLang="zh-CN"/>
              <a:t>OutOfMemoryError</a:t>
            </a:r>
            <a:r>
              <a:rPr lang="zh-CN" altLang="en-US"/>
              <a:t>），炸了你还以为堆</a:t>
            </a:r>
            <a:r>
              <a:rPr lang="zh-CN" altLang="en-US"/>
              <a:t>内存不足</a:t>
            </a:r>
            <a:r>
              <a:rPr lang="zh-CN" altLang="en-US"/>
              <a:t>，还在调大堆内存</a:t>
            </a: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2925</Words>
  <Application>WPS 演示</Application>
  <PresentationFormat>宽屏</PresentationFormat>
  <Paragraphs>100</Paragraphs>
  <Slides>14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Arial</vt:lpstr>
      <vt:lpstr>宋体</vt:lpstr>
      <vt:lpstr>Wingdings</vt:lpstr>
      <vt:lpstr>Calibri Light</vt:lpstr>
      <vt:lpstr>Calibri</vt:lpstr>
      <vt:lpstr>微软雅黑</vt:lpstr>
      <vt:lpstr>Arial Unicode MS</vt:lpstr>
      <vt:lpstr>Office 主题</vt:lpstr>
      <vt:lpstr>前言</vt:lpstr>
      <vt:lpstr>                      单例设计模式之选择？</vt:lpstr>
      <vt:lpstr>                       JDK动态代理与CGLIB动态字节码</vt:lpstr>
      <vt:lpstr>                    java.lang.String</vt:lpstr>
      <vt:lpstr>                               String的特性</vt:lpstr>
      <vt:lpstr>                  StringBuffer和StringBuilder</vt:lpstr>
      <vt:lpstr>                   为什么要用弱引用</vt:lpstr>
      <vt:lpstr>        ThreadLocal内存泄漏问题探索</vt:lpstr>
      <vt:lpstr>            ThreadLocal实现原理图解</vt:lpstr>
      <vt:lpstr>          ThreadLocal为什么会内存泄漏</vt:lpstr>
      <vt:lpstr>        弱引用和内存泄漏的关系继续探索</vt:lpstr>
      <vt:lpstr>                ThreadLocal 最佳实践</vt:lpstr>
      <vt:lpstr>                              简单实例</vt:lpstr>
      <vt:lpstr>                    简单实例测试效果</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江流儿你会念紧箍咒吗</cp:lastModifiedBy>
  <cp:revision>4</cp:revision>
  <dcterms:created xsi:type="dcterms:W3CDTF">2015-05-05T08:02:00Z</dcterms:created>
  <dcterms:modified xsi:type="dcterms:W3CDTF">2018-01-18T15:14:50Z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