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9" r:id="rId5"/>
    <p:sldId id="260" r:id="rId6"/>
    <p:sldId id="269" r:id="rId7"/>
    <p:sldId id="270" r:id="rId8"/>
    <p:sldId id="263" r:id="rId9"/>
    <p:sldId id="272" r:id="rId10"/>
    <p:sldId id="268" r:id="rId11"/>
    <p:sldId id="271" r:id="rId12"/>
    <p:sldId id="274" r:id="rId13"/>
    <p:sldId id="258" r:id="rId14"/>
    <p:sldId id="261" r:id="rId15"/>
    <p:sldId id="267" r:id="rId16"/>
    <p:sldId id="265" r:id="rId17"/>
    <p:sldId id="264" r:id="rId18"/>
    <p:sldId id="262" r:id="rId19"/>
    <p:sldId id="273"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35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showGuides="1">
      <p:cViewPr varScale="1">
        <p:scale>
          <a:sx n="53" d="100"/>
          <a:sy n="53" d="100"/>
        </p:scale>
        <p:origin x="18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1.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3"/>
          <a:stretch>
            <a:fillRect l="-2000" r="-9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tags" Target="../tags/tag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Text Box 6"/>
          <p:cNvSpPr txBox="1"/>
          <p:nvPr/>
        </p:nvSpPr>
        <p:spPr>
          <a:xfrm>
            <a:off x="694690" y="2856865"/>
            <a:ext cx="3787775" cy="572770"/>
          </a:xfrm>
          <a:prstGeom prst="rect">
            <a:avLst/>
          </a:prstGeom>
          <a:noFill/>
        </p:spPr>
        <p:txBody>
          <a:bodyPr wrap="square" rtlCol="0">
            <a:noAutofit/>
          </a:bodyPr>
          <a:p>
            <a:r>
              <a:rPr lang="en-US" sz="2800" b="1">
                <a:solidFill>
                  <a:schemeClr val="bg1"/>
                </a:solidFill>
              </a:rPr>
              <a:t>Siddhesh Bhatt</a:t>
            </a:r>
            <a:endParaRPr lang="en-US" sz="2800" b="1">
              <a:solidFill>
                <a:schemeClr val="bg1"/>
              </a:solidFill>
            </a:endParaRPr>
          </a:p>
        </p:txBody>
      </p:sp>
      <p:pic>
        <p:nvPicPr>
          <p:cNvPr id="2" name="Picture 1"/>
          <p:cNvPicPr>
            <a:picLocks noChangeAspect="1"/>
          </p:cNvPicPr>
          <p:nvPr/>
        </p:nvPicPr>
        <p:blipFill>
          <a:blip r:embed="rId1"/>
          <a:stretch>
            <a:fillRect/>
          </a:stretch>
        </p:blipFill>
        <p:spPr>
          <a:xfrm>
            <a:off x="0" y="-635"/>
            <a:ext cx="12192000" cy="6777990"/>
          </a:xfrm>
          <a:prstGeom prst="rect">
            <a:avLst/>
          </a:prstGeom>
        </p:spPr>
      </p:pic>
      <p:sp>
        <p:nvSpPr>
          <p:cNvPr id="3" name="Text Box 2"/>
          <p:cNvSpPr txBox="1"/>
          <p:nvPr/>
        </p:nvSpPr>
        <p:spPr>
          <a:xfrm>
            <a:off x="486410" y="2990850"/>
            <a:ext cx="5320665" cy="583565"/>
          </a:xfrm>
          <a:prstGeom prst="rect">
            <a:avLst/>
          </a:prstGeom>
          <a:noFill/>
        </p:spPr>
        <p:txBody>
          <a:bodyPr wrap="square" rtlCol="0">
            <a:spAutoFit/>
          </a:bodyPr>
          <a:p>
            <a:r>
              <a:rPr lang="en-US" sz="3200" b="1">
                <a:solidFill>
                  <a:schemeClr val="bg1"/>
                </a:solidFill>
              </a:rPr>
              <a:t>Siddhesh Bhatt</a:t>
            </a:r>
            <a:endParaRPr lang="en-US" sz="3200" b="1">
              <a:solidFill>
                <a:schemeClr val="bg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ounded Rectangle 1"/>
          <p:cNvSpPr/>
          <p:nvPr/>
        </p:nvSpPr>
        <p:spPr>
          <a:xfrm>
            <a:off x="1588135" y="457200"/>
            <a:ext cx="8512175" cy="14052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800"/>
              <a:t>Skin Age Model training and Results</a:t>
            </a:r>
            <a:endParaRPr lang="en-US" sz="4800"/>
          </a:p>
        </p:txBody>
      </p:sp>
      <p:sp>
        <p:nvSpPr>
          <p:cNvPr id="3" name="Rounded Rectangle 2"/>
          <p:cNvSpPr/>
          <p:nvPr/>
        </p:nvSpPr>
        <p:spPr>
          <a:xfrm>
            <a:off x="1588135" y="2778125"/>
            <a:ext cx="8512175" cy="3667125"/>
          </a:xfrm>
          <a:prstGeom prst="roundRect">
            <a:avLst/>
          </a:prstGeom>
          <a:solidFill>
            <a:srgbClr val="7030A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en-US" sz="2300" b="1"/>
              <a:t>Dataset &amp; Model</a:t>
            </a:r>
            <a:endParaRPr lang="en-US" altLang="en-US" sz="2300" b="1"/>
          </a:p>
          <a:p>
            <a:pPr marL="285750" indent="-285750" algn="l">
              <a:buFont typeface="Arial" panose="020B0604020202020204" pitchFamily="34" charset="0"/>
              <a:buChar char="•"/>
            </a:pPr>
            <a:r>
              <a:rPr lang="en-US" altLang="en-US" sz="2300"/>
              <a:t>UTKFace, resized to 224×224.</a:t>
            </a:r>
            <a:endParaRPr lang="en-US" altLang="en-US" sz="2300"/>
          </a:p>
          <a:p>
            <a:pPr marL="285750" indent="-285750" algn="l">
              <a:buFont typeface="Arial" panose="020B0604020202020204" pitchFamily="34" charset="0"/>
              <a:buChar char="•"/>
            </a:pPr>
            <a:r>
              <a:rPr lang="en-US" altLang="en-US" sz="2300"/>
              <a:t>EfficientNetB0 (ImageNet) backbone + linear regression head.</a:t>
            </a:r>
            <a:endParaRPr lang="en-US" altLang="en-US" sz="2300"/>
          </a:p>
          <a:p>
            <a:pPr algn="l"/>
            <a:r>
              <a:rPr lang="en-US" altLang="en-US" sz="2300" b="1"/>
              <a:t>Approach</a:t>
            </a:r>
            <a:endParaRPr lang="en-US" altLang="en-US" sz="2300" b="1"/>
          </a:p>
          <a:p>
            <a:pPr marL="342900" indent="-342900" algn="l">
              <a:buFont typeface="Arial" panose="020B0604020202020204" pitchFamily="34" charset="0"/>
              <a:buChar char="•"/>
            </a:pPr>
            <a:r>
              <a:rPr lang="en-US" altLang="en-US" sz="2300"/>
              <a:t>Loaded dataset ZIP into Colab environment.</a:t>
            </a:r>
            <a:endParaRPr lang="en-US" altLang="en-US" sz="2300"/>
          </a:p>
          <a:p>
            <a:pPr marL="342900" indent="-342900" algn="l">
              <a:buFont typeface="Arial" panose="020B0604020202020204" pitchFamily="34" charset="0"/>
              <a:buChar char="•"/>
            </a:pPr>
            <a:r>
              <a:rPr lang="en-US" altLang="en-US" sz="2300"/>
              <a:t>Took balanced samples across age groups.</a:t>
            </a:r>
            <a:endParaRPr lang="en-US" altLang="en-US" sz="2300"/>
          </a:p>
          <a:p>
            <a:pPr marL="342900" indent="-342900" algn="l">
              <a:buFont typeface="Arial" panose="020B0604020202020204" pitchFamily="34" charset="0"/>
              <a:buChar char="•"/>
            </a:pPr>
            <a:r>
              <a:rPr lang="en-US" altLang="en-US" sz="2300"/>
              <a:t>Split into train/val/test = 8:1:1, with shuffling for bias reduction.</a:t>
            </a:r>
            <a:endParaRPr lang="en-US" altLang="en-US" sz="2300"/>
          </a:p>
          <a:p>
            <a:pPr marL="342900" indent="-342900" algn="l">
              <a:buFont typeface="Arial" panose="020B0604020202020204" pitchFamily="34" charset="0"/>
              <a:buChar char="•"/>
            </a:pPr>
            <a:r>
              <a:rPr lang="en-US" altLang="en-US" sz="2300"/>
              <a:t>Trained on 80%, validated on 10%, tested on 10%.</a:t>
            </a:r>
            <a:endParaRPr lang="en-US" altLang="en-US" sz="2300"/>
          </a:p>
          <a:p>
            <a:pPr algn="l"/>
            <a:r>
              <a:rPr lang="en-US" altLang="en-US" sz="2300" b="1"/>
              <a:t>Outcome</a:t>
            </a:r>
            <a:endParaRPr lang="en-US" altLang="en-US" sz="2300" b="1"/>
          </a:p>
          <a:p>
            <a:pPr marL="342900" indent="-342900" algn="just">
              <a:buFont typeface="Arial" panose="020B0604020202020204" pitchFamily="34" charset="0"/>
              <a:buChar char="•"/>
            </a:pPr>
            <a:r>
              <a:rPr lang="en-US" altLang="en-US" sz="2300"/>
              <a:t>Achieved MAE ≈ 5 years for age prediction.</a:t>
            </a:r>
            <a:endParaRPr lang="en-US" altLang="en-US" sz="23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ounded Rectangle 1"/>
          <p:cNvSpPr/>
          <p:nvPr/>
        </p:nvSpPr>
        <p:spPr>
          <a:xfrm>
            <a:off x="1588135" y="457200"/>
            <a:ext cx="8512175" cy="14052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800"/>
              <a:t>Skin Age prediction Model Training flow</a:t>
            </a:r>
            <a:endParaRPr lang="en-US" sz="4800"/>
          </a:p>
        </p:txBody>
      </p:sp>
      <p:sp>
        <p:nvSpPr>
          <p:cNvPr id="4" name="Rounded Rectangle 3"/>
          <p:cNvSpPr/>
          <p:nvPr/>
        </p:nvSpPr>
        <p:spPr>
          <a:xfrm>
            <a:off x="536575" y="2091055"/>
            <a:ext cx="2708275" cy="157670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a:t>Dataset:Used UTKFace</a:t>
            </a:r>
            <a:endParaRPr lang="en-US" altLang="en-US"/>
          </a:p>
        </p:txBody>
      </p:sp>
      <p:sp>
        <p:nvSpPr>
          <p:cNvPr id="5" name="Rounded Rectangle 4"/>
          <p:cNvSpPr/>
          <p:nvPr/>
        </p:nvSpPr>
        <p:spPr>
          <a:xfrm>
            <a:off x="4102735" y="2091055"/>
            <a:ext cx="2708275" cy="1656080"/>
          </a:xfrm>
          <a:prstGeom prst="roundRect">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a:t>Preprocessing: Detect and crop faces, resize/pad to 224×224</a:t>
            </a:r>
            <a:endParaRPr lang="en-US" altLang="en-US"/>
          </a:p>
        </p:txBody>
      </p:sp>
      <p:sp>
        <p:nvSpPr>
          <p:cNvPr id="6" name="Rounded Rectangle 5"/>
          <p:cNvSpPr/>
          <p:nvPr/>
        </p:nvSpPr>
        <p:spPr>
          <a:xfrm>
            <a:off x="7668895" y="2091055"/>
            <a:ext cx="2708275" cy="1576705"/>
          </a:xfrm>
          <a:prstGeom prst="roundRect">
            <a:avLst/>
          </a:prstGeom>
          <a:solidFill>
            <a:srgbClr val="FFC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a:t>Dataset Setup in Colab: Upload zipped dataset to Google Drive, copy to Colab, and extract.</a:t>
            </a:r>
            <a:endParaRPr lang="en-US" altLang="en-US"/>
          </a:p>
        </p:txBody>
      </p:sp>
      <p:sp>
        <p:nvSpPr>
          <p:cNvPr id="7" name="Rounded Rectangle 6"/>
          <p:cNvSpPr/>
          <p:nvPr/>
        </p:nvSpPr>
        <p:spPr>
          <a:xfrm>
            <a:off x="9483725" y="3896360"/>
            <a:ext cx="2708275" cy="1576705"/>
          </a:xfrm>
          <a:prstGeom prst="round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a:t>Data Preparation: Map images to age categories, split each category into train, validation, and test, then shuffle training set.</a:t>
            </a:r>
            <a:endParaRPr lang="en-US" altLang="en-US"/>
          </a:p>
        </p:txBody>
      </p:sp>
      <p:sp>
        <p:nvSpPr>
          <p:cNvPr id="8" name="Rounded Rectangle 7"/>
          <p:cNvSpPr/>
          <p:nvPr/>
        </p:nvSpPr>
        <p:spPr>
          <a:xfrm>
            <a:off x="6659245" y="5016500"/>
            <a:ext cx="2708275" cy="1576705"/>
          </a:xfrm>
          <a:prstGeom prst="round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a:t>Model Setup: Load EfficientNetB0 backbone with ImageNet weights (frozen), add ReLU + regression head.</a:t>
            </a:r>
            <a:endParaRPr lang="en-US" altLang="en-US"/>
          </a:p>
        </p:txBody>
      </p:sp>
      <p:sp>
        <p:nvSpPr>
          <p:cNvPr id="9" name="Rounded Rectangle 8"/>
          <p:cNvSpPr/>
          <p:nvPr/>
        </p:nvSpPr>
        <p:spPr>
          <a:xfrm>
            <a:off x="2896870" y="4693285"/>
            <a:ext cx="3376295" cy="1728470"/>
          </a:xfrm>
          <a:prstGeom prst="roundRect">
            <a:avLst/>
          </a:prstGeom>
          <a:solidFill>
            <a:srgbClr val="0070C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just"/>
            <a:r>
              <a:rPr lang="en-US" altLang="en-US"/>
              <a:t>Model Training: Train head with Adam/MSE for 20 epoch, then unfreeze backbone and fine-tune at lower LR for 20 epochs.</a:t>
            </a:r>
            <a:endParaRPr lang="en-US" altLang="en-US"/>
          </a:p>
        </p:txBody>
      </p:sp>
      <p:sp>
        <p:nvSpPr>
          <p:cNvPr id="10" name="Rounded Rectangle 9"/>
          <p:cNvSpPr/>
          <p:nvPr/>
        </p:nvSpPr>
        <p:spPr>
          <a:xfrm>
            <a:off x="59055" y="5016500"/>
            <a:ext cx="2708275" cy="1576705"/>
          </a:xfrm>
          <a:prstGeom prst="roundRect">
            <a:avLst/>
          </a:prstGeom>
          <a:solidFill>
            <a:srgbClr val="7030A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Save the model as a .h5 file</a:t>
            </a:r>
            <a:endParaRPr lang="en-US"/>
          </a:p>
        </p:txBody>
      </p:sp>
      <p:cxnSp>
        <p:nvCxnSpPr>
          <p:cNvPr id="11" name="Straight Arrow Connector 10"/>
          <p:cNvCxnSpPr>
            <a:stCxn id="4" idx="3"/>
            <a:endCxn id="5" idx="1"/>
          </p:cNvCxnSpPr>
          <p:nvPr/>
        </p:nvCxnSpPr>
        <p:spPr>
          <a:xfrm>
            <a:off x="3244850" y="2879725"/>
            <a:ext cx="857885" cy="393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Straight Arrow Connector 11"/>
          <p:cNvCxnSpPr>
            <a:endCxn id="6" idx="1"/>
          </p:cNvCxnSpPr>
          <p:nvPr/>
        </p:nvCxnSpPr>
        <p:spPr>
          <a:xfrm>
            <a:off x="6659245" y="2879725"/>
            <a:ext cx="100965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 name="Straight Arrow Connector 12"/>
          <p:cNvCxnSpPr>
            <a:endCxn id="7" idx="0"/>
          </p:cNvCxnSpPr>
          <p:nvPr/>
        </p:nvCxnSpPr>
        <p:spPr>
          <a:xfrm>
            <a:off x="10377170" y="3016885"/>
            <a:ext cx="461010" cy="8794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Straight Arrow Connector 13"/>
          <p:cNvCxnSpPr>
            <a:endCxn id="8" idx="3"/>
          </p:cNvCxnSpPr>
          <p:nvPr/>
        </p:nvCxnSpPr>
        <p:spPr>
          <a:xfrm flipH="1">
            <a:off x="9367520" y="5518785"/>
            <a:ext cx="1470660" cy="2863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5" name="Straight Arrow Connector 14"/>
          <p:cNvCxnSpPr>
            <a:endCxn id="9" idx="3"/>
          </p:cNvCxnSpPr>
          <p:nvPr/>
        </p:nvCxnSpPr>
        <p:spPr>
          <a:xfrm flipH="1" flipV="1">
            <a:off x="6273165" y="5557520"/>
            <a:ext cx="347980" cy="2622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Straight Arrow Connector 15"/>
          <p:cNvCxnSpPr/>
          <p:nvPr/>
        </p:nvCxnSpPr>
        <p:spPr>
          <a:xfrm flipH="1">
            <a:off x="2244725" y="4932680"/>
            <a:ext cx="624840" cy="952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ounded Rectangle 3"/>
          <p:cNvSpPr/>
          <p:nvPr/>
        </p:nvSpPr>
        <p:spPr>
          <a:xfrm>
            <a:off x="1694180" y="403225"/>
            <a:ext cx="8886190" cy="156845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sz="3200"/>
              <a:t>Application Flow: from upload to annotation</a:t>
            </a:r>
            <a:endParaRPr lang="en-US" altLang="en-US" sz="3200"/>
          </a:p>
        </p:txBody>
      </p:sp>
      <p:sp>
        <p:nvSpPr>
          <p:cNvPr id="5" name="Rounded Rectangle 4"/>
          <p:cNvSpPr/>
          <p:nvPr/>
        </p:nvSpPr>
        <p:spPr>
          <a:xfrm>
            <a:off x="403225" y="2330450"/>
            <a:ext cx="2218690" cy="1445895"/>
          </a:xfrm>
          <a:prstGeom prst="roundRect">
            <a:avLst/>
          </a:prstGeom>
          <a:solidFill>
            <a:srgbClr val="7030A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USER Uploads Image</a:t>
            </a:r>
            <a:endParaRPr lang="en-US"/>
          </a:p>
        </p:txBody>
      </p:sp>
      <p:sp>
        <p:nvSpPr>
          <p:cNvPr id="6" name="Rounded Rectangle 5"/>
          <p:cNvSpPr/>
          <p:nvPr/>
        </p:nvSpPr>
        <p:spPr>
          <a:xfrm>
            <a:off x="3521710" y="2330450"/>
            <a:ext cx="2218690" cy="1445895"/>
          </a:xfrm>
          <a:prstGeom prst="roundRect">
            <a:avLst/>
          </a:prstGeom>
          <a:solidFill>
            <a:srgbClr val="00206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Image is preprocessed cropped and converted</a:t>
            </a:r>
            <a:endParaRPr lang="en-US"/>
          </a:p>
        </p:txBody>
      </p:sp>
      <p:sp>
        <p:nvSpPr>
          <p:cNvPr id="7" name="Rounded Rectangle 6"/>
          <p:cNvSpPr/>
          <p:nvPr/>
        </p:nvSpPr>
        <p:spPr>
          <a:xfrm>
            <a:off x="6640195" y="2330450"/>
            <a:ext cx="2218690" cy="1445895"/>
          </a:xfrm>
          <a:prstGeom prst="roundRect">
            <a:avLst/>
          </a:prstGeom>
          <a:solidFill>
            <a:srgbClr val="0070C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Image is supplied to models for ageing symptoms and facial age prediction</a:t>
            </a:r>
            <a:endParaRPr lang="en-US"/>
          </a:p>
        </p:txBody>
      </p:sp>
      <p:sp>
        <p:nvSpPr>
          <p:cNvPr id="9" name="Rounded Rectangle 8"/>
          <p:cNvSpPr/>
          <p:nvPr/>
        </p:nvSpPr>
        <p:spPr>
          <a:xfrm>
            <a:off x="9550400" y="4389120"/>
            <a:ext cx="2218690" cy="144589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labelled image</a:t>
            </a:r>
            <a:endParaRPr lang="en-US"/>
          </a:p>
        </p:txBody>
      </p:sp>
      <p:sp>
        <p:nvSpPr>
          <p:cNvPr id="10" name="Rounded Rectangle 9"/>
          <p:cNvSpPr/>
          <p:nvPr/>
        </p:nvSpPr>
        <p:spPr>
          <a:xfrm>
            <a:off x="6640195" y="4389120"/>
            <a:ext cx="2218690" cy="1445895"/>
          </a:xfrm>
          <a:prstGeom prst="round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image is displayed to the user along with %age prediction of localized features</a:t>
            </a:r>
            <a:endParaRPr lang="en-US"/>
          </a:p>
        </p:txBody>
      </p:sp>
      <p:sp>
        <p:nvSpPr>
          <p:cNvPr id="11" name="Rounded Rectangle 10"/>
          <p:cNvSpPr/>
          <p:nvPr/>
        </p:nvSpPr>
        <p:spPr>
          <a:xfrm>
            <a:off x="3521710" y="4389120"/>
            <a:ext cx="2218690" cy="1445895"/>
          </a:xfrm>
          <a:prstGeom prst="roundRect">
            <a:avLst/>
          </a:prstGeom>
          <a:solidFill>
            <a:srgbClr val="FFC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User downloads image and annotated csv</a:t>
            </a:r>
            <a:endParaRPr lang="en-US"/>
          </a:p>
        </p:txBody>
      </p:sp>
      <p:cxnSp>
        <p:nvCxnSpPr>
          <p:cNvPr id="13" name="Straight Arrow Connector 12"/>
          <p:cNvCxnSpPr>
            <a:stCxn id="5" idx="3"/>
            <a:endCxn id="6" idx="1"/>
          </p:cNvCxnSpPr>
          <p:nvPr/>
        </p:nvCxnSpPr>
        <p:spPr>
          <a:xfrm>
            <a:off x="2621915" y="3053715"/>
            <a:ext cx="89979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Straight Arrow Connector 13"/>
          <p:cNvCxnSpPr/>
          <p:nvPr/>
        </p:nvCxnSpPr>
        <p:spPr>
          <a:xfrm>
            <a:off x="5740400" y="3053715"/>
            <a:ext cx="89979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5" name="Straight Arrow Connector 14"/>
          <p:cNvCxnSpPr/>
          <p:nvPr/>
        </p:nvCxnSpPr>
        <p:spPr>
          <a:xfrm>
            <a:off x="8858885" y="3053715"/>
            <a:ext cx="762000" cy="2032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8" name="Straight Arrow Connector 17"/>
          <p:cNvCxnSpPr>
            <a:endCxn id="11" idx="3"/>
          </p:cNvCxnSpPr>
          <p:nvPr/>
        </p:nvCxnSpPr>
        <p:spPr>
          <a:xfrm flipH="1">
            <a:off x="5740400" y="5056505"/>
            <a:ext cx="797560" cy="5588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9" name="Straight Arrow Connector 18"/>
          <p:cNvCxnSpPr>
            <a:endCxn id="10" idx="3"/>
          </p:cNvCxnSpPr>
          <p:nvPr/>
        </p:nvCxnSpPr>
        <p:spPr>
          <a:xfrm flipH="1">
            <a:off x="8858885" y="5112385"/>
            <a:ext cx="796925"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20" name="Straight Arrow Connector 19"/>
          <p:cNvCxnSpPr/>
          <p:nvPr/>
        </p:nvCxnSpPr>
        <p:spPr>
          <a:xfrm flipH="1" flipV="1">
            <a:off x="1926590" y="3820160"/>
            <a:ext cx="1649730" cy="157353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3" name="Rounded Rectangle 2"/>
          <p:cNvSpPr/>
          <p:nvPr/>
        </p:nvSpPr>
        <p:spPr>
          <a:xfrm>
            <a:off x="9645650" y="2459355"/>
            <a:ext cx="2373630" cy="1358265"/>
          </a:xfrm>
          <a:prstGeom prst="roundRect">
            <a:avLst/>
          </a:prstGeom>
          <a:solidFill>
            <a:schemeClr val="accent2"/>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Image’s colored copy is submitted to labeler with the skin age and facial features</a:t>
            </a:r>
            <a:endParaRPr lang="en-US"/>
          </a:p>
        </p:txBody>
      </p:sp>
      <p:cxnSp>
        <p:nvCxnSpPr>
          <p:cNvPr id="8" name="Straight Arrow Connector 7"/>
          <p:cNvCxnSpPr/>
          <p:nvPr/>
        </p:nvCxnSpPr>
        <p:spPr>
          <a:xfrm>
            <a:off x="10566400" y="3820160"/>
            <a:ext cx="13970" cy="5676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ounded Rectangle 1"/>
          <p:cNvSpPr/>
          <p:nvPr/>
        </p:nvSpPr>
        <p:spPr>
          <a:xfrm>
            <a:off x="2136140" y="400050"/>
            <a:ext cx="6753225" cy="1508125"/>
          </a:xfrm>
          <a:prstGeom prst="roundRect">
            <a:avLst/>
          </a:prstGeom>
          <a:solidFill>
            <a:schemeClr val="bg2">
              <a:lumMod val="1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sz="2800"/>
              <a:t>DermalScan Web Interface and Visualization</a:t>
            </a:r>
            <a:endParaRPr lang="en-US" altLang="en-US" sz="2800"/>
          </a:p>
        </p:txBody>
      </p:sp>
      <p:pic>
        <p:nvPicPr>
          <p:cNvPr id="3" name="Picture 2"/>
          <p:cNvPicPr>
            <a:picLocks noChangeAspect="1"/>
          </p:cNvPicPr>
          <p:nvPr/>
        </p:nvPicPr>
        <p:blipFill>
          <a:blip r:embed="rId1"/>
          <a:stretch>
            <a:fillRect/>
          </a:stretch>
        </p:blipFill>
        <p:spPr>
          <a:xfrm>
            <a:off x="0" y="2301875"/>
            <a:ext cx="7644765" cy="1882775"/>
          </a:xfrm>
          <a:prstGeom prst="rect">
            <a:avLst/>
          </a:prstGeom>
        </p:spPr>
      </p:pic>
      <p:pic>
        <p:nvPicPr>
          <p:cNvPr id="4" name="Picture 3"/>
          <p:cNvPicPr>
            <a:picLocks noChangeAspect="1"/>
          </p:cNvPicPr>
          <p:nvPr/>
        </p:nvPicPr>
        <p:blipFill>
          <a:blip r:embed="rId2"/>
          <a:stretch>
            <a:fillRect/>
          </a:stretch>
        </p:blipFill>
        <p:spPr>
          <a:xfrm>
            <a:off x="8350885" y="2487295"/>
            <a:ext cx="3841115" cy="3578225"/>
          </a:xfrm>
          <a:prstGeom prst="rect">
            <a:avLst/>
          </a:prstGeom>
        </p:spPr>
      </p:pic>
      <p:pic>
        <p:nvPicPr>
          <p:cNvPr id="5" name="Picture 4"/>
          <p:cNvPicPr>
            <a:picLocks noChangeAspect="1"/>
          </p:cNvPicPr>
          <p:nvPr/>
        </p:nvPicPr>
        <p:blipFill>
          <a:blip r:embed="rId3"/>
          <a:stretch>
            <a:fillRect/>
          </a:stretch>
        </p:blipFill>
        <p:spPr>
          <a:xfrm>
            <a:off x="1151890" y="4714875"/>
            <a:ext cx="4333875" cy="2143125"/>
          </a:xfrm>
          <a:prstGeom prst="rect">
            <a:avLst/>
          </a:prstGeom>
        </p:spPr>
      </p:pic>
      <p:cxnSp>
        <p:nvCxnSpPr>
          <p:cNvPr id="6" name="Straight Arrow Connector 5"/>
          <p:cNvCxnSpPr/>
          <p:nvPr/>
        </p:nvCxnSpPr>
        <p:spPr>
          <a:xfrm>
            <a:off x="7678420" y="3645535"/>
            <a:ext cx="616585" cy="450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7" name="Straight Arrow Connector 6"/>
          <p:cNvCxnSpPr/>
          <p:nvPr/>
        </p:nvCxnSpPr>
        <p:spPr>
          <a:xfrm flipH="1">
            <a:off x="5530215" y="5050790"/>
            <a:ext cx="2856230" cy="54864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clear face skin example"/>
          <p:cNvPicPr>
            <a:picLocks noChangeAspect="1"/>
          </p:cNvPicPr>
          <p:nvPr/>
        </p:nvPicPr>
        <p:blipFill>
          <a:blip r:embed="rId1"/>
          <a:stretch>
            <a:fillRect/>
          </a:stretch>
        </p:blipFill>
        <p:spPr>
          <a:xfrm>
            <a:off x="102870" y="1805940"/>
            <a:ext cx="3086100" cy="3726815"/>
          </a:xfrm>
          <a:prstGeom prst="rect">
            <a:avLst/>
          </a:prstGeom>
        </p:spPr>
      </p:pic>
      <p:sp>
        <p:nvSpPr>
          <p:cNvPr id="4" name="Rounded Rectangle 3"/>
          <p:cNvSpPr/>
          <p:nvPr/>
        </p:nvSpPr>
        <p:spPr>
          <a:xfrm>
            <a:off x="2593340" y="217170"/>
            <a:ext cx="6558915" cy="145097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b="1"/>
              <a:t>Samples and Examples</a:t>
            </a:r>
            <a:endParaRPr lang="en-US" sz="4400" b="1"/>
          </a:p>
        </p:txBody>
      </p:sp>
      <p:pic>
        <p:nvPicPr>
          <p:cNvPr id="5" name="Picture 4" descr="annotated (3)"/>
          <p:cNvPicPr>
            <a:picLocks noChangeAspect="1"/>
          </p:cNvPicPr>
          <p:nvPr/>
        </p:nvPicPr>
        <p:blipFill>
          <a:blip r:embed="rId2"/>
          <a:stretch>
            <a:fillRect/>
          </a:stretch>
        </p:blipFill>
        <p:spPr>
          <a:xfrm>
            <a:off x="4329430" y="1805940"/>
            <a:ext cx="2719705" cy="3727450"/>
          </a:xfrm>
          <a:prstGeom prst="rect">
            <a:avLst/>
          </a:prstGeom>
        </p:spPr>
      </p:pic>
      <p:pic>
        <p:nvPicPr>
          <p:cNvPr id="6" name="Picture 5" descr="annotated (4)"/>
          <p:cNvPicPr>
            <a:picLocks noChangeAspect="1"/>
          </p:cNvPicPr>
          <p:nvPr/>
        </p:nvPicPr>
        <p:blipFill>
          <a:blip r:embed="rId3"/>
          <a:stretch>
            <a:fillRect/>
          </a:stretch>
        </p:blipFill>
        <p:spPr>
          <a:xfrm>
            <a:off x="8478520" y="1897380"/>
            <a:ext cx="3086100" cy="36353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ounded Rectangle 1"/>
          <p:cNvSpPr/>
          <p:nvPr/>
        </p:nvSpPr>
        <p:spPr>
          <a:xfrm>
            <a:off x="3215005" y="648970"/>
            <a:ext cx="6549390" cy="1576070"/>
          </a:xfrm>
          <a:prstGeom prst="roundRect">
            <a:avLst/>
          </a:prstGeom>
          <a:solidFill>
            <a:schemeClr val="accent2">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5400"/>
              <a:t>Applications</a:t>
            </a:r>
            <a:endParaRPr lang="en-US" sz="5400"/>
          </a:p>
        </p:txBody>
      </p:sp>
      <p:sp>
        <p:nvSpPr>
          <p:cNvPr id="4" name="Rounded Rectangle 3"/>
          <p:cNvSpPr/>
          <p:nvPr/>
        </p:nvSpPr>
        <p:spPr>
          <a:xfrm>
            <a:off x="730885" y="2525395"/>
            <a:ext cx="10661015" cy="3827780"/>
          </a:xfrm>
          <a:prstGeom prst="roundRect">
            <a:avLst/>
          </a:prstGeom>
          <a:solidFill>
            <a:srgbClr val="FFC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marL="285750" indent="-285750" algn="l">
              <a:buFont typeface="Arial" panose="020B0604020202020204" pitchFamily="34" charset="0"/>
              <a:buChar char="•"/>
            </a:pPr>
            <a:r>
              <a:rPr lang="en-US" altLang="en-US" sz="2300"/>
              <a:t>Dermatology Clinics: Assist doctors in rapid screening of aging-related skin changes.</a:t>
            </a:r>
            <a:endParaRPr lang="en-US" altLang="en-US" sz="2300"/>
          </a:p>
          <a:p>
            <a:pPr marL="285750" indent="-285750" algn="l">
              <a:buFont typeface="Arial" panose="020B0604020202020204" pitchFamily="34" charset="0"/>
              <a:buChar char="•"/>
            </a:pPr>
            <a:r>
              <a:rPr lang="en-US" altLang="en-US" sz="2300"/>
              <a:t>Cosmetic &amp; Skincare Industry: Enable personalized product recommendations based on facial condition analysis.</a:t>
            </a:r>
            <a:endParaRPr lang="en-US" altLang="en-US" sz="2300"/>
          </a:p>
          <a:p>
            <a:pPr marL="285750" indent="-285750" algn="l">
              <a:buFont typeface="Arial" panose="020B0604020202020204" pitchFamily="34" charset="0"/>
              <a:buChar char="•"/>
            </a:pPr>
            <a:r>
              <a:rPr lang="en-US" altLang="en-US" sz="2300"/>
              <a:t>Wellness Apps: Integrate with mobile platforms for self-assessment and skin monitoring.</a:t>
            </a:r>
            <a:endParaRPr lang="en-US" altLang="en-US" sz="2300"/>
          </a:p>
          <a:p>
            <a:pPr marL="285750" indent="-285750" algn="l">
              <a:buFont typeface="Arial" panose="020B0604020202020204" pitchFamily="34" charset="0"/>
              <a:buChar char="•"/>
            </a:pPr>
            <a:r>
              <a:rPr lang="en-US" altLang="en-US" sz="2300"/>
              <a:t>Research: Support studies on long-term facial aging trends across diverse populations.</a:t>
            </a:r>
            <a:endParaRPr lang="en-US" altLang="en-US" sz="2300"/>
          </a:p>
          <a:p>
            <a:pPr marL="285750" indent="-285750" algn="l">
              <a:buFont typeface="Arial" panose="020B0604020202020204" pitchFamily="34" charset="0"/>
              <a:buChar char="•"/>
            </a:pPr>
            <a:r>
              <a:rPr lang="en-US" altLang="en-US" sz="2300"/>
              <a:t>Telemedicine: Facilitate remote consultations with annotated facial scans.</a:t>
            </a:r>
            <a:endParaRPr lang="en-US" altLang="en-US" sz="23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ounded Rectangle 1"/>
          <p:cNvSpPr/>
          <p:nvPr/>
        </p:nvSpPr>
        <p:spPr>
          <a:xfrm>
            <a:off x="1692275" y="563880"/>
            <a:ext cx="8327390" cy="158686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6600"/>
              <a:t>Conclusion</a:t>
            </a:r>
            <a:endParaRPr lang="en-US" sz="6600"/>
          </a:p>
        </p:txBody>
      </p:sp>
      <p:sp>
        <p:nvSpPr>
          <p:cNvPr id="3" name="Rounded Rectangle 2"/>
          <p:cNvSpPr/>
          <p:nvPr/>
        </p:nvSpPr>
        <p:spPr>
          <a:xfrm>
            <a:off x="1617980" y="3183255"/>
            <a:ext cx="8785225" cy="322707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285750" indent="-285750" algn="l">
              <a:buFont typeface="Arial" panose="020B0604020202020204" pitchFamily="34" charset="0"/>
              <a:buChar char="•"/>
            </a:pPr>
            <a:r>
              <a:rPr lang="en-US" altLang="en-US" sz="2300"/>
              <a:t>Lightweight yet accurate solution for facial aging detection.</a:t>
            </a:r>
            <a:endParaRPr lang="en-US" altLang="en-US" sz="2300"/>
          </a:p>
          <a:p>
            <a:pPr marL="285750" indent="-285750" algn="l">
              <a:buFont typeface="Arial" panose="020B0604020202020204" pitchFamily="34" charset="0"/>
              <a:buChar char="•"/>
            </a:pPr>
            <a:endParaRPr lang="en-US" altLang="en-US" sz="2300"/>
          </a:p>
          <a:p>
            <a:pPr marL="285750" indent="-285750" algn="l">
              <a:buFont typeface="Arial" panose="020B0604020202020204" pitchFamily="34" charset="0"/>
              <a:buChar char="•"/>
            </a:pPr>
            <a:r>
              <a:rPr lang="en-US" altLang="en-US" sz="2300"/>
              <a:t>Demonstrates practical AI application in dermatology &amp; wellness.</a:t>
            </a:r>
            <a:endParaRPr lang="en-US" altLang="en-US" sz="2300"/>
          </a:p>
          <a:p>
            <a:pPr marL="285750" indent="-285750" algn="l">
              <a:buFont typeface="Arial" panose="020B0604020202020204" pitchFamily="34" charset="0"/>
              <a:buChar char="•"/>
            </a:pPr>
            <a:endParaRPr lang="en-US" altLang="en-US" sz="2300"/>
          </a:p>
          <a:p>
            <a:pPr marL="285750" indent="-285750" algn="l">
              <a:buFont typeface="Arial" panose="020B0604020202020204" pitchFamily="34" charset="0"/>
              <a:buChar char="•"/>
            </a:pPr>
            <a:r>
              <a:rPr lang="en-US" altLang="en-US" sz="2300"/>
              <a:t>Next steps: larger dataset, more categories, mobile deployment.</a:t>
            </a:r>
            <a:endParaRPr lang="en-US" altLang="en-US" sz="23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ounded Rectangle 2"/>
          <p:cNvSpPr/>
          <p:nvPr/>
        </p:nvSpPr>
        <p:spPr>
          <a:xfrm>
            <a:off x="2399030" y="388620"/>
            <a:ext cx="6478905" cy="1119505"/>
          </a:xfrm>
          <a:prstGeom prst="round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sz="4400"/>
              <a:t>Model Architecture References</a:t>
            </a:r>
            <a:endParaRPr lang="en-US" altLang="en-US" sz="4400"/>
          </a:p>
        </p:txBody>
      </p:sp>
      <p:sp>
        <p:nvSpPr>
          <p:cNvPr id="4" name="Rounded Rectangle 3"/>
          <p:cNvSpPr/>
          <p:nvPr/>
        </p:nvSpPr>
        <p:spPr>
          <a:xfrm>
            <a:off x="754380" y="1736090"/>
            <a:ext cx="10088880" cy="4994275"/>
          </a:xfrm>
          <a:prstGeom prst="roundRect">
            <a:avLst/>
          </a:prstGeom>
          <a:solidFill>
            <a:srgbClr val="00206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en-US" sz="2300"/>
              <a:t>EfficientNetB0 Architecture</a:t>
            </a:r>
            <a:endParaRPr lang="en-US" altLang="en-US" sz="2300"/>
          </a:p>
          <a:p>
            <a:pPr algn="l"/>
            <a:r>
              <a:rPr lang="en-US" altLang="en-US" sz="2300"/>
              <a:t>Introduced in EfficientNet: Rethinking Model Scaling for Convolutional Neural Networks (ICML 2019, Tan &amp; Le).</a:t>
            </a:r>
            <a:endParaRPr lang="en-US" altLang="en-US" sz="2300"/>
          </a:p>
          <a:p>
            <a:pPr algn="l"/>
            <a:r>
              <a:rPr lang="en-US" altLang="en-US" sz="2300"/>
              <a:t>Proposes compound scaling: jointly scales depth, width, and resolution using a single coefficient.</a:t>
            </a:r>
            <a:endParaRPr lang="en-US" altLang="en-US" sz="2300"/>
          </a:p>
          <a:p>
            <a:pPr algn="l"/>
            <a:r>
              <a:rPr lang="en-US" altLang="en-US" sz="2300"/>
              <a:t>Utilizes depthwise separable convolutions to reduce computation cost.</a:t>
            </a:r>
            <a:endParaRPr lang="en-US" altLang="en-US" sz="2300"/>
          </a:p>
          <a:p>
            <a:pPr algn="l"/>
            <a:r>
              <a:rPr lang="en-US" altLang="en-US" sz="2300"/>
              <a:t>Incorporates inverted residual blocks for better information flow and memory efficiency.</a:t>
            </a:r>
            <a:endParaRPr lang="en-US" altLang="en-US" sz="2300"/>
          </a:p>
          <a:p>
            <a:pPr algn="l"/>
            <a:r>
              <a:rPr lang="en-US" altLang="en-US" sz="2300"/>
              <a:t>Achieves high accuracy with significantly lower computational resources than conventional CNNs.</a:t>
            </a:r>
            <a:endParaRPr lang="en-US" altLang="en-US" sz="2300"/>
          </a:p>
          <a:p>
            <a:pPr algn="l"/>
            <a:r>
              <a:rPr lang="en-US" altLang="en-US" sz="2300"/>
              <a:t>Reference</a:t>
            </a:r>
            <a:endParaRPr lang="en-US" altLang="en-US" sz="2300"/>
          </a:p>
          <a:p>
            <a:pPr algn="l"/>
            <a:r>
              <a:rPr lang="en-US" altLang="en-US" sz="2300"/>
              <a:t>Tan, M., &amp; Le, Q. V. (2019). EfficientNet: Rethinking Model Scaling for Convolutional Neural Networks. Proceedings of the 36th International Conference on Machine Learning (ICML).</a:t>
            </a:r>
            <a:endParaRPr lang="en-US" altLang="en-US" sz="23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Rounded Rectangle 2"/>
          <p:cNvSpPr/>
          <p:nvPr/>
        </p:nvSpPr>
        <p:spPr>
          <a:xfrm>
            <a:off x="2501900" y="617220"/>
            <a:ext cx="6478905" cy="1119505"/>
          </a:xfrm>
          <a:prstGeom prst="round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sz="4400"/>
              <a:t>Other References</a:t>
            </a:r>
            <a:endParaRPr lang="en-US" altLang="en-US" sz="4400"/>
          </a:p>
        </p:txBody>
      </p:sp>
      <p:sp>
        <p:nvSpPr>
          <p:cNvPr id="4" name="Rounded Rectangle 3"/>
          <p:cNvSpPr/>
          <p:nvPr/>
        </p:nvSpPr>
        <p:spPr>
          <a:xfrm>
            <a:off x="1348740" y="2022475"/>
            <a:ext cx="9494520" cy="4707890"/>
          </a:xfrm>
          <a:prstGeom prst="roundRect">
            <a:avLst/>
          </a:prstGeom>
          <a:solidFill>
            <a:srgbClr val="00206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en-US" sz="2300"/>
              <a:t>Viola, P., &amp; Jones, M. (2001). Rapid Object Detection using a Boosted Cascade of Simple Features. Proceedings of the 2001 IEEE Computer Society Conference on Computer Vision and Pattern Recognition (CVPR).</a:t>
            </a:r>
            <a:endParaRPr lang="en-US" altLang="en-US" sz="2300"/>
          </a:p>
          <a:p>
            <a:pPr algn="l"/>
            <a:r>
              <a:rPr lang="en-US" altLang="en-US" sz="2300"/>
              <a:t>Bradski, G. (2000). The OpenCV Library. Dr. Dobb’s Journal of Software Tools.</a:t>
            </a:r>
            <a:endParaRPr lang="en-US" altLang="en-US" sz="2300"/>
          </a:p>
          <a:p>
            <a:pPr algn="l"/>
            <a:r>
              <a:rPr lang="en-US" altLang="en-US" sz="2300"/>
              <a:t>Harris, C. R., et al. (2020). Array programming with NumPy. Nature, 585, 357–362.</a:t>
            </a:r>
            <a:endParaRPr lang="en-US" altLang="en-US" sz="2300"/>
          </a:p>
          <a:p>
            <a:pPr algn="l"/>
            <a:r>
              <a:rPr lang="en-US" altLang="en-US" sz="2300"/>
              <a:t>McKinney, W. (2010). Data Structures for Statistical Computing in Python. Proceedings of the 9th Python in Science Conference.</a:t>
            </a:r>
            <a:endParaRPr lang="en-US" altLang="en-US" sz="2300"/>
          </a:p>
          <a:p>
            <a:pPr algn="l"/>
            <a:r>
              <a:rPr lang="en-US" altLang="en-US" sz="2300"/>
              <a:t>Streamlit Inc. (2020). Streamlit Documentation. https://docs.streamlit.io</a:t>
            </a:r>
            <a:endParaRPr lang="en-US" altLang="en-US" sz="23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ounded Rectangle 1"/>
          <p:cNvSpPr/>
          <p:nvPr/>
        </p:nvSpPr>
        <p:spPr>
          <a:xfrm>
            <a:off x="1773555" y="1617345"/>
            <a:ext cx="7628255" cy="3064510"/>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9600"/>
              <a:t>Thank You</a:t>
            </a:r>
            <a:endParaRPr lang="en-US" sz="9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ounded Rectangle 3"/>
          <p:cNvSpPr/>
          <p:nvPr/>
        </p:nvSpPr>
        <p:spPr>
          <a:xfrm>
            <a:off x="549275" y="1594485"/>
            <a:ext cx="11093450" cy="5167630"/>
          </a:xfrm>
          <a:prstGeom prst="roundRect">
            <a:avLst/>
          </a:prstGeom>
          <a:solidFill>
            <a:schemeClr val="tx1">
              <a:alpha val="61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l"/>
            <a:endParaRPr lang="en-US" altLang="en-US" sz="2300">
              <a:sym typeface="+mn-ea"/>
            </a:endParaRPr>
          </a:p>
          <a:p>
            <a:pPr algn="l"/>
            <a:endParaRPr lang="en-US" altLang="en-US" sz="2300">
              <a:sym typeface="+mn-ea"/>
            </a:endParaRPr>
          </a:p>
          <a:p>
            <a:pPr algn="l"/>
            <a:r>
              <a:rPr lang="en-US" altLang="en-US" sz="2300">
                <a:sym typeface="+mn-ea"/>
              </a:rPr>
              <a:t>The primary goal is to develop a deep learning-based system capable of detecting and classifying facial aging signs.</a:t>
            </a:r>
            <a:endParaRPr lang="en-US" altLang="en-US" sz="2300">
              <a:sym typeface="+mn-ea"/>
            </a:endParaRPr>
          </a:p>
          <a:p>
            <a:pPr algn="l"/>
            <a:r>
              <a:rPr lang="en-US" altLang="en-US" sz="2300" b="1">
                <a:sym typeface="+mn-ea"/>
              </a:rPr>
              <a:t>Key Classification Categories</a:t>
            </a:r>
            <a:r>
              <a:rPr lang="en-US" altLang="en-US" sz="2300">
                <a:sym typeface="+mn-ea"/>
              </a:rPr>
              <a:t>: The system is trained to classify facial ageing features into four categories:</a:t>
            </a:r>
            <a:endParaRPr lang="en-US" altLang="en-US" sz="2300"/>
          </a:p>
          <a:p>
            <a:pPr marL="342900" indent="-342900" algn="l">
              <a:buAutoNum type="arabicPeriod"/>
            </a:pPr>
            <a:r>
              <a:rPr lang="en-US" altLang="en-US" sz="2300">
                <a:sym typeface="+mn-ea"/>
              </a:rPr>
              <a:t> Wrinkles</a:t>
            </a:r>
            <a:endParaRPr lang="en-US" altLang="en-US" sz="2300"/>
          </a:p>
          <a:p>
            <a:pPr marL="342900" indent="-342900" algn="l">
              <a:buAutoNum type="arabicPeriod"/>
            </a:pPr>
            <a:r>
              <a:rPr lang="en-US" altLang="en-US" sz="2300">
                <a:sym typeface="+mn-ea"/>
              </a:rPr>
              <a:t> Dark spots</a:t>
            </a:r>
            <a:endParaRPr lang="en-US" altLang="en-US" sz="2300"/>
          </a:p>
          <a:p>
            <a:pPr marL="342900" indent="-342900" algn="l">
              <a:buAutoNum type="arabicPeriod"/>
            </a:pPr>
            <a:r>
              <a:rPr lang="en-US" altLang="en-US" sz="2300">
                <a:sym typeface="+mn-ea"/>
              </a:rPr>
              <a:t> Puffy eyes</a:t>
            </a:r>
            <a:endParaRPr lang="en-US" altLang="en-US" sz="2300"/>
          </a:p>
          <a:p>
            <a:pPr marL="342900" indent="-342900" algn="l">
              <a:buAutoNum type="arabicPeriod"/>
            </a:pPr>
            <a:r>
              <a:rPr lang="en-US" altLang="en-US" sz="2300">
                <a:sym typeface="+mn-ea"/>
              </a:rPr>
              <a:t> Clear skin</a:t>
            </a:r>
            <a:endParaRPr lang="en-US" altLang="en-US" sz="2300">
              <a:sym typeface="+mn-ea"/>
            </a:endParaRPr>
          </a:p>
          <a:p>
            <a:pPr marL="0" indent="0" algn="l">
              <a:buNone/>
            </a:pPr>
            <a:r>
              <a:rPr lang="en-US" altLang="en-US" sz="2300" b="1">
                <a:sym typeface="+mn-ea"/>
              </a:rPr>
              <a:t>Core Outcomes/Deliverables:</a:t>
            </a:r>
            <a:endParaRPr lang="en-US" altLang="en-US" sz="2300" b="1"/>
          </a:p>
          <a:p>
            <a:pPr marL="0" indent="0" algn="l">
              <a:buNone/>
            </a:pPr>
            <a:r>
              <a:rPr lang="en-US" altLang="en-US" sz="2300">
                <a:sym typeface="+mn-ea"/>
              </a:rPr>
              <a:t>1. Detect and localize facial features indicating aging.</a:t>
            </a:r>
            <a:endParaRPr lang="en-US" altLang="en-US" sz="2300"/>
          </a:p>
          <a:p>
            <a:pPr marL="0" indent="0" algn="l">
              <a:buNone/>
            </a:pPr>
            <a:r>
              <a:rPr lang="en-US" altLang="en-US" sz="2300">
                <a:sym typeface="+mn-ea"/>
              </a:rPr>
              <a:t>2. Classify detected features using a trained CNN model.</a:t>
            </a:r>
            <a:endParaRPr lang="en-US" altLang="en-US" sz="2300"/>
          </a:p>
          <a:p>
            <a:pPr marL="0" indent="0" algn="l">
              <a:buNone/>
            </a:pPr>
            <a:r>
              <a:rPr lang="en-US" altLang="en-US" sz="2300">
                <a:sym typeface="+mn-ea"/>
              </a:rPr>
              <a:t>3. Build a web-based frontend for uploading facial images and viewing annotated outputs.</a:t>
            </a:r>
            <a:endParaRPr lang="en-US" altLang="en-US" sz="2300"/>
          </a:p>
          <a:p>
            <a:pPr marL="0" indent="0" algn="l">
              <a:buNone/>
            </a:pPr>
            <a:r>
              <a:rPr lang="en-US" altLang="en-US" sz="2300">
                <a:sym typeface="+mn-ea"/>
              </a:rPr>
              <a:t>4. Display predictions as percentages (probability) along with age</a:t>
            </a:r>
            <a:endParaRPr lang="en-US" altLang="en-US" sz="2300"/>
          </a:p>
          <a:p>
            <a:pPr algn="l"/>
            <a:endParaRPr lang="en-US" altLang="en-US" sz="2300"/>
          </a:p>
        </p:txBody>
      </p:sp>
      <p:sp>
        <p:nvSpPr>
          <p:cNvPr id="5" name="Rounded Rectangle 4"/>
          <p:cNvSpPr/>
          <p:nvPr/>
        </p:nvSpPr>
        <p:spPr>
          <a:xfrm>
            <a:off x="728345" y="323850"/>
            <a:ext cx="10735310" cy="1366520"/>
          </a:xfrm>
          <a:prstGeom prst="roundRect">
            <a:avLst/>
          </a:prstGeom>
          <a:solidFill>
            <a:schemeClr val="tx1">
              <a:alpha val="79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sz="4800" b="1">
                <a:sym typeface="+mn-ea"/>
              </a:rPr>
              <a:t>Project Statement and Key Outcomes</a:t>
            </a:r>
            <a:endParaRPr lang="en-US" altLang="en-US" sz="4800" b="1">
              <a:sym typeface="+mn-e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ounded Rectangle 3"/>
          <p:cNvSpPr/>
          <p:nvPr/>
        </p:nvSpPr>
        <p:spPr>
          <a:xfrm>
            <a:off x="3143250" y="234950"/>
            <a:ext cx="5905500" cy="1927225"/>
          </a:xfrm>
          <a:prstGeom prst="roundRect">
            <a:avLst/>
          </a:prstGeom>
          <a:solidFill>
            <a:schemeClr val="accent3">
              <a:alpha val="6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sz="4400"/>
              <a:t> Technical Architecture</a:t>
            </a:r>
            <a:endParaRPr lang="en-US" altLang="en-US" sz="4400"/>
          </a:p>
        </p:txBody>
      </p:sp>
      <p:sp>
        <p:nvSpPr>
          <p:cNvPr id="5" name="Rounded Rectangle 4"/>
          <p:cNvSpPr/>
          <p:nvPr/>
        </p:nvSpPr>
        <p:spPr>
          <a:xfrm>
            <a:off x="259715" y="1991995"/>
            <a:ext cx="11692890" cy="4597400"/>
          </a:xfrm>
          <a:prstGeom prst="roundRect">
            <a:avLst/>
          </a:prstGeom>
          <a:solidFill>
            <a:srgbClr val="00B0F0">
              <a:alpha val="65000"/>
            </a:srgb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l"/>
            <a:r>
              <a:rPr lang="en-US" altLang="en-US" sz="2300"/>
              <a:t>Model: Pretrained EfficientNetB0 for transfer learning and robust classification.</a:t>
            </a:r>
            <a:endParaRPr lang="en-US" altLang="en-US" sz="2300"/>
          </a:p>
          <a:p>
            <a:pPr algn="l"/>
            <a:r>
              <a:rPr lang="en-US" altLang="en-US" sz="2300"/>
              <a:t>• Framework: TensorFlow/Keras.</a:t>
            </a:r>
            <a:endParaRPr lang="en-US" altLang="en-US" sz="2300"/>
          </a:p>
          <a:p>
            <a:pPr algn="l"/>
            <a:r>
              <a:rPr lang="en-US" altLang="en-US" sz="2300"/>
              <a:t>• Image Operations/Libraries: OpenCV, NumPy, Haarcascade.</a:t>
            </a:r>
            <a:endParaRPr lang="en-US" altLang="en-US" sz="2300"/>
          </a:p>
          <a:p>
            <a:pPr algn="l"/>
            <a:r>
              <a:rPr lang="en-US" altLang="en-US" sz="2300"/>
              <a:t>Processing Flow:</a:t>
            </a:r>
            <a:endParaRPr lang="en-US" altLang="en-US" sz="2300"/>
          </a:p>
          <a:p>
            <a:pPr algn="l"/>
            <a:r>
              <a:rPr lang="en-US" altLang="en-US" sz="2300"/>
              <a:t>1. Image Input (Frontend): User uploads a facial image via the web UI.</a:t>
            </a:r>
            <a:endParaRPr lang="en-US" altLang="en-US" sz="2300"/>
          </a:p>
          <a:p>
            <a:pPr algn="l"/>
            <a:r>
              <a:rPr lang="en-US" altLang="en-US" sz="2300"/>
              <a:t>2. Face Detection: Haar Cascade (OpenCV) is used to accurately detect the face region.</a:t>
            </a:r>
            <a:endParaRPr lang="en-US" altLang="en-US" sz="2300"/>
          </a:p>
          <a:p>
            <a:pPr algn="l"/>
            <a:r>
              <a:rPr lang="en-US" altLang="en-US" sz="2300"/>
              <a:t>3. Preprocessing: Image resizing (to 224x224), normalization, and one-hot encoding are applied.</a:t>
            </a:r>
            <a:endParaRPr lang="en-US" altLang="en-US" sz="2300"/>
          </a:p>
          <a:p>
            <a:pPr algn="l"/>
            <a:r>
              <a:rPr lang="en-US" altLang="en-US" sz="2300"/>
              <a:t>4. Inference (Backend): The processed image is fed into the loaded EfficientNetB0 model.</a:t>
            </a:r>
            <a:endParaRPr lang="en-US" altLang="en-US" sz="2300"/>
          </a:p>
          <a:p>
            <a:pPr algn="l"/>
            <a:r>
              <a:rPr lang="en-US" altLang="en-US" sz="2300"/>
              <a:t>5. Output Generation: The model returns predictions (class probability percentages).</a:t>
            </a:r>
            <a:endParaRPr lang="en-US" altLang="en-US" sz="2300"/>
          </a:p>
          <a:p>
            <a:pPr algn="l"/>
            <a:r>
              <a:rPr lang="en-US" altLang="en-US" sz="2300"/>
              <a:t>6. Visualization: The web frontend displays the image with annotated bounding boxes and labels.</a:t>
            </a:r>
            <a:endParaRPr lang="en-US" altLang="en-US" sz="23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4" name="Table 3"/>
          <p:cNvGraphicFramePr/>
          <p:nvPr/>
        </p:nvGraphicFramePr>
        <p:xfrm>
          <a:off x="1174750" y="5333365"/>
          <a:ext cx="10483850" cy="0"/>
        </p:xfrm>
        <a:graphic>
          <a:graphicData uri="http://schemas.openxmlformats.org/drawingml/2006/table">
            <a:tbl>
              <a:tblPr/>
              <a:tblGrid>
                <a:gridCol w="2096770"/>
                <a:gridCol w="2096770"/>
                <a:gridCol w="2096770"/>
                <a:gridCol w="2096770"/>
                <a:gridCol w="2096770"/>
              </a:tblGrid>
              <a:tr h="0">
                <a:tc>
                  <a:txBody>
                    <a:bodyPr/>
                    <a:p>
                      <a:r>
                        <a:rPr sz="1100"/>
                        <a:t>Milestone</a:t>
                      </a:r>
                      <a:endParaRPr sz="1100"/>
                    </a:p>
                  </a:txBody>
                  <a:tcPr marL="0" marR="0" marT="0" marB="0" anchor="ctr" anchorCtr="0">
                    <a:lnL>
                      <a:noFill/>
                    </a:lnL>
                    <a:lnR>
                      <a:noFill/>
                    </a:lnR>
                    <a:lnT>
                      <a:noFill/>
                    </a:lnT>
                    <a:lnB>
                      <a:noFill/>
                    </a:lnB>
                    <a:noFill/>
                  </a:tcPr>
                </a:tc>
                <a:tc>
                  <a:txBody>
                    <a:bodyPr/>
                    <a:p>
                      <a:r>
                        <a:rPr sz="1100"/>
                        <a:t>Focus Area</a:t>
                      </a:r>
                      <a:endParaRPr sz="1100"/>
                    </a:p>
                  </a:txBody>
                  <a:tcPr marL="0" marR="0" marT="0" marB="0" anchor="ctr" anchorCtr="0">
                    <a:lnL>
                      <a:noFill/>
                    </a:lnL>
                    <a:lnR>
                      <a:noFill/>
                    </a:lnR>
                    <a:lnT>
                      <a:noFill/>
                    </a:lnT>
                    <a:lnB>
                      <a:noFill/>
                    </a:lnB>
                    <a:noFill/>
                  </a:tcPr>
                </a:tc>
                <a:tc>
                  <a:txBody>
                    <a:bodyPr/>
                    <a:p>
                      <a:r>
                        <a:rPr sz="1100"/>
                        <a:t>Weeks</a:t>
                      </a:r>
                      <a:endParaRPr sz="1100"/>
                    </a:p>
                  </a:txBody>
                  <a:tcPr marL="0" marR="0" marT="0" marB="0" anchor="ctr" anchorCtr="0">
                    <a:lnL>
                      <a:noFill/>
                    </a:lnL>
                    <a:lnR>
                      <a:noFill/>
                    </a:lnR>
                    <a:lnT>
                      <a:noFill/>
                    </a:lnT>
                    <a:lnB>
                      <a:noFill/>
                    </a:lnB>
                    <a:noFill/>
                  </a:tcPr>
                </a:tc>
                <a:tc>
                  <a:txBody>
                    <a:bodyPr/>
                    <a:p>
                      <a:r>
                        <a:rPr sz="1100"/>
                        <a:t>Target / Goal</a:t>
                      </a:r>
                      <a:endParaRPr sz="1100"/>
                    </a:p>
                  </a:txBody>
                  <a:tcPr marL="0" marR="0" marT="0" marB="0" anchor="ctr" anchorCtr="0">
                    <a:lnL>
                      <a:noFill/>
                    </a:lnL>
                    <a:lnR>
                      <a:noFill/>
                    </a:lnR>
                    <a:lnT>
                      <a:noFill/>
                    </a:lnT>
                    <a:lnB>
                      <a:noFill/>
                    </a:lnB>
                    <a:noFill/>
                  </a:tcPr>
                </a:tc>
                <a:tc>
                  <a:txBody>
                    <a:bodyPr/>
                    <a:p>
                      <a:r>
                        <a:rPr sz="1100"/>
                        <a:t>Metric / Evaluation Method</a:t>
                      </a:r>
                      <a:endParaRPr sz="1100"/>
                    </a:p>
                  </a:txBody>
                  <a:tcPr marL="0" marR="0" marT="0" marB="0" anchor="ctr" anchorCtr="0">
                    <a:lnL>
                      <a:noFill/>
                    </a:lnL>
                    <a:lnR>
                      <a:noFill/>
                    </a:lnR>
                    <a:lnT>
                      <a:noFill/>
                    </a:lnT>
                    <a:lnB>
                      <a:noFill/>
                    </a:lnB>
                    <a:noFill/>
                  </a:tcPr>
                </a:tc>
              </a:tr>
              <a:tr h="0">
                <a:tc>
                  <a:txBody>
                    <a:bodyPr/>
                    <a:p>
                      <a:r>
                        <a:rPr sz="1100" b="1"/>
                        <a:t>M1</a:t>
                      </a:r>
                      <a:endParaRPr sz="1100" b="1"/>
                    </a:p>
                  </a:txBody>
                  <a:tcPr marL="0" marR="0" marT="0" marB="0" anchor="ctr" anchorCtr="0">
                    <a:lnL>
                      <a:noFill/>
                    </a:lnL>
                    <a:lnR>
                      <a:noFill/>
                    </a:lnR>
                    <a:lnT>
                      <a:noFill/>
                    </a:lnT>
                    <a:lnB>
                      <a:noFill/>
                    </a:lnB>
                    <a:noFill/>
                  </a:tcPr>
                </a:tc>
                <a:tc>
                  <a:txBody>
                    <a:bodyPr/>
                    <a:p>
                      <a:r>
                        <a:rPr sz="1100"/>
                        <a:t>Data Preparation &amp; Preprocessing</a:t>
                      </a:r>
                      <a:endParaRPr sz="1100"/>
                    </a:p>
                  </a:txBody>
                  <a:tcPr marL="0" marR="0" marT="0" marB="0" anchor="ctr" anchorCtr="0">
                    <a:lnL>
                      <a:noFill/>
                    </a:lnL>
                    <a:lnR>
                      <a:noFill/>
                    </a:lnR>
                    <a:lnT>
                      <a:noFill/>
                    </a:lnT>
                    <a:lnB>
                      <a:noFill/>
                    </a:lnB>
                    <a:noFill/>
                  </a:tcPr>
                </a:tc>
                <a:tc>
                  <a:txBody>
                    <a:bodyPr/>
                    <a:p>
                      <a:r>
                        <a:rPr sz="1100"/>
                        <a:t>1–2</a:t>
                      </a:r>
                      <a:endParaRPr sz="1100"/>
                    </a:p>
                  </a:txBody>
                  <a:tcPr marL="0" marR="0" marT="0" marB="0" anchor="ctr" anchorCtr="0">
                    <a:lnL>
                      <a:noFill/>
                    </a:lnL>
                    <a:lnR>
                      <a:noFill/>
                    </a:lnR>
                    <a:lnT>
                      <a:noFill/>
                    </a:lnT>
                    <a:lnB>
                      <a:noFill/>
                    </a:lnB>
                    <a:noFill/>
                  </a:tcPr>
                </a:tc>
                <a:tc>
                  <a:txBody>
                    <a:bodyPr/>
                    <a:p>
                      <a:r>
                        <a:rPr sz="1100"/>
                        <a:t>Balanced &amp; clean dataset</a:t>
                      </a:r>
                      <a:endParaRPr sz="1100"/>
                    </a:p>
                  </a:txBody>
                  <a:tcPr marL="0" marR="0" marT="0" marB="0" anchor="ctr" anchorCtr="0">
                    <a:lnL>
                      <a:noFill/>
                    </a:lnL>
                    <a:lnR>
                      <a:noFill/>
                    </a:lnR>
                    <a:lnT>
                      <a:noFill/>
                    </a:lnT>
                    <a:lnB>
                      <a:noFill/>
                    </a:lnB>
                    <a:noFill/>
                  </a:tcPr>
                </a:tc>
                <a:tc>
                  <a:txBody>
                    <a:bodyPr/>
                    <a:p>
                      <a:r>
                        <a:rPr sz="1100"/>
                        <a:t>Dataset quality, augmentation effectiveness</a:t>
                      </a:r>
                      <a:endParaRPr sz="1100"/>
                    </a:p>
                  </a:txBody>
                  <a:tcPr marL="0" marR="0" marT="0" marB="0" anchor="ctr" anchorCtr="0">
                    <a:lnL>
                      <a:noFill/>
                    </a:lnL>
                    <a:lnR>
                      <a:noFill/>
                    </a:lnR>
                    <a:lnT>
                      <a:noFill/>
                    </a:lnT>
                    <a:lnB>
                      <a:noFill/>
                    </a:lnB>
                    <a:noFill/>
                  </a:tcPr>
                </a:tc>
              </a:tr>
              <a:tr h="0">
                <a:tc>
                  <a:txBody>
                    <a:bodyPr/>
                    <a:p>
                      <a:r>
                        <a:rPr sz="1100" b="1"/>
                        <a:t>M2</a:t>
                      </a:r>
                      <a:endParaRPr sz="1100" b="1"/>
                    </a:p>
                  </a:txBody>
                  <a:tcPr marL="0" marR="0" marT="0" marB="0" anchor="ctr" anchorCtr="0">
                    <a:lnL>
                      <a:noFill/>
                    </a:lnL>
                    <a:lnR>
                      <a:noFill/>
                    </a:lnR>
                    <a:lnT>
                      <a:noFill/>
                    </a:lnT>
                    <a:lnB>
                      <a:noFill/>
                    </a:lnB>
                    <a:noFill/>
                  </a:tcPr>
                </a:tc>
                <a:tc>
                  <a:txBody>
                    <a:bodyPr/>
                    <a:p>
                      <a:r>
                        <a:rPr sz="1100"/>
                        <a:t>Model Performance</a:t>
                      </a:r>
                      <a:endParaRPr sz="1100"/>
                    </a:p>
                  </a:txBody>
                  <a:tcPr marL="0" marR="0" marT="0" marB="0" anchor="ctr" anchorCtr="0">
                    <a:lnL>
                      <a:noFill/>
                    </a:lnL>
                    <a:lnR>
                      <a:noFill/>
                    </a:lnR>
                    <a:lnT>
                      <a:noFill/>
                    </a:lnT>
                    <a:lnB>
                      <a:noFill/>
                    </a:lnB>
                    <a:noFill/>
                  </a:tcPr>
                </a:tc>
                <a:tc>
                  <a:txBody>
                    <a:bodyPr/>
                    <a:p>
                      <a:r>
                        <a:rPr sz="1100"/>
                        <a:t>3–4</a:t>
                      </a:r>
                      <a:endParaRPr sz="1100"/>
                    </a:p>
                  </a:txBody>
                  <a:tcPr marL="0" marR="0" marT="0" marB="0" anchor="ctr" anchorCtr="0">
                    <a:lnL>
                      <a:noFill/>
                    </a:lnL>
                    <a:lnR>
                      <a:noFill/>
                    </a:lnR>
                    <a:lnT>
                      <a:noFill/>
                    </a:lnT>
                    <a:lnB>
                      <a:noFill/>
                    </a:lnB>
                    <a:noFill/>
                  </a:tcPr>
                </a:tc>
                <a:tc>
                  <a:txBody>
                    <a:bodyPr/>
                    <a:p>
                      <a:r>
                        <a:rPr sz="1100" b="1"/>
                        <a:t>≥ 90% classification accuracy</a:t>
                      </a:r>
                      <a:endParaRPr sz="1100" b="1"/>
                    </a:p>
                  </a:txBody>
                  <a:tcPr marL="0" marR="0" marT="0" marB="0" anchor="ctr" anchorCtr="0">
                    <a:lnL>
                      <a:noFill/>
                    </a:lnL>
                    <a:lnR>
                      <a:noFill/>
                    </a:lnR>
                    <a:lnT>
                      <a:noFill/>
                    </a:lnT>
                    <a:lnB>
                      <a:noFill/>
                    </a:lnB>
                    <a:noFill/>
                  </a:tcPr>
                </a:tc>
                <a:tc>
                  <a:txBody>
                    <a:bodyPr/>
                    <a:p>
                      <a:r>
                        <a:rPr sz="1100"/>
                        <a:t>Accuracy &amp; loss metrics</a:t>
                      </a:r>
                      <a:endParaRPr sz="1100"/>
                    </a:p>
                  </a:txBody>
                  <a:tcPr marL="0" marR="0" marT="0" marB="0" anchor="ctr" anchorCtr="0">
                    <a:lnL>
                      <a:noFill/>
                    </a:lnL>
                    <a:lnR>
                      <a:noFill/>
                    </a:lnR>
                    <a:lnT>
                      <a:noFill/>
                    </a:lnT>
                    <a:lnB>
                      <a:noFill/>
                    </a:lnB>
                    <a:noFill/>
                  </a:tcPr>
                </a:tc>
              </a:tr>
              <a:tr h="0">
                <a:tc>
                  <a:txBody>
                    <a:bodyPr/>
                    <a:p>
                      <a:r>
                        <a:rPr sz="1100" b="1"/>
                        <a:t>M3</a:t>
                      </a:r>
                      <a:endParaRPr sz="1100" b="1"/>
                    </a:p>
                  </a:txBody>
                  <a:tcPr marL="0" marR="0" marT="0" marB="0" anchor="ctr" anchorCtr="0">
                    <a:lnL>
                      <a:noFill/>
                    </a:lnL>
                    <a:lnR>
                      <a:noFill/>
                    </a:lnR>
                    <a:lnT>
                      <a:noFill/>
                    </a:lnT>
                    <a:lnB>
                      <a:noFill/>
                    </a:lnB>
                    <a:noFill/>
                  </a:tcPr>
                </a:tc>
                <a:tc>
                  <a:txBody>
                    <a:bodyPr/>
                    <a:p>
                      <a:r>
                        <a:rPr sz="1100"/>
                        <a:t>UI &amp; Backend Integration</a:t>
                      </a:r>
                      <a:endParaRPr sz="1100"/>
                    </a:p>
                  </a:txBody>
                  <a:tcPr marL="0" marR="0" marT="0" marB="0" anchor="ctr" anchorCtr="0">
                    <a:lnL>
                      <a:noFill/>
                    </a:lnL>
                    <a:lnR>
                      <a:noFill/>
                    </a:lnR>
                    <a:lnT>
                      <a:noFill/>
                    </a:lnT>
                    <a:lnB>
                      <a:noFill/>
                    </a:lnB>
                    <a:noFill/>
                  </a:tcPr>
                </a:tc>
                <a:tc>
                  <a:txBody>
                    <a:bodyPr/>
                    <a:p>
                      <a:r>
                        <a:rPr sz="1100"/>
                        <a:t>5–6</a:t>
                      </a:r>
                      <a:endParaRPr sz="1100"/>
                    </a:p>
                  </a:txBody>
                  <a:tcPr marL="0" marR="0" marT="0" marB="0" anchor="ctr" anchorCtr="0">
                    <a:lnL>
                      <a:noFill/>
                    </a:lnL>
                    <a:lnR>
                      <a:noFill/>
                    </a:lnR>
                    <a:lnT>
                      <a:noFill/>
                    </a:lnT>
                    <a:lnB>
                      <a:noFill/>
                    </a:lnB>
                    <a:noFill/>
                  </a:tcPr>
                </a:tc>
                <a:tc>
                  <a:txBody>
                    <a:bodyPr/>
                    <a:p>
                      <a:r>
                        <a:rPr sz="1100" b="1"/>
                        <a:t>≤ 5 seconds per image</a:t>
                      </a:r>
                      <a:endParaRPr sz="1100" b="1"/>
                    </a:p>
                  </a:txBody>
                  <a:tcPr marL="0" marR="0" marT="0" marB="0" anchor="ctr" anchorCtr="0">
                    <a:lnL>
                      <a:noFill/>
                    </a:lnL>
                    <a:lnR>
                      <a:noFill/>
                    </a:lnR>
                    <a:lnT>
                      <a:noFill/>
                    </a:lnT>
                    <a:lnB>
                      <a:noFill/>
                    </a:lnB>
                    <a:noFill/>
                  </a:tcPr>
                </a:tc>
                <a:tc>
                  <a:txBody>
                    <a:bodyPr/>
                    <a:p>
                      <a:r>
                        <a:rPr sz="1100"/>
                        <a:t>Upload-to-output time &amp; usability (Seamless input-to-output flow)</a:t>
                      </a:r>
                      <a:endParaRPr sz="1100"/>
                    </a:p>
                  </a:txBody>
                  <a:tcPr marL="0" marR="0" marT="0" marB="0" anchor="ctr" anchorCtr="0">
                    <a:lnL>
                      <a:noFill/>
                    </a:lnL>
                    <a:lnR>
                      <a:noFill/>
                    </a:lnR>
                    <a:lnT>
                      <a:noFill/>
                    </a:lnT>
                    <a:lnB>
                      <a:noFill/>
                    </a:lnB>
                    <a:noFill/>
                  </a:tcPr>
                </a:tc>
              </a:tr>
              <a:tr h="0">
                <a:tc>
                  <a:txBody>
                    <a:bodyPr/>
                    <a:p>
                      <a:r>
                        <a:rPr sz="1100" b="1"/>
                        <a:t>M4</a:t>
                      </a:r>
                      <a:endParaRPr sz="1100" b="1"/>
                    </a:p>
                  </a:txBody>
                  <a:tcPr marL="0" marR="0" marT="0" marB="0" anchor="ctr" anchorCtr="0">
                    <a:lnL>
                      <a:noFill/>
                    </a:lnL>
                    <a:lnR>
                      <a:noFill/>
                    </a:lnR>
                    <a:lnT>
                      <a:noFill/>
                    </a:lnT>
                    <a:lnB>
                      <a:noFill/>
                    </a:lnB>
                    <a:noFill/>
                  </a:tcPr>
                </a:tc>
                <a:tc>
                  <a:txBody>
                    <a:bodyPr/>
                    <a:p>
                      <a:r>
                        <a:rPr sz="1100"/>
                        <a:t>Final Delivery</a:t>
                      </a:r>
                      <a:endParaRPr sz="1100"/>
                    </a:p>
                  </a:txBody>
                  <a:tcPr marL="0" marR="0" marT="0" marB="0" anchor="ctr" anchorCtr="0">
                    <a:lnL>
                      <a:noFill/>
                    </a:lnL>
                    <a:lnR>
                      <a:noFill/>
                    </a:lnR>
                    <a:lnT>
                      <a:noFill/>
                    </a:lnT>
                    <a:lnB>
                      <a:noFill/>
                    </a:lnB>
                    <a:noFill/>
                  </a:tcPr>
                </a:tc>
                <a:tc>
                  <a:txBody>
                    <a:bodyPr/>
                    <a:p>
                      <a:r>
                        <a:rPr sz="1100"/>
                        <a:t>7–8</a:t>
                      </a:r>
                      <a:endParaRPr sz="1100"/>
                    </a:p>
                  </a:txBody>
                  <a:tcPr marL="0" marR="0" marT="0" marB="0" anchor="ctr" anchorCtr="0">
                    <a:lnL>
                      <a:noFill/>
                    </a:lnL>
                    <a:lnR>
                      <a:noFill/>
                    </a:lnR>
                    <a:lnT>
                      <a:noFill/>
                    </a:lnT>
                    <a:lnB>
                      <a:noFill/>
                    </a:lnB>
                    <a:noFill/>
                  </a:tcPr>
                </a:tc>
                <a:tc>
                  <a:txBody>
                    <a:bodyPr/>
                    <a:p>
                      <a:r>
                        <a:rPr sz="1100"/>
                        <a:t>Complete &amp; professional</a:t>
                      </a:r>
                      <a:endParaRPr sz="1100"/>
                    </a:p>
                  </a:txBody>
                  <a:tcPr marL="0" marR="0" marT="0" marB="0" anchor="ctr" anchorCtr="0">
                    <a:lnL>
                      <a:noFill/>
                    </a:lnL>
                    <a:lnR>
                      <a:noFill/>
                    </a:lnR>
                    <a:lnT>
                      <a:noFill/>
                    </a:lnT>
                    <a:lnB>
                      <a:noFill/>
                    </a:lnB>
                    <a:noFill/>
                  </a:tcPr>
                </a:tc>
                <a:tc>
                  <a:txBody>
                    <a:bodyPr/>
                    <a:p>
                      <a:r>
                        <a:rPr sz="1100"/>
                        <a:t>Export functionality, log consistency, and documentation</a:t>
                      </a:r>
                      <a:endParaRPr sz="1100"/>
                    </a:p>
                  </a:txBody>
                  <a:tcPr marL="0" marR="0" marT="0" marB="0" anchor="ctr" anchorCtr="0">
                    <a:lnL>
                      <a:noFill/>
                    </a:lnL>
                    <a:lnR>
                      <a:noFill/>
                    </a:lnR>
                    <a:lnT>
                      <a:noFill/>
                    </a:lnT>
                    <a:lnB>
                      <a:noFill/>
                    </a:lnB>
                    <a:noFill/>
                  </a:tcPr>
                </a:tc>
              </a:tr>
            </a:tbl>
          </a:graphicData>
        </a:graphic>
      </p:graphicFrame>
      <p:sp>
        <p:nvSpPr>
          <p:cNvPr id="6" name="Rounded Rectangle 5"/>
          <p:cNvSpPr/>
          <p:nvPr/>
        </p:nvSpPr>
        <p:spPr>
          <a:xfrm>
            <a:off x="1892935" y="463550"/>
            <a:ext cx="7339965" cy="1243330"/>
          </a:xfrm>
          <a:prstGeom prst="roundRect">
            <a:avLst/>
          </a:prstGeom>
          <a:solidFill>
            <a:schemeClr val="tx1">
              <a:lumMod val="85000"/>
              <a:lumOff val="15000"/>
              <a:alpha val="94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sz="4000"/>
              <a:t>Milestones and Evaluation </a:t>
            </a:r>
            <a:endParaRPr lang="en-US" altLang="en-US" sz="4000"/>
          </a:p>
        </p:txBody>
      </p:sp>
      <p:graphicFrame>
        <p:nvGraphicFramePr>
          <p:cNvPr id="7" name="Table 6"/>
          <p:cNvGraphicFramePr/>
          <p:nvPr>
            <p:custDataLst>
              <p:tags r:id="rId1"/>
            </p:custDataLst>
          </p:nvPr>
        </p:nvGraphicFramePr>
        <p:xfrm>
          <a:off x="596900" y="1706880"/>
          <a:ext cx="11219180" cy="4645025"/>
        </p:xfrm>
        <a:graphic>
          <a:graphicData uri="http://schemas.openxmlformats.org/drawingml/2006/table">
            <a:tbl>
              <a:tblPr firstRow="1" bandRow="1">
                <a:tableStyleId>{5C22544A-7EE6-4342-B048-85BDC9FD1C3A}</a:tableStyleId>
              </a:tblPr>
              <a:tblGrid>
                <a:gridCol w="1833245"/>
                <a:gridCol w="1834515"/>
                <a:gridCol w="1833880"/>
                <a:gridCol w="1833245"/>
                <a:gridCol w="1834515"/>
                <a:gridCol w="2049780"/>
              </a:tblGrid>
              <a:tr h="676275">
                <a:tc>
                  <a:txBody>
                    <a:bodyPr/>
                    <a:p>
                      <a:pPr>
                        <a:buNone/>
                      </a:pPr>
                      <a:r>
                        <a:rPr lang="en-US"/>
                        <a:t>Milestone</a:t>
                      </a:r>
                      <a:endParaRPr lang="en-US"/>
                    </a:p>
                  </a:txBody>
                  <a:tcPr/>
                </a:tc>
                <a:tc>
                  <a:txBody>
                    <a:bodyPr/>
                    <a:p>
                      <a:pPr>
                        <a:buNone/>
                      </a:pPr>
                      <a:r>
                        <a:rPr lang="en-US"/>
                        <a:t>Focus Area</a:t>
                      </a:r>
                      <a:endParaRPr lang="en-US"/>
                    </a:p>
                  </a:txBody>
                  <a:tcPr/>
                </a:tc>
                <a:tc>
                  <a:txBody>
                    <a:bodyPr/>
                    <a:p>
                      <a:pPr>
                        <a:buNone/>
                      </a:pPr>
                      <a:r>
                        <a:rPr lang="en-US"/>
                        <a:t>Weeks</a:t>
                      </a:r>
                      <a:endParaRPr lang="en-US"/>
                    </a:p>
                  </a:txBody>
                  <a:tcPr/>
                </a:tc>
                <a:tc>
                  <a:txBody>
                    <a:bodyPr/>
                    <a:p>
                      <a:pPr>
                        <a:buNone/>
                      </a:pPr>
                      <a:r>
                        <a:rPr lang="en-US"/>
                        <a:t>Target/Goal</a:t>
                      </a:r>
                      <a:endParaRPr lang="en-US"/>
                    </a:p>
                  </a:txBody>
                  <a:tcPr/>
                </a:tc>
                <a:tc>
                  <a:txBody>
                    <a:bodyPr/>
                    <a:p>
                      <a:pPr>
                        <a:buNone/>
                      </a:pPr>
                      <a:r>
                        <a:rPr lang="en-US"/>
                        <a:t>Achieved</a:t>
                      </a:r>
                      <a:endParaRPr lang="en-US"/>
                    </a:p>
                  </a:txBody>
                  <a:tcPr/>
                </a:tc>
                <a:tc>
                  <a:txBody>
                    <a:bodyPr/>
                    <a:p>
                      <a:pPr>
                        <a:buNone/>
                      </a:pPr>
                      <a:r>
                        <a:rPr lang="en-US"/>
                        <a:t>Metric/Evaluation Method</a:t>
                      </a:r>
                      <a:endParaRPr lang="en-US"/>
                    </a:p>
                  </a:txBody>
                  <a:tcPr/>
                </a:tc>
              </a:tr>
              <a:tr h="1188720">
                <a:tc>
                  <a:txBody>
                    <a:bodyPr/>
                    <a:p>
                      <a:pPr>
                        <a:buNone/>
                      </a:pPr>
                      <a:r>
                        <a:rPr lang="en-US"/>
                        <a:t>M1</a:t>
                      </a:r>
                      <a:endParaRPr lang="en-US"/>
                    </a:p>
                  </a:txBody>
                  <a:tcPr/>
                </a:tc>
                <a:tc>
                  <a:txBody>
                    <a:bodyPr/>
                    <a:p>
                      <a:pPr>
                        <a:buNone/>
                      </a:pPr>
                      <a:r>
                        <a:rPr lang="en-US"/>
                        <a:t>Data Preparation &amp;Processing</a:t>
                      </a:r>
                      <a:endParaRPr lang="en-US"/>
                    </a:p>
                  </a:txBody>
                  <a:tcPr/>
                </a:tc>
                <a:tc>
                  <a:txBody>
                    <a:bodyPr/>
                    <a:p>
                      <a:pPr>
                        <a:buNone/>
                      </a:pPr>
                      <a:r>
                        <a:rPr lang="en-US"/>
                        <a:t>1-2</a:t>
                      </a:r>
                      <a:endParaRPr lang="en-US"/>
                    </a:p>
                  </a:txBody>
                  <a:tcPr/>
                </a:tc>
                <a:tc>
                  <a:txBody>
                    <a:bodyPr/>
                    <a:p>
                      <a:pPr>
                        <a:buNone/>
                      </a:pPr>
                      <a:r>
                        <a:rPr lang="en-US"/>
                        <a:t>Balenced &amp; Clean dataset</a:t>
                      </a:r>
                      <a:endParaRPr lang="en-US"/>
                    </a:p>
                  </a:txBody>
                  <a:tcPr/>
                </a:tc>
                <a:tc>
                  <a:txBody>
                    <a:bodyPr/>
                    <a:p>
                      <a:pPr>
                        <a:buNone/>
                      </a:pPr>
                      <a:r>
                        <a:rPr lang="en-US"/>
                        <a:t>1000+images per category augmented and processed </a:t>
                      </a:r>
                      <a:endParaRPr lang="en-US"/>
                    </a:p>
                  </a:txBody>
                  <a:tcPr/>
                </a:tc>
                <a:tc>
                  <a:txBody>
                    <a:bodyPr/>
                    <a:p>
                      <a:pPr>
                        <a:buNone/>
                      </a:pPr>
                      <a:r>
                        <a:rPr lang="en-US"/>
                        <a:t>dataset quality, augmentation, effectiveness</a:t>
                      </a:r>
                      <a:endParaRPr lang="en-US"/>
                    </a:p>
                  </a:txBody>
                  <a:tcPr/>
                </a:tc>
              </a:tr>
              <a:tr h="402590">
                <a:tc>
                  <a:txBody>
                    <a:bodyPr/>
                    <a:p>
                      <a:pPr>
                        <a:buNone/>
                      </a:pPr>
                      <a:r>
                        <a:rPr lang="en-US"/>
                        <a:t>M2</a:t>
                      </a:r>
                      <a:endParaRPr lang="en-US"/>
                    </a:p>
                  </a:txBody>
                  <a:tcPr/>
                </a:tc>
                <a:tc>
                  <a:txBody>
                    <a:bodyPr/>
                    <a:p>
                      <a:pPr>
                        <a:buNone/>
                      </a:pPr>
                      <a:r>
                        <a:rPr lang="en-US"/>
                        <a:t>Model training and Performance</a:t>
                      </a:r>
                      <a:endParaRPr lang="en-US"/>
                    </a:p>
                  </a:txBody>
                  <a:tcPr/>
                </a:tc>
                <a:tc>
                  <a:txBody>
                    <a:bodyPr/>
                    <a:p>
                      <a:pPr>
                        <a:buNone/>
                      </a:pPr>
                      <a:r>
                        <a:rPr lang="en-US"/>
                        <a:t>3-4</a:t>
                      </a:r>
                      <a:endParaRPr lang="en-US"/>
                    </a:p>
                  </a:txBody>
                  <a:tcPr/>
                </a:tc>
                <a:tc>
                  <a:txBody>
                    <a:bodyPr/>
                    <a:p>
                      <a:pPr>
                        <a:buNone/>
                      </a:pPr>
                      <a:r>
                        <a:rPr lang="en-US"/>
                        <a:t>&gt;=90% classification accuracy</a:t>
                      </a:r>
                      <a:endParaRPr lang="en-US"/>
                    </a:p>
                  </a:txBody>
                  <a:tcPr/>
                </a:tc>
                <a:tc>
                  <a:txBody>
                    <a:bodyPr/>
                    <a:p>
                      <a:pPr>
                        <a:buNone/>
                      </a:pPr>
                      <a:r>
                        <a:rPr lang="en-US"/>
                        <a:t>~92 % accuracy on testing the model</a:t>
                      </a:r>
                      <a:endParaRPr lang="en-US"/>
                    </a:p>
                  </a:txBody>
                  <a:tcPr/>
                </a:tc>
                <a:tc>
                  <a:txBody>
                    <a:bodyPr/>
                    <a:p>
                      <a:pPr>
                        <a:buNone/>
                      </a:pPr>
                      <a:r>
                        <a:rPr lang="en-US"/>
                        <a:t>Accuracy and loss metrics(categorical cross entropy, confusion matrix)</a:t>
                      </a:r>
                      <a:endParaRPr lang="en-US"/>
                    </a:p>
                  </a:txBody>
                  <a:tcPr/>
                </a:tc>
              </a:tr>
              <a:tr h="402590">
                <a:tc>
                  <a:txBody>
                    <a:bodyPr/>
                    <a:p>
                      <a:pPr>
                        <a:buNone/>
                      </a:pPr>
                      <a:r>
                        <a:rPr lang="en-US"/>
                        <a:t>M3</a:t>
                      </a:r>
                      <a:endParaRPr lang="en-US"/>
                    </a:p>
                  </a:txBody>
                  <a:tcPr/>
                </a:tc>
                <a:tc>
                  <a:txBody>
                    <a:bodyPr/>
                    <a:p>
                      <a:pPr>
                        <a:buNone/>
                      </a:pPr>
                      <a:r>
                        <a:rPr lang="en-US"/>
                        <a:t>UI &amp; Backend integration</a:t>
                      </a:r>
                      <a:endParaRPr lang="en-US"/>
                    </a:p>
                  </a:txBody>
                  <a:tcPr/>
                </a:tc>
                <a:tc>
                  <a:txBody>
                    <a:bodyPr/>
                    <a:p>
                      <a:pPr>
                        <a:buNone/>
                      </a:pPr>
                      <a:r>
                        <a:rPr lang="en-US"/>
                        <a:t>5-6</a:t>
                      </a:r>
                      <a:endParaRPr lang="en-US"/>
                    </a:p>
                  </a:txBody>
                  <a:tcPr/>
                </a:tc>
                <a:tc>
                  <a:txBody>
                    <a:bodyPr/>
                    <a:p>
                      <a:pPr>
                        <a:buNone/>
                      </a:pPr>
                      <a:r>
                        <a:rPr lang="en-US"/>
                        <a:t>&lt;=5 seconds per image</a:t>
                      </a:r>
                      <a:endParaRPr lang="en-US"/>
                    </a:p>
                  </a:txBody>
                  <a:tcPr/>
                </a:tc>
                <a:tc>
                  <a:txBody>
                    <a:bodyPr/>
                    <a:p>
                      <a:pPr>
                        <a:buNone/>
                      </a:pPr>
                      <a:r>
                        <a:rPr lang="en-US"/>
                        <a:t>streamlit app provides ~4 seconds per image</a:t>
                      </a:r>
                      <a:endParaRPr lang="en-US"/>
                    </a:p>
                  </a:txBody>
                  <a:tcPr/>
                </a:tc>
                <a:tc>
                  <a:txBody>
                    <a:bodyPr/>
                    <a:p>
                      <a:pPr>
                        <a:buNone/>
                      </a:pPr>
                      <a:r>
                        <a:rPr lang="en-US"/>
                        <a:t>Upload to output time &amp; Usability</a:t>
                      </a:r>
                      <a:endParaRPr lang="en-US"/>
                    </a:p>
                  </a:txBody>
                  <a:tcPr/>
                </a:tc>
              </a:tr>
              <a:tr h="402590">
                <a:tc>
                  <a:txBody>
                    <a:bodyPr/>
                    <a:p>
                      <a:pPr>
                        <a:buNone/>
                      </a:pPr>
                      <a:r>
                        <a:rPr lang="en-US"/>
                        <a:t>M4</a:t>
                      </a:r>
                      <a:endParaRPr lang="en-US"/>
                    </a:p>
                  </a:txBody>
                  <a:tcPr/>
                </a:tc>
                <a:tc>
                  <a:txBody>
                    <a:bodyPr/>
                    <a:p>
                      <a:pPr>
                        <a:buNone/>
                      </a:pPr>
                      <a:r>
                        <a:rPr lang="en-US"/>
                        <a:t>Final delivery</a:t>
                      </a:r>
                      <a:endParaRPr lang="en-US"/>
                    </a:p>
                  </a:txBody>
                  <a:tcPr/>
                </a:tc>
                <a:tc>
                  <a:txBody>
                    <a:bodyPr/>
                    <a:p>
                      <a:pPr>
                        <a:buNone/>
                      </a:pPr>
                      <a:r>
                        <a:rPr lang="en-US"/>
                        <a:t>7-8</a:t>
                      </a:r>
                      <a:endParaRPr lang="en-US"/>
                    </a:p>
                  </a:txBody>
                  <a:tcPr/>
                </a:tc>
                <a:tc>
                  <a:txBody>
                    <a:bodyPr/>
                    <a:p>
                      <a:pPr>
                        <a:buNone/>
                      </a:pPr>
                      <a:r>
                        <a:rPr lang="en-US"/>
                        <a:t>Complete and professional</a:t>
                      </a:r>
                      <a:endParaRPr lang="en-US"/>
                    </a:p>
                  </a:txBody>
                  <a:tcPr/>
                </a:tc>
                <a:tc>
                  <a:txBody>
                    <a:bodyPr/>
                    <a:p>
                      <a:pPr>
                        <a:buNone/>
                      </a:pPr>
                      <a:r>
                        <a:rPr lang="en-US"/>
                        <a:t>documentation, presentation, export logs</a:t>
                      </a:r>
                      <a:endParaRPr lang="en-US"/>
                    </a:p>
                  </a:txBody>
                  <a:tcPr/>
                </a:tc>
                <a:tc>
                  <a:txBody>
                    <a:bodyPr/>
                    <a:p>
                      <a:pPr>
                        <a:buNone/>
                      </a:pPr>
                      <a:r>
                        <a:rPr lang="en-US"/>
                        <a:t>Export functionality, log consistency and documentation</a:t>
                      </a:r>
                      <a:endParaRPr lang="en-US"/>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Rounded Rectangle 5"/>
          <p:cNvSpPr/>
          <p:nvPr/>
        </p:nvSpPr>
        <p:spPr>
          <a:xfrm>
            <a:off x="12192000" y="463550"/>
            <a:ext cx="7339965" cy="1243330"/>
          </a:xfrm>
          <a:prstGeom prst="roundRect">
            <a:avLst/>
          </a:prstGeom>
          <a:solidFill>
            <a:schemeClr val="tx1">
              <a:lumMod val="85000"/>
              <a:lumOff val="15000"/>
              <a:alpha val="94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sz="4000"/>
              <a:t>Milestones and Evaluation </a:t>
            </a:r>
            <a:endParaRPr lang="en-US" altLang="en-US" sz="4000"/>
          </a:p>
        </p:txBody>
      </p:sp>
      <p:graphicFrame>
        <p:nvGraphicFramePr>
          <p:cNvPr id="7" name="Table 6"/>
          <p:cNvGraphicFramePr/>
          <p:nvPr>
            <p:custDataLst>
              <p:tags r:id="rId1"/>
            </p:custDataLst>
          </p:nvPr>
        </p:nvGraphicFramePr>
        <p:xfrm>
          <a:off x="-11217910" y="1729740"/>
          <a:ext cx="11219180" cy="5156835"/>
        </p:xfrm>
        <a:graphic>
          <a:graphicData uri="http://schemas.openxmlformats.org/drawingml/2006/table">
            <a:tbl>
              <a:tblPr firstRow="1" bandRow="1">
                <a:tableStyleId>{5C22544A-7EE6-4342-B048-85BDC9FD1C3A}</a:tableStyleId>
              </a:tblPr>
              <a:tblGrid>
                <a:gridCol w="1833245"/>
                <a:gridCol w="1834515"/>
                <a:gridCol w="1833880"/>
                <a:gridCol w="1833245"/>
                <a:gridCol w="1834515"/>
                <a:gridCol w="2049780"/>
              </a:tblGrid>
              <a:tr h="676275">
                <a:tc>
                  <a:txBody>
                    <a:bodyPr/>
                    <a:p>
                      <a:pPr>
                        <a:buNone/>
                      </a:pPr>
                      <a:r>
                        <a:rPr lang="en-US"/>
                        <a:t>Milestone</a:t>
                      </a:r>
                      <a:endParaRPr lang="en-US"/>
                    </a:p>
                  </a:txBody>
                  <a:tcPr/>
                </a:tc>
                <a:tc>
                  <a:txBody>
                    <a:bodyPr/>
                    <a:p>
                      <a:pPr>
                        <a:buNone/>
                      </a:pPr>
                      <a:r>
                        <a:rPr lang="en-US"/>
                        <a:t>Focus Area</a:t>
                      </a:r>
                      <a:endParaRPr lang="en-US"/>
                    </a:p>
                  </a:txBody>
                  <a:tcPr/>
                </a:tc>
                <a:tc>
                  <a:txBody>
                    <a:bodyPr/>
                    <a:p>
                      <a:pPr>
                        <a:buNone/>
                      </a:pPr>
                      <a:r>
                        <a:rPr lang="en-US"/>
                        <a:t>Weeks</a:t>
                      </a:r>
                      <a:endParaRPr lang="en-US"/>
                    </a:p>
                  </a:txBody>
                  <a:tcPr/>
                </a:tc>
                <a:tc>
                  <a:txBody>
                    <a:bodyPr/>
                    <a:p>
                      <a:pPr>
                        <a:buNone/>
                      </a:pPr>
                      <a:r>
                        <a:rPr lang="en-US"/>
                        <a:t>Target/Goal</a:t>
                      </a:r>
                      <a:endParaRPr lang="en-US"/>
                    </a:p>
                  </a:txBody>
                  <a:tcPr/>
                </a:tc>
                <a:tc>
                  <a:txBody>
                    <a:bodyPr/>
                    <a:p>
                      <a:pPr>
                        <a:buNone/>
                      </a:pPr>
                      <a:r>
                        <a:rPr lang="en-US"/>
                        <a:t>Achieved</a:t>
                      </a:r>
                      <a:endParaRPr lang="en-US"/>
                    </a:p>
                  </a:txBody>
                  <a:tcPr/>
                </a:tc>
                <a:tc>
                  <a:txBody>
                    <a:bodyPr/>
                    <a:p>
                      <a:pPr>
                        <a:buNone/>
                      </a:pPr>
                      <a:r>
                        <a:rPr lang="en-US"/>
                        <a:t>Metric/Evaluation Method</a:t>
                      </a:r>
                      <a:endParaRPr lang="en-US"/>
                    </a:p>
                  </a:txBody>
                  <a:tcPr/>
                </a:tc>
              </a:tr>
              <a:tr h="1188720">
                <a:tc>
                  <a:txBody>
                    <a:bodyPr/>
                    <a:p>
                      <a:pPr>
                        <a:buNone/>
                      </a:pPr>
                      <a:r>
                        <a:rPr lang="en-US"/>
                        <a:t>M1</a:t>
                      </a:r>
                      <a:endParaRPr lang="en-US"/>
                    </a:p>
                  </a:txBody>
                  <a:tcPr/>
                </a:tc>
                <a:tc>
                  <a:txBody>
                    <a:bodyPr/>
                    <a:p>
                      <a:pPr>
                        <a:buNone/>
                      </a:pPr>
                      <a:r>
                        <a:rPr lang="en-US"/>
                        <a:t>Data Preparation &amp;Processing</a:t>
                      </a:r>
                      <a:endParaRPr lang="en-US"/>
                    </a:p>
                  </a:txBody>
                  <a:tcPr/>
                </a:tc>
                <a:tc>
                  <a:txBody>
                    <a:bodyPr/>
                    <a:p>
                      <a:pPr>
                        <a:buNone/>
                      </a:pPr>
                      <a:r>
                        <a:rPr lang="en-US"/>
                        <a:t>1-2</a:t>
                      </a:r>
                      <a:endParaRPr lang="en-US"/>
                    </a:p>
                  </a:txBody>
                  <a:tcPr/>
                </a:tc>
                <a:tc>
                  <a:txBody>
                    <a:bodyPr/>
                    <a:p>
                      <a:pPr>
                        <a:buNone/>
                      </a:pPr>
                      <a:r>
                        <a:rPr lang="en-US"/>
                        <a:t>Balenced &amp; Clean dataset</a:t>
                      </a:r>
                      <a:endParaRPr lang="en-US"/>
                    </a:p>
                  </a:txBody>
                  <a:tcPr/>
                </a:tc>
                <a:tc>
                  <a:txBody>
                    <a:bodyPr/>
                    <a:p>
                      <a:pPr>
                        <a:buNone/>
                      </a:pPr>
                      <a:r>
                        <a:rPr lang="en-US"/>
                        <a:t>1000+images per category augmented and processed </a:t>
                      </a:r>
                      <a:endParaRPr lang="en-US"/>
                    </a:p>
                  </a:txBody>
                  <a:tcPr/>
                </a:tc>
                <a:tc>
                  <a:txBody>
                    <a:bodyPr/>
                    <a:p>
                      <a:pPr>
                        <a:buNone/>
                      </a:pPr>
                      <a:r>
                        <a:rPr lang="en-US"/>
                        <a:t>dataset quality, augmentation, effectiveness</a:t>
                      </a:r>
                      <a:endParaRPr lang="en-US"/>
                    </a:p>
                  </a:txBody>
                  <a:tcPr/>
                </a:tc>
              </a:tr>
              <a:tr h="402590">
                <a:tc>
                  <a:txBody>
                    <a:bodyPr/>
                    <a:p>
                      <a:pPr>
                        <a:buNone/>
                      </a:pPr>
                      <a:r>
                        <a:rPr lang="en-US"/>
                        <a:t>M2</a:t>
                      </a:r>
                      <a:endParaRPr lang="en-US"/>
                    </a:p>
                  </a:txBody>
                  <a:tcPr/>
                </a:tc>
                <a:tc>
                  <a:txBody>
                    <a:bodyPr/>
                    <a:p>
                      <a:pPr>
                        <a:buNone/>
                      </a:pPr>
                      <a:r>
                        <a:rPr lang="en-US"/>
                        <a:t>Model training and Performance</a:t>
                      </a:r>
                      <a:endParaRPr lang="en-US"/>
                    </a:p>
                  </a:txBody>
                  <a:tcPr/>
                </a:tc>
                <a:tc>
                  <a:txBody>
                    <a:bodyPr/>
                    <a:p>
                      <a:pPr>
                        <a:buNone/>
                      </a:pPr>
                      <a:r>
                        <a:rPr lang="en-US"/>
                        <a:t>3-4</a:t>
                      </a:r>
                      <a:endParaRPr lang="en-US"/>
                    </a:p>
                  </a:txBody>
                  <a:tcPr/>
                </a:tc>
                <a:tc>
                  <a:txBody>
                    <a:bodyPr/>
                    <a:p>
                      <a:pPr>
                        <a:buNone/>
                      </a:pPr>
                      <a:r>
                        <a:rPr lang="en-US"/>
                        <a:t>&gt;=90% classification accuracy</a:t>
                      </a:r>
                      <a:endParaRPr lang="en-US"/>
                    </a:p>
                  </a:txBody>
                  <a:tcPr/>
                </a:tc>
                <a:tc>
                  <a:txBody>
                    <a:bodyPr/>
                    <a:p>
                      <a:pPr>
                        <a:buNone/>
                      </a:pPr>
                      <a:r>
                        <a:rPr lang="en-US"/>
                        <a:t>~92 % accuracy on testing the model</a:t>
                      </a:r>
                      <a:endParaRPr lang="en-US"/>
                    </a:p>
                  </a:txBody>
                  <a:tcPr/>
                </a:tc>
                <a:tc>
                  <a:txBody>
                    <a:bodyPr/>
                    <a:p>
                      <a:pPr>
                        <a:buNone/>
                      </a:pPr>
                      <a:r>
                        <a:rPr lang="en-US"/>
                        <a:t>Accuracy and loss metrics(categorical cross entropy, confusion matrix)</a:t>
                      </a:r>
                      <a:endParaRPr lang="en-US"/>
                    </a:p>
                  </a:txBody>
                  <a:tcPr/>
                </a:tc>
              </a:tr>
              <a:tr h="402590">
                <a:tc>
                  <a:txBody>
                    <a:bodyPr/>
                    <a:p>
                      <a:pPr>
                        <a:buNone/>
                      </a:pPr>
                      <a:r>
                        <a:rPr lang="en-US"/>
                        <a:t>M3</a:t>
                      </a:r>
                      <a:endParaRPr lang="en-US"/>
                    </a:p>
                  </a:txBody>
                  <a:tcPr/>
                </a:tc>
                <a:tc>
                  <a:txBody>
                    <a:bodyPr/>
                    <a:p>
                      <a:pPr>
                        <a:buNone/>
                      </a:pPr>
                      <a:r>
                        <a:rPr lang="en-US"/>
                        <a:t>UI &amp; Backend integration</a:t>
                      </a:r>
                      <a:endParaRPr lang="en-US"/>
                    </a:p>
                  </a:txBody>
                  <a:tcPr/>
                </a:tc>
                <a:tc>
                  <a:txBody>
                    <a:bodyPr/>
                    <a:p>
                      <a:pPr>
                        <a:buNone/>
                      </a:pPr>
                      <a:r>
                        <a:rPr lang="en-US"/>
                        <a:t>5-6</a:t>
                      </a:r>
                      <a:endParaRPr lang="en-US"/>
                    </a:p>
                  </a:txBody>
                  <a:tcPr/>
                </a:tc>
                <a:tc>
                  <a:txBody>
                    <a:bodyPr/>
                    <a:p>
                      <a:pPr>
                        <a:buNone/>
                      </a:pPr>
                      <a:r>
                        <a:rPr lang="en-US"/>
                        <a:t>&lt;=5 seconds per image</a:t>
                      </a:r>
                      <a:endParaRPr lang="en-US"/>
                    </a:p>
                  </a:txBody>
                  <a:tcPr/>
                </a:tc>
                <a:tc>
                  <a:txBody>
                    <a:bodyPr/>
                    <a:p>
                      <a:pPr>
                        <a:buNone/>
                      </a:pPr>
                      <a:r>
                        <a:rPr lang="en-US"/>
                        <a:t>streamlit app provides ~4 seconds per image</a:t>
                      </a:r>
                      <a:endParaRPr lang="en-US"/>
                    </a:p>
                  </a:txBody>
                  <a:tcPr/>
                </a:tc>
                <a:tc>
                  <a:txBody>
                    <a:bodyPr/>
                    <a:p>
                      <a:pPr>
                        <a:buNone/>
                      </a:pPr>
                      <a:r>
                        <a:rPr lang="en-US"/>
                        <a:t>Upload to output time &amp; Usability</a:t>
                      </a:r>
                      <a:endParaRPr lang="en-US"/>
                    </a:p>
                  </a:txBody>
                  <a:tcPr/>
                </a:tc>
              </a:tr>
              <a:tr h="402590">
                <a:tc>
                  <a:txBody>
                    <a:bodyPr/>
                    <a:p>
                      <a:pPr>
                        <a:buNone/>
                      </a:pPr>
                      <a:r>
                        <a:rPr lang="en-US"/>
                        <a:t>M4</a:t>
                      </a:r>
                      <a:endParaRPr lang="en-US"/>
                    </a:p>
                  </a:txBody>
                  <a:tcPr/>
                </a:tc>
                <a:tc>
                  <a:txBody>
                    <a:bodyPr/>
                    <a:p>
                      <a:pPr>
                        <a:buNone/>
                      </a:pPr>
                      <a:r>
                        <a:rPr lang="en-US"/>
                        <a:t>Final delivery</a:t>
                      </a:r>
                      <a:endParaRPr lang="en-US"/>
                    </a:p>
                  </a:txBody>
                  <a:tcPr/>
                </a:tc>
                <a:tc>
                  <a:txBody>
                    <a:bodyPr/>
                    <a:p>
                      <a:pPr>
                        <a:buNone/>
                      </a:pPr>
                      <a:r>
                        <a:rPr lang="en-US"/>
                        <a:t>7-8</a:t>
                      </a:r>
                      <a:endParaRPr lang="en-US"/>
                    </a:p>
                  </a:txBody>
                  <a:tcPr/>
                </a:tc>
                <a:tc>
                  <a:txBody>
                    <a:bodyPr/>
                    <a:p>
                      <a:pPr>
                        <a:buNone/>
                      </a:pPr>
                      <a:r>
                        <a:rPr lang="en-US"/>
                        <a:t>Complete and professional</a:t>
                      </a:r>
                      <a:endParaRPr lang="en-US"/>
                    </a:p>
                  </a:txBody>
                  <a:tcPr/>
                </a:tc>
                <a:tc>
                  <a:txBody>
                    <a:bodyPr/>
                    <a:p>
                      <a:pPr>
                        <a:buNone/>
                      </a:pPr>
                      <a:r>
                        <a:rPr lang="en-US"/>
                        <a:t>documentation, presentation, export logs</a:t>
                      </a:r>
                      <a:endParaRPr lang="en-US"/>
                    </a:p>
                  </a:txBody>
                  <a:tcPr/>
                </a:tc>
                <a:tc>
                  <a:txBody>
                    <a:bodyPr/>
                    <a:p>
                      <a:pPr>
                        <a:buNone/>
                      </a:pPr>
                      <a:r>
                        <a:rPr lang="en-US"/>
                        <a:t>Export functionality, log consistency and documentation</a:t>
                      </a:r>
                      <a:endParaRPr lang="en-US"/>
                    </a:p>
                  </a:txBody>
                  <a:tcPr/>
                </a:tc>
              </a:tr>
            </a:tbl>
          </a:graphicData>
        </a:graphic>
      </p:graphicFrame>
      <p:sp>
        <p:nvSpPr>
          <p:cNvPr id="2" name="Rounded Rectangle 1"/>
          <p:cNvSpPr/>
          <p:nvPr/>
        </p:nvSpPr>
        <p:spPr>
          <a:xfrm>
            <a:off x="1256665" y="395605"/>
            <a:ext cx="9277985" cy="1645285"/>
          </a:xfrm>
          <a:prstGeom prst="roundRect">
            <a:avLst/>
          </a:prstGeom>
          <a:solidFill>
            <a:srgbClr val="7F35F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800" b="1"/>
              <a:t>Data Collection and Preprocessing</a:t>
            </a:r>
            <a:endParaRPr lang="en-US" sz="4800" b="1"/>
          </a:p>
        </p:txBody>
      </p:sp>
      <p:pic>
        <p:nvPicPr>
          <p:cNvPr id="3" name="Picture 2"/>
          <p:cNvPicPr>
            <a:picLocks noChangeAspect="1"/>
          </p:cNvPicPr>
          <p:nvPr/>
        </p:nvPicPr>
        <p:blipFill>
          <a:blip r:embed="rId2"/>
          <a:stretch>
            <a:fillRect/>
          </a:stretch>
        </p:blipFill>
        <p:spPr>
          <a:xfrm>
            <a:off x="9021445" y="2327275"/>
            <a:ext cx="2695575" cy="2705100"/>
          </a:xfrm>
          <a:prstGeom prst="rect">
            <a:avLst/>
          </a:prstGeom>
        </p:spPr>
      </p:pic>
      <p:sp>
        <p:nvSpPr>
          <p:cNvPr id="5" name="Rounded Rectangle 4"/>
          <p:cNvSpPr/>
          <p:nvPr/>
        </p:nvSpPr>
        <p:spPr>
          <a:xfrm>
            <a:off x="588645" y="2396490"/>
            <a:ext cx="8179435" cy="386016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285750" indent="-285750" algn="just">
              <a:buFont typeface="Arial" panose="020B0604020202020204" pitchFamily="34" charset="0"/>
              <a:buChar char="•"/>
            </a:pPr>
            <a:r>
              <a:rPr lang="en-US" altLang="en-US" sz="2300"/>
              <a:t>Images of clear faces, dark spots, puffy eyes, and wrinkles were collected using Fatkun Batch Downloader.</a:t>
            </a:r>
            <a:endParaRPr lang="en-US" altLang="en-US" sz="2300"/>
          </a:p>
          <a:p>
            <a:pPr marL="285750" indent="-285750" algn="just">
              <a:buFont typeface="Arial" panose="020B0604020202020204" pitchFamily="34" charset="0"/>
              <a:buChar char="•"/>
            </a:pPr>
            <a:r>
              <a:rPr lang="en-US" altLang="en-US" sz="2300"/>
              <a:t>Manual curation was performed to remove irrelevant, low-quality, and corrupted samples.</a:t>
            </a:r>
            <a:endParaRPr lang="en-US" altLang="en-US" sz="2300"/>
          </a:p>
          <a:p>
            <a:pPr marL="285750" indent="-285750" algn="just">
              <a:buFont typeface="Arial" panose="020B0604020202020204" pitchFamily="34" charset="0"/>
              <a:buChar char="•"/>
            </a:pPr>
            <a:r>
              <a:rPr lang="en-US" altLang="en-US" sz="2300"/>
              <a:t>Faces were cropped and standardized to a 224×224 resolution; smaller images were padded, larger ones rescaled.</a:t>
            </a:r>
            <a:endParaRPr lang="en-US" altLang="en-US" sz="2300"/>
          </a:p>
          <a:p>
            <a:pPr marL="285750" indent="-285750" algn="just">
              <a:buFont typeface="Arial" panose="020B0604020202020204" pitchFamily="34" charset="0"/>
              <a:buChar char="•"/>
            </a:pPr>
            <a:r>
              <a:rPr lang="en-US" altLang="en-US" sz="2300"/>
              <a:t>Data augmentation (flipping, rotation, contrast, and brightness adjustment) was applied to enhance variability.</a:t>
            </a:r>
            <a:endParaRPr lang="en-US" altLang="en-US" sz="2300"/>
          </a:p>
          <a:p>
            <a:pPr marL="285750" indent="-285750" algn="just">
              <a:buFont typeface="Arial" panose="020B0604020202020204" pitchFamily="34" charset="0"/>
              <a:buChar char="•"/>
            </a:pPr>
            <a:r>
              <a:rPr lang="en-US" altLang="en-US" sz="2300"/>
              <a:t>Automated scripts (os, csv) generated one-hot encoded labels for all classes.</a:t>
            </a:r>
            <a:endParaRPr lang="en-US" altLang="en-US" sz="23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ounded Rectangle 1"/>
          <p:cNvSpPr/>
          <p:nvPr/>
        </p:nvSpPr>
        <p:spPr>
          <a:xfrm>
            <a:off x="-9438005" y="395605"/>
            <a:ext cx="9277985" cy="1645285"/>
          </a:xfrm>
          <a:prstGeom prst="roundRect">
            <a:avLst/>
          </a:prstGeom>
          <a:solidFill>
            <a:srgbClr val="7F35F9"/>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800" b="1"/>
              <a:t>Data Collection and Preprocessing</a:t>
            </a:r>
            <a:endParaRPr lang="en-US" sz="4800" b="1"/>
          </a:p>
        </p:txBody>
      </p:sp>
      <p:pic>
        <p:nvPicPr>
          <p:cNvPr id="3" name="Picture 2"/>
          <p:cNvPicPr>
            <a:picLocks noChangeAspect="1"/>
          </p:cNvPicPr>
          <p:nvPr/>
        </p:nvPicPr>
        <p:blipFill>
          <a:blip r:embed="rId1"/>
          <a:stretch>
            <a:fillRect/>
          </a:stretch>
        </p:blipFill>
        <p:spPr>
          <a:xfrm>
            <a:off x="8371840" y="-2705100"/>
            <a:ext cx="2695575" cy="2705100"/>
          </a:xfrm>
          <a:prstGeom prst="rect">
            <a:avLst/>
          </a:prstGeom>
        </p:spPr>
      </p:pic>
      <p:sp>
        <p:nvSpPr>
          <p:cNvPr id="5" name="Rounded Rectangle 4"/>
          <p:cNvSpPr/>
          <p:nvPr/>
        </p:nvSpPr>
        <p:spPr>
          <a:xfrm>
            <a:off x="12278360" y="2396490"/>
            <a:ext cx="7220585" cy="386016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285750" indent="-285750" algn="l">
              <a:buFont typeface="Arial" panose="020B0604020202020204" pitchFamily="34" charset="0"/>
              <a:buChar char="•"/>
            </a:pPr>
            <a:r>
              <a:rPr lang="en-US"/>
              <a:t>Searched on web for various types of age related dark spots and got two names, sunspots and hyperpigmentation</a:t>
            </a:r>
            <a:endParaRPr lang="en-US"/>
          </a:p>
          <a:p>
            <a:pPr marL="285750" indent="-285750" algn="l">
              <a:buFont typeface="Arial" panose="020B0604020202020204" pitchFamily="34" charset="0"/>
              <a:buChar char="•"/>
            </a:pPr>
            <a:r>
              <a:rPr lang="en-US"/>
              <a:t>used fatkun batch downloader to mine the images of clear faces frontals, darkspots, puffy_eyes and wrinkles</a:t>
            </a:r>
            <a:endParaRPr lang="en-US"/>
          </a:p>
          <a:p>
            <a:pPr marL="285750" indent="-285750" algn="l">
              <a:buFont typeface="Arial" panose="020B0604020202020204" pitchFamily="34" charset="0"/>
              <a:buChar char="•"/>
            </a:pPr>
            <a:r>
              <a:rPr lang="en-US"/>
              <a:t>manually visited each image and removed bad images and unrelated and corrupted files</a:t>
            </a:r>
            <a:endParaRPr lang="en-US"/>
          </a:p>
          <a:p>
            <a:pPr marL="285750" indent="-285750" algn="l">
              <a:buFont typeface="Arial" panose="020B0604020202020204" pitchFamily="34" charset="0"/>
              <a:buChar char="•"/>
            </a:pPr>
            <a:r>
              <a:rPr lang="en-US"/>
              <a:t>used preprocessing by resizing after cropping face, if larger than 224x224 shrink, else pad with black border to make of desired size</a:t>
            </a:r>
            <a:endParaRPr lang="en-US"/>
          </a:p>
          <a:p>
            <a:pPr marL="285750" indent="-285750" algn="l">
              <a:buFont typeface="Arial" panose="020B0604020202020204" pitchFamily="34" charset="0"/>
              <a:buChar char="•"/>
            </a:pPr>
            <a:r>
              <a:rPr lang="en-US"/>
              <a:t>used augmentation to increase number of images by flip rotation , contrast, brightness adjustments</a:t>
            </a:r>
            <a:endParaRPr lang="en-US"/>
          </a:p>
          <a:p>
            <a:pPr marL="285750" indent="-285750" algn="l">
              <a:buFont typeface="Arial" panose="020B0604020202020204" pitchFamily="34" charset="0"/>
              <a:buChar char="•"/>
            </a:pPr>
            <a:r>
              <a:rPr lang="en-US"/>
              <a:t>used os and csv to traverse 4 folders and generate a onehot csv labels for our dataset</a:t>
            </a:r>
            <a:endParaRPr lang="en-US"/>
          </a:p>
        </p:txBody>
      </p:sp>
      <p:sp>
        <p:nvSpPr>
          <p:cNvPr id="4" name="Rounded Rectangle 3"/>
          <p:cNvSpPr/>
          <p:nvPr/>
        </p:nvSpPr>
        <p:spPr>
          <a:xfrm>
            <a:off x="1583690" y="299720"/>
            <a:ext cx="8159750" cy="1614805"/>
          </a:xfrm>
          <a:prstGeom prst="roundRect">
            <a:avLst/>
          </a:prstGeom>
          <a:solidFill>
            <a:schemeClr val="accent2">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400"/>
              <a:t>Model Training and Testing</a:t>
            </a:r>
            <a:endParaRPr lang="en-US" sz="4400"/>
          </a:p>
        </p:txBody>
      </p:sp>
      <p:sp>
        <p:nvSpPr>
          <p:cNvPr id="6" name="Rounded Rectangle 5"/>
          <p:cNvSpPr/>
          <p:nvPr/>
        </p:nvSpPr>
        <p:spPr>
          <a:xfrm>
            <a:off x="344805" y="2177415"/>
            <a:ext cx="11161395" cy="4321810"/>
          </a:xfrm>
          <a:prstGeom prst="roundRect">
            <a:avLst/>
          </a:prstGeom>
          <a:solidFill>
            <a:schemeClr val="tx1">
              <a:lumMod val="50000"/>
              <a:lumOff val="50000"/>
              <a:alpha val="7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marL="457200" indent="-457200" algn="just">
              <a:buFont typeface="Arial" panose="020B0604020202020204" pitchFamily="34" charset="0"/>
              <a:buChar char="•"/>
            </a:pPr>
            <a:r>
              <a:rPr lang="en-US" altLang="en-US" sz="2300"/>
              <a:t>The curated dataset was divided into training and testing subsets to ensure balanced representation across all classes.</a:t>
            </a:r>
            <a:endParaRPr lang="en-US" altLang="en-US" sz="2300"/>
          </a:p>
          <a:p>
            <a:pPr marL="457200" indent="-457200" algn="just">
              <a:buFont typeface="Arial" panose="020B0604020202020204" pitchFamily="34" charset="0"/>
              <a:buChar char="•"/>
            </a:pPr>
            <a:r>
              <a:rPr lang="en-US" altLang="en-US" sz="2300"/>
              <a:t>Each subset was randomly shuffled to eliminate ordering bias and improve model generalization.</a:t>
            </a:r>
            <a:endParaRPr lang="en-US" altLang="en-US" sz="2300"/>
          </a:p>
          <a:p>
            <a:pPr marL="457200" indent="-457200" algn="just">
              <a:buFont typeface="Arial" panose="020B0604020202020204" pitchFamily="34" charset="0"/>
              <a:buChar char="•"/>
            </a:pPr>
            <a:r>
              <a:rPr lang="en-US" altLang="en-US" sz="2300"/>
              <a:t>The unified dataset was then fed into the model pipeline for training and validation.</a:t>
            </a:r>
            <a:endParaRPr lang="en-US" altLang="en-US" sz="2300"/>
          </a:p>
          <a:p>
            <a:pPr marL="457200" indent="-457200" algn="just">
              <a:buFont typeface="Arial" panose="020B0604020202020204" pitchFamily="34" charset="0"/>
              <a:buChar char="•"/>
            </a:pPr>
            <a:r>
              <a:rPr lang="en-US" altLang="en-US" sz="2300"/>
              <a:t>Challenge: The local system lacked sufficient GPU/CPU resources and memory to handle preprocessing and training efficiently.</a:t>
            </a:r>
            <a:endParaRPr lang="en-US" altLang="en-US" sz="2300"/>
          </a:p>
          <a:p>
            <a:pPr marL="457200" indent="-457200" algn="just">
              <a:buFont typeface="Arial" panose="020B0604020202020204" pitchFamily="34" charset="0"/>
              <a:buChar char="•"/>
            </a:pPr>
            <a:r>
              <a:rPr lang="en-US" altLang="en-US" sz="2300"/>
              <a:t>Solution: The workflow was migrated to Google Colab, where the dataset (in compressed format) was uploaded to Google Drive, copied to the Colab runtime environment, extracted, and then utilized for model training and evaluation within the cloud infrastructure.</a:t>
            </a:r>
            <a:endParaRPr lang="en-US" altLang="en-US" sz="23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ounded Rectangle 3"/>
          <p:cNvSpPr/>
          <p:nvPr/>
        </p:nvSpPr>
        <p:spPr>
          <a:xfrm>
            <a:off x="2353310" y="160020"/>
            <a:ext cx="6581775" cy="1165225"/>
          </a:xfrm>
          <a:prstGeom prst="round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3600"/>
              <a:t>Classification Model: Summary and Approach</a:t>
            </a:r>
            <a:endParaRPr lang="en-US" sz="3600"/>
          </a:p>
        </p:txBody>
      </p:sp>
      <p:sp>
        <p:nvSpPr>
          <p:cNvPr id="5" name="Rounded Rectangle 4"/>
          <p:cNvSpPr/>
          <p:nvPr/>
        </p:nvSpPr>
        <p:spPr>
          <a:xfrm>
            <a:off x="-635" y="1324610"/>
            <a:ext cx="11997690" cy="5268595"/>
          </a:xfrm>
          <a:prstGeom prst="roundRect">
            <a:avLst/>
          </a:prstGeom>
          <a:solidFill>
            <a:srgbClr val="7030A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marL="285750" indent="-285750" algn="just">
              <a:buFont typeface="Arial" panose="020B0604020202020204" pitchFamily="34" charset="0"/>
              <a:buChar char="•"/>
            </a:pPr>
            <a:r>
              <a:rPr lang="en-US" altLang="en-US" sz="2300" b="1"/>
              <a:t>Goal</a:t>
            </a:r>
            <a:r>
              <a:rPr lang="en-US" altLang="en-US" sz="2300"/>
              <a:t>: To classify facial conditions into Clear Face, Dark Spots, Puffy Eyes, and Wrinkles.</a:t>
            </a:r>
            <a:endParaRPr lang="en-US" altLang="en-US" sz="2300"/>
          </a:p>
          <a:p>
            <a:pPr marL="285750" indent="-285750" algn="just">
              <a:buFont typeface="Arial" panose="020B0604020202020204" pitchFamily="34" charset="0"/>
              <a:buChar char="•"/>
            </a:pPr>
            <a:r>
              <a:rPr lang="en-US" altLang="en-US" sz="2300" b="1"/>
              <a:t>Approach:</a:t>
            </a:r>
            <a:r>
              <a:rPr lang="en-US" altLang="en-US" sz="2300"/>
              <a:t> Dataset Preparation: Extracted and cleaned images (capped at 1000/class), then split into training and validation sets.</a:t>
            </a:r>
            <a:endParaRPr lang="en-US" altLang="en-US" sz="2300"/>
          </a:p>
          <a:p>
            <a:pPr marL="742950" lvl="1" indent="-285750" algn="just">
              <a:buFont typeface="Arial" panose="020B0604020202020204" pitchFamily="34" charset="0"/>
              <a:buChar char="•"/>
            </a:pPr>
            <a:r>
              <a:rPr lang="en-US" altLang="en-US" sz="2300"/>
              <a:t>Pipeline: Implemented using tf.data, including face resizing (224×224) and preprocessing for normalization.</a:t>
            </a:r>
            <a:endParaRPr lang="en-US" altLang="en-US" sz="2300"/>
          </a:p>
          <a:p>
            <a:pPr marL="285750" indent="-285750" algn="just">
              <a:buFont typeface="Arial" panose="020B0604020202020204" pitchFamily="34" charset="0"/>
              <a:buChar char="•"/>
            </a:pPr>
            <a:r>
              <a:rPr lang="en-US" altLang="en-US" sz="2300" b="1"/>
              <a:t>Model Architecture:</a:t>
            </a:r>
            <a:endParaRPr lang="en-US" altLang="en-US" sz="2300"/>
          </a:p>
          <a:p>
            <a:pPr marL="742950" lvl="1" indent="-285750" algn="just">
              <a:buFont typeface="Arial" panose="020B0604020202020204" pitchFamily="34" charset="0"/>
              <a:buChar char="•"/>
            </a:pPr>
            <a:r>
              <a:rPr lang="en-US" altLang="en-US" sz="2300"/>
              <a:t>Backbone: EfficientNetB0 (pretrained on ImageNet, initially frozen).</a:t>
            </a:r>
            <a:endParaRPr lang="en-US" altLang="en-US" sz="2300"/>
          </a:p>
          <a:p>
            <a:pPr marL="742950" lvl="1" indent="-285750" algn="just">
              <a:buFont typeface="Arial" panose="020B0604020202020204" pitchFamily="34" charset="0"/>
              <a:buChar char="•"/>
            </a:pPr>
            <a:r>
              <a:rPr lang="en-US" altLang="en-US" sz="2300"/>
              <a:t>Head: Global Average Pooling → Dense(256, ReLU) → Dropout(0.5) → Dense(4, Softmax).</a:t>
            </a:r>
            <a:endParaRPr lang="en-US" altLang="en-US" sz="2300"/>
          </a:p>
          <a:p>
            <a:pPr marL="742950" lvl="1" indent="-285750" algn="just">
              <a:buFont typeface="Arial" panose="020B0604020202020204" pitchFamily="34" charset="0"/>
              <a:buChar char="•"/>
            </a:pPr>
            <a:r>
              <a:rPr lang="en-US" altLang="en-US" sz="2300"/>
              <a:t>Training Strategy (2-Stage):</a:t>
            </a:r>
            <a:endParaRPr lang="en-US" altLang="en-US" sz="2300"/>
          </a:p>
          <a:p>
            <a:pPr marL="742950" lvl="1" indent="-285750" algn="just">
              <a:buFont typeface="Arial" panose="020B0604020202020204" pitchFamily="34" charset="0"/>
              <a:buChar char="•"/>
            </a:pPr>
            <a:r>
              <a:rPr lang="en-US" altLang="en-US" sz="2300"/>
              <a:t>Train only the classifier head.</a:t>
            </a:r>
            <a:endParaRPr lang="en-US" altLang="en-US" sz="2300"/>
          </a:p>
          <a:p>
            <a:pPr marL="742950" lvl="1" indent="-285750" algn="just">
              <a:buFont typeface="Arial" panose="020B0604020202020204" pitchFamily="34" charset="0"/>
              <a:buChar char="•"/>
            </a:pPr>
            <a:r>
              <a:rPr lang="en-US" altLang="en-US" sz="2300"/>
              <a:t>Fine-tune top ~30 layers of the backbone using a low learning rate.</a:t>
            </a:r>
            <a:endParaRPr lang="en-US" altLang="en-US" sz="2300"/>
          </a:p>
          <a:p>
            <a:pPr marL="742950" lvl="1" indent="-285750" algn="just">
              <a:buFont typeface="Arial" panose="020B0604020202020204" pitchFamily="34" charset="0"/>
              <a:buChar char="•"/>
            </a:pPr>
            <a:r>
              <a:rPr lang="en-US" altLang="en-US" sz="2300"/>
              <a:t>Optimization: Adam optimizer with EarlyStopping and ReduceLROnPlateau callbacks.</a:t>
            </a:r>
            <a:endParaRPr lang="en-US" altLang="en-US" sz="2300"/>
          </a:p>
          <a:p>
            <a:pPr marL="285750" indent="-285750" algn="just">
              <a:buFont typeface="Arial" panose="020B0604020202020204" pitchFamily="34" charset="0"/>
              <a:buChar char="•"/>
            </a:pPr>
            <a:r>
              <a:rPr lang="en-US" altLang="en-US" sz="2300" b="1"/>
              <a:t>Outcome:</a:t>
            </a:r>
            <a:endParaRPr lang="en-US" altLang="en-US" sz="2300" b="1"/>
          </a:p>
          <a:p>
            <a:pPr marL="742950" lvl="1" indent="-285750" algn="just">
              <a:buFont typeface="Arial" panose="020B0604020202020204" pitchFamily="34" charset="0"/>
              <a:buChar char="•"/>
            </a:pPr>
            <a:r>
              <a:rPr lang="en-US" altLang="en-US" sz="2300"/>
              <a:t>Achieved a lightweight, fine-tuned model saved as</a:t>
            </a:r>
            <a:endParaRPr lang="en-US" altLang="en-US" sz="2300"/>
          </a:p>
          <a:p>
            <a:pPr marL="742950" lvl="1" indent="-285750" algn="just">
              <a:buFont typeface="Arial" panose="020B0604020202020204" pitchFamily="34" charset="0"/>
              <a:buChar char="•"/>
            </a:pPr>
            <a:r>
              <a:rPr lang="en-US" altLang="en-US" sz="2300"/>
              <a:t>efficientnet_b0_face_classifier_finetuned.h5, optimized for performance and efficiency.</a:t>
            </a:r>
            <a:endParaRPr lang="en-US" altLang="en-US" sz="23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Rounded Rectangle 1"/>
          <p:cNvSpPr/>
          <p:nvPr/>
        </p:nvSpPr>
        <p:spPr>
          <a:xfrm>
            <a:off x="1588135" y="457200"/>
            <a:ext cx="8512175" cy="1405255"/>
          </a:xfrm>
          <a:prstGeom prst="round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4800"/>
              <a:t>Classifier Model Training flow</a:t>
            </a:r>
            <a:endParaRPr lang="en-US" sz="4800"/>
          </a:p>
        </p:txBody>
      </p:sp>
      <p:sp>
        <p:nvSpPr>
          <p:cNvPr id="4" name="Rounded Rectangle 3"/>
          <p:cNvSpPr/>
          <p:nvPr/>
        </p:nvSpPr>
        <p:spPr>
          <a:xfrm>
            <a:off x="536575" y="2091055"/>
            <a:ext cx="2708275" cy="1576705"/>
          </a:xfrm>
          <a:prstGeom prst="roundRect">
            <a:avLst/>
          </a:prstGeom>
          <a:solidFill>
            <a:srgbClr val="00B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a:t>Combined Raw Dataset: Merged provided dataset with web-scraped images using Fatkun Batch Downloader.</a:t>
            </a:r>
            <a:endParaRPr lang="en-US" altLang="en-US"/>
          </a:p>
        </p:txBody>
      </p:sp>
      <p:sp>
        <p:nvSpPr>
          <p:cNvPr id="5" name="Rounded Rectangle 4"/>
          <p:cNvSpPr/>
          <p:nvPr/>
        </p:nvSpPr>
        <p:spPr>
          <a:xfrm>
            <a:off x="4102735" y="2091055"/>
            <a:ext cx="2708275" cy="1656080"/>
          </a:xfrm>
          <a:prstGeom prst="roundRect">
            <a:avLst/>
          </a:prstGeom>
          <a:solidFill>
            <a:srgbClr val="FF0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a:t>Preprocessing &amp; Augmentation: Detect and crop faces, resize/pad to 224×224, then augment to 1,000 images per class.</a:t>
            </a:r>
            <a:endParaRPr lang="en-US" altLang="en-US"/>
          </a:p>
        </p:txBody>
      </p:sp>
      <p:sp>
        <p:nvSpPr>
          <p:cNvPr id="6" name="Rounded Rectangle 5"/>
          <p:cNvSpPr/>
          <p:nvPr/>
        </p:nvSpPr>
        <p:spPr>
          <a:xfrm>
            <a:off x="7668895" y="2091055"/>
            <a:ext cx="2708275" cy="1576705"/>
          </a:xfrm>
          <a:prstGeom prst="roundRect">
            <a:avLst/>
          </a:prstGeom>
          <a:solidFill>
            <a:srgbClr val="FFC00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a:t>Dataset Setup in Colab: Upload zipped dataset to Google Drive, copy to Colab, and extract.</a:t>
            </a:r>
            <a:endParaRPr lang="en-US" altLang="en-US"/>
          </a:p>
        </p:txBody>
      </p:sp>
      <p:sp>
        <p:nvSpPr>
          <p:cNvPr id="7" name="Rounded Rectangle 6"/>
          <p:cNvSpPr/>
          <p:nvPr/>
        </p:nvSpPr>
        <p:spPr>
          <a:xfrm>
            <a:off x="9483725" y="3896360"/>
            <a:ext cx="2708275" cy="1576705"/>
          </a:xfrm>
          <a:prstGeom prst="roundRect">
            <a:avLst/>
          </a:prstGeom>
          <a:solidFill>
            <a:srgbClr val="92D05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a:t>Data Preparation: Normalize and shuffle image paths, then split into train, validation, and test sets.</a:t>
            </a:r>
            <a:endParaRPr lang="en-US" altLang="en-US"/>
          </a:p>
        </p:txBody>
      </p:sp>
      <p:sp>
        <p:nvSpPr>
          <p:cNvPr id="8" name="Rounded Rectangle 7"/>
          <p:cNvSpPr/>
          <p:nvPr/>
        </p:nvSpPr>
        <p:spPr>
          <a:xfrm>
            <a:off x="6659245" y="5016500"/>
            <a:ext cx="2708275" cy="1576705"/>
          </a:xfrm>
          <a:prstGeom prst="roundRect">
            <a:avLst/>
          </a:prstGeom>
          <a:solidFill>
            <a:srgbClr val="00B0F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ltLang="en-US"/>
              <a:t>Model Setup: Load EfficientNetB0 backbone with ImageNet weights (frozen), add ReLU + Softmax head.</a:t>
            </a:r>
            <a:endParaRPr lang="en-US" altLang="en-US"/>
          </a:p>
        </p:txBody>
      </p:sp>
      <p:sp>
        <p:nvSpPr>
          <p:cNvPr id="9" name="Rounded Rectangle 8"/>
          <p:cNvSpPr/>
          <p:nvPr/>
        </p:nvSpPr>
        <p:spPr>
          <a:xfrm>
            <a:off x="2896870" y="4502150"/>
            <a:ext cx="3376295" cy="1919605"/>
          </a:xfrm>
          <a:prstGeom prst="roundRect">
            <a:avLst/>
          </a:prstGeom>
          <a:solidFill>
            <a:srgbClr val="0070C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just"/>
            <a:r>
              <a:rPr lang="en-US" altLang="en-US"/>
              <a:t>Model Training: Train on split dataset using Adam Otimizer, ReduceLROnPlateau, and categorical cross-entropy loss; unfreeze backbone after 10 epochs and continue training for 10 more epochs.</a:t>
            </a:r>
            <a:endParaRPr lang="en-US" altLang="en-US"/>
          </a:p>
        </p:txBody>
      </p:sp>
      <p:sp>
        <p:nvSpPr>
          <p:cNvPr id="10" name="Rounded Rectangle 9"/>
          <p:cNvSpPr/>
          <p:nvPr/>
        </p:nvSpPr>
        <p:spPr>
          <a:xfrm>
            <a:off x="59055" y="5016500"/>
            <a:ext cx="2708275" cy="1576705"/>
          </a:xfrm>
          <a:prstGeom prst="roundRect">
            <a:avLst/>
          </a:prstGeom>
          <a:solidFill>
            <a:srgbClr val="7030A0"/>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a:t>Save the model as a .h5 file</a:t>
            </a:r>
            <a:endParaRPr lang="en-US"/>
          </a:p>
        </p:txBody>
      </p:sp>
      <p:cxnSp>
        <p:nvCxnSpPr>
          <p:cNvPr id="11" name="Straight Arrow Connector 10"/>
          <p:cNvCxnSpPr>
            <a:stCxn id="4" idx="3"/>
            <a:endCxn id="5" idx="1"/>
          </p:cNvCxnSpPr>
          <p:nvPr/>
        </p:nvCxnSpPr>
        <p:spPr>
          <a:xfrm>
            <a:off x="3244850" y="2879725"/>
            <a:ext cx="857885" cy="3937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2" name="Straight Arrow Connector 11"/>
          <p:cNvCxnSpPr>
            <a:endCxn id="6" idx="1"/>
          </p:cNvCxnSpPr>
          <p:nvPr/>
        </p:nvCxnSpPr>
        <p:spPr>
          <a:xfrm>
            <a:off x="6659245" y="2879725"/>
            <a:ext cx="1009650" cy="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3" name="Straight Arrow Connector 12"/>
          <p:cNvCxnSpPr>
            <a:endCxn id="7" idx="0"/>
          </p:cNvCxnSpPr>
          <p:nvPr/>
        </p:nvCxnSpPr>
        <p:spPr>
          <a:xfrm>
            <a:off x="10377170" y="3016885"/>
            <a:ext cx="461010" cy="87947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4" name="Straight Arrow Connector 13"/>
          <p:cNvCxnSpPr>
            <a:endCxn id="8" idx="3"/>
          </p:cNvCxnSpPr>
          <p:nvPr/>
        </p:nvCxnSpPr>
        <p:spPr>
          <a:xfrm flipH="1">
            <a:off x="9367520" y="5518785"/>
            <a:ext cx="1470660" cy="2863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5" name="Straight Arrow Connector 14"/>
          <p:cNvCxnSpPr>
            <a:endCxn id="9" idx="3"/>
          </p:cNvCxnSpPr>
          <p:nvPr/>
        </p:nvCxnSpPr>
        <p:spPr>
          <a:xfrm flipH="1" flipV="1">
            <a:off x="6273165" y="5462270"/>
            <a:ext cx="347980" cy="2622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16" name="Straight Arrow Connector 15"/>
          <p:cNvCxnSpPr/>
          <p:nvPr/>
        </p:nvCxnSpPr>
        <p:spPr>
          <a:xfrm flipH="1">
            <a:off x="2244725" y="4776470"/>
            <a:ext cx="628015" cy="25146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Figure_1"/>
          <p:cNvPicPr>
            <a:picLocks noChangeAspect="1"/>
          </p:cNvPicPr>
          <p:nvPr/>
        </p:nvPicPr>
        <p:blipFill>
          <a:blip r:embed="rId1"/>
          <a:srcRect l="25770"/>
          <a:stretch>
            <a:fillRect/>
          </a:stretch>
        </p:blipFill>
        <p:spPr>
          <a:xfrm>
            <a:off x="0" y="2468880"/>
            <a:ext cx="4344035" cy="4389120"/>
          </a:xfrm>
          <a:prstGeom prst="rect">
            <a:avLst/>
          </a:prstGeom>
        </p:spPr>
      </p:pic>
      <p:pic>
        <p:nvPicPr>
          <p:cNvPr id="5" name="Picture 14"/>
          <p:cNvPicPr>
            <a:picLocks noChangeAspect="1"/>
          </p:cNvPicPr>
          <p:nvPr/>
        </p:nvPicPr>
        <p:blipFill>
          <a:blip r:embed="rId2"/>
          <a:stretch>
            <a:fillRect/>
          </a:stretch>
        </p:blipFill>
        <p:spPr>
          <a:xfrm>
            <a:off x="4005580" y="2468880"/>
            <a:ext cx="4324350" cy="3701415"/>
          </a:xfrm>
          <a:prstGeom prst="rect">
            <a:avLst/>
          </a:prstGeom>
          <a:noFill/>
          <a:ln>
            <a:noFill/>
          </a:ln>
        </p:spPr>
      </p:pic>
      <p:pic>
        <p:nvPicPr>
          <p:cNvPr id="6" name="Picture 15"/>
          <p:cNvPicPr>
            <a:picLocks noChangeAspect="1"/>
          </p:cNvPicPr>
          <p:nvPr/>
        </p:nvPicPr>
        <p:blipFill>
          <a:blip r:embed="rId3"/>
          <a:stretch>
            <a:fillRect/>
          </a:stretch>
        </p:blipFill>
        <p:spPr>
          <a:xfrm>
            <a:off x="8329930" y="2468880"/>
            <a:ext cx="3843655" cy="3336925"/>
          </a:xfrm>
          <a:prstGeom prst="rect">
            <a:avLst/>
          </a:prstGeom>
          <a:noFill/>
          <a:ln>
            <a:noFill/>
          </a:ln>
        </p:spPr>
      </p:pic>
      <p:sp>
        <p:nvSpPr>
          <p:cNvPr id="2" name="Rounded Rectangle 1"/>
          <p:cNvSpPr/>
          <p:nvPr/>
        </p:nvSpPr>
        <p:spPr>
          <a:xfrm>
            <a:off x="2139950" y="425450"/>
            <a:ext cx="7997190" cy="1708150"/>
          </a:xfrm>
          <a:prstGeom prst="roundRect">
            <a:avLst/>
          </a:prstGeom>
          <a:solidFill>
            <a:schemeClr val="accent2">
              <a:lumMod val="75000"/>
              <a:alpha val="9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r>
              <a:rPr lang="en-US" sz="6000"/>
              <a:t>Training Results: Symptoms model</a:t>
            </a:r>
            <a:endParaRPr lang="en-US" sz="6000"/>
          </a:p>
        </p:txBody>
      </p:sp>
    </p:spTree>
  </p:cSld>
  <p:clrMapOvr>
    <a:masterClrMapping/>
  </p:clrMapOvr>
</p:sld>
</file>

<file path=ppt/tags/tag1.xml><?xml version="1.0" encoding="utf-8"?>
<p:tagLst xmlns:p="http://schemas.openxmlformats.org/presentationml/2006/main">
  <p:tag name="TABLE_ENDDRAG_ORIGIN_RECT" val="883*180"/>
  <p:tag name="TABLE_ENDDRAG_RECT" val="34*156*883*180"/>
</p:tagLst>
</file>

<file path=ppt/tags/tag2.xml><?xml version="1.0" encoding="utf-8"?>
<p:tagLst xmlns:p="http://schemas.openxmlformats.org/presentationml/2006/main">
  <p:tag name="TABLE_ENDDRAG_ORIGIN_RECT" val="883*180"/>
  <p:tag name="TABLE_ENDDRAG_RECT" val="34*156*883*18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10080</Words>
  <Application>WPS Presentation</Application>
  <PresentationFormat>Widescreen</PresentationFormat>
  <Paragraphs>352</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Arial</vt:lpstr>
      <vt:lpstr>SimSun</vt:lpstr>
      <vt:lpstr>Wingdings</vt:lpstr>
      <vt:lpstr>Calibri</vt:lpstr>
      <vt:lpstr>Microsoft YaHei</vt:lpstr>
      <vt:lpstr>Arial Unicode MS</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Hi</dc:creator>
  <cp:lastModifiedBy>s bhatt</cp:lastModifiedBy>
  <cp:revision>17</cp:revision>
  <dcterms:created xsi:type="dcterms:W3CDTF">2025-07-23T00:59:00Z</dcterms:created>
  <dcterms:modified xsi:type="dcterms:W3CDTF">2025-10-13T10:48:29Z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4D4CD78D75074901BAFEAD5370AADD8A_11</vt:lpwstr>
  </property>
  <property fmtid="{D5CDD505-2E9C-101B-9397-08002B2CF9AE}" pid="3" name="KSOProductBuildVer">
    <vt:lpwstr>1033-12.2.0.23131</vt:lpwstr>
  </property>
</Properties>
</file>