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72" r:id="rId7"/>
    <p:sldId id="268" r:id="rId8"/>
    <p:sldId id="274" r:id="rId9"/>
    <p:sldId id="258" r:id="rId10"/>
    <p:sldId id="261" r:id="rId11"/>
    <p:sldId id="267" r:id="rId12"/>
    <p:sldId id="265" r:id="rId13"/>
    <p:sldId id="264" r:id="rId14"/>
    <p:sldId id="262" r:id="rId15"/>
    <p:sldId id="273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35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18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 l="-2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 Box 6"/>
          <p:cNvSpPr txBox="1"/>
          <p:nvPr/>
        </p:nvSpPr>
        <p:spPr>
          <a:xfrm>
            <a:off x="694690" y="2856865"/>
            <a:ext cx="3787775" cy="5727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800" b="1">
                <a:solidFill>
                  <a:schemeClr val="bg1"/>
                </a:solidFill>
              </a:rPr>
              <a:t>Siddhesh Bhatt</a:t>
            </a:r>
            <a:endParaRPr lang="en-US" sz="2800" b="1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635"/>
            <a:ext cx="12192000" cy="677799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486410" y="2990850"/>
            <a:ext cx="53206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>
                <a:solidFill>
                  <a:schemeClr val="bg1"/>
                </a:solidFill>
              </a:rPr>
              <a:t>Siddhesh Bhatt</a:t>
            </a:r>
            <a:endParaRPr lang="en-US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clear face skin examp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870" y="1805940"/>
            <a:ext cx="3086100" cy="3726815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2593340" y="217170"/>
            <a:ext cx="6558915" cy="145097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400" b="1"/>
              <a:t>Samples and Examples</a:t>
            </a:r>
            <a:endParaRPr lang="en-US" sz="4400" b="1"/>
          </a:p>
        </p:txBody>
      </p:sp>
      <p:pic>
        <p:nvPicPr>
          <p:cNvPr id="5" name="Picture 4" descr="annotated (3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430" y="1805940"/>
            <a:ext cx="2719705" cy="3727450"/>
          </a:xfrm>
          <a:prstGeom prst="rect">
            <a:avLst/>
          </a:prstGeom>
        </p:spPr>
      </p:pic>
      <p:pic>
        <p:nvPicPr>
          <p:cNvPr id="6" name="Picture 5" descr="annotated (4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8520" y="1897380"/>
            <a:ext cx="3086100" cy="36353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3215005" y="648970"/>
            <a:ext cx="6549390" cy="157607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5400"/>
              <a:t>Applications</a:t>
            </a:r>
            <a:endParaRPr lang="en-US" sz="5400"/>
          </a:p>
        </p:txBody>
      </p:sp>
      <p:sp>
        <p:nvSpPr>
          <p:cNvPr id="4" name="Rounded Rectangle 3"/>
          <p:cNvSpPr/>
          <p:nvPr/>
        </p:nvSpPr>
        <p:spPr>
          <a:xfrm>
            <a:off x="730885" y="2525395"/>
            <a:ext cx="10661015" cy="382778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sz="2300"/>
              <a:t>Dermatology Clinics: Assist doctors in rapid screening of aging-related skin changes.</a:t>
            </a:r>
            <a:endParaRPr lang="en-US" altLang="en-US" sz="23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sz="2300"/>
              <a:t>Cosmetic &amp; Skincare Industry: Enable personalized product recommendations based on facial condition analysis.</a:t>
            </a:r>
            <a:endParaRPr lang="en-US" altLang="en-US" sz="23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sz="2300"/>
              <a:t>Wellness Apps: Integrate with mobile platforms for self-assessment and skin monitoring.</a:t>
            </a:r>
            <a:endParaRPr lang="en-US" altLang="en-US" sz="23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sz="2300"/>
              <a:t>Research: Support studies on long-term facial aging trends across diverse populations.</a:t>
            </a:r>
            <a:endParaRPr lang="en-US" altLang="en-US" sz="23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sz="2300"/>
              <a:t>Telemedicine: Facilitate remote consultations with annotated facial scans.</a:t>
            </a:r>
            <a:endParaRPr lang="en-US" altLang="en-US" sz="23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1692275" y="563880"/>
            <a:ext cx="8327390" cy="158686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600"/>
              <a:t>Conclusion</a:t>
            </a:r>
            <a:endParaRPr lang="en-US" sz="6600"/>
          </a:p>
        </p:txBody>
      </p:sp>
      <p:sp>
        <p:nvSpPr>
          <p:cNvPr id="3" name="Rounded Rectangle 2"/>
          <p:cNvSpPr/>
          <p:nvPr/>
        </p:nvSpPr>
        <p:spPr>
          <a:xfrm>
            <a:off x="1617980" y="3183255"/>
            <a:ext cx="8785225" cy="322707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sz="2300"/>
              <a:t>Lightweight yet accurate solution for facial aging detection.</a:t>
            </a:r>
            <a:endParaRPr lang="en-US" altLang="en-US" sz="230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 sz="23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sz="2300"/>
              <a:t>Demonstrates practical AI application in dermatology &amp; wellness.</a:t>
            </a:r>
            <a:endParaRPr lang="en-US" altLang="en-US" sz="230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 sz="23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sz="2300"/>
              <a:t>Next steps: larger dataset, more categories, mobile deployment.</a:t>
            </a:r>
            <a:endParaRPr lang="en-US" altLang="en-US" sz="23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ounded Rectangle 2"/>
          <p:cNvSpPr/>
          <p:nvPr/>
        </p:nvSpPr>
        <p:spPr>
          <a:xfrm>
            <a:off x="2399030" y="388620"/>
            <a:ext cx="6478905" cy="111950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4400"/>
              <a:t>Model Architecture References</a:t>
            </a:r>
            <a:endParaRPr lang="en-US" altLang="en-US" sz="4400"/>
          </a:p>
        </p:txBody>
      </p:sp>
      <p:sp>
        <p:nvSpPr>
          <p:cNvPr id="4" name="Rounded Rectangle 3"/>
          <p:cNvSpPr/>
          <p:nvPr/>
        </p:nvSpPr>
        <p:spPr>
          <a:xfrm>
            <a:off x="754380" y="1736090"/>
            <a:ext cx="10088880" cy="499427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 sz="2300"/>
              <a:t>EfficientNetB0 Architecture</a:t>
            </a:r>
            <a:endParaRPr lang="en-US" altLang="en-US" sz="2300"/>
          </a:p>
          <a:p>
            <a:pPr algn="l"/>
            <a:r>
              <a:rPr lang="en-US" altLang="en-US" sz="2300"/>
              <a:t>Introduced in EfficientNet: Rethinking Model Scaling for Convolutional Neural Networks (ICML 2019, Tan &amp; Le).</a:t>
            </a:r>
            <a:endParaRPr lang="en-US" altLang="en-US" sz="2300"/>
          </a:p>
          <a:p>
            <a:pPr algn="l"/>
            <a:r>
              <a:rPr lang="en-US" altLang="en-US" sz="2300"/>
              <a:t>Proposes compound scaling: jointly scales depth, width, and resolution using a single coefficient.</a:t>
            </a:r>
            <a:endParaRPr lang="en-US" altLang="en-US" sz="2300"/>
          </a:p>
          <a:p>
            <a:pPr algn="l"/>
            <a:r>
              <a:rPr lang="en-US" altLang="en-US" sz="2300"/>
              <a:t>Utilizes depthwise separable convolutions to reduce computation cost.</a:t>
            </a:r>
            <a:endParaRPr lang="en-US" altLang="en-US" sz="2300"/>
          </a:p>
          <a:p>
            <a:pPr algn="l"/>
            <a:r>
              <a:rPr lang="en-US" altLang="en-US" sz="2300"/>
              <a:t>Incorporates inverted residual blocks for better information flow and memory efficiency.</a:t>
            </a:r>
            <a:endParaRPr lang="en-US" altLang="en-US" sz="2300"/>
          </a:p>
          <a:p>
            <a:pPr algn="l"/>
            <a:r>
              <a:rPr lang="en-US" altLang="en-US" sz="2300"/>
              <a:t>Achieves high accuracy with significantly lower computational resources than conventional CNNs.</a:t>
            </a:r>
            <a:endParaRPr lang="en-US" altLang="en-US" sz="2300"/>
          </a:p>
          <a:p>
            <a:pPr algn="l"/>
            <a:r>
              <a:rPr lang="en-US" altLang="en-US" sz="2300"/>
              <a:t>Reference</a:t>
            </a:r>
            <a:endParaRPr lang="en-US" altLang="en-US" sz="2300"/>
          </a:p>
          <a:p>
            <a:pPr algn="l"/>
            <a:r>
              <a:rPr lang="en-US" altLang="en-US" sz="2300"/>
              <a:t>Tan, M., &amp; Le, Q. V. (2019). EfficientNet: Rethinking Model Scaling for Convolutional Neural Networks. Proceedings of the 36th International Conference on Machine Learning (ICML).</a:t>
            </a:r>
            <a:endParaRPr lang="en-US" altLang="en-US" sz="23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ounded Rectangle 2"/>
          <p:cNvSpPr/>
          <p:nvPr/>
        </p:nvSpPr>
        <p:spPr>
          <a:xfrm>
            <a:off x="2501900" y="617220"/>
            <a:ext cx="6478905" cy="111950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4400"/>
              <a:t>Other References</a:t>
            </a:r>
            <a:endParaRPr lang="en-US" altLang="en-US" sz="4400"/>
          </a:p>
        </p:txBody>
      </p:sp>
      <p:sp>
        <p:nvSpPr>
          <p:cNvPr id="4" name="Rounded Rectangle 3"/>
          <p:cNvSpPr/>
          <p:nvPr/>
        </p:nvSpPr>
        <p:spPr>
          <a:xfrm>
            <a:off x="1348740" y="2022475"/>
            <a:ext cx="9494520" cy="470789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 sz="2300"/>
              <a:t>Viola, P., &amp; Jones, M. (2001). Rapid Object Detection using a Boosted Cascade of Simple Features. Proceedings of the 2001 IEEE Computer Society Conference on Computer Vision and Pattern Recognition (CVPR).</a:t>
            </a:r>
            <a:endParaRPr lang="en-US" altLang="en-US" sz="2300"/>
          </a:p>
          <a:p>
            <a:pPr algn="l"/>
            <a:r>
              <a:rPr lang="en-US" altLang="en-US" sz="2300"/>
              <a:t>Bradski, G. (2000). The OpenCV Library. Dr. Dobb’s Journal of Software Tools.</a:t>
            </a:r>
            <a:endParaRPr lang="en-US" altLang="en-US" sz="2300"/>
          </a:p>
          <a:p>
            <a:pPr algn="l"/>
            <a:r>
              <a:rPr lang="en-US" altLang="en-US" sz="2300"/>
              <a:t>Harris, C. R., et al. (2020). Array programming with NumPy. Nature, 585, 357–362.</a:t>
            </a:r>
            <a:endParaRPr lang="en-US" altLang="en-US" sz="2300"/>
          </a:p>
          <a:p>
            <a:pPr algn="l"/>
            <a:r>
              <a:rPr lang="en-US" altLang="en-US" sz="2300"/>
              <a:t>McKinney, W. (2010). Data Structures for Statistical Computing in Python. Proceedings of the 9th Python in Science Conference.</a:t>
            </a:r>
            <a:endParaRPr lang="en-US" altLang="en-US" sz="2300"/>
          </a:p>
          <a:p>
            <a:pPr algn="l"/>
            <a:r>
              <a:rPr lang="en-US" altLang="en-US" sz="2300"/>
              <a:t>Streamlit Inc. (2020). Streamlit Documentation. https://docs.streamlit.io</a:t>
            </a:r>
            <a:endParaRPr lang="en-US" altLang="en-US" sz="23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1773555" y="1617345"/>
            <a:ext cx="7628255" cy="306451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600"/>
              <a:t>Thank You</a:t>
            </a:r>
            <a:endParaRPr lang="en-US" sz="9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549275" y="1594485"/>
            <a:ext cx="11093450" cy="5167630"/>
          </a:xfrm>
          <a:prstGeom prst="roundRect">
            <a:avLst/>
          </a:prstGeom>
          <a:solidFill>
            <a:schemeClr val="tx1">
              <a:alpha val="61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en-US" altLang="en-US" sz="2300">
              <a:sym typeface="+mn-ea"/>
            </a:endParaRPr>
          </a:p>
          <a:p>
            <a:pPr algn="l"/>
            <a:endParaRPr lang="en-US" altLang="en-US" sz="2300">
              <a:sym typeface="+mn-ea"/>
            </a:endParaRPr>
          </a:p>
          <a:p>
            <a:pPr algn="l"/>
            <a:r>
              <a:rPr lang="en-US" altLang="en-US" sz="2300">
                <a:sym typeface="+mn-ea"/>
              </a:rPr>
              <a:t>The primary goal is to develop a deep learning-based system capable of detecting and classifying facial aging signs.</a:t>
            </a:r>
            <a:endParaRPr lang="en-US" altLang="en-US" sz="2300">
              <a:sym typeface="+mn-ea"/>
            </a:endParaRPr>
          </a:p>
          <a:p>
            <a:pPr algn="l"/>
            <a:r>
              <a:rPr lang="en-US" altLang="en-US" sz="2300" b="1">
                <a:sym typeface="+mn-ea"/>
              </a:rPr>
              <a:t>Key Classification Categories</a:t>
            </a:r>
            <a:r>
              <a:rPr lang="en-US" altLang="en-US" sz="2300">
                <a:sym typeface="+mn-ea"/>
              </a:rPr>
              <a:t>: The system is trained to classify facial ageing features into four categories:</a:t>
            </a:r>
            <a:endParaRPr lang="en-US" altLang="en-US" sz="2300"/>
          </a:p>
          <a:p>
            <a:pPr marL="342900" indent="-342900" algn="l">
              <a:buAutoNum type="arabicPeriod"/>
            </a:pPr>
            <a:r>
              <a:rPr lang="en-US" altLang="en-US" sz="2300">
                <a:sym typeface="+mn-ea"/>
              </a:rPr>
              <a:t> Wrinkles</a:t>
            </a:r>
            <a:endParaRPr lang="en-US" altLang="en-US" sz="2300"/>
          </a:p>
          <a:p>
            <a:pPr marL="342900" indent="-342900" algn="l">
              <a:buAutoNum type="arabicPeriod"/>
            </a:pPr>
            <a:r>
              <a:rPr lang="en-US" altLang="en-US" sz="2300">
                <a:sym typeface="+mn-ea"/>
              </a:rPr>
              <a:t> Dark spots</a:t>
            </a:r>
            <a:endParaRPr lang="en-US" altLang="en-US" sz="2300"/>
          </a:p>
          <a:p>
            <a:pPr marL="342900" indent="-342900" algn="l">
              <a:buAutoNum type="arabicPeriod"/>
            </a:pPr>
            <a:r>
              <a:rPr lang="en-US" altLang="en-US" sz="2300">
                <a:sym typeface="+mn-ea"/>
              </a:rPr>
              <a:t> Puffy eyes</a:t>
            </a:r>
            <a:endParaRPr lang="en-US" altLang="en-US" sz="2300"/>
          </a:p>
          <a:p>
            <a:pPr marL="342900" indent="-342900" algn="l">
              <a:buAutoNum type="arabicPeriod"/>
            </a:pPr>
            <a:r>
              <a:rPr lang="en-US" altLang="en-US" sz="2300">
                <a:sym typeface="+mn-ea"/>
              </a:rPr>
              <a:t> Clear skin</a:t>
            </a:r>
            <a:endParaRPr lang="en-US" altLang="en-US" sz="2300">
              <a:sym typeface="+mn-ea"/>
            </a:endParaRPr>
          </a:p>
          <a:p>
            <a:pPr marL="0" indent="0" algn="l">
              <a:buNone/>
            </a:pPr>
            <a:r>
              <a:rPr lang="en-US" altLang="en-US" sz="2300" b="1">
                <a:sym typeface="+mn-ea"/>
              </a:rPr>
              <a:t>Core Outcomes/Deliverables:</a:t>
            </a:r>
            <a:endParaRPr lang="en-US" altLang="en-US" sz="2300" b="1"/>
          </a:p>
          <a:p>
            <a:pPr marL="0" indent="0" algn="l">
              <a:buNone/>
            </a:pPr>
            <a:r>
              <a:rPr lang="en-US" altLang="en-US" sz="2300">
                <a:sym typeface="+mn-ea"/>
              </a:rPr>
              <a:t>1. Detect and localize facial features indicating aging.</a:t>
            </a:r>
            <a:endParaRPr lang="en-US" altLang="en-US" sz="2300"/>
          </a:p>
          <a:p>
            <a:pPr marL="0" indent="0" algn="l">
              <a:buNone/>
            </a:pPr>
            <a:r>
              <a:rPr lang="en-US" altLang="en-US" sz="2300">
                <a:sym typeface="+mn-ea"/>
              </a:rPr>
              <a:t>2. Classify detected features using a trained CNN model.</a:t>
            </a:r>
            <a:endParaRPr lang="en-US" altLang="en-US" sz="2300"/>
          </a:p>
          <a:p>
            <a:pPr marL="0" indent="0" algn="l">
              <a:buNone/>
            </a:pPr>
            <a:r>
              <a:rPr lang="en-US" altLang="en-US" sz="2300">
                <a:sym typeface="+mn-ea"/>
              </a:rPr>
              <a:t>3. Build a web-based frontend for uploading facial images and viewing annotated outputs.</a:t>
            </a:r>
            <a:endParaRPr lang="en-US" altLang="en-US" sz="2300"/>
          </a:p>
          <a:p>
            <a:pPr marL="0" indent="0" algn="l">
              <a:buNone/>
            </a:pPr>
            <a:r>
              <a:rPr lang="en-US" altLang="en-US" sz="2300">
                <a:sym typeface="+mn-ea"/>
              </a:rPr>
              <a:t>4. Display predictions as percentages (probability) along with age</a:t>
            </a:r>
            <a:endParaRPr lang="en-US" altLang="en-US" sz="2300"/>
          </a:p>
          <a:p>
            <a:pPr algn="l"/>
            <a:endParaRPr lang="en-US" altLang="en-US" sz="2300"/>
          </a:p>
        </p:txBody>
      </p:sp>
      <p:sp>
        <p:nvSpPr>
          <p:cNvPr id="5" name="Rounded Rectangle 4"/>
          <p:cNvSpPr/>
          <p:nvPr/>
        </p:nvSpPr>
        <p:spPr>
          <a:xfrm>
            <a:off x="728345" y="323850"/>
            <a:ext cx="10735310" cy="1366520"/>
          </a:xfrm>
          <a:prstGeom prst="round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4800" b="1">
                <a:sym typeface="+mn-ea"/>
              </a:rPr>
              <a:t>Project Statement and Key Outcomes</a:t>
            </a:r>
            <a:endParaRPr lang="en-US" altLang="en-US" sz="4800" b="1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3143250" y="234950"/>
            <a:ext cx="5905500" cy="1927225"/>
          </a:xfrm>
          <a:prstGeom prst="roundRect">
            <a:avLst/>
          </a:prstGeom>
          <a:solidFill>
            <a:schemeClr val="accent3">
              <a:alpha val="6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4400"/>
              <a:t> Technical Architecture</a:t>
            </a:r>
            <a:endParaRPr lang="en-US" altLang="en-US" sz="4400"/>
          </a:p>
        </p:txBody>
      </p:sp>
      <p:sp>
        <p:nvSpPr>
          <p:cNvPr id="5" name="Rounded Rectangle 4"/>
          <p:cNvSpPr/>
          <p:nvPr/>
        </p:nvSpPr>
        <p:spPr>
          <a:xfrm>
            <a:off x="259715" y="1991995"/>
            <a:ext cx="11692890" cy="4597400"/>
          </a:xfrm>
          <a:prstGeom prst="roundRect">
            <a:avLst/>
          </a:prstGeom>
          <a:solidFill>
            <a:srgbClr val="00B0F0">
              <a:alpha val="65000"/>
            </a:srgb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 sz="2300"/>
              <a:t>Model: Pretrained EfficientNetB0 for transfer learning and robust classification.</a:t>
            </a:r>
            <a:endParaRPr lang="en-US" altLang="en-US" sz="2300"/>
          </a:p>
          <a:p>
            <a:pPr algn="l"/>
            <a:r>
              <a:rPr lang="en-US" altLang="en-US" sz="2300"/>
              <a:t>• Framework: TensorFlow/Keras.</a:t>
            </a:r>
            <a:endParaRPr lang="en-US" altLang="en-US" sz="2300"/>
          </a:p>
          <a:p>
            <a:pPr algn="l"/>
            <a:r>
              <a:rPr lang="en-US" altLang="en-US" sz="2300"/>
              <a:t>• Image Operations/Libraries: OpenCV, NumPy, Haarcascade.</a:t>
            </a:r>
            <a:endParaRPr lang="en-US" altLang="en-US" sz="2300"/>
          </a:p>
          <a:p>
            <a:pPr algn="l"/>
            <a:r>
              <a:rPr lang="en-US" altLang="en-US" sz="2300"/>
              <a:t>Processing Flow:</a:t>
            </a:r>
            <a:endParaRPr lang="en-US" altLang="en-US" sz="2300"/>
          </a:p>
          <a:p>
            <a:pPr algn="l"/>
            <a:r>
              <a:rPr lang="en-US" altLang="en-US" sz="2300"/>
              <a:t>1. Image Input (Frontend): User uploads a facial image via the web UI.</a:t>
            </a:r>
            <a:endParaRPr lang="en-US" altLang="en-US" sz="2300"/>
          </a:p>
          <a:p>
            <a:pPr algn="l"/>
            <a:r>
              <a:rPr lang="en-US" altLang="en-US" sz="2300"/>
              <a:t>2. Face Detection: Haar Cascade (OpenCV) is used to accurately detect the face region.</a:t>
            </a:r>
            <a:endParaRPr lang="en-US" altLang="en-US" sz="2300"/>
          </a:p>
          <a:p>
            <a:pPr algn="l"/>
            <a:r>
              <a:rPr lang="en-US" altLang="en-US" sz="2300"/>
              <a:t>3. Preprocessing: Image resizing (to 224x224), normalization, and one-hot encoding are applied.</a:t>
            </a:r>
            <a:endParaRPr lang="en-US" altLang="en-US" sz="2300"/>
          </a:p>
          <a:p>
            <a:pPr algn="l"/>
            <a:r>
              <a:rPr lang="en-US" altLang="en-US" sz="2300"/>
              <a:t>4. Inference (Backend): The processed image is fed into the loaded EfficientNetB0 model.</a:t>
            </a:r>
            <a:endParaRPr lang="en-US" altLang="en-US" sz="2300"/>
          </a:p>
          <a:p>
            <a:pPr algn="l"/>
            <a:r>
              <a:rPr lang="en-US" altLang="en-US" sz="2300"/>
              <a:t>5. Output Generation: The model returns predictions (class probability percentages).</a:t>
            </a:r>
            <a:endParaRPr lang="en-US" altLang="en-US" sz="2300"/>
          </a:p>
          <a:p>
            <a:pPr algn="l"/>
            <a:r>
              <a:rPr lang="en-US" altLang="en-US" sz="2300"/>
              <a:t>6. Visualization: The web frontend displays the image with annotated bounding boxes and labels.</a:t>
            </a:r>
            <a:endParaRPr lang="en-US" altLang="en-US" sz="2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Table 3"/>
          <p:cNvGraphicFramePr/>
          <p:nvPr/>
        </p:nvGraphicFramePr>
        <p:xfrm>
          <a:off x="1174750" y="5333365"/>
          <a:ext cx="10483850" cy="0"/>
        </p:xfrm>
        <a:graphic>
          <a:graphicData uri="http://schemas.openxmlformats.org/drawingml/2006/table">
            <a:tbl>
              <a:tblPr/>
              <a:tblGrid>
                <a:gridCol w="2096770"/>
                <a:gridCol w="2096770"/>
                <a:gridCol w="2096770"/>
                <a:gridCol w="2096770"/>
                <a:gridCol w="2096770"/>
              </a:tblGrid>
              <a:tr h="0">
                <a:tc>
                  <a:txBody>
                    <a:bodyPr/>
                    <a:p>
                      <a:r>
                        <a:rPr sz="1100"/>
                        <a:t>Milestone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Focus Area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Weeks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Target / Goal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Metric / Evaluation Method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r>
                        <a:rPr sz="1100" b="1"/>
                        <a:t>M1</a:t>
                      </a:r>
                      <a:endParaRPr sz="1100" b="1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Data Preparation &amp; Preprocessing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1–2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Balanced &amp; clean dataset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Dataset quality, augmentation effectiveness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r>
                        <a:rPr sz="1100" b="1"/>
                        <a:t>M2</a:t>
                      </a:r>
                      <a:endParaRPr sz="1100" b="1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Model Performance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3–4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 b="1"/>
                        <a:t>≥ 90% classification accuracy</a:t>
                      </a:r>
                      <a:endParaRPr sz="1100" b="1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Accuracy &amp; loss metrics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r>
                        <a:rPr sz="1100" b="1"/>
                        <a:t>M3</a:t>
                      </a:r>
                      <a:endParaRPr sz="1100" b="1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UI &amp; Backend Integration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5–6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 b="1"/>
                        <a:t>≤ 5 seconds per image</a:t>
                      </a:r>
                      <a:endParaRPr sz="1100" b="1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Upload-to-output time &amp; usability (Seamless input-to-output flow)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r>
                        <a:rPr sz="1100" b="1"/>
                        <a:t>M4</a:t>
                      </a:r>
                      <a:endParaRPr sz="1100" b="1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Final Delivery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7–8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Complete &amp; professional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Export functionality, log consistency, and documentation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1892935" y="463550"/>
            <a:ext cx="7339965" cy="1243330"/>
          </a:xfrm>
          <a:prstGeom prst="roundRect">
            <a:avLst/>
          </a:prstGeom>
          <a:solidFill>
            <a:schemeClr val="tx1">
              <a:lumMod val="85000"/>
              <a:lumOff val="15000"/>
              <a:alpha val="94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4000"/>
              <a:t>Milestones and Evaluation </a:t>
            </a:r>
            <a:endParaRPr lang="en-US" altLang="en-US" sz="4000"/>
          </a:p>
        </p:txBody>
      </p:sp>
      <p:graphicFrame>
        <p:nvGraphicFramePr>
          <p:cNvPr id="7" name="Table 6"/>
          <p:cNvGraphicFramePr/>
          <p:nvPr>
            <p:custDataLst>
              <p:tags r:id="rId1"/>
            </p:custDataLst>
          </p:nvPr>
        </p:nvGraphicFramePr>
        <p:xfrm>
          <a:off x="596900" y="1706880"/>
          <a:ext cx="11219180" cy="4645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3245"/>
                <a:gridCol w="1834515"/>
                <a:gridCol w="1833880"/>
                <a:gridCol w="1833245"/>
                <a:gridCol w="1834515"/>
                <a:gridCol w="2049780"/>
              </a:tblGrid>
              <a:tr h="6762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Milestone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Focus Area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Weeks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Target/Goal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Achieved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Metric/Evaluation Method</a:t>
                      </a:r>
                      <a:endParaRPr lang="en-US"/>
                    </a:p>
                  </a:txBody>
                  <a:tcPr/>
                </a:tc>
              </a:tr>
              <a:tr h="11887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Data Preparation &amp;Processing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1-2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Balenced &amp; Clean dataset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1000+images per category augmented and processed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dataset quality, augmentation, effectiveness</a:t>
                      </a:r>
                      <a:endParaRPr lang="en-US"/>
                    </a:p>
                  </a:txBody>
                  <a:tcPr/>
                </a:tc>
              </a:tr>
              <a:tr h="4025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Model training and Performance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3-4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&gt;=90% classification accuracy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~92 % accuracy on testing the model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Accuracy and loss metrics(categorical cross entropy, confusion matrix)</a:t>
                      </a:r>
                      <a:endParaRPr lang="en-US"/>
                    </a:p>
                  </a:txBody>
                  <a:tcPr/>
                </a:tc>
              </a:tr>
              <a:tr h="4025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UI &amp; Backend integration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5-6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&lt;=5 seconds per image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streamlit app provides ~4 seconds per image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Upload to output time &amp; Usability</a:t>
                      </a:r>
                      <a:endParaRPr lang="en-US"/>
                    </a:p>
                  </a:txBody>
                  <a:tcPr/>
                </a:tc>
              </a:tr>
              <a:tr h="4025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Final delivery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7-8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Complete and professional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documentation, presentation, export logs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Export functionality, log consistency and documentation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1588135" y="457200"/>
            <a:ext cx="8512175" cy="140525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800"/>
              <a:t>Classifier Model Training flow</a:t>
            </a:r>
            <a:endParaRPr lang="en-US" sz="4800"/>
          </a:p>
        </p:txBody>
      </p:sp>
      <p:sp>
        <p:nvSpPr>
          <p:cNvPr id="4" name="Rounded Rectangle 3"/>
          <p:cNvSpPr/>
          <p:nvPr/>
        </p:nvSpPr>
        <p:spPr>
          <a:xfrm>
            <a:off x="536575" y="2091055"/>
            <a:ext cx="2708275" cy="157670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Combined Raw Dataset: Merged provided dataset with web-scraped images using Fatkun Batch Downloader.</a:t>
            </a:r>
            <a:endParaRPr lang="en-US" altLang="en-US"/>
          </a:p>
        </p:txBody>
      </p:sp>
      <p:sp>
        <p:nvSpPr>
          <p:cNvPr id="5" name="Rounded Rectangle 4"/>
          <p:cNvSpPr/>
          <p:nvPr/>
        </p:nvSpPr>
        <p:spPr>
          <a:xfrm>
            <a:off x="4102735" y="2091055"/>
            <a:ext cx="2708275" cy="16560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Preprocessing &amp; Augmentation: Detect and crop faces, resize/pad to 224×224, then augment to 1,000 images per class.</a:t>
            </a:r>
            <a:endParaRPr lang="en-US" altLang="en-US"/>
          </a:p>
        </p:txBody>
      </p:sp>
      <p:sp>
        <p:nvSpPr>
          <p:cNvPr id="6" name="Rounded Rectangle 5"/>
          <p:cNvSpPr/>
          <p:nvPr/>
        </p:nvSpPr>
        <p:spPr>
          <a:xfrm>
            <a:off x="7668895" y="2091055"/>
            <a:ext cx="2708275" cy="157670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Dataset Setup in Colab: Upload zipped dataset to Google Drive, copy to Colab, and extract.</a:t>
            </a:r>
            <a:endParaRPr lang="en-US" altLang="en-US"/>
          </a:p>
        </p:txBody>
      </p:sp>
      <p:sp>
        <p:nvSpPr>
          <p:cNvPr id="7" name="Rounded Rectangle 6"/>
          <p:cNvSpPr/>
          <p:nvPr/>
        </p:nvSpPr>
        <p:spPr>
          <a:xfrm>
            <a:off x="9483725" y="3896360"/>
            <a:ext cx="2708275" cy="157670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Data Preparation: Normalize and shuffle image paths, then split into train, validation, and test sets.</a:t>
            </a:r>
            <a:endParaRPr lang="en-US" altLang="en-US"/>
          </a:p>
        </p:txBody>
      </p:sp>
      <p:sp>
        <p:nvSpPr>
          <p:cNvPr id="8" name="Rounded Rectangle 7"/>
          <p:cNvSpPr/>
          <p:nvPr/>
        </p:nvSpPr>
        <p:spPr>
          <a:xfrm>
            <a:off x="6659245" y="5016500"/>
            <a:ext cx="2708275" cy="157670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Model Setup: Load EfficientNetB0 backbone with ImageNet weights (frozen), add ReLU + Softmax head.</a:t>
            </a:r>
            <a:endParaRPr lang="en-US" altLang="en-US"/>
          </a:p>
        </p:txBody>
      </p:sp>
      <p:sp>
        <p:nvSpPr>
          <p:cNvPr id="9" name="Rounded Rectangle 8"/>
          <p:cNvSpPr/>
          <p:nvPr/>
        </p:nvSpPr>
        <p:spPr>
          <a:xfrm>
            <a:off x="2896870" y="4502150"/>
            <a:ext cx="3376295" cy="191960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altLang="en-US"/>
              <a:t>Model Training: Train on split dataset using Adam Otimizer, ReduceLROnPlateau, and categorical cross-entropy loss; unfreeze backbone after 10 epochs and continue training for 10 more epochs.</a:t>
            </a:r>
            <a:endParaRPr lang="en-US" altLang="en-US"/>
          </a:p>
        </p:txBody>
      </p:sp>
      <p:sp>
        <p:nvSpPr>
          <p:cNvPr id="10" name="Rounded Rectangle 9"/>
          <p:cNvSpPr/>
          <p:nvPr/>
        </p:nvSpPr>
        <p:spPr>
          <a:xfrm>
            <a:off x="59055" y="5016500"/>
            <a:ext cx="2708275" cy="157670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Save the model as a .h5 file</a:t>
            </a:r>
            <a:endParaRPr lang="en-US"/>
          </a:p>
        </p:txBody>
      </p:sp>
      <p:cxnSp>
        <p:nvCxnSpPr>
          <p:cNvPr id="11" name="Straight Arrow Connector 10"/>
          <p:cNvCxnSpPr>
            <a:stCxn id="4" idx="3"/>
            <a:endCxn id="5" idx="1"/>
          </p:cNvCxnSpPr>
          <p:nvPr/>
        </p:nvCxnSpPr>
        <p:spPr>
          <a:xfrm>
            <a:off x="3244850" y="2879725"/>
            <a:ext cx="857885" cy="393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6" idx="1"/>
          </p:cNvCxnSpPr>
          <p:nvPr/>
        </p:nvCxnSpPr>
        <p:spPr>
          <a:xfrm>
            <a:off x="6659245" y="2879725"/>
            <a:ext cx="10096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>
            <a:off x="10377170" y="3016885"/>
            <a:ext cx="461010" cy="8794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3"/>
          </p:cNvCxnSpPr>
          <p:nvPr/>
        </p:nvCxnSpPr>
        <p:spPr>
          <a:xfrm flipH="1">
            <a:off x="9367520" y="5518785"/>
            <a:ext cx="1470660" cy="2863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9" idx="3"/>
          </p:cNvCxnSpPr>
          <p:nvPr/>
        </p:nvCxnSpPr>
        <p:spPr>
          <a:xfrm flipH="1" flipV="1">
            <a:off x="6273165" y="5462270"/>
            <a:ext cx="347980" cy="2622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244725" y="4776470"/>
            <a:ext cx="628015" cy="2514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Figure_1"/>
          <p:cNvPicPr>
            <a:picLocks noChangeAspect="1"/>
          </p:cNvPicPr>
          <p:nvPr/>
        </p:nvPicPr>
        <p:blipFill>
          <a:blip r:embed="rId1"/>
          <a:srcRect l="25770"/>
          <a:stretch>
            <a:fillRect/>
          </a:stretch>
        </p:blipFill>
        <p:spPr>
          <a:xfrm>
            <a:off x="0" y="2468880"/>
            <a:ext cx="4344035" cy="4389120"/>
          </a:xfrm>
          <a:prstGeom prst="rect">
            <a:avLst/>
          </a:prstGeom>
        </p:spPr>
      </p:pic>
      <p:pic>
        <p:nvPicPr>
          <p:cNvPr id="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580" y="2468880"/>
            <a:ext cx="4324350" cy="3701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9930" y="2468880"/>
            <a:ext cx="3843655" cy="33369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ounded Rectangle 1"/>
          <p:cNvSpPr/>
          <p:nvPr/>
        </p:nvSpPr>
        <p:spPr>
          <a:xfrm>
            <a:off x="2139950" y="425450"/>
            <a:ext cx="7997190" cy="1708150"/>
          </a:xfrm>
          <a:prstGeom prst="roundRect">
            <a:avLst/>
          </a:prstGeom>
          <a:solidFill>
            <a:schemeClr val="accent2">
              <a:lumMod val="75000"/>
              <a:alpha val="9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000"/>
              <a:t>Training Results: Symptoms model</a:t>
            </a:r>
            <a:endParaRPr lang="en-US" sz="6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1588135" y="457200"/>
            <a:ext cx="8512175" cy="140525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800"/>
              <a:t>Skin Age prediction Model Training flow</a:t>
            </a:r>
            <a:endParaRPr lang="en-US" sz="4800"/>
          </a:p>
        </p:txBody>
      </p:sp>
      <p:sp>
        <p:nvSpPr>
          <p:cNvPr id="4" name="Rounded Rectangle 3"/>
          <p:cNvSpPr/>
          <p:nvPr/>
        </p:nvSpPr>
        <p:spPr>
          <a:xfrm>
            <a:off x="536575" y="2091055"/>
            <a:ext cx="2708275" cy="157670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Dataset:Used UTKFace</a:t>
            </a:r>
            <a:endParaRPr lang="en-US" altLang="en-US"/>
          </a:p>
        </p:txBody>
      </p:sp>
      <p:sp>
        <p:nvSpPr>
          <p:cNvPr id="5" name="Rounded Rectangle 4"/>
          <p:cNvSpPr/>
          <p:nvPr/>
        </p:nvSpPr>
        <p:spPr>
          <a:xfrm>
            <a:off x="4102735" y="2091055"/>
            <a:ext cx="2708275" cy="16560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Preprocessing: Detect and crop faces, resize/pad to 224×224</a:t>
            </a:r>
            <a:endParaRPr lang="en-US" altLang="en-US"/>
          </a:p>
        </p:txBody>
      </p:sp>
      <p:sp>
        <p:nvSpPr>
          <p:cNvPr id="6" name="Rounded Rectangle 5"/>
          <p:cNvSpPr/>
          <p:nvPr/>
        </p:nvSpPr>
        <p:spPr>
          <a:xfrm>
            <a:off x="7668895" y="2091055"/>
            <a:ext cx="2708275" cy="157670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Dataset Setup in Colab: Upload zipped dataset to Google Drive, copy to Colab, and extract.</a:t>
            </a:r>
            <a:endParaRPr lang="en-US" altLang="en-US"/>
          </a:p>
        </p:txBody>
      </p:sp>
      <p:sp>
        <p:nvSpPr>
          <p:cNvPr id="7" name="Rounded Rectangle 6"/>
          <p:cNvSpPr/>
          <p:nvPr/>
        </p:nvSpPr>
        <p:spPr>
          <a:xfrm>
            <a:off x="9483725" y="3896360"/>
            <a:ext cx="2708275" cy="157670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Data Preparation: Map images to age categories, split each category into train, validation, and test, then shuffle training set.</a:t>
            </a:r>
            <a:endParaRPr lang="en-US" altLang="en-US"/>
          </a:p>
        </p:txBody>
      </p:sp>
      <p:sp>
        <p:nvSpPr>
          <p:cNvPr id="8" name="Rounded Rectangle 7"/>
          <p:cNvSpPr/>
          <p:nvPr/>
        </p:nvSpPr>
        <p:spPr>
          <a:xfrm>
            <a:off x="6659245" y="5016500"/>
            <a:ext cx="2708275" cy="157670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Model Setup: Load EfficientNetB0 backbone with ImageNet weights (frozen), add ReLU + regression head.</a:t>
            </a:r>
            <a:endParaRPr lang="en-US" altLang="en-US"/>
          </a:p>
        </p:txBody>
      </p:sp>
      <p:sp>
        <p:nvSpPr>
          <p:cNvPr id="9" name="Rounded Rectangle 8"/>
          <p:cNvSpPr/>
          <p:nvPr/>
        </p:nvSpPr>
        <p:spPr>
          <a:xfrm>
            <a:off x="2896870" y="4693285"/>
            <a:ext cx="3376295" cy="172847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en-US" altLang="en-US"/>
              <a:t>Model Training: Train head with Adam/MSE for 20 epoch, then unfreeze backbone and fine-tune at lower LR for 20 epochs.</a:t>
            </a:r>
            <a:endParaRPr lang="en-US" altLang="en-US"/>
          </a:p>
        </p:txBody>
      </p:sp>
      <p:sp>
        <p:nvSpPr>
          <p:cNvPr id="10" name="Rounded Rectangle 9"/>
          <p:cNvSpPr/>
          <p:nvPr/>
        </p:nvSpPr>
        <p:spPr>
          <a:xfrm>
            <a:off x="59055" y="5016500"/>
            <a:ext cx="2708275" cy="157670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Save the model as a .h5 file</a:t>
            </a:r>
            <a:endParaRPr lang="en-US"/>
          </a:p>
        </p:txBody>
      </p:sp>
      <p:cxnSp>
        <p:nvCxnSpPr>
          <p:cNvPr id="11" name="Straight Arrow Connector 10"/>
          <p:cNvCxnSpPr>
            <a:stCxn id="4" idx="3"/>
            <a:endCxn id="5" idx="1"/>
          </p:cNvCxnSpPr>
          <p:nvPr/>
        </p:nvCxnSpPr>
        <p:spPr>
          <a:xfrm>
            <a:off x="3244850" y="2879725"/>
            <a:ext cx="857885" cy="393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6" idx="1"/>
          </p:cNvCxnSpPr>
          <p:nvPr/>
        </p:nvCxnSpPr>
        <p:spPr>
          <a:xfrm>
            <a:off x="6659245" y="2879725"/>
            <a:ext cx="10096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>
            <a:off x="10377170" y="3016885"/>
            <a:ext cx="461010" cy="8794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3"/>
          </p:cNvCxnSpPr>
          <p:nvPr/>
        </p:nvCxnSpPr>
        <p:spPr>
          <a:xfrm flipH="1">
            <a:off x="9367520" y="5518785"/>
            <a:ext cx="1470660" cy="2863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9" idx="3"/>
          </p:cNvCxnSpPr>
          <p:nvPr/>
        </p:nvCxnSpPr>
        <p:spPr>
          <a:xfrm flipH="1" flipV="1">
            <a:off x="6273165" y="5557520"/>
            <a:ext cx="347980" cy="2622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244725" y="4932680"/>
            <a:ext cx="624840" cy="95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1694180" y="403225"/>
            <a:ext cx="8886190" cy="156845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200"/>
              <a:t>Application Flow: from upload to annotation</a:t>
            </a:r>
            <a:endParaRPr lang="en-US" altLang="en-US" sz="3200"/>
          </a:p>
        </p:txBody>
      </p:sp>
      <p:sp>
        <p:nvSpPr>
          <p:cNvPr id="5" name="Rounded Rectangle 4"/>
          <p:cNvSpPr/>
          <p:nvPr/>
        </p:nvSpPr>
        <p:spPr>
          <a:xfrm>
            <a:off x="403225" y="2330450"/>
            <a:ext cx="2218690" cy="144589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USER Uploads Image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521710" y="2330450"/>
            <a:ext cx="2218690" cy="144589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Image is preprocessed cropped and converted</a:t>
            </a: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640195" y="2330450"/>
            <a:ext cx="2218690" cy="144589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Image is supplied to models for ageing symptoms and facial age prediction</a:t>
            </a: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9550400" y="4389120"/>
            <a:ext cx="2218690" cy="144589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labelled image</a:t>
            </a: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640195" y="4389120"/>
            <a:ext cx="2218690" cy="144589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image is displayed to the user along with %age prediction of localized features</a:t>
            </a:r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521710" y="4389120"/>
            <a:ext cx="2218690" cy="144589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User downloads image and annotated csv</a:t>
            </a:r>
            <a:endParaRPr lang="en-US"/>
          </a:p>
        </p:txBody>
      </p:sp>
      <p:cxnSp>
        <p:nvCxnSpPr>
          <p:cNvPr id="13" name="Straight Arrow Connector 12"/>
          <p:cNvCxnSpPr>
            <a:stCxn id="5" idx="3"/>
            <a:endCxn id="6" idx="1"/>
          </p:cNvCxnSpPr>
          <p:nvPr/>
        </p:nvCxnSpPr>
        <p:spPr>
          <a:xfrm>
            <a:off x="2621915" y="3053715"/>
            <a:ext cx="8997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740400" y="3053715"/>
            <a:ext cx="8997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858885" y="3053715"/>
            <a:ext cx="762000" cy="20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1" idx="3"/>
          </p:cNvCxnSpPr>
          <p:nvPr/>
        </p:nvCxnSpPr>
        <p:spPr>
          <a:xfrm flipH="1">
            <a:off x="5740400" y="5056505"/>
            <a:ext cx="797560" cy="558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0" idx="3"/>
          </p:cNvCxnSpPr>
          <p:nvPr/>
        </p:nvCxnSpPr>
        <p:spPr>
          <a:xfrm flipH="1">
            <a:off x="8858885" y="5112385"/>
            <a:ext cx="7969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1926590" y="3820160"/>
            <a:ext cx="1649730" cy="15735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9645650" y="2459355"/>
            <a:ext cx="2373630" cy="135826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Image’s colored copy is submitted to labeler with the skin age and facial features</a:t>
            </a:r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0566400" y="3820160"/>
            <a:ext cx="13970" cy="5676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2136140" y="400050"/>
            <a:ext cx="6753225" cy="1508125"/>
          </a:xfrm>
          <a:prstGeom prst="round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800"/>
              <a:t>DermalScan Web Interface and Visualization</a:t>
            </a:r>
            <a:endParaRPr lang="en-US" altLang="en-US" sz="28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301875"/>
            <a:ext cx="7644765" cy="18827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0885" y="2487295"/>
            <a:ext cx="3841115" cy="3578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890" y="4714875"/>
            <a:ext cx="4333875" cy="214312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7678420" y="3645535"/>
            <a:ext cx="616585" cy="450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5530215" y="5050790"/>
            <a:ext cx="2856230" cy="5486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883*180"/>
  <p:tag name="TABLE_ENDDRAG_RECT" val="34*156*883*18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6240</Words>
  <Application>WPS Presentation</Application>
  <PresentationFormat>Widescreen</PresentationFormat>
  <Paragraphs>236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Hi</dc:creator>
  <cp:lastModifiedBy>s bhatt</cp:lastModifiedBy>
  <cp:revision>18</cp:revision>
  <dcterms:created xsi:type="dcterms:W3CDTF">2025-07-23T00:59:00Z</dcterms:created>
  <dcterms:modified xsi:type="dcterms:W3CDTF">2025-10-13T16:59:48Z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4D4CD78D75074901BAFEAD5370AADD8A_11</vt:lpwstr>
  </property>
  <property fmtid="{D5CDD505-2E9C-101B-9397-08002B2CF9AE}" pid="3" name="KSOProductBuildVer">
    <vt:lpwstr>1033-12.2.0.23131</vt:lpwstr>
  </property>
</Properties>
</file>