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94690" y="2856865"/>
            <a:ext cx="3787775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bg1"/>
                </a:solidFill>
              </a:rPr>
              <a:t>Siddhesh Bhatt</a:t>
            </a:r>
            <a:endParaRPr 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399030" y="617220"/>
            <a:ext cx="6478905" cy="11195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Model Architecture References</a:t>
            </a:r>
            <a:endParaRPr lang="en-US" altLang="en-US" sz="4400"/>
          </a:p>
        </p:txBody>
      </p:sp>
      <p:sp>
        <p:nvSpPr>
          <p:cNvPr id="4" name="Rounded Rectangle 3"/>
          <p:cNvSpPr/>
          <p:nvPr/>
        </p:nvSpPr>
        <p:spPr>
          <a:xfrm>
            <a:off x="1348740" y="2022475"/>
            <a:ext cx="9494520" cy="47078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400" b="1"/>
              <a:t>EfficientNetB0 Architecture</a:t>
            </a:r>
            <a:endParaRPr lang="en-US" altLang="en-US" sz="24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Introduced in EfficientNet: Rethinking Model Scaling for Convolutional Neural Networks (ICML 2019).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Proposes compound scaling: jointly scales depth (layers), width (channels), and resolution (input size) using a single coefficient 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Employs depth-wise separable convolutions to cut down on computation.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Uses inverted residual blocks to improve information flow and memory efficiency.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Achieves strong accuracy while requiring fewer computational resources compared to traditional CNN architectures.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82295" y="1690370"/>
            <a:ext cx="11093450" cy="5167630"/>
          </a:xfrm>
          <a:prstGeom prst="round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800" b="1">
                <a:sym typeface="+mn-ea"/>
              </a:rPr>
              <a:t>Objective: </a:t>
            </a:r>
            <a:endParaRPr lang="en-US" altLang="en-US" sz="2800" b="1">
              <a:sym typeface="+mn-ea"/>
            </a:endParaRPr>
          </a:p>
          <a:p>
            <a:pPr algn="l"/>
            <a:r>
              <a:rPr lang="en-US" altLang="en-US" sz="2000">
                <a:sym typeface="+mn-ea"/>
              </a:rPr>
              <a:t>The primary goal is to develop a deep learning-based system capable of detecting and classifying facial aging signs.</a:t>
            </a:r>
            <a:endParaRPr lang="en-US" altLang="en-US" sz="2000">
              <a:sym typeface="+mn-ea"/>
            </a:endParaRPr>
          </a:p>
          <a:p>
            <a:pPr algn="l"/>
            <a:r>
              <a:rPr lang="en-US" altLang="en-US" sz="2000" b="1">
                <a:sym typeface="+mn-ea"/>
              </a:rPr>
              <a:t>Key Classification Categories</a:t>
            </a:r>
            <a:r>
              <a:rPr lang="en-US" altLang="en-US" sz="2000">
                <a:sym typeface="+mn-ea"/>
              </a:rPr>
              <a:t>: The system is trained to classify facial ageing features into four categories: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Wrinkles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Dark spots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Puffy eyes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Clear skin</a:t>
            </a:r>
            <a:endParaRPr lang="en-US" altLang="en-US" sz="2000">
              <a:sym typeface="+mn-ea"/>
            </a:endParaRPr>
          </a:p>
          <a:p>
            <a:pPr marL="0" indent="0" algn="l">
              <a:buNone/>
            </a:pPr>
            <a:endParaRPr lang="en-US" altLang="en-US" sz="2000">
              <a:sym typeface="+mn-ea"/>
            </a:endParaRPr>
          </a:p>
          <a:p>
            <a:pPr marL="0" indent="0" algn="l">
              <a:buNone/>
            </a:pPr>
            <a:r>
              <a:rPr lang="en-US" altLang="en-US" sz="2800" b="1">
                <a:sym typeface="+mn-ea"/>
              </a:rPr>
              <a:t>Core Outcomes/Deliverables:</a:t>
            </a:r>
            <a:endParaRPr lang="en-US" altLang="en-US" sz="2800" b="1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1. Detect and localize facial features indicating aging.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2. Classify detected features using a trained CNN model.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3. Build a web-based frontend for uploading facial images and viewing annotated outputs.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4. Display predictions as percentages (probability) along with age</a:t>
            </a:r>
            <a:endParaRPr lang="en-US" altLang="en-US" sz="2000"/>
          </a:p>
          <a:p>
            <a:pPr algn="l"/>
            <a:endParaRPr lang="en-US" altLang="en-US" sz="2000"/>
          </a:p>
        </p:txBody>
      </p:sp>
      <p:sp>
        <p:nvSpPr>
          <p:cNvPr id="5" name="Rounded Rectangle 4"/>
          <p:cNvSpPr/>
          <p:nvPr/>
        </p:nvSpPr>
        <p:spPr>
          <a:xfrm>
            <a:off x="728345" y="323850"/>
            <a:ext cx="10735310" cy="1366520"/>
          </a:xfrm>
          <a:prstGeom prst="round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800" b="1">
                <a:sym typeface="+mn-ea"/>
              </a:rPr>
              <a:t>Project Statement and Key Outcomes</a:t>
            </a:r>
            <a:endParaRPr lang="en-US" altLang="en-US" sz="4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680210" y="403225"/>
            <a:ext cx="8886190" cy="15684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/>
              <a:t>System Architecture: From Upload to Annotation</a:t>
            </a:r>
            <a:endParaRPr lang="en-US" alt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403225" y="2330450"/>
            <a:ext cx="2218690" cy="14458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Uploads Image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21710" y="2330450"/>
            <a:ext cx="2218690" cy="14458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preprocessed cropped and converted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40195" y="2330450"/>
            <a:ext cx="2218690" cy="144589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supplied to models for ageing symptoms and facial age prediction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3400" y="2330450"/>
            <a:ext cx="2218690" cy="14458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supplied to labeler to label the original image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50400" y="4389120"/>
            <a:ext cx="2218690" cy="14458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Image is supplied to labeler to label the original image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40195" y="4389120"/>
            <a:ext cx="2218690" cy="14458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labeled image is displayed and made ready for download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21710" y="4389120"/>
            <a:ext cx="2218690" cy="14458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downloads image and annotated csv</a:t>
            </a:r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621915" y="305371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0400" y="305371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8885" y="3053715"/>
            <a:ext cx="575945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308590" y="3764280"/>
            <a:ext cx="0" cy="627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3"/>
          </p:cNvCxnSpPr>
          <p:nvPr/>
        </p:nvCxnSpPr>
        <p:spPr>
          <a:xfrm flipH="1">
            <a:off x="5740400" y="5056505"/>
            <a:ext cx="797560" cy="5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012555" y="5045710"/>
            <a:ext cx="69469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926590" y="3820160"/>
            <a:ext cx="1535430" cy="1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143250" y="234950"/>
            <a:ext cx="5905500" cy="19272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 Technical Architecture</a:t>
            </a:r>
            <a:endParaRPr lang="en-US" altLang="en-US" sz="4400"/>
          </a:p>
        </p:txBody>
      </p:sp>
      <p:sp>
        <p:nvSpPr>
          <p:cNvPr id="5" name="Rounded Rectangle 4"/>
          <p:cNvSpPr/>
          <p:nvPr/>
        </p:nvSpPr>
        <p:spPr>
          <a:xfrm>
            <a:off x="739140" y="2790190"/>
            <a:ext cx="10511155" cy="33953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Model: Pretrained EfficientNetB0 for transfer learning and robust classification.</a:t>
            </a:r>
            <a:endParaRPr lang="en-US" altLang="en-US"/>
          </a:p>
          <a:p>
            <a:pPr algn="l"/>
            <a:r>
              <a:rPr lang="en-US" altLang="en-US"/>
              <a:t>• Framework: TensorFlow/Keras.</a:t>
            </a:r>
            <a:endParaRPr lang="en-US" altLang="en-US"/>
          </a:p>
          <a:p>
            <a:pPr algn="l"/>
            <a:r>
              <a:rPr lang="en-US" altLang="en-US"/>
              <a:t>• Image Operations/Libraries: OpenCV, NumPy, Haarcascade.</a:t>
            </a:r>
            <a:endParaRPr lang="en-US" altLang="en-US"/>
          </a:p>
          <a:p>
            <a:pPr algn="l"/>
            <a:r>
              <a:rPr lang="en-US" altLang="en-US"/>
              <a:t>Processing Flow:</a:t>
            </a:r>
            <a:endParaRPr lang="en-US" altLang="en-US"/>
          </a:p>
          <a:p>
            <a:pPr algn="l"/>
            <a:r>
              <a:rPr lang="en-US" altLang="en-US"/>
              <a:t>1. Image Input (Frontend): User uploads a facial image via the web UI.</a:t>
            </a:r>
            <a:endParaRPr lang="en-US" altLang="en-US"/>
          </a:p>
          <a:p>
            <a:pPr algn="l"/>
            <a:r>
              <a:rPr lang="en-US" altLang="en-US"/>
              <a:t>2. Face Detection: Haar Cascade (OpenCV) is used to accurately detect the face region.</a:t>
            </a:r>
            <a:endParaRPr lang="en-US" altLang="en-US"/>
          </a:p>
          <a:p>
            <a:pPr algn="l"/>
            <a:r>
              <a:rPr lang="en-US" altLang="en-US"/>
              <a:t>3. Preprocessing: Image resizing (to 224x224), normalization, and one-hot encoding are applied.</a:t>
            </a:r>
            <a:endParaRPr lang="en-US" altLang="en-US"/>
          </a:p>
          <a:p>
            <a:pPr algn="l"/>
            <a:r>
              <a:rPr lang="en-US" altLang="en-US"/>
              <a:t>4. Inference (Backend): The processed image is fed into the loaded EfficientNetB0 model.</a:t>
            </a:r>
            <a:endParaRPr lang="en-US" altLang="en-US"/>
          </a:p>
          <a:p>
            <a:pPr algn="l"/>
            <a:r>
              <a:rPr lang="en-US" altLang="en-US"/>
              <a:t>5. Output Generation: The model returns predictions (class probability percentages).</a:t>
            </a:r>
            <a:endParaRPr lang="en-US" altLang="en-US"/>
          </a:p>
          <a:p>
            <a:pPr algn="l"/>
            <a:r>
              <a:rPr lang="en-US" altLang="en-US"/>
              <a:t>6. Visualization: The web frontend displays the image with annotated bounding boxes and labels.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74750" y="5333365"/>
          <a:ext cx="10483850" cy="0"/>
        </p:xfrm>
        <a:graphic>
          <a:graphicData uri="http://schemas.openxmlformats.org/drawingml/2006/table">
            <a:tbl>
              <a:tblPr/>
              <a:tblGrid>
                <a:gridCol w="2096770"/>
                <a:gridCol w="2096770"/>
                <a:gridCol w="2096770"/>
                <a:gridCol w="2096770"/>
                <a:gridCol w="2096770"/>
              </a:tblGrid>
              <a:tr h="0">
                <a:tc>
                  <a:txBody>
                    <a:bodyPr/>
                    <a:p>
                      <a:r>
                        <a:rPr sz="1100"/>
                        <a:t>Milestone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Focus Area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Weeks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Target / Goal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Metric / Evaluation Method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M1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Data Preparation &amp; Preprocessing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1–2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Balanced &amp; clean dataset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Dataset quality, augmentation effectiveness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M2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Model Performance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3–4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≥ 90% classification accuracy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Accuracy &amp; loss metrics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M3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UI &amp; Backend Integration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5–6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≤ 5 seconds per image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Upload-to-output time &amp; usability (Seamless input-to-output flow)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M4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Final Delivery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7–8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Complete &amp; professional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Export functionality, log consistency, and documentation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892935" y="463550"/>
            <a:ext cx="7339965" cy="1243330"/>
          </a:xfrm>
          <a:prstGeom prst="round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/>
              <a:t>Milestones and Evaluation </a:t>
            </a:r>
            <a:endParaRPr lang="en-US" altLang="en-US" sz="4000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596900" y="1706880"/>
          <a:ext cx="11219180" cy="464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834515"/>
                <a:gridCol w="1833880"/>
                <a:gridCol w="1833245"/>
                <a:gridCol w="1834515"/>
                <a:gridCol w="2049780"/>
              </a:tblGrid>
              <a:tr h="676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Milestone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Weeks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Target/Goal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Achieved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Metric/Evaluation Method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Preparation &amp;Processing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Balenced &amp; Clean dataset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1000+images per category augmented and processed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dataset quality, augmentation, effectiveness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 training and Performance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3-4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&gt;=90% classification 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~92 % accuracy on testing the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 and loss metrics(categorical cross entropy, confusion matrix)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 &amp; Backend integration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5-6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&lt;=5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streamlit app provides ~4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Upload to output time &amp; Usability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delivery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7-8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Complete and professional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documentation, presentation, export logs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Export functionality, log consistency and documentation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353310" y="422910"/>
            <a:ext cx="6581775" cy="11652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Model Summary and Approach</a:t>
            </a:r>
            <a:endParaRPr lang="en-US" sz="3600"/>
          </a:p>
        </p:txBody>
      </p:sp>
      <p:sp>
        <p:nvSpPr>
          <p:cNvPr id="5" name="Rounded Rectangle 4"/>
          <p:cNvSpPr/>
          <p:nvPr/>
        </p:nvSpPr>
        <p:spPr>
          <a:xfrm>
            <a:off x="719455" y="2193925"/>
            <a:ext cx="10352405" cy="43992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b="1"/>
              <a:t>Goal:</a:t>
            </a:r>
            <a:r>
              <a:rPr lang="en-US" altLang="en-US"/>
              <a:t> Classify face conditions (clear_face, darkspots, puffy_eyes, wrinkles)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000" b="1"/>
              <a:t>Approach:</a:t>
            </a:r>
            <a:endParaRPr lang="en-US" altLang="en-US" sz="20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Dataset Prep: Extract, cap 1000/class, clean images, split train/val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Pipeline: tf.data with resizing (224×224) + preprocessing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Model: EfficientNetB0 backbone (ImageNet weights, frozen initially)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       + GAP → Dense(256, ReLU) → Dropout(0.5) → Dense(4, Softmax)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</a:t>
            </a:r>
            <a:r>
              <a:rPr lang="en-US" altLang="en-US" sz="2000" b="1"/>
              <a:t>Training:</a:t>
            </a:r>
            <a:r>
              <a:rPr lang="en-US" altLang="en-US"/>
              <a:t> 2-Stage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1. Train classifier head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2. Fine-tune top ~30 backbone layers (low LR)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Optimization: Adam + EarlyStopping + ReduceLROnPlateau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Outcome: Lightweight, fine-tuned model → efficientnet_b0_face_classifier_finetuned.h5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136140" y="400050"/>
            <a:ext cx="6753225" cy="150812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DermalScan Web Interface and Visualization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01875"/>
            <a:ext cx="7644765" cy="1882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85" y="2487295"/>
            <a:ext cx="3841115" cy="357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90" y="4714875"/>
            <a:ext cx="4333875" cy="2143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678420" y="3645535"/>
            <a:ext cx="616585" cy="45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30215" y="5050790"/>
            <a:ext cx="285623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215005" y="648970"/>
            <a:ext cx="6549390" cy="1576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/>
              <a:t>Applications</a:t>
            </a:r>
            <a:endParaRPr lang="en-US" sz="5400"/>
          </a:p>
        </p:txBody>
      </p:sp>
      <p:sp>
        <p:nvSpPr>
          <p:cNvPr id="3" name="Rectangles 2"/>
          <p:cNvSpPr/>
          <p:nvPr/>
        </p:nvSpPr>
        <p:spPr>
          <a:xfrm>
            <a:off x="2193290" y="3005455"/>
            <a:ext cx="8764270" cy="3530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Dermatology Clinics – Assist doctors in quick screening for aging-related skin changes.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Cosmetic &amp; Skincare Industry – Personalized product recommendations based on detected aging signs.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Wellness Apps – Mobile/online integration for self-check skin monitoring.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Research – Tracking long-term facial aging trends across populations.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Telemedicine – Remote consultation with annotated facial scans.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692275" y="563880"/>
            <a:ext cx="8327390" cy="15868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600"/>
              <a:t>Conclusion</a:t>
            </a:r>
            <a:endParaRPr lang="en-US" sz="6600"/>
          </a:p>
        </p:txBody>
      </p:sp>
      <p:sp>
        <p:nvSpPr>
          <p:cNvPr id="3" name="Rounded Rectangle 2"/>
          <p:cNvSpPr/>
          <p:nvPr/>
        </p:nvSpPr>
        <p:spPr>
          <a:xfrm>
            <a:off x="1617980" y="3183255"/>
            <a:ext cx="8785225" cy="32270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Lightweight yet accurate solution for facial aging detection.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Demonstrates practical AI application in dermatology &amp; wellness.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Next steps: larger dataset, more categories, mobile deployment.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83*180"/>
  <p:tag name="TABLE_ENDDRAG_RECT" val="34*156*883*1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4658</Words>
  <Application>WPS Presentation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Hi</dc:creator>
  <cp:lastModifiedBy>Hi</cp:lastModifiedBy>
  <cp:revision>6</cp:revision>
  <dcterms:created xsi:type="dcterms:W3CDTF">2025-07-23T00:59:00Z</dcterms:created>
  <dcterms:modified xsi:type="dcterms:W3CDTF">2025-09-28T09:25:36Z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4D4CD78D75074901BAFEAD5370AADD8A_11</vt:lpwstr>
  </property>
  <property fmtid="{D5CDD505-2E9C-101B-9397-08002B2CF9AE}" pid="3" name="KSOProductBuildVer">
    <vt:lpwstr>1033-12.2.0.23131</vt:lpwstr>
  </property>
</Properties>
</file>