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7" r:id="rId11"/>
    <p:sldId id="266" r:id="rId12"/>
    <p:sldId id="271" r:id="rId13"/>
    <p:sldId id="270" r:id="rId14"/>
    <p:sldId id="26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12/23/2024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B11DDFA-D9FE-826B-8F30-7ADA0F4DC8C9}"/>
              </a:ext>
            </a:extLst>
          </p:cNvPr>
          <p:cNvSpPr>
            <a:spLocks noGrp="1"/>
          </p:cNvSpPr>
          <p:nvPr/>
        </p:nvSpPr>
        <p:spPr>
          <a:xfrm>
            <a:off x="6096000" y="4878004"/>
            <a:ext cx="4965292" cy="71449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dirty="0">
                <a:solidFill>
                  <a:schemeClr val="accent3">
                    <a:lumMod val="75000"/>
                  </a:schemeClr>
                </a:solidFill>
                <a:latin typeface="Times New Roman" panose="02020603050405020304" pitchFamily="18" charset="0"/>
                <a:cs typeface="Times New Roman" panose="02020603050405020304" pitchFamily="18" charset="0"/>
              </a:rPr>
              <a:t>Presented by: </a:t>
            </a:r>
            <a:r>
              <a:rPr lang="en-IN" dirty="0">
                <a:solidFill>
                  <a:schemeClr val="accent3">
                    <a:lumMod val="75000"/>
                  </a:schemeClr>
                </a:solidFill>
                <a:latin typeface="Times New Roman" panose="02020603050405020304" pitchFamily="18" charset="0"/>
                <a:cs typeface="Times New Roman" panose="02020603050405020304" pitchFamily="18" charset="0"/>
              </a:rPr>
              <a:t>Akash Ilay</a:t>
            </a:r>
            <a:endParaRPr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5" name="Picture 6" descr="Long Text Summarizer">
            <a:extLst>
              <a:ext uri="{FF2B5EF4-FFF2-40B4-BE49-F238E27FC236}">
                <a16:creationId xmlns:a16="http://schemas.microsoft.com/office/drawing/2014/main" id="{869E0CD8-30BF-E726-7AD8-4A8984557B57}"/>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9158748" y="1"/>
            <a:ext cx="3033252" cy="30332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9EAB3D-FE74-1F27-E247-64E24B03AC04}"/>
              </a:ext>
            </a:extLst>
          </p:cNvPr>
          <p:cNvSpPr txBox="1"/>
          <p:nvPr/>
        </p:nvSpPr>
        <p:spPr>
          <a:xfrm>
            <a:off x="1477911" y="2197936"/>
            <a:ext cx="9199922" cy="1938992"/>
          </a:xfrm>
          <a:prstGeom prst="rect">
            <a:avLst/>
          </a:prstGeom>
          <a:noFill/>
        </p:spPr>
        <p:txBody>
          <a:bodyPr wrap="square">
            <a:spAutoFit/>
          </a:bodyPr>
          <a:lstStyle/>
          <a:p>
            <a:pPr algn="ctr"/>
            <a:r>
              <a:rPr lang="en-IN" sz="6000" dirty="0">
                <a:solidFill>
                  <a:schemeClr val="accent3">
                    <a:lumMod val="75000"/>
                  </a:schemeClr>
                </a:solidFill>
                <a:latin typeface="Times New Roman" panose="02020603050405020304" pitchFamily="18" charset="0"/>
                <a:cs typeface="Times New Roman" panose="02020603050405020304" pitchFamily="18" charset="0"/>
              </a:rPr>
              <a:t>TEXT SUMMARIZATION PROJECT</a:t>
            </a:r>
          </a:p>
        </p:txBody>
      </p:sp>
    </p:spTree>
    <p:extLst>
      <p:ext uri="{BB962C8B-B14F-4D97-AF65-F5344CB8AC3E}">
        <p14:creationId xmlns:p14="http://schemas.microsoft.com/office/powerpoint/2010/main" val="229097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657F1-1910-8A3E-CD73-95B33CE6C3D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FCA1E4B-8FAC-EA67-42EE-CA9120F785A5}"/>
              </a:ext>
            </a:extLst>
          </p:cNvPr>
          <p:cNvSpPr txBox="1"/>
          <p:nvPr/>
        </p:nvSpPr>
        <p:spPr>
          <a:xfrm>
            <a:off x="2217085" y="265476"/>
            <a:ext cx="7757829" cy="769441"/>
          </a:xfrm>
          <a:prstGeom prst="rect">
            <a:avLst/>
          </a:prstGeom>
          <a:noFill/>
        </p:spPr>
        <p:txBody>
          <a:bodyPr wrap="none" rtlCol="0">
            <a:spAutoFit/>
          </a:bodyPr>
          <a:lstStyle/>
          <a:p>
            <a:r>
              <a:rPr lang="en-IN" sz="4400" u="sng" dirty="0">
                <a:solidFill>
                  <a:schemeClr val="accent3">
                    <a:lumMod val="75000"/>
                  </a:schemeClr>
                </a:solidFill>
                <a:latin typeface="Times New Roman" panose="02020603050405020304" pitchFamily="18" charset="0"/>
                <a:cs typeface="Times New Roman" panose="02020603050405020304" pitchFamily="18" charset="0"/>
              </a:rPr>
              <a:t>RESULT- Extractive Summarizer</a:t>
            </a:r>
          </a:p>
        </p:txBody>
      </p:sp>
      <p:pic>
        <p:nvPicPr>
          <p:cNvPr id="5" name="Picture 4">
            <a:extLst>
              <a:ext uri="{FF2B5EF4-FFF2-40B4-BE49-F238E27FC236}">
                <a16:creationId xmlns:a16="http://schemas.microsoft.com/office/drawing/2014/main" id="{2BC79838-CF19-6E56-1BB2-AE7D93DFA2DA}"/>
              </a:ext>
            </a:extLst>
          </p:cNvPr>
          <p:cNvPicPr>
            <a:picLocks noChangeAspect="1"/>
          </p:cNvPicPr>
          <p:nvPr/>
        </p:nvPicPr>
        <p:blipFill>
          <a:blip r:embed="rId2"/>
          <a:stretch>
            <a:fillRect/>
          </a:stretch>
        </p:blipFill>
        <p:spPr>
          <a:xfrm>
            <a:off x="383879" y="1034917"/>
            <a:ext cx="11424241" cy="5735061"/>
          </a:xfrm>
          <a:prstGeom prst="rect">
            <a:avLst/>
          </a:prstGeom>
        </p:spPr>
      </p:pic>
    </p:spTree>
    <p:extLst>
      <p:ext uri="{BB962C8B-B14F-4D97-AF65-F5344CB8AC3E}">
        <p14:creationId xmlns:p14="http://schemas.microsoft.com/office/powerpoint/2010/main" val="3326661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73A74C-ACEC-87AC-D51B-76452AFF37EB}"/>
              </a:ext>
            </a:extLst>
          </p:cNvPr>
          <p:cNvSpPr txBox="1"/>
          <p:nvPr/>
        </p:nvSpPr>
        <p:spPr>
          <a:xfrm>
            <a:off x="4154743" y="596999"/>
            <a:ext cx="3882513" cy="769441"/>
          </a:xfrm>
          <a:prstGeom prst="rect">
            <a:avLst/>
          </a:prstGeom>
          <a:noFill/>
        </p:spPr>
        <p:txBody>
          <a:bodyPr wrap="square">
            <a:spAutoFit/>
          </a:bodyPr>
          <a:lstStyle/>
          <a:p>
            <a:r>
              <a:rPr lang="en-IN" sz="4400" u="sng" dirty="0">
                <a:solidFill>
                  <a:schemeClr val="accent3">
                    <a:lumMod val="75000"/>
                  </a:schemeClr>
                </a:solidFill>
                <a:latin typeface="Times New Roman" panose="02020603050405020304" pitchFamily="18" charset="0"/>
                <a:cs typeface="Times New Roman" panose="02020603050405020304" pitchFamily="18" charset="0"/>
              </a:rPr>
              <a:t>CHALLENGES</a:t>
            </a:r>
          </a:p>
        </p:txBody>
      </p:sp>
      <p:sp>
        <p:nvSpPr>
          <p:cNvPr id="4" name="TextBox 3">
            <a:extLst>
              <a:ext uri="{FF2B5EF4-FFF2-40B4-BE49-F238E27FC236}">
                <a16:creationId xmlns:a16="http://schemas.microsoft.com/office/drawing/2014/main" id="{87DA9860-B0B1-55C2-455F-B8FFF1AB4D95}"/>
              </a:ext>
            </a:extLst>
          </p:cNvPr>
          <p:cNvSpPr txBox="1"/>
          <p:nvPr/>
        </p:nvSpPr>
        <p:spPr>
          <a:xfrm>
            <a:off x="1539239" y="1773739"/>
            <a:ext cx="9113519" cy="4154984"/>
          </a:xfrm>
          <a:prstGeom prst="rect">
            <a:avLst/>
          </a:prstGeom>
          <a:noFill/>
        </p:spPr>
        <p:txBody>
          <a:bodyPr wrap="square" rtlCol="0">
            <a:spAutoFit/>
          </a:bodyPr>
          <a:lstStyle/>
          <a:p>
            <a:pPr algn="just"/>
            <a:r>
              <a:rPr lang="en-US" sz="2400" b="1" dirty="0">
                <a:solidFill>
                  <a:schemeClr val="accent3">
                    <a:lumMod val="50000"/>
                  </a:schemeClr>
                </a:solidFill>
                <a:latin typeface="Times New Roman" panose="02020603050405020304" pitchFamily="18" charset="0"/>
                <a:cs typeface="Times New Roman" panose="02020603050405020304" pitchFamily="18" charset="0"/>
              </a:rPr>
              <a:t>High Computational Resource Requirements:</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Summarization models, especially those based on deep learning, require significant computational power for training and inference.</a:t>
            </a:r>
          </a:p>
          <a:p>
            <a:pPr algn="just"/>
            <a:endParaRPr lang="en-US" sz="2400" b="1"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US" sz="2400" b="1" dirty="0">
                <a:solidFill>
                  <a:schemeClr val="accent3">
                    <a:lumMod val="50000"/>
                  </a:schemeClr>
                </a:solidFill>
                <a:latin typeface="Times New Roman" panose="02020603050405020304" pitchFamily="18" charset="0"/>
                <a:cs typeface="Times New Roman" panose="02020603050405020304" pitchFamily="18" charset="0"/>
              </a:rPr>
              <a:t>Maintaining Semantic Coherence:</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Ensuring that the generated summaries are not only grammatically correct but also semantically coherent and meaningful.</a:t>
            </a:r>
          </a:p>
          <a:p>
            <a:pPr algn="just"/>
            <a:endParaRPr lang="en-US" sz="2400" b="1"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US" sz="2400" b="1" dirty="0">
                <a:solidFill>
                  <a:schemeClr val="accent3">
                    <a:lumMod val="50000"/>
                  </a:schemeClr>
                </a:solidFill>
                <a:latin typeface="Times New Roman" panose="02020603050405020304" pitchFamily="18" charset="0"/>
                <a:cs typeface="Times New Roman" panose="02020603050405020304" pitchFamily="18" charset="0"/>
              </a:rPr>
              <a:t>Training Time for Large Datasets:</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Training summarization models on large datasets can be time-consuming.</a:t>
            </a:r>
            <a:endParaRPr lang="en-IN" sz="24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329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2DDCA-B5DA-F60A-D8FC-7BBA9F401AE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5849D92-054E-BDA4-C26D-D375CEF95E4A}"/>
              </a:ext>
            </a:extLst>
          </p:cNvPr>
          <p:cNvSpPr txBox="1"/>
          <p:nvPr/>
        </p:nvSpPr>
        <p:spPr>
          <a:xfrm>
            <a:off x="3741481" y="582251"/>
            <a:ext cx="4709038" cy="769441"/>
          </a:xfrm>
          <a:prstGeom prst="rect">
            <a:avLst/>
          </a:prstGeom>
          <a:noFill/>
        </p:spPr>
        <p:txBody>
          <a:bodyPr wrap="square">
            <a:spAutoFit/>
          </a:bodyPr>
          <a:lstStyle/>
          <a:p>
            <a:r>
              <a:rPr lang="en-IN" sz="4400" u="sng" dirty="0">
                <a:solidFill>
                  <a:schemeClr val="accent3">
                    <a:lumMod val="75000"/>
                  </a:schemeClr>
                </a:solidFill>
                <a:latin typeface="Times New Roman" panose="02020603050405020304" pitchFamily="18" charset="0"/>
                <a:cs typeface="Times New Roman" panose="02020603050405020304" pitchFamily="18" charset="0"/>
              </a:rPr>
              <a:t>KEY LEARNINGS</a:t>
            </a:r>
          </a:p>
        </p:txBody>
      </p:sp>
      <p:sp>
        <p:nvSpPr>
          <p:cNvPr id="2" name="TextBox 1">
            <a:extLst>
              <a:ext uri="{FF2B5EF4-FFF2-40B4-BE49-F238E27FC236}">
                <a16:creationId xmlns:a16="http://schemas.microsoft.com/office/drawing/2014/main" id="{B10DAED3-F330-C09D-EB7E-A46EC589C3B3}"/>
              </a:ext>
            </a:extLst>
          </p:cNvPr>
          <p:cNvSpPr txBox="1"/>
          <p:nvPr/>
        </p:nvSpPr>
        <p:spPr>
          <a:xfrm>
            <a:off x="1485901" y="1751434"/>
            <a:ext cx="9989820" cy="4524315"/>
          </a:xfrm>
          <a:prstGeom prst="rect">
            <a:avLst/>
          </a:prstGeom>
          <a:noFill/>
        </p:spPr>
        <p:txBody>
          <a:bodyPr wrap="square" rtlCol="0">
            <a:spAutoFit/>
          </a:bodyPr>
          <a:lstStyle/>
          <a:p>
            <a:pPr algn="just"/>
            <a:r>
              <a:rPr lang="en-US" sz="2400" b="1" dirty="0">
                <a:solidFill>
                  <a:schemeClr val="accent3">
                    <a:lumMod val="50000"/>
                  </a:schemeClr>
                </a:solidFill>
                <a:latin typeface="Times New Roman" panose="02020603050405020304" pitchFamily="18" charset="0"/>
                <a:cs typeface="Times New Roman" panose="02020603050405020304" pitchFamily="18" charset="0"/>
              </a:rPr>
              <a:t>Understanding Text Summarization:</a:t>
            </a:r>
          </a:p>
          <a:p>
            <a:pPr algn="just"/>
            <a:r>
              <a:rPr lang="en-US" sz="2400" dirty="0">
                <a:solidFill>
                  <a:schemeClr val="accent3">
                    <a:lumMod val="50000"/>
                  </a:schemeClr>
                </a:solidFill>
                <a:latin typeface="Times New Roman" panose="02020603050405020304" pitchFamily="18" charset="0"/>
                <a:cs typeface="Times New Roman" panose="02020603050405020304" pitchFamily="18" charset="0"/>
              </a:rPr>
              <a:t>Gained insights into the different types of text summarization (extractive and abstractive) and their respective techniques.</a:t>
            </a:r>
          </a:p>
          <a:p>
            <a:pPr algn="just"/>
            <a:endParaRPr lang="en-US" sz="2400"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US" sz="2400" b="1" dirty="0">
                <a:solidFill>
                  <a:schemeClr val="accent3">
                    <a:lumMod val="50000"/>
                  </a:schemeClr>
                </a:solidFill>
                <a:latin typeface="Times New Roman" panose="02020603050405020304" pitchFamily="18" charset="0"/>
                <a:cs typeface="Times New Roman" panose="02020603050405020304" pitchFamily="18" charset="0"/>
              </a:rPr>
              <a:t>Data Preprocessing Importance:</a:t>
            </a:r>
          </a:p>
          <a:p>
            <a:pPr algn="just"/>
            <a:r>
              <a:rPr lang="en-US" sz="2400" dirty="0">
                <a:solidFill>
                  <a:schemeClr val="accent3">
                    <a:lumMod val="50000"/>
                  </a:schemeClr>
                </a:solidFill>
                <a:latin typeface="Times New Roman" panose="02020603050405020304" pitchFamily="18" charset="0"/>
                <a:cs typeface="Times New Roman" panose="02020603050405020304" pitchFamily="18" charset="0"/>
              </a:rPr>
              <a:t>Learned the critical role of data preprocessing steps such as text cleaning, tokenization, and normalization in improving model performance.</a:t>
            </a:r>
          </a:p>
          <a:p>
            <a:pPr algn="just"/>
            <a:endParaRPr lang="en-US" sz="2400"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US" sz="2400" b="1" dirty="0">
                <a:solidFill>
                  <a:schemeClr val="accent3">
                    <a:lumMod val="50000"/>
                  </a:schemeClr>
                </a:solidFill>
                <a:latin typeface="Times New Roman" panose="02020603050405020304" pitchFamily="18" charset="0"/>
                <a:cs typeface="Times New Roman" panose="02020603050405020304" pitchFamily="18" charset="0"/>
              </a:rPr>
              <a:t>Practical Applications:</a:t>
            </a:r>
          </a:p>
          <a:p>
            <a:pPr algn="just"/>
            <a:r>
              <a:rPr lang="en-US" sz="2400" dirty="0">
                <a:solidFill>
                  <a:schemeClr val="accent3">
                    <a:lumMod val="50000"/>
                  </a:schemeClr>
                </a:solidFill>
                <a:latin typeface="Times New Roman" panose="02020603050405020304" pitchFamily="18" charset="0"/>
                <a:cs typeface="Times New Roman" panose="02020603050405020304" pitchFamily="18" charset="0"/>
              </a:rPr>
              <a:t>Explored various practical applications of text summarization in fields like journalism, research, and business, highlighting its real-world relevance and impact.</a:t>
            </a:r>
            <a:endParaRPr lang="en-IN" sz="24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5856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7D1D4-E2AA-6C1B-F073-C031BCAB1C2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15C50CC-703A-485E-8BBB-0C1FE9CD3DC9}"/>
              </a:ext>
            </a:extLst>
          </p:cNvPr>
          <p:cNvSpPr txBox="1"/>
          <p:nvPr/>
        </p:nvSpPr>
        <p:spPr>
          <a:xfrm>
            <a:off x="3940584" y="582251"/>
            <a:ext cx="4310831" cy="769441"/>
          </a:xfrm>
          <a:prstGeom prst="rect">
            <a:avLst/>
          </a:prstGeom>
          <a:noFill/>
        </p:spPr>
        <p:txBody>
          <a:bodyPr wrap="square">
            <a:spAutoFit/>
          </a:bodyPr>
          <a:lstStyle/>
          <a:p>
            <a:r>
              <a:rPr lang="en-IN" sz="4400" u="sng" dirty="0">
                <a:solidFill>
                  <a:schemeClr val="accent3">
                    <a:lumMod val="75000"/>
                  </a:schemeClr>
                </a:solidFill>
                <a:latin typeface="Times New Roman" panose="02020603050405020304" pitchFamily="18" charset="0"/>
                <a:cs typeface="Times New Roman" panose="02020603050405020304" pitchFamily="18" charset="0"/>
              </a:rPr>
              <a:t>FUTURE SCOPE</a:t>
            </a:r>
          </a:p>
        </p:txBody>
      </p:sp>
      <p:sp>
        <p:nvSpPr>
          <p:cNvPr id="2" name="TextBox 1">
            <a:extLst>
              <a:ext uri="{FF2B5EF4-FFF2-40B4-BE49-F238E27FC236}">
                <a16:creationId xmlns:a16="http://schemas.microsoft.com/office/drawing/2014/main" id="{319D3E00-60AC-1590-C8FA-A8B00CE9570D}"/>
              </a:ext>
            </a:extLst>
          </p:cNvPr>
          <p:cNvSpPr txBox="1"/>
          <p:nvPr/>
        </p:nvSpPr>
        <p:spPr>
          <a:xfrm>
            <a:off x="886326" y="1366440"/>
            <a:ext cx="11261430" cy="4893647"/>
          </a:xfrm>
          <a:prstGeom prst="rect">
            <a:avLst/>
          </a:prstGeom>
          <a:noFill/>
        </p:spPr>
        <p:txBody>
          <a:bodyPr wrap="square" rtlCol="0">
            <a:spAutoFit/>
          </a:bodyPr>
          <a:lstStyle/>
          <a:p>
            <a:pPr algn="just"/>
            <a:r>
              <a:rPr lang="en-US" sz="2400" b="1" dirty="0">
                <a:solidFill>
                  <a:schemeClr val="accent3">
                    <a:lumMod val="50000"/>
                  </a:schemeClr>
                </a:solidFill>
                <a:latin typeface="Times New Roman" panose="02020603050405020304" pitchFamily="18" charset="0"/>
                <a:cs typeface="Times New Roman" panose="02020603050405020304" pitchFamily="18" charset="0"/>
              </a:rPr>
              <a:t>Real-time Summarization:</a:t>
            </a:r>
            <a:endParaRPr lang="en-US" sz="2400" dirty="0">
              <a:solidFill>
                <a:schemeClr val="accent3">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Enable real-time summarization for dynamic content such as live news feeds and social media.</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Develop fast and efficient algorithms capable of processing and summarizing text in real-time.</a:t>
            </a:r>
          </a:p>
          <a:p>
            <a:pPr marL="342900" indent="-342900" algn="just">
              <a:buFont typeface="Arial" panose="020B0604020202020204" pitchFamily="34" charset="0"/>
              <a:buChar char="•"/>
            </a:pPr>
            <a:endParaRPr lang="en-US" sz="2400" b="1"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US" sz="2400" b="1" dirty="0">
                <a:solidFill>
                  <a:schemeClr val="accent3">
                    <a:lumMod val="50000"/>
                  </a:schemeClr>
                </a:solidFill>
                <a:latin typeface="Times New Roman" panose="02020603050405020304" pitchFamily="18" charset="0"/>
                <a:cs typeface="Times New Roman" panose="02020603050405020304" pitchFamily="18" charset="0"/>
              </a:rPr>
              <a:t>Multilingual Summarization:</a:t>
            </a:r>
            <a:endParaRPr lang="en-US" sz="2400" dirty="0">
              <a:solidFill>
                <a:schemeClr val="accent3">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Extend summarization capabilities to multiple languages.</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Train models on multilingual datasets and leverage transfer learning techniques.</a:t>
            </a:r>
          </a:p>
          <a:p>
            <a:pPr marL="342900" indent="-342900" algn="just">
              <a:buFont typeface="Arial" panose="020B0604020202020204" pitchFamily="34" charset="0"/>
              <a:buChar char="•"/>
            </a:pPr>
            <a:endParaRPr lang="en-US" sz="2400" b="1"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US" sz="2400" b="1" dirty="0">
                <a:solidFill>
                  <a:schemeClr val="accent3">
                    <a:lumMod val="50000"/>
                  </a:schemeClr>
                </a:solidFill>
                <a:latin typeface="Times New Roman" panose="02020603050405020304" pitchFamily="18" charset="0"/>
                <a:cs typeface="Times New Roman" panose="02020603050405020304" pitchFamily="18" charset="0"/>
              </a:rPr>
              <a:t>User-Customizable Summaries:</a:t>
            </a:r>
            <a:endParaRPr lang="en-US" sz="2400" dirty="0">
              <a:solidFill>
                <a:schemeClr val="accent3">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Allow users to customize the length and focus of summaries based on their preferences.</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Implement interactive summarization tools that let users specify summary parameters.</a:t>
            </a:r>
            <a:endParaRPr lang="en-IN" sz="24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771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88210-82A9-7ABC-3D27-F5234E43598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10C16AA-FCA8-AA52-55F4-C2EBBBB10C54}"/>
              </a:ext>
            </a:extLst>
          </p:cNvPr>
          <p:cNvSpPr txBox="1"/>
          <p:nvPr/>
        </p:nvSpPr>
        <p:spPr>
          <a:xfrm>
            <a:off x="4154743" y="611748"/>
            <a:ext cx="3882513" cy="769441"/>
          </a:xfrm>
          <a:prstGeom prst="rect">
            <a:avLst/>
          </a:prstGeom>
          <a:noFill/>
        </p:spPr>
        <p:txBody>
          <a:bodyPr wrap="square">
            <a:spAutoFit/>
          </a:bodyPr>
          <a:lstStyle/>
          <a:p>
            <a:r>
              <a:rPr lang="en-IN" sz="4400" u="sng" dirty="0">
                <a:solidFill>
                  <a:schemeClr val="accent3">
                    <a:lumMod val="75000"/>
                  </a:schemeClr>
                </a:solidFill>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12B6AFEC-EED0-E547-57D3-D820A18EEFE2}"/>
              </a:ext>
            </a:extLst>
          </p:cNvPr>
          <p:cNvSpPr txBox="1"/>
          <p:nvPr/>
        </p:nvSpPr>
        <p:spPr>
          <a:xfrm>
            <a:off x="1150374" y="1993994"/>
            <a:ext cx="10235380"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Text summarization is a crucial tool for managing and extracting information from large volumes of text.</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There are two main types of summarization: extractive and abstractive, each with its own techniques and challenges.</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The BBC news dataset provides a robust foundation for training and evaluating summarization models.</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Key challenges include high computational resource requirements, maintaining semantic coherence, and long training times.</a:t>
            </a:r>
            <a:endParaRPr lang="en-IN" sz="24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722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142D42-929B-6EC0-3F9D-DFCA8EF01015}"/>
              </a:ext>
            </a:extLst>
          </p:cNvPr>
          <p:cNvSpPr txBox="1"/>
          <p:nvPr/>
        </p:nvSpPr>
        <p:spPr>
          <a:xfrm>
            <a:off x="2688753" y="2484499"/>
            <a:ext cx="6814494" cy="1446550"/>
          </a:xfrm>
          <a:prstGeom prst="rect">
            <a:avLst/>
          </a:prstGeom>
          <a:noFill/>
        </p:spPr>
        <p:txBody>
          <a:bodyPr wrap="none" rtlCol="0">
            <a:spAutoFit/>
          </a:bodyPr>
          <a:lstStyle/>
          <a:p>
            <a:r>
              <a:rPr lang="en-IN" sz="8800" dirty="0">
                <a:solidFill>
                  <a:schemeClr val="accent3">
                    <a:lumMod val="7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2980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976D-5F34-BBBA-7E14-F064393FDCF3}"/>
              </a:ext>
            </a:extLst>
          </p:cNvPr>
          <p:cNvSpPr>
            <a:spLocks noGrp="1"/>
          </p:cNvSpPr>
          <p:nvPr/>
        </p:nvSpPr>
        <p:spPr>
          <a:xfrm>
            <a:off x="3738716" y="637877"/>
            <a:ext cx="4714568" cy="667363"/>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u="sng" dirty="0">
                <a:solidFill>
                  <a:schemeClr val="accent3">
                    <a:lumMod val="75000"/>
                  </a:schemeClr>
                </a:solidFill>
                <a:latin typeface="Times New Roman" panose="02020603050405020304" pitchFamily="18" charset="0"/>
                <a:cs typeface="Times New Roman" panose="02020603050405020304" pitchFamily="18" charset="0"/>
              </a:rPr>
              <a:t>INTRODUCTION</a:t>
            </a:r>
          </a:p>
        </p:txBody>
      </p:sp>
      <p:pic>
        <p:nvPicPr>
          <p:cNvPr id="1034" name="Picture 10" descr="12 Best Text Summarization Tools – WebTopic">
            <a:extLst>
              <a:ext uri="{FF2B5EF4-FFF2-40B4-BE49-F238E27FC236}">
                <a16:creationId xmlns:a16="http://schemas.microsoft.com/office/drawing/2014/main" id="{4375A56C-9570-A5C6-6EC4-C2013C833539}"/>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7449574" y="4178982"/>
            <a:ext cx="4142658" cy="23302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DC9F5CC-8949-3EE7-4D6F-A0E1A0EC2BDD}"/>
              </a:ext>
            </a:extLst>
          </p:cNvPr>
          <p:cNvSpPr txBox="1"/>
          <p:nvPr/>
        </p:nvSpPr>
        <p:spPr>
          <a:xfrm>
            <a:off x="1380449" y="1319988"/>
            <a:ext cx="10211783" cy="5262979"/>
          </a:xfrm>
          <a:prstGeom prst="rect">
            <a:avLst/>
          </a:prstGeom>
          <a:noFill/>
        </p:spPr>
        <p:txBody>
          <a:bodyPr wrap="square" rtlCol="0">
            <a:spAutoFit/>
          </a:bodyPr>
          <a:lstStyle/>
          <a:p>
            <a:pPr algn="just"/>
            <a:r>
              <a:rPr lang="en-US" sz="2400" dirty="0">
                <a:solidFill>
                  <a:schemeClr val="accent3">
                    <a:lumMod val="50000"/>
                  </a:schemeClr>
                </a:solidFill>
                <a:latin typeface="Times New Roman" panose="02020603050405020304" pitchFamily="18" charset="0"/>
                <a:cs typeface="Times New Roman" panose="02020603050405020304" pitchFamily="18" charset="0"/>
              </a:rPr>
              <a:t>Text summarization is the process of automatically condensing a large amount of textual data into a concise and coherent summary while retaining key information.</a:t>
            </a:r>
          </a:p>
          <a:p>
            <a:endParaRPr lang="en-US" sz="2400" dirty="0">
              <a:solidFill>
                <a:schemeClr val="accent3">
                  <a:lumMod val="50000"/>
                </a:schemeClr>
              </a:solidFill>
              <a:latin typeface="Times New Roman" panose="02020603050405020304" pitchFamily="18" charset="0"/>
              <a:cs typeface="Times New Roman" panose="02020603050405020304" pitchFamily="18" charset="0"/>
            </a:endParaRPr>
          </a:p>
          <a:p>
            <a:r>
              <a:rPr lang="en-US" sz="2400" b="1" dirty="0">
                <a:solidFill>
                  <a:schemeClr val="accent3">
                    <a:lumMod val="50000"/>
                  </a:schemeClr>
                </a:solidFill>
                <a:latin typeface="Times New Roman" panose="02020603050405020304" pitchFamily="18" charset="0"/>
                <a:cs typeface="Times New Roman" panose="02020603050405020304" pitchFamily="18" charset="0"/>
              </a:rPr>
              <a:t>Importance:</a:t>
            </a:r>
          </a:p>
          <a:p>
            <a:pPr marL="342900" indent="-342900">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Saves time by providing quick insights into large volumes of text.</a:t>
            </a:r>
          </a:p>
          <a:p>
            <a:pPr marL="342900" indent="-342900">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Enhances information retrieval and decision-making processes.</a:t>
            </a:r>
          </a:p>
          <a:p>
            <a:pPr marL="342900" indent="-342900">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Useful in various fields such as journalism, research, and business.</a:t>
            </a:r>
          </a:p>
          <a:p>
            <a:endParaRPr lang="en-US" sz="2400" dirty="0">
              <a:solidFill>
                <a:schemeClr val="accent3">
                  <a:lumMod val="50000"/>
                </a:schemeClr>
              </a:solidFill>
              <a:latin typeface="Times New Roman" panose="02020603050405020304" pitchFamily="18" charset="0"/>
              <a:cs typeface="Times New Roman" panose="02020603050405020304" pitchFamily="18" charset="0"/>
            </a:endParaRPr>
          </a:p>
          <a:p>
            <a:r>
              <a:rPr lang="en-US" sz="2400" b="1" dirty="0">
                <a:solidFill>
                  <a:schemeClr val="accent3">
                    <a:lumMod val="50000"/>
                  </a:schemeClr>
                </a:solidFill>
                <a:latin typeface="Times New Roman" panose="02020603050405020304" pitchFamily="18" charset="0"/>
                <a:cs typeface="Times New Roman" panose="02020603050405020304" pitchFamily="18" charset="0"/>
              </a:rPr>
              <a:t>Applications:</a:t>
            </a:r>
          </a:p>
          <a:p>
            <a:pPr marL="342900" indent="-342900">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News summarization</a:t>
            </a:r>
          </a:p>
          <a:p>
            <a:pPr marL="342900" indent="-342900">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Document summarization</a:t>
            </a:r>
          </a:p>
          <a:p>
            <a:pPr marL="342900" indent="-342900">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Summarizing research papers</a:t>
            </a:r>
          </a:p>
          <a:p>
            <a:pPr marL="342900" indent="-342900">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Generating abstracts for academic articles</a:t>
            </a:r>
          </a:p>
          <a:p>
            <a:pPr marL="342900" indent="-342900">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Summarizing customer reviews and feedback</a:t>
            </a:r>
            <a:endParaRPr lang="en-IN" sz="24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95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9F77C5-68C9-F44C-6611-88FC0E0ECA08}"/>
              </a:ext>
            </a:extLst>
          </p:cNvPr>
          <p:cNvSpPr txBox="1"/>
          <p:nvPr/>
        </p:nvSpPr>
        <p:spPr>
          <a:xfrm>
            <a:off x="2977354" y="619434"/>
            <a:ext cx="6237285" cy="769441"/>
          </a:xfrm>
          <a:prstGeom prst="rect">
            <a:avLst/>
          </a:prstGeom>
          <a:noFill/>
        </p:spPr>
        <p:txBody>
          <a:bodyPr wrap="none" rtlCol="0">
            <a:spAutoFit/>
          </a:bodyPr>
          <a:lstStyle/>
          <a:p>
            <a:r>
              <a:rPr lang="en-IN" sz="4400" u="sng" dirty="0">
                <a:solidFill>
                  <a:schemeClr val="accent3">
                    <a:lumMod val="75000"/>
                  </a:schemeClr>
                </a:solidFill>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3FAADBD5-0CA1-67D1-ED9E-9DD4265DC118}"/>
              </a:ext>
            </a:extLst>
          </p:cNvPr>
          <p:cNvSpPr txBox="1"/>
          <p:nvPr/>
        </p:nvSpPr>
        <p:spPr>
          <a:xfrm>
            <a:off x="1050820" y="1799304"/>
            <a:ext cx="10090355" cy="4616648"/>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en-US" sz="2400" b="0" i="0" dirty="0">
                <a:solidFill>
                  <a:schemeClr val="accent3">
                    <a:lumMod val="50000"/>
                  </a:schemeClr>
                </a:solidFill>
                <a:effectLst/>
                <a:latin typeface="Times New Roman" panose="02020603050405020304" pitchFamily="18" charset="0"/>
                <a:cs typeface="Times New Roman" panose="02020603050405020304" pitchFamily="18" charset="0"/>
              </a:rPr>
              <a:t>With the exponential growth of digital content, it becomes increasingly difficult to manually process and extract relevant information from large volumes of text. This necessitates the development of automated text summarization tools.</a:t>
            </a:r>
          </a:p>
          <a:p>
            <a:pPr marL="285750" indent="-285750" algn="just">
              <a:spcAft>
                <a:spcPts val="1200"/>
              </a:spcAft>
              <a:buFont typeface="Arial" panose="020B0604020202020204" pitchFamily="34" charset="0"/>
              <a:buChar char="•"/>
            </a:pPr>
            <a:r>
              <a:rPr lang="en-US" sz="2400" b="1" i="0" dirty="0">
                <a:solidFill>
                  <a:schemeClr val="accent3">
                    <a:lumMod val="50000"/>
                  </a:schemeClr>
                </a:solidFill>
                <a:effectLst/>
                <a:latin typeface="Times New Roman" panose="02020603050405020304" pitchFamily="18" charset="0"/>
                <a:cs typeface="Times New Roman" panose="02020603050405020304" pitchFamily="18" charset="0"/>
              </a:rPr>
              <a:t>Aim:</a:t>
            </a:r>
            <a:r>
              <a:rPr lang="en-US" sz="2400" b="0" i="0" dirty="0">
                <a:solidFill>
                  <a:schemeClr val="accent3">
                    <a:lumMod val="50000"/>
                  </a:schemeClr>
                </a:solidFill>
                <a:effectLst/>
                <a:latin typeface="Times New Roman" panose="02020603050405020304" pitchFamily="18" charset="0"/>
                <a:cs typeface="Times New Roman" panose="02020603050405020304" pitchFamily="18" charset="0"/>
              </a:rPr>
              <a:t> To create a tool that enhances information accessibility and usability by providing quick and accurate summaries, thereby saving time and aiding in better decision-making.</a:t>
            </a:r>
          </a:p>
          <a:p>
            <a:pPr marL="285750" indent="-285750" algn="just">
              <a:spcAft>
                <a:spcPts val="1200"/>
              </a:spcAft>
              <a:buFont typeface="Arial" panose="020B0604020202020204" pitchFamily="34" charset="0"/>
              <a:buChar char="•"/>
            </a:pPr>
            <a:r>
              <a:rPr lang="en-US" sz="2400" b="1" i="0" dirty="0">
                <a:solidFill>
                  <a:schemeClr val="accent3">
                    <a:lumMod val="50000"/>
                  </a:schemeClr>
                </a:solidFill>
                <a:effectLst/>
                <a:latin typeface="Times New Roman" panose="02020603050405020304" pitchFamily="18" charset="0"/>
                <a:cs typeface="Times New Roman" panose="02020603050405020304" pitchFamily="18" charset="0"/>
              </a:rPr>
              <a:t>Objective:</a:t>
            </a:r>
            <a:r>
              <a:rPr lang="en-US" sz="2400" b="0" i="0" dirty="0">
                <a:solidFill>
                  <a:schemeClr val="accent3">
                    <a:lumMod val="50000"/>
                  </a:schemeClr>
                </a:solidFill>
                <a:effectLst/>
                <a:latin typeface="Times New Roman" panose="02020603050405020304" pitchFamily="18" charset="0"/>
                <a:cs typeface="Times New Roman" panose="02020603050405020304" pitchFamily="18" charset="0"/>
              </a:rPr>
              <a:t> To develop an efficient text summarizer that can automatically generate concise and coherent summaries from longer text documents, preserving the essential information and meaning.</a:t>
            </a:r>
          </a:p>
          <a:p>
            <a:pPr marL="285750" indent="-285750" algn="just">
              <a:buFont typeface="Arial" panose="020B0604020202020204" pitchFamily="34" charset="0"/>
              <a:buChar char="•"/>
            </a:pPr>
            <a:endParaRPr lang="en-IN" sz="24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8498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FAB5BA-453E-0E9E-3D28-9750EED4F072}"/>
              </a:ext>
            </a:extLst>
          </p:cNvPr>
          <p:cNvPicPr>
            <a:picLocks noChangeAspect="1"/>
          </p:cNvPicPr>
          <p:nvPr/>
        </p:nvPicPr>
        <p:blipFill>
          <a:blip r:embed="rId2">
            <a:alphaModFix amt="85000"/>
          </a:blip>
          <a:stretch>
            <a:fillRect/>
          </a:stretch>
        </p:blipFill>
        <p:spPr>
          <a:xfrm>
            <a:off x="5628359" y="5362366"/>
            <a:ext cx="6563641" cy="1495634"/>
          </a:xfrm>
          <a:prstGeom prst="rect">
            <a:avLst/>
          </a:prstGeom>
        </p:spPr>
      </p:pic>
      <p:sp>
        <p:nvSpPr>
          <p:cNvPr id="4" name="TextBox 3">
            <a:extLst>
              <a:ext uri="{FF2B5EF4-FFF2-40B4-BE49-F238E27FC236}">
                <a16:creationId xmlns:a16="http://schemas.microsoft.com/office/drawing/2014/main" id="{04C27715-E2C5-A723-E799-BEF1E0C0C70D}"/>
              </a:ext>
            </a:extLst>
          </p:cNvPr>
          <p:cNvSpPr txBox="1"/>
          <p:nvPr/>
        </p:nvSpPr>
        <p:spPr>
          <a:xfrm>
            <a:off x="1777183" y="1563326"/>
            <a:ext cx="9247234" cy="4893647"/>
          </a:xfrm>
          <a:prstGeom prst="rect">
            <a:avLst/>
          </a:prstGeom>
          <a:noFill/>
        </p:spPr>
        <p:txBody>
          <a:bodyPr wrap="square" rtlCol="0">
            <a:spAutoFit/>
          </a:bodyPr>
          <a:lstStyle/>
          <a:p>
            <a:pPr algn="just"/>
            <a:r>
              <a:rPr lang="en-US" sz="2400" b="1" dirty="0">
                <a:solidFill>
                  <a:schemeClr val="accent3">
                    <a:lumMod val="50000"/>
                  </a:schemeClr>
                </a:solidFill>
                <a:latin typeface="Times New Roman" panose="02020603050405020304" pitchFamily="18" charset="0"/>
                <a:cs typeface="Times New Roman" panose="02020603050405020304" pitchFamily="18" charset="0"/>
              </a:rPr>
              <a:t>Dataset:</a:t>
            </a:r>
            <a:r>
              <a:rPr lang="en-US" sz="2400" dirty="0">
                <a:solidFill>
                  <a:schemeClr val="accent3">
                    <a:lumMod val="50000"/>
                  </a:schemeClr>
                </a:solidFill>
                <a:latin typeface="Times New Roman" panose="02020603050405020304" pitchFamily="18" charset="0"/>
                <a:cs typeface="Times New Roman" panose="02020603050405020304" pitchFamily="18" charset="0"/>
              </a:rPr>
              <a:t> BBC News Articles</a:t>
            </a:r>
          </a:p>
          <a:p>
            <a:pPr algn="just"/>
            <a:endParaRPr lang="en-US" sz="2400"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US" sz="2400" b="1" dirty="0">
                <a:solidFill>
                  <a:schemeClr val="accent3">
                    <a:lumMod val="50000"/>
                  </a:schemeClr>
                </a:solidFill>
                <a:latin typeface="Times New Roman" panose="02020603050405020304" pitchFamily="18" charset="0"/>
                <a:cs typeface="Times New Roman" panose="02020603050405020304" pitchFamily="18" charset="0"/>
              </a:rPr>
              <a:t>Source:</a:t>
            </a:r>
            <a:r>
              <a:rPr lang="en-US" sz="2400" dirty="0">
                <a:solidFill>
                  <a:schemeClr val="accent3">
                    <a:lumMod val="50000"/>
                  </a:schemeClr>
                </a:solidFill>
                <a:latin typeface="Times New Roman" panose="02020603050405020304" pitchFamily="18" charset="0"/>
                <a:cs typeface="Times New Roman" panose="02020603050405020304" pitchFamily="18" charset="0"/>
              </a:rPr>
              <a:t> Kaggle - The dataset was sourced from Kaggle, a popular platform for data science competitions and datasets.</a:t>
            </a:r>
          </a:p>
          <a:p>
            <a:pPr algn="just"/>
            <a:endParaRPr lang="en-US" sz="2400"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US" sz="2400" b="1" dirty="0">
                <a:solidFill>
                  <a:schemeClr val="accent3">
                    <a:lumMod val="50000"/>
                  </a:schemeClr>
                </a:solidFill>
                <a:latin typeface="Times New Roman" panose="02020603050405020304" pitchFamily="18" charset="0"/>
                <a:cs typeface="Times New Roman" panose="02020603050405020304" pitchFamily="18" charset="0"/>
              </a:rPr>
              <a:t>Dataset Description:</a:t>
            </a:r>
            <a:r>
              <a:rPr lang="en-US" sz="2400" dirty="0">
                <a:solidFill>
                  <a:schemeClr val="accent3">
                    <a:lumMod val="50000"/>
                  </a:schemeClr>
                </a:solidFill>
                <a:latin typeface="Times New Roman" panose="02020603050405020304" pitchFamily="18" charset="0"/>
                <a:cs typeface="Times New Roman" panose="02020603050405020304" pitchFamily="18" charset="0"/>
              </a:rPr>
              <a:t> A collection of news articles published by the BBC. The dataset comprises a total of 2225 articles</a:t>
            </a:r>
            <a:r>
              <a:rPr lang="en-IN" sz="2400" dirty="0">
                <a:solidFill>
                  <a:schemeClr val="accent3">
                    <a:lumMod val="50000"/>
                  </a:schemeClr>
                </a:solidFill>
                <a:latin typeface="Times New Roman" panose="02020603050405020304" pitchFamily="18" charset="0"/>
                <a:cs typeface="Times New Roman" panose="02020603050405020304" pitchFamily="18" charset="0"/>
              </a:rPr>
              <a:t> having five categories.</a:t>
            </a:r>
            <a:endParaRPr lang="en-US" sz="2400" dirty="0">
              <a:solidFill>
                <a:schemeClr val="accent3">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Business</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Entertainment</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Politics</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Sports</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Tech</a:t>
            </a:r>
          </a:p>
          <a:p>
            <a:pPr algn="just"/>
            <a:endParaRPr lang="en-US" sz="240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CA5FCD1-D383-7AD3-A2B3-260F18C2B538}"/>
              </a:ext>
            </a:extLst>
          </p:cNvPr>
          <p:cNvSpPr txBox="1"/>
          <p:nvPr/>
        </p:nvSpPr>
        <p:spPr>
          <a:xfrm>
            <a:off x="3178251" y="589933"/>
            <a:ext cx="6445098" cy="769441"/>
          </a:xfrm>
          <a:prstGeom prst="rect">
            <a:avLst/>
          </a:prstGeom>
          <a:noFill/>
        </p:spPr>
        <p:txBody>
          <a:bodyPr wrap="none" rtlCol="0">
            <a:spAutoFit/>
          </a:bodyPr>
          <a:lstStyle/>
          <a:p>
            <a:r>
              <a:rPr lang="en-IN" sz="4400" u="sng" dirty="0">
                <a:solidFill>
                  <a:schemeClr val="accent3">
                    <a:lumMod val="75000"/>
                  </a:schemeClr>
                </a:solidFill>
                <a:latin typeface="Times New Roman" panose="02020603050405020304" pitchFamily="18" charset="0"/>
                <a:cs typeface="Times New Roman" panose="02020603050405020304" pitchFamily="18" charset="0"/>
              </a:rPr>
              <a:t>DATASET DESCRIPTION</a:t>
            </a:r>
          </a:p>
        </p:txBody>
      </p:sp>
    </p:spTree>
    <p:extLst>
      <p:ext uri="{BB962C8B-B14F-4D97-AF65-F5344CB8AC3E}">
        <p14:creationId xmlns:p14="http://schemas.microsoft.com/office/powerpoint/2010/main" val="396514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4941F-483F-882B-9961-888A959E64EB}"/>
              </a:ext>
            </a:extLst>
          </p:cNvPr>
          <p:cNvSpPr txBox="1"/>
          <p:nvPr/>
        </p:nvSpPr>
        <p:spPr>
          <a:xfrm>
            <a:off x="1190928" y="3868900"/>
            <a:ext cx="10268570" cy="2308324"/>
          </a:xfrm>
          <a:prstGeom prst="rect">
            <a:avLst/>
          </a:prstGeom>
          <a:noFill/>
          <a:ln>
            <a:solidFill>
              <a:schemeClr val="accent2">
                <a:lumMod val="50000"/>
              </a:schemeClr>
            </a:solidFill>
          </a:ln>
        </p:spPr>
        <p:txBody>
          <a:bodyPr wrap="square" numCol="2" spcCol="360000" rtlCol="0">
            <a:spAutoFit/>
          </a:bodyPr>
          <a:lstStyle/>
          <a:p>
            <a:pPr algn="just"/>
            <a:r>
              <a:rPr lang="en-US" sz="2400" b="1" u="sng" dirty="0">
                <a:solidFill>
                  <a:schemeClr val="accent3">
                    <a:lumMod val="50000"/>
                  </a:schemeClr>
                </a:solidFill>
                <a:latin typeface="Times New Roman" panose="02020603050405020304" pitchFamily="18" charset="0"/>
                <a:cs typeface="Times New Roman" panose="02020603050405020304" pitchFamily="18" charset="0"/>
              </a:rPr>
              <a:t>Extractive Summarization</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Selects key phrases or sentences directly from the original text</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Simple, faster to implement</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May lack fluency and coherence</a:t>
            </a:r>
          </a:p>
          <a:p>
            <a:pPr algn="just"/>
            <a:endParaRPr lang="en-US" sz="2400" b="1" u="sng" dirty="0">
              <a:solidFill>
                <a:schemeClr val="accent3">
                  <a:lumMod val="50000"/>
                </a:schemeClr>
              </a:solidFill>
              <a:latin typeface="Times New Roman" panose="02020603050405020304" pitchFamily="18" charset="0"/>
              <a:cs typeface="Times New Roman" panose="02020603050405020304" pitchFamily="18" charset="0"/>
            </a:endParaRPr>
          </a:p>
          <a:p>
            <a:pPr algn="just"/>
            <a:r>
              <a:rPr lang="en-US" sz="2400" b="1" u="sng" dirty="0">
                <a:solidFill>
                  <a:schemeClr val="accent3">
                    <a:lumMod val="50000"/>
                  </a:schemeClr>
                </a:solidFill>
                <a:latin typeface="Times New Roman" panose="02020603050405020304" pitchFamily="18" charset="0"/>
                <a:cs typeface="Times New Roman" panose="02020603050405020304" pitchFamily="18" charset="0"/>
              </a:rPr>
              <a:t>Abstractive Summarization</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Generates a summary by rephrasing the content in a natural way</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More fluent and coherent summaries</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Requires more resources and training data</a:t>
            </a:r>
            <a:endParaRPr lang="en-IN" sz="240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7F3CF72-43D2-ADC5-84FC-6F4D3CC1EA72}"/>
              </a:ext>
            </a:extLst>
          </p:cNvPr>
          <p:cNvSpPr txBox="1"/>
          <p:nvPr/>
        </p:nvSpPr>
        <p:spPr>
          <a:xfrm>
            <a:off x="2269695" y="545690"/>
            <a:ext cx="7652608" cy="769441"/>
          </a:xfrm>
          <a:prstGeom prst="rect">
            <a:avLst/>
          </a:prstGeom>
          <a:noFill/>
        </p:spPr>
        <p:txBody>
          <a:bodyPr wrap="none" rtlCol="0">
            <a:spAutoFit/>
          </a:bodyPr>
          <a:lstStyle/>
          <a:p>
            <a:r>
              <a:rPr lang="en-IN" sz="4400" u="sng" dirty="0">
                <a:solidFill>
                  <a:schemeClr val="accent3">
                    <a:lumMod val="75000"/>
                  </a:schemeClr>
                </a:solidFill>
                <a:latin typeface="Times New Roman" panose="02020603050405020304" pitchFamily="18" charset="0"/>
                <a:cs typeface="Times New Roman" panose="02020603050405020304" pitchFamily="18" charset="0"/>
              </a:rPr>
              <a:t>METHODOLOGY OVERVIEW</a:t>
            </a:r>
          </a:p>
        </p:txBody>
      </p:sp>
      <p:sp>
        <p:nvSpPr>
          <p:cNvPr id="4" name="TextBox 3">
            <a:extLst>
              <a:ext uri="{FF2B5EF4-FFF2-40B4-BE49-F238E27FC236}">
                <a16:creationId xmlns:a16="http://schemas.microsoft.com/office/drawing/2014/main" id="{B9B8D99B-A104-5B55-2DB4-A30F7ABA826D}"/>
              </a:ext>
            </a:extLst>
          </p:cNvPr>
          <p:cNvSpPr txBox="1"/>
          <p:nvPr/>
        </p:nvSpPr>
        <p:spPr>
          <a:xfrm>
            <a:off x="1190928" y="1551104"/>
            <a:ext cx="3869777" cy="2308324"/>
          </a:xfrm>
          <a:prstGeom prst="rect">
            <a:avLst/>
          </a:prstGeom>
          <a:noFill/>
        </p:spPr>
        <p:txBody>
          <a:bodyPr wrap="none" rtlCol="0">
            <a:spAutoFit/>
          </a:bodyPr>
          <a:lstStyle/>
          <a:p>
            <a:r>
              <a:rPr lang="en-US" sz="2400" b="1" dirty="0">
                <a:solidFill>
                  <a:schemeClr val="accent3">
                    <a:lumMod val="50000"/>
                  </a:schemeClr>
                </a:solidFill>
                <a:latin typeface="Times New Roman" panose="02020603050405020304" pitchFamily="18" charset="0"/>
                <a:cs typeface="Times New Roman" panose="02020603050405020304" pitchFamily="18" charset="0"/>
              </a:rPr>
              <a:t>Data Preprocessing:</a:t>
            </a:r>
          </a:p>
          <a:p>
            <a:pPr marL="342900" indent="-342900">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Text Cleaning</a:t>
            </a:r>
          </a:p>
          <a:p>
            <a:pPr marL="342900" indent="-342900">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Tokenization</a:t>
            </a:r>
          </a:p>
          <a:p>
            <a:pPr marL="342900" indent="-342900">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Feature Extraction</a:t>
            </a:r>
          </a:p>
          <a:p>
            <a:endParaRPr lang="en-US" sz="2400" dirty="0">
              <a:solidFill>
                <a:schemeClr val="accent3">
                  <a:lumMod val="50000"/>
                </a:schemeClr>
              </a:solidFill>
              <a:latin typeface="Times New Roman" panose="02020603050405020304" pitchFamily="18" charset="0"/>
              <a:cs typeface="Times New Roman" panose="02020603050405020304" pitchFamily="18" charset="0"/>
            </a:endParaRPr>
          </a:p>
          <a:p>
            <a:r>
              <a:rPr lang="en-IN" sz="2400" b="1" dirty="0">
                <a:solidFill>
                  <a:schemeClr val="accent3">
                    <a:lumMod val="50000"/>
                  </a:schemeClr>
                </a:solidFill>
                <a:latin typeface="Times New Roman" panose="02020603050405020304" pitchFamily="18" charset="0"/>
                <a:cs typeface="Times New Roman" panose="02020603050405020304" pitchFamily="18" charset="0"/>
              </a:rPr>
              <a:t>Summarization Techniques:</a:t>
            </a:r>
          </a:p>
        </p:txBody>
      </p:sp>
      <p:pic>
        <p:nvPicPr>
          <p:cNvPr id="3077" name="Picture 5" descr="Mastering Text Summarization: Simplify Complex Texts with Ease">
            <a:extLst>
              <a:ext uri="{FF2B5EF4-FFF2-40B4-BE49-F238E27FC236}">
                <a16:creationId xmlns:a16="http://schemas.microsoft.com/office/drawing/2014/main" id="{3C4AC6C1-0A3E-8163-FD52-2596CE53203A}"/>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5416960" y="1730003"/>
            <a:ext cx="575310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99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41C36E-DD7A-E1B4-21C2-738D05F83A56}"/>
              </a:ext>
            </a:extLst>
          </p:cNvPr>
          <p:cNvSpPr txBox="1"/>
          <p:nvPr/>
        </p:nvSpPr>
        <p:spPr>
          <a:xfrm>
            <a:off x="2040819" y="560438"/>
            <a:ext cx="8110362" cy="769441"/>
          </a:xfrm>
          <a:prstGeom prst="rect">
            <a:avLst/>
          </a:prstGeom>
          <a:noFill/>
        </p:spPr>
        <p:txBody>
          <a:bodyPr wrap="none" rtlCol="0">
            <a:spAutoFit/>
          </a:bodyPr>
          <a:lstStyle/>
          <a:p>
            <a:r>
              <a:rPr lang="en-IN" sz="4400" u="sng" dirty="0">
                <a:solidFill>
                  <a:schemeClr val="accent3">
                    <a:lumMod val="75000"/>
                  </a:schemeClr>
                </a:solidFill>
                <a:latin typeface="Times New Roman" panose="02020603050405020304" pitchFamily="18" charset="0"/>
                <a:cs typeface="Times New Roman" panose="02020603050405020304" pitchFamily="18" charset="0"/>
              </a:rPr>
              <a:t>WORKFLOW OF THE PROJECT</a:t>
            </a:r>
          </a:p>
        </p:txBody>
      </p:sp>
      <p:pic>
        <p:nvPicPr>
          <p:cNvPr id="4" name="Picture 3">
            <a:extLst>
              <a:ext uri="{FF2B5EF4-FFF2-40B4-BE49-F238E27FC236}">
                <a16:creationId xmlns:a16="http://schemas.microsoft.com/office/drawing/2014/main" id="{3E3DCA93-ABE2-D715-0233-D00F6923252F}"/>
              </a:ext>
            </a:extLst>
          </p:cNvPr>
          <p:cNvPicPr>
            <a:picLocks noChangeAspect="1"/>
          </p:cNvPicPr>
          <p:nvPr/>
        </p:nvPicPr>
        <p:blipFill>
          <a:blip r:embed="rId2">
            <a:alphaModFix/>
          </a:blip>
          <a:stretch>
            <a:fillRect/>
          </a:stretch>
        </p:blipFill>
        <p:spPr>
          <a:xfrm>
            <a:off x="820737" y="1904121"/>
            <a:ext cx="10550526" cy="4098473"/>
          </a:xfrm>
          <a:prstGeom prst="rect">
            <a:avLst/>
          </a:prstGeom>
        </p:spPr>
      </p:pic>
    </p:spTree>
    <p:extLst>
      <p:ext uri="{BB962C8B-B14F-4D97-AF65-F5344CB8AC3E}">
        <p14:creationId xmlns:p14="http://schemas.microsoft.com/office/powerpoint/2010/main" val="97048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49EDDE-D021-6D24-30B0-2ED16484FFC0}"/>
              </a:ext>
            </a:extLst>
          </p:cNvPr>
          <p:cNvSpPr txBox="1"/>
          <p:nvPr/>
        </p:nvSpPr>
        <p:spPr>
          <a:xfrm>
            <a:off x="1772878" y="538005"/>
            <a:ext cx="8646243" cy="769441"/>
          </a:xfrm>
          <a:prstGeom prst="rect">
            <a:avLst/>
          </a:prstGeom>
          <a:noFill/>
        </p:spPr>
        <p:txBody>
          <a:bodyPr wrap="square">
            <a:spAutoFit/>
          </a:bodyPr>
          <a:lstStyle/>
          <a:p>
            <a:r>
              <a:rPr lang="en-IN" sz="4400" u="sng" dirty="0">
                <a:solidFill>
                  <a:schemeClr val="accent3">
                    <a:lumMod val="75000"/>
                  </a:schemeClr>
                </a:solidFill>
                <a:latin typeface="Times New Roman" panose="02020603050405020304" pitchFamily="18" charset="0"/>
                <a:cs typeface="Times New Roman" panose="02020603050405020304" pitchFamily="18" charset="0"/>
              </a:rPr>
              <a:t>EXTRACTIVE SUMMARIZATION</a:t>
            </a:r>
          </a:p>
        </p:txBody>
      </p:sp>
      <p:sp>
        <p:nvSpPr>
          <p:cNvPr id="4" name="TextBox 3">
            <a:extLst>
              <a:ext uri="{FF2B5EF4-FFF2-40B4-BE49-F238E27FC236}">
                <a16:creationId xmlns:a16="http://schemas.microsoft.com/office/drawing/2014/main" id="{0CB6B99E-E419-9BE6-71A0-762B76015827}"/>
              </a:ext>
            </a:extLst>
          </p:cNvPr>
          <p:cNvSpPr txBox="1"/>
          <p:nvPr/>
        </p:nvSpPr>
        <p:spPr>
          <a:xfrm>
            <a:off x="850705" y="1426348"/>
            <a:ext cx="8352290" cy="489364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Extractive summarization identifies the most relevant sentences or sections from the original text and combines them to form a summary.</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It doesn't generate new sentences but rather "extracts" portions from the original content.</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Utilized the pre-trained BERT Extractive Summarizer to identify and extract the most relevant sentences from the dataset.</a:t>
            </a:r>
          </a:p>
          <a:p>
            <a:pPr algn="just"/>
            <a:r>
              <a:rPr lang="en-US" sz="2400" b="1" dirty="0">
                <a:solidFill>
                  <a:schemeClr val="accent3">
                    <a:lumMod val="50000"/>
                  </a:schemeClr>
                </a:solidFill>
                <a:latin typeface="Times New Roman" panose="02020603050405020304" pitchFamily="18" charset="0"/>
                <a:cs typeface="Times New Roman" panose="02020603050405020304" pitchFamily="18" charset="0"/>
              </a:rPr>
              <a:t>Process:</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Preprocessed the data (tokenization, </a:t>
            </a:r>
            <a:r>
              <a:rPr lang="en-US" sz="2400" dirty="0" err="1">
                <a:solidFill>
                  <a:schemeClr val="accent3">
                    <a:lumMod val="50000"/>
                  </a:schemeClr>
                </a:solidFill>
                <a:latin typeface="Times New Roman" panose="02020603050405020304" pitchFamily="18" charset="0"/>
                <a:cs typeface="Times New Roman" panose="02020603050405020304" pitchFamily="18" charset="0"/>
              </a:rPr>
              <a:t>stopword</a:t>
            </a:r>
            <a:r>
              <a:rPr lang="en-US" sz="2400" dirty="0">
                <a:solidFill>
                  <a:schemeClr val="accent3">
                    <a:lumMod val="50000"/>
                  </a:schemeClr>
                </a:solidFill>
                <a:latin typeface="Times New Roman" panose="02020603050405020304" pitchFamily="18" charset="0"/>
                <a:cs typeface="Times New Roman" panose="02020603050405020304" pitchFamily="18" charset="0"/>
              </a:rPr>
              <a:t> removal).</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Used BERT’s contextual understanding to extract sentences.</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Adjusted summary length with </a:t>
            </a:r>
            <a:r>
              <a:rPr lang="en-US" sz="2400" dirty="0" err="1">
                <a:solidFill>
                  <a:schemeClr val="accent3">
                    <a:lumMod val="50000"/>
                  </a:schemeClr>
                </a:solidFill>
                <a:latin typeface="Times New Roman" panose="02020603050405020304" pitchFamily="18" charset="0"/>
                <a:cs typeface="Times New Roman" panose="02020603050405020304" pitchFamily="18" charset="0"/>
              </a:rPr>
              <a:t>min_length</a:t>
            </a:r>
            <a:r>
              <a:rPr lang="en-US" sz="2400" dirty="0">
                <a:solidFill>
                  <a:schemeClr val="accent3">
                    <a:lumMod val="50000"/>
                  </a:schemeClr>
                </a:solidFill>
                <a:latin typeface="Times New Roman" panose="02020603050405020304" pitchFamily="18" charset="0"/>
                <a:cs typeface="Times New Roman" panose="02020603050405020304" pitchFamily="18" charset="0"/>
              </a:rPr>
              <a:t> and </a:t>
            </a:r>
            <a:r>
              <a:rPr lang="en-US" sz="2400" dirty="0" err="1">
                <a:solidFill>
                  <a:schemeClr val="accent3">
                    <a:lumMod val="50000"/>
                  </a:schemeClr>
                </a:solidFill>
                <a:latin typeface="Times New Roman" panose="02020603050405020304" pitchFamily="18" charset="0"/>
                <a:cs typeface="Times New Roman" panose="02020603050405020304" pitchFamily="18" charset="0"/>
              </a:rPr>
              <a:t>max_length</a:t>
            </a:r>
            <a:r>
              <a:rPr lang="en-US" sz="2400" dirty="0">
                <a:solidFill>
                  <a:schemeClr val="accent3">
                    <a:lumMod val="50000"/>
                  </a:schemeClr>
                </a:solidFill>
                <a:latin typeface="Times New Roman" panose="02020603050405020304" pitchFamily="18" charset="0"/>
                <a:cs typeface="Times New Roman" panose="02020603050405020304" pitchFamily="18" charset="0"/>
              </a:rPr>
              <a:t> parameters.</a:t>
            </a:r>
          </a:p>
        </p:txBody>
      </p:sp>
      <p:pic>
        <p:nvPicPr>
          <p:cNvPr id="9" name="Picture 8">
            <a:extLst>
              <a:ext uri="{FF2B5EF4-FFF2-40B4-BE49-F238E27FC236}">
                <a16:creationId xmlns:a16="http://schemas.microsoft.com/office/drawing/2014/main" id="{388230DF-581C-2B79-04A4-15237A5AAA72}"/>
              </a:ext>
            </a:extLst>
          </p:cNvPr>
          <p:cNvPicPr>
            <a:picLocks noChangeAspect="1"/>
          </p:cNvPicPr>
          <p:nvPr/>
        </p:nvPicPr>
        <p:blipFill>
          <a:blip r:embed="rId2"/>
          <a:srcRect l="6416" t="749" r="4956" b="-749"/>
          <a:stretch/>
        </p:blipFill>
        <p:spPr>
          <a:xfrm>
            <a:off x="9202995" y="2689613"/>
            <a:ext cx="2974337" cy="2367116"/>
          </a:xfrm>
          <a:prstGeom prst="rect">
            <a:avLst/>
          </a:prstGeom>
        </p:spPr>
      </p:pic>
    </p:spTree>
    <p:extLst>
      <p:ext uri="{BB962C8B-B14F-4D97-AF65-F5344CB8AC3E}">
        <p14:creationId xmlns:p14="http://schemas.microsoft.com/office/powerpoint/2010/main" val="2737386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E4DFAE-69A4-53C2-5773-FFACE08664BB}"/>
              </a:ext>
            </a:extLst>
          </p:cNvPr>
          <p:cNvSpPr txBox="1"/>
          <p:nvPr/>
        </p:nvSpPr>
        <p:spPr>
          <a:xfrm>
            <a:off x="1898854" y="375777"/>
            <a:ext cx="8911713" cy="769441"/>
          </a:xfrm>
          <a:prstGeom prst="rect">
            <a:avLst/>
          </a:prstGeom>
          <a:noFill/>
        </p:spPr>
        <p:txBody>
          <a:bodyPr wrap="square">
            <a:spAutoFit/>
          </a:bodyPr>
          <a:lstStyle/>
          <a:p>
            <a:r>
              <a:rPr lang="en-IN" sz="4400" u="sng" dirty="0">
                <a:solidFill>
                  <a:schemeClr val="accent3">
                    <a:lumMod val="75000"/>
                  </a:schemeClr>
                </a:solidFill>
                <a:latin typeface="Times New Roman" panose="02020603050405020304" pitchFamily="18" charset="0"/>
                <a:cs typeface="Times New Roman" panose="02020603050405020304" pitchFamily="18" charset="0"/>
              </a:rPr>
              <a:t>ABSTRACTIVE SUMMARIZATION</a:t>
            </a:r>
          </a:p>
        </p:txBody>
      </p:sp>
      <p:sp>
        <p:nvSpPr>
          <p:cNvPr id="4" name="TextBox 3">
            <a:extLst>
              <a:ext uri="{FF2B5EF4-FFF2-40B4-BE49-F238E27FC236}">
                <a16:creationId xmlns:a16="http://schemas.microsoft.com/office/drawing/2014/main" id="{27689CF4-CFBE-4673-3999-C326CB7585C9}"/>
              </a:ext>
            </a:extLst>
          </p:cNvPr>
          <p:cNvSpPr txBox="1"/>
          <p:nvPr/>
        </p:nvSpPr>
        <p:spPr>
          <a:xfrm>
            <a:off x="1124441" y="1225689"/>
            <a:ext cx="8285031"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Generate concise and coherent summaries by rephrasing and restructuring the original text.</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Utilized the pre-trained BART (Bidirectional and Auto-Regressive Transformers) model fine-tuned on the BBC News dataset for abstractive summarization.</a:t>
            </a:r>
          </a:p>
          <a:p>
            <a:pPr algn="just"/>
            <a:r>
              <a:rPr lang="en-US" sz="2400" b="1" dirty="0">
                <a:solidFill>
                  <a:schemeClr val="accent3">
                    <a:lumMod val="50000"/>
                  </a:schemeClr>
                </a:solidFill>
                <a:latin typeface="Times New Roman" panose="02020603050405020304" pitchFamily="18" charset="0"/>
                <a:cs typeface="Times New Roman" panose="02020603050405020304" pitchFamily="18" charset="0"/>
              </a:rPr>
              <a:t>Process:</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Preprocessed the data (tokenization, </a:t>
            </a:r>
            <a:r>
              <a:rPr lang="en-US" sz="2400" dirty="0" err="1">
                <a:solidFill>
                  <a:schemeClr val="accent3">
                    <a:lumMod val="50000"/>
                  </a:schemeClr>
                </a:solidFill>
                <a:latin typeface="Times New Roman" panose="02020603050405020304" pitchFamily="18" charset="0"/>
                <a:cs typeface="Times New Roman" panose="02020603050405020304" pitchFamily="18" charset="0"/>
              </a:rPr>
              <a:t>stopword</a:t>
            </a:r>
            <a:r>
              <a:rPr lang="en-US" sz="2400" dirty="0">
                <a:solidFill>
                  <a:schemeClr val="accent3">
                    <a:lumMod val="50000"/>
                  </a:schemeClr>
                </a:solidFill>
                <a:latin typeface="Times New Roman" panose="02020603050405020304" pitchFamily="18" charset="0"/>
                <a:cs typeface="Times New Roman" panose="02020603050405020304" pitchFamily="18" charset="0"/>
              </a:rPr>
              <a:t> removal).</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Input text passed through BART to generate rephrased summaries.</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Fine-tuned BART on my dataset for improved contextual understanding and relevance.</a:t>
            </a:r>
          </a:p>
          <a:p>
            <a:pPr algn="just"/>
            <a:r>
              <a:rPr lang="en-US" sz="2400" b="1" dirty="0">
                <a:solidFill>
                  <a:schemeClr val="accent3">
                    <a:lumMod val="50000"/>
                  </a:schemeClr>
                </a:solidFill>
                <a:latin typeface="Times New Roman" panose="02020603050405020304" pitchFamily="18" charset="0"/>
                <a:cs typeface="Times New Roman" panose="02020603050405020304" pitchFamily="18" charset="0"/>
              </a:rPr>
              <a:t>Employs an encoder-decoder architecture:</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Encoder: Understands the input text.</a:t>
            </a:r>
          </a:p>
          <a:p>
            <a:pPr marL="342900" indent="-342900" algn="just">
              <a:buFont typeface="Arial" panose="020B0604020202020204" pitchFamily="34" charset="0"/>
              <a:buChar char="•"/>
            </a:pPr>
            <a:r>
              <a:rPr lang="en-US" sz="2400" dirty="0">
                <a:solidFill>
                  <a:schemeClr val="accent3">
                    <a:lumMod val="50000"/>
                  </a:schemeClr>
                </a:solidFill>
                <a:latin typeface="Times New Roman" panose="02020603050405020304" pitchFamily="18" charset="0"/>
                <a:cs typeface="Times New Roman" panose="02020603050405020304" pitchFamily="18" charset="0"/>
              </a:rPr>
              <a:t>Decoder: Generates the summary based on the encoded understanding.</a:t>
            </a:r>
          </a:p>
        </p:txBody>
      </p:sp>
      <p:pic>
        <p:nvPicPr>
          <p:cNvPr id="6" name="Picture 5">
            <a:extLst>
              <a:ext uri="{FF2B5EF4-FFF2-40B4-BE49-F238E27FC236}">
                <a16:creationId xmlns:a16="http://schemas.microsoft.com/office/drawing/2014/main" id="{DC97C5B7-EBE8-8013-BF96-D2CC4558AD04}"/>
              </a:ext>
            </a:extLst>
          </p:cNvPr>
          <p:cNvPicPr>
            <a:picLocks noChangeAspect="1"/>
          </p:cNvPicPr>
          <p:nvPr/>
        </p:nvPicPr>
        <p:blipFill>
          <a:blip r:embed="rId2"/>
          <a:stretch>
            <a:fillRect/>
          </a:stretch>
        </p:blipFill>
        <p:spPr>
          <a:xfrm>
            <a:off x="9671849" y="2788292"/>
            <a:ext cx="2520151" cy="1877359"/>
          </a:xfrm>
          <a:prstGeom prst="rect">
            <a:avLst/>
          </a:prstGeom>
        </p:spPr>
      </p:pic>
    </p:spTree>
    <p:extLst>
      <p:ext uri="{BB962C8B-B14F-4D97-AF65-F5344CB8AC3E}">
        <p14:creationId xmlns:p14="http://schemas.microsoft.com/office/powerpoint/2010/main" val="132180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A295DB-7823-ACD8-6F6C-9B414AD748B0}"/>
              </a:ext>
            </a:extLst>
          </p:cNvPr>
          <p:cNvSpPr txBox="1"/>
          <p:nvPr/>
        </p:nvSpPr>
        <p:spPr>
          <a:xfrm>
            <a:off x="2091602" y="191730"/>
            <a:ext cx="8008796" cy="769441"/>
          </a:xfrm>
          <a:prstGeom prst="rect">
            <a:avLst/>
          </a:prstGeom>
          <a:noFill/>
        </p:spPr>
        <p:txBody>
          <a:bodyPr wrap="none" rtlCol="0">
            <a:spAutoFit/>
          </a:bodyPr>
          <a:lstStyle/>
          <a:p>
            <a:r>
              <a:rPr lang="en-IN" sz="4400" u="sng" dirty="0">
                <a:solidFill>
                  <a:schemeClr val="accent3">
                    <a:lumMod val="75000"/>
                  </a:schemeClr>
                </a:solidFill>
                <a:latin typeface="Times New Roman" panose="02020603050405020304" pitchFamily="18" charset="0"/>
                <a:cs typeface="Times New Roman" panose="02020603050405020304" pitchFamily="18" charset="0"/>
              </a:rPr>
              <a:t>RESULT- Abstractive Summarizer</a:t>
            </a:r>
          </a:p>
        </p:txBody>
      </p:sp>
      <p:pic>
        <p:nvPicPr>
          <p:cNvPr id="6" name="Picture 5">
            <a:extLst>
              <a:ext uri="{FF2B5EF4-FFF2-40B4-BE49-F238E27FC236}">
                <a16:creationId xmlns:a16="http://schemas.microsoft.com/office/drawing/2014/main" id="{658FAD7D-67AC-D575-FB68-50589695C74A}"/>
              </a:ext>
            </a:extLst>
          </p:cNvPr>
          <p:cNvPicPr>
            <a:picLocks noChangeAspect="1"/>
          </p:cNvPicPr>
          <p:nvPr/>
        </p:nvPicPr>
        <p:blipFill>
          <a:blip r:embed="rId2"/>
          <a:stretch>
            <a:fillRect/>
          </a:stretch>
        </p:blipFill>
        <p:spPr>
          <a:xfrm>
            <a:off x="278734" y="961171"/>
            <a:ext cx="11634532" cy="5873835"/>
          </a:xfrm>
          <a:prstGeom prst="rect">
            <a:avLst/>
          </a:prstGeom>
        </p:spPr>
      </p:pic>
    </p:spTree>
    <p:extLst>
      <p:ext uri="{BB962C8B-B14F-4D97-AF65-F5344CB8AC3E}">
        <p14:creationId xmlns:p14="http://schemas.microsoft.com/office/powerpoint/2010/main" val="40927432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222</TotalTime>
  <Words>784</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Akash Ilay</dc:creator>
  <cp:lastModifiedBy>Akash Ilay</cp:lastModifiedBy>
  <cp:revision>23</cp:revision>
  <dcterms:created xsi:type="dcterms:W3CDTF">2024-12-23T09:46:19Z</dcterms:created>
  <dcterms:modified xsi:type="dcterms:W3CDTF">2024-12-23T13:29:03Z</dcterms:modified>
</cp:coreProperties>
</file>