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>
      <p:cViewPr varScale="1">
        <p:scale>
          <a:sx n="116" d="100"/>
          <a:sy n="116" d="100"/>
        </p:scale>
        <p:origin x="85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0F0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0F0F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0F0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0F0F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0F0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8042" y="0"/>
            <a:ext cx="3174277" cy="455366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9852" y="3539029"/>
            <a:ext cx="0" cy="1027430"/>
          </a:xfrm>
          <a:custGeom>
            <a:avLst/>
            <a:gdLst/>
            <a:ahLst/>
            <a:cxnLst/>
            <a:rect l="l" t="t" r="r" b="b"/>
            <a:pathLst>
              <a:path h="1027429">
                <a:moveTo>
                  <a:pt x="0" y="1026859"/>
                </a:moveTo>
                <a:lnTo>
                  <a:pt x="0" y="0"/>
                </a:lnTo>
              </a:path>
            </a:pathLst>
          </a:custGeom>
          <a:ln w="9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88887" y="3649050"/>
            <a:ext cx="0" cy="916940"/>
          </a:xfrm>
          <a:custGeom>
            <a:avLst/>
            <a:gdLst/>
            <a:ahLst/>
            <a:cxnLst/>
            <a:rect l="l" t="t" r="r" b="b"/>
            <a:pathLst>
              <a:path h="916939">
                <a:moveTo>
                  <a:pt x="0" y="916838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0F0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57222" y="0"/>
            <a:ext cx="561602" cy="10085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217" y="155826"/>
            <a:ext cx="4001440" cy="601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0F0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3411" y="1225400"/>
            <a:ext cx="3945254" cy="264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0F0F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216" y="1300449"/>
            <a:ext cx="4127784" cy="137595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7145" marR="592455" indent="-5080">
              <a:lnSpc>
                <a:spcPts val="2620"/>
              </a:lnSpc>
              <a:spcBef>
                <a:spcPts val="610"/>
              </a:spcBef>
            </a:pPr>
            <a:r>
              <a:rPr lang="en-IN" sz="2000" b="1" i="0" cap="all" dirty="0">
                <a:solidFill>
                  <a:srgbClr val="07071B"/>
                </a:solidFill>
                <a:effectLst/>
                <a:latin typeface="+mj-lt"/>
              </a:rPr>
              <a:t>Text Summarization Project</a:t>
            </a:r>
            <a:br>
              <a:rPr lang="en-IN" sz="2000" b="1" i="0" cap="all" dirty="0">
                <a:solidFill>
                  <a:srgbClr val="07071B"/>
                </a:solidFill>
                <a:effectLst/>
                <a:latin typeface="+mj-lt"/>
              </a:rPr>
            </a:br>
            <a:br>
              <a:rPr lang="en-IN" sz="1600" b="1" i="0" cap="all" dirty="0">
                <a:solidFill>
                  <a:srgbClr val="07071B"/>
                </a:solidFill>
                <a:effectLst/>
                <a:latin typeface="Big Shoulders Display"/>
              </a:rPr>
            </a:br>
            <a:r>
              <a:rPr lang="en-IN" sz="1400" b="0" i="0" dirty="0">
                <a:solidFill>
                  <a:srgbClr val="6C6C80"/>
                </a:solidFill>
                <a:effectLst/>
                <a:latin typeface="+mn-lt"/>
              </a:rPr>
              <a:t>Presented by: </a:t>
            </a:r>
            <a:r>
              <a:rPr lang="en-IN" sz="1400" b="1" i="0" cap="all" dirty="0">
                <a:solidFill>
                  <a:srgbClr val="07071B"/>
                </a:solidFill>
                <a:effectLst/>
                <a:latin typeface="+mn-lt"/>
              </a:rPr>
              <a:t>Ansh Pant</a:t>
            </a:r>
            <a:br>
              <a:rPr lang="en-IN" sz="1400" b="0" i="0" dirty="0">
                <a:solidFill>
                  <a:srgbClr val="6C6C80"/>
                </a:solidFill>
                <a:effectLst/>
                <a:latin typeface="+mn-lt"/>
              </a:rPr>
            </a:br>
            <a:r>
              <a:rPr lang="en-IN" sz="1400" b="0" i="0" dirty="0">
                <a:solidFill>
                  <a:srgbClr val="6C6C80"/>
                </a:solidFill>
                <a:effectLst/>
                <a:latin typeface="+mn-lt"/>
              </a:rPr>
              <a:t>Date: </a:t>
            </a:r>
            <a:r>
              <a:rPr lang="en-IN" sz="1400" cap="all" dirty="0">
                <a:solidFill>
                  <a:srgbClr val="07071B"/>
                </a:solidFill>
                <a:latin typeface="+mn-lt"/>
              </a:rPr>
              <a:t>26/12/2024</a:t>
            </a:r>
            <a:endParaRPr sz="800" cap="all" dirty="0">
              <a:solidFill>
                <a:srgbClr val="07071B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CBB17-C466-2D9F-9B14-164997897A62}"/>
              </a:ext>
            </a:extLst>
          </p:cNvPr>
          <p:cNvSpPr txBox="1"/>
          <p:nvPr/>
        </p:nvSpPr>
        <p:spPr>
          <a:xfrm>
            <a:off x="6527800" y="4191000"/>
            <a:ext cx="1600200" cy="3142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185" y="323981"/>
            <a:ext cx="1794687" cy="27946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2553" y="323982"/>
            <a:ext cx="2014444" cy="28116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9399" y="3193911"/>
            <a:ext cx="951865" cy="3712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IN" sz="1100" b="1" i="0" cap="all" dirty="0">
                <a:solidFill>
                  <a:srgbClr val="07071B"/>
                </a:solidFill>
                <a:effectLst/>
                <a:latin typeface="Big Shoulders Display"/>
              </a:rPr>
              <a:t> Example 1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US" sz="800" spc="-85" dirty="0">
                <a:solidFill>
                  <a:srgbClr val="11111F"/>
                </a:solidFill>
                <a:latin typeface="Arial"/>
                <a:cs typeface="Arial"/>
              </a:rPr>
              <a:t>  </a:t>
            </a:r>
            <a:r>
              <a:rPr sz="800" spc="-85" dirty="0">
                <a:solidFill>
                  <a:srgbClr val="11111F"/>
                </a:solidFill>
                <a:latin typeface="Arial"/>
                <a:cs typeface="Arial"/>
              </a:rPr>
              <a:t>1.</a:t>
            </a:r>
            <a:r>
              <a:rPr sz="800" spc="28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Input:</a:t>
            </a:r>
            <a:r>
              <a:rPr sz="800" spc="-5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500</a:t>
            </a:r>
            <a:r>
              <a:rPr sz="800" spc="-2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212D"/>
                </a:solidFill>
                <a:latin typeface="Arial"/>
                <a:cs typeface="Arial"/>
              </a:rPr>
              <a:t>words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044" y="3589488"/>
            <a:ext cx="178181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5080" indent="-109220">
              <a:lnSpc>
                <a:spcPct val="135400"/>
              </a:lnSpc>
              <a:spcBef>
                <a:spcPts val="100"/>
              </a:spcBef>
            </a:pP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2.</a:t>
            </a:r>
            <a:r>
              <a:rPr sz="800" spc="-4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Summa</a:t>
            </a:r>
            <a:r>
              <a:rPr sz="800" dirty="0">
                <a:solidFill>
                  <a:srgbClr val="31313B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y:</a:t>
            </a:r>
            <a:r>
              <a:rPr sz="800" spc="-6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Key</a:t>
            </a:r>
            <a:r>
              <a:rPr sz="800" spc="4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findings</a:t>
            </a:r>
            <a:r>
              <a:rPr sz="800" spc="8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summarized effectively</a:t>
            </a:r>
            <a:r>
              <a:rPr sz="800" spc="-10" dirty="0">
                <a:solidFill>
                  <a:srgbClr val="31313B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655" y="4020402"/>
            <a:ext cx="16719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3.</a:t>
            </a:r>
            <a:r>
              <a:rPr sz="800" spc="-4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Scores</a:t>
            </a:r>
            <a:r>
              <a:rPr sz="800" dirty="0">
                <a:solidFill>
                  <a:srgbClr val="31313B"/>
                </a:solidFill>
                <a:latin typeface="Arial"/>
                <a:cs typeface="Arial"/>
              </a:rPr>
              <a:t>:</a:t>
            </a:r>
            <a:r>
              <a:rPr sz="800" spc="-80" dirty="0">
                <a:solidFill>
                  <a:srgbClr val="31313B"/>
                </a:solidFill>
                <a:latin typeface="Arial"/>
                <a:cs typeface="Arial"/>
              </a:rPr>
              <a:t> </a:t>
            </a:r>
            <a:r>
              <a:rPr sz="800" spc="-55" dirty="0">
                <a:solidFill>
                  <a:srgbClr val="11111F"/>
                </a:solidFill>
                <a:latin typeface="Arial"/>
                <a:cs typeface="Arial"/>
              </a:rPr>
              <a:t>ROUGE:</a:t>
            </a:r>
            <a:r>
              <a:rPr sz="800" spc="6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0.72,</a:t>
            </a:r>
            <a:r>
              <a:rPr sz="800" spc="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11111F"/>
                </a:solidFill>
                <a:latin typeface="Arial"/>
                <a:cs typeface="Arial"/>
              </a:rPr>
              <a:t>BLEU:</a:t>
            </a:r>
            <a:r>
              <a:rPr sz="800" spc="4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111F"/>
                </a:solidFill>
                <a:latin typeface="Arial"/>
                <a:cs typeface="Arial"/>
              </a:rPr>
              <a:t>0</a:t>
            </a:r>
            <a:r>
              <a:rPr sz="800" spc="-20" dirty="0">
                <a:solidFill>
                  <a:srgbClr val="31313B"/>
                </a:solidFill>
                <a:latin typeface="Arial"/>
                <a:cs typeface="Arial"/>
              </a:rPr>
              <a:t>.</a:t>
            </a:r>
            <a:r>
              <a:rPr sz="800" spc="-20" dirty="0">
                <a:solidFill>
                  <a:srgbClr val="11111F"/>
                </a:solidFill>
                <a:latin typeface="Arial"/>
                <a:cs typeface="Arial"/>
              </a:rPr>
              <a:t>68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1472" y="3193911"/>
            <a:ext cx="997585" cy="41742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IN" sz="1100" b="1" i="0" cap="all" dirty="0">
                <a:solidFill>
                  <a:srgbClr val="07071B"/>
                </a:solidFill>
                <a:effectLst/>
                <a:latin typeface="Big Shoulders Display"/>
              </a:rPr>
              <a:t> Example 2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IN" sz="1100" b="1" cap="all" spc="50" dirty="0">
                <a:solidFill>
                  <a:srgbClr val="07071B"/>
                </a:solidFill>
                <a:latin typeface="Big Shoulders Display"/>
                <a:cs typeface="Arial"/>
              </a:rPr>
              <a:t> </a:t>
            </a:r>
            <a:r>
              <a:rPr sz="800" spc="50" dirty="0">
                <a:solidFill>
                  <a:srgbClr val="11111F"/>
                </a:solidFill>
                <a:latin typeface="Arial"/>
                <a:cs typeface="Arial"/>
              </a:rPr>
              <a:t>1</a:t>
            </a:r>
            <a:r>
              <a:rPr sz="800" spc="50" dirty="0">
                <a:solidFill>
                  <a:srgbClr val="31313B"/>
                </a:solidFill>
                <a:latin typeface="Arial"/>
                <a:cs typeface="Arial"/>
              </a:rPr>
              <a:t>.</a:t>
            </a:r>
            <a:r>
              <a:rPr sz="800" spc="-105" dirty="0">
                <a:solidFill>
                  <a:srgbClr val="31313B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Input:</a:t>
            </a:r>
            <a:r>
              <a:rPr sz="800" spc="-7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1000</a:t>
            </a:r>
            <a:r>
              <a:rPr sz="800" spc="5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words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4118" y="3589488"/>
            <a:ext cx="191960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35400"/>
              </a:lnSpc>
              <a:spcBef>
                <a:spcPts val="100"/>
              </a:spcBef>
            </a:pP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2.</a:t>
            </a:r>
            <a:r>
              <a:rPr sz="800" spc="-7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Summary</a:t>
            </a:r>
            <a:r>
              <a:rPr sz="800" dirty="0">
                <a:solidFill>
                  <a:srgbClr val="31313B"/>
                </a:solidFill>
                <a:latin typeface="Arial"/>
                <a:cs typeface="Arial"/>
              </a:rPr>
              <a:t>:</a:t>
            </a:r>
            <a:r>
              <a:rPr sz="800" spc="-40" dirty="0">
                <a:solidFill>
                  <a:srgbClr val="31313B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Primary</a:t>
            </a:r>
            <a:r>
              <a:rPr sz="800" spc="7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objectives</a:t>
            </a:r>
            <a:r>
              <a:rPr sz="800" spc="8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achieved </a:t>
            </a:r>
            <a:r>
              <a:rPr sz="800" dirty="0">
                <a:solidFill>
                  <a:srgbClr val="21212D"/>
                </a:solidFill>
                <a:latin typeface="Arial"/>
                <a:cs typeface="Arial"/>
              </a:rPr>
              <a:t>with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accuracy.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9675" y="4020402"/>
            <a:ext cx="166306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3.</a:t>
            </a:r>
            <a:r>
              <a:rPr sz="800" spc="-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Scores</a:t>
            </a:r>
            <a:r>
              <a:rPr sz="800" dirty="0">
                <a:solidFill>
                  <a:srgbClr val="4B4B4F"/>
                </a:solidFill>
                <a:latin typeface="Arial"/>
                <a:cs typeface="Arial"/>
              </a:rPr>
              <a:t>:</a:t>
            </a:r>
            <a:r>
              <a:rPr sz="800" spc="-90" dirty="0">
                <a:solidFill>
                  <a:srgbClr val="4B4B4F"/>
                </a:solidFill>
                <a:latin typeface="Arial"/>
                <a:cs typeface="Arial"/>
              </a:rPr>
              <a:t> </a:t>
            </a:r>
            <a:r>
              <a:rPr sz="800" spc="-55" dirty="0">
                <a:solidFill>
                  <a:srgbClr val="11111F"/>
                </a:solidFill>
                <a:latin typeface="Arial"/>
                <a:cs typeface="Arial"/>
              </a:rPr>
              <a:t>ROUGE:</a:t>
            </a:r>
            <a:r>
              <a:rPr sz="800" spc="4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0.75,</a:t>
            </a:r>
            <a:r>
              <a:rPr sz="800" spc="3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11111F"/>
                </a:solidFill>
                <a:latin typeface="Arial"/>
                <a:cs typeface="Arial"/>
              </a:rPr>
              <a:t>BLEU:</a:t>
            </a:r>
            <a:r>
              <a:rPr sz="800" spc="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111F"/>
                </a:solidFill>
                <a:latin typeface="Arial"/>
                <a:cs typeface="Arial"/>
              </a:rPr>
              <a:t>0</a:t>
            </a:r>
            <a:r>
              <a:rPr sz="800" spc="-20" dirty="0">
                <a:solidFill>
                  <a:srgbClr val="31313B"/>
                </a:solidFill>
                <a:latin typeface="Arial"/>
                <a:cs typeface="Arial"/>
              </a:rPr>
              <a:t>.</a:t>
            </a:r>
            <a:r>
              <a:rPr sz="800" spc="-20" dirty="0">
                <a:solidFill>
                  <a:srgbClr val="11111F"/>
                </a:solidFill>
                <a:latin typeface="Arial"/>
                <a:cs typeface="Arial"/>
              </a:rPr>
              <a:t>70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06156" y="1"/>
            <a:ext cx="2521844" cy="4572000"/>
          </a:xfrm>
          <a:custGeom>
            <a:avLst/>
            <a:gdLst/>
            <a:ahLst/>
            <a:cxnLst/>
            <a:rect l="l" t="t" r="r" b="b"/>
            <a:pathLst>
              <a:path w="2186304" h="374015">
                <a:moveTo>
                  <a:pt x="2186118" y="373849"/>
                </a:moveTo>
                <a:lnTo>
                  <a:pt x="0" y="373849"/>
                </a:lnTo>
                <a:lnTo>
                  <a:pt x="0" y="0"/>
                </a:lnTo>
                <a:lnTo>
                  <a:pt x="2186118" y="0"/>
                </a:lnTo>
                <a:lnTo>
                  <a:pt x="2186118" y="373849"/>
                </a:lnTo>
                <a:close/>
              </a:path>
            </a:pathLst>
          </a:custGeom>
          <a:solidFill>
            <a:srgbClr val="080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593454" y="245828"/>
            <a:ext cx="2521844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  <a:t>Performance Comparison</a:t>
            </a:r>
            <a:endParaRPr spc="-625" dirty="0">
              <a:solidFill>
                <a:srgbClr val="F9F9F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83A83-9AB0-9FBB-5055-8E81A6716F09}"/>
              </a:ext>
            </a:extLst>
          </p:cNvPr>
          <p:cNvSpPr txBox="1"/>
          <p:nvPr/>
        </p:nvSpPr>
        <p:spPr>
          <a:xfrm>
            <a:off x="5895419" y="1524000"/>
            <a:ext cx="182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Analyzing performance across two examples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15166"/>
            <a:ext cx="4517241" cy="1528064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33179"/>
              </p:ext>
            </p:extLst>
          </p:nvPr>
        </p:nvGraphicFramePr>
        <p:xfrm>
          <a:off x="303863" y="2403005"/>
          <a:ext cx="444182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</a:pPr>
                      <a:r>
                        <a:rPr lang="en-IN" sz="1000" b="1" i="0" cap="all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Enhanced NLP Understanding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 marR="227965">
                        <a:lnSpc>
                          <a:spcPts val="1130"/>
                        </a:lnSpc>
                      </a:pPr>
                      <a:r>
                        <a:rPr lang="en-IN" sz="1000" b="1" i="0" cap="all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Importance of Evaluation Metrics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 marR="468630" indent="-3175">
                        <a:lnSpc>
                          <a:spcPts val="1130"/>
                        </a:lnSpc>
                      </a:pPr>
                      <a:r>
                        <a:rPr lang="en-IN" sz="1000" b="1" i="0" cap="all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Optimization Techniques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spc="-2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Gained</a:t>
                      </a:r>
                      <a:r>
                        <a:rPr sz="800" spc="-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1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comprehensive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spc="-2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Realized</a:t>
                      </a:r>
                      <a:r>
                        <a:rPr sz="800" spc="3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critical</a:t>
                      </a:r>
                      <a:r>
                        <a:rPr sz="800" spc="1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role</a:t>
                      </a:r>
                      <a:r>
                        <a:rPr sz="800" spc="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Explored</a:t>
                      </a:r>
                      <a:r>
                        <a:rPr sz="800" spc="-3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various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view</a:t>
                      </a:r>
                      <a:r>
                        <a:rPr sz="800" spc="1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3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NLP</a:t>
                      </a:r>
                      <a:r>
                        <a:rPr sz="800" spc="-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pipelines,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evaluation</a:t>
                      </a:r>
                      <a:r>
                        <a:rPr sz="800" spc="5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metrics</a:t>
                      </a:r>
                      <a:r>
                        <a:rPr sz="800" spc="-1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r>
                        <a:rPr sz="800" spc="5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r>
                        <a:rPr sz="800" spc="5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that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crucial</a:t>
                      </a:r>
                      <a:r>
                        <a:rPr sz="800" spc="4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spc="65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advanced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measuring</a:t>
                      </a:r>
                      <a:r>
                        <a:rPr sz="800" spc="-3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enhance</a:t>
                      </a:r>
                      <a:r>
                        <a:rPr sz="800" spc="1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summarization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890">
                <a:tc>
                  <a:txBody>
                    <a:bodyPr/>
                    <a:lstStyle/>
                    <a:p>
                      <a:pPr marL="37465">
                        <a:lnSpc>
                          <a:spcPts val="894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language</a:t>
                      </a:r>
                      <a:r>
                        <a:rPr sz="800" spc="-2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processing</a:t>
                      </a:r>
                      <a:r>
                        <a:rPr sz="800" spc="-10" dirty="0">
                          <a:solidFill>
                            <a:srgbClr val="3B3B41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894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r>
                        <a:rPr sz="800" spc="6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effectively.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869"/>
                        </a:lnSpc>
                        <a:spcBef>
                          <a:spcPts val="100"/>
                        </a:spcBef>
                      </a:pPr>
                      <a:r>
                        <a:rPr sz="80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models'</a:t>
                      </a:r>
                      <a:r>
                        <a:rPr sz="800" spc="6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110F1F"/>
                          </a:solidFill>
                          <a:latin typeface="Arial"/>
                          <a:cs typeface="Arial"/>
                        </a:rPr>
                        <a:t>effectiveness.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99747" y="243999"/>
            <a:ext cx="1983105" cy="374015"/>
          </a:xfrm>
          <a:custGeom>
            <a:avLst/>
            <a:gdLst/>
            <a:ahLst/>
            <a:cxnLst/>
            <a:rect l="l" t="t" r="r" b="b"/>
            <a:pathLst>
              <a:path w="1983104" h="374015">
                <a:moveTo>
                  <a:pt x="1982620" y="373849"/>
                </a:moveTo>
                <a:lnTo>
                  <a:pt x="0" y="373849"/>
                </a:lnTo>
                <a:lnTo>
                  <a:pt x="0" y="0"/>
                </a:lnTo>
                <a:lnTo>
                  <a:pt x="1982620" y="0"/>
                </a:lnTo>
                <a:lnTo>
                  <a:pt x="1982620" y="373849"/>
                </a:lnTo>
                <a:close/>
              </a:path>
            </a:pathLst>
          </a:custGeom>
          <a:solidFill>
            <a:srgbClr val="080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02200" y="-7708"/>
            <a:ext cx="3225801" cy="460959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b="1" i="0" cap="all" dirty="0">
              <a:solidFill>
                <a:srgbClr val="FFFFFF"/>
              </a:solidFill>
              <a:effectLst/>
              <a:latin typeface="Big Shoulders Display"/>
            </a:endParaRP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 i="0" cap="all" dirty="0">
                <a:solidFill>
                  <a:srgbClr val="FFFFFF"/>
                </a:solidFill>
                <a:effectLst/>
                <a:latin typeface="Big Shoulders Display"/>
              </a:rPr>
              <a:t>Insights from Our NLP Exploration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endParaRPr lang="en-US" sz="2400" b="1" cap="all" dirty="0">
              <a:solidFill>
                <a:srgbClr val="FFFFFF"/>
              </a:solidFill>
              <a:latin typeface="Big Shoulders Display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1200" b="0" i="0" dirty="0">
                <a:solidFill>
                  <a:srgbClr val="FFFFFF"/>
                </a:solidFill>
                <a:effectLst/>
                <a:latin typeface="Inter"/>
              </a:rPr>
              <a:t>Essential takeaways from our NLP journey</a:t>
            </a:r>
            <a:endParaRPr lang="en-US" sz="1200" b="1" cap="all" dirty="0">
              <a:solidFill>
                <a:srgbClr val="FFFFFF"/>
              </a:solidFill>
              <a:latin typeface="Big Shoulders Display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b="1" cap="all" dirty="0">
              <a:solidFill>
                <a:srgbClr val="FFFFFF"/>
              </a:solidFill>
              <a:latin typeface="Big Shoulders Display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b="1" cap="all" dirty="0">
              <a:solidFill>
                <a:srgbClr val="FFFFFF"/>
              </a:solidFill>
              <a:latin typeface="Big Shoulders Display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b="1" cap="all" dirty="0">
              <a:solidFill>
                <a:srgbClr val="FFFFFF"/>
              </a:solidFill>
              <a:latin typeface="Big Shoulders Display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b="1" cap="all" dirty="0">
              <a:solidFill>
                <a:srgbClr val="FFFFFF"/>
              </a:solidFill>
              <a:latin typeface="Big Shoulders Display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b="1" cap="all" dirty="0">
              <a:solidFill>
                <a:srgbClr val="FFFFFF"/>
              </a:solidFill>
              <a:latin typeface="Big Shoulders Display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845" y="1130800"/>
            <a:ext cx="2112115" cy="14058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8788" y="2707761"/>
            <a:ext cx="598229" cy="5256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1273"/>
            <a:ext cx="427306" cy="770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3205" y="3404559"/>
            <a:ext cx="549394" cy="59900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588257" y="1870383"/>
            <a:ext cx="5005705" cy="0"/>
          </a:xfrm>
          <a:custGeom>
            <a:avLst/>
            <a:gdLst/>
            <a:ahLst/>
            <a:cxnLst/>
            <a:rect l="l" t="t" r="r" b="b"/>
            <a:pathLst>
              <a:path w="5005705">
                <a:moveTo>
                  <a:pt x="0" y="0"/>
                </a:moveTo>
                <a:lnTo>
                  <a:pt x="5005593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664" y="2603854"/>
            <a:ext cx="5274310" cy="0"/>
          </a:xfrm>
          <a:custGeom>
            <a:avLst/>
            <a:gdLst/>
            <a:ahLst/>
            <a:cxnLst/>
            <a:rect l="l" t="t" r="r" b="b"/>
            <a:pathLst>
              <a:path w="5274309">
                <a:moveTo>
                  <a:pt x="0" y="0"/>
                </a:moveTo>
                <a:lnTo>
                  <a:pt x="52741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1072" y="3340380"/>
            <a:ext cx="5542915" cy="0"/>
          </a:xfrm>
          <a:custGeom>
            <a:avLst/>
            <a:gdLst/>
            <a:ahLst/>
            <a:cxnLst/>
            <a:rect l="l" t="t" r="r" b="b"/>
            <a:pathLst>
              <a:path w="5542915">
                <a:moveTo>
                  <a:pt x="0" y="0"/>
                </a:moveTo>
                <a:lnTo>
                  <a:pt x="554277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6217" y="155826"/>
            <a:ext cx="4001440" cy="54758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730"/>
              </a:spcBef>
            </a:pPr>
            <a:r>
              <a:rPr lang="en-IN" b="1" i="0" cap="all" dirty="0">
                <a:solidFill>
                  <a:srgbClr val="07071B"/>
                </a:solidFill>
                <a:effectLst/>
                <a:latin typeface="+mj-lt"/>
              </a:rPr>
              <a:t>Exploring Future Innovations</a:t>
            </a:r>
            <a:br>
              <a:rPr lang="en-IN" b="1" i="0" cap="all" dirty="0">
                <a:solidFill>
                  <a:srgbClr val="07071B"/>
                </a:solidFill>
                <a:effectLst/>
                <a:latin typeface="Big Shoulders Display"/>
              </a:rPr>
            </a:br>
            <a:r>
              <a:rPr sz="900" b="0" dirty="0">
                <a:solidFill>
                  <a:srgbClr val="6E6E7C"/>
                </a:solidFill>
                <a:latin typeface="Arial"/>
                <a:cs typeface="Arial"/>
              </a:rPr>
              <a:t>Key</a:t>
            </a:r>
            <a:r>
              <a:rPr sz="900" b="0" spc="125" dirty="0">
                <a:solidFill>
                  <a:srgbClr val="6E6E7C"/>
                </a:solidFill>
                <a:latin typeface="Arial"/>
                <a:cs typeface="Arial"/>
              </a:rPr>
              <a:t> </a:t>
            </a:r>
            <a:r>
              <a:rPr sz="900" b="0" dirty="0">
                <a:solidFill>
                  <a:srgbClr val="6E6E7C"/>
                </a:solidFill>
                <a:latin typeface="Arial"/>
                <a:cs typeface="Arial"/>
              </a:rPr>
              <a:t>advancements</a:t>
            </a:r>
            <a:r>
              <a:rPr sz="900" b="0" spc="285" dirty="0">
                <a:solidFill>
                  <a:srgbClr val="6E6E7C"/>
                </a:solidFill>
                <a:latin typeface="Arial"/>
                <a:cs typeface="Arial"/>
              </a:rPr>
              <a:t> </a:t>
            </a:r>
            <a:r>
              <a:rPr sz="900" b="0" dirty="0">
                <a:solidFill>
                  <a:srgbClr val="6E6E7C"/>
                </a:solidFill>
                <a:latin typeface="Arial"/>
                <a:cs typeface="Arial"/>
              </a:rPr>
              <a:t>shaping</a:t>
            </a:r>
            <a:r>
              <a:rPr sz="900" b="0" spc="95" dirty="0">
                <a:solidFill>
                  <a:srgbClr val="6E6E7C"/>
                </a:solidFill>
                <a:latin typeface="Arial"/>
                <a:cs typeface="Arial"/>
              </a:rPr>
              <a:t> </a:t>
            </a:r>
            <a:r>
              <a:rPr sz="900" b="0" dirty="0">
                <a:solidFill>
                  <a:srgbClr val="6E6E7C"/>
                </a:solidFill>
                <a:latin typeface="Arial"/>
                <a:cs typeface="Arial"/>
              </a:rPr>
              <a:t>the</a:t>
            </a:r>
            <a:r>
              <a:rPr sz="900" b="0" spc="60" dirty="0">
                <a:solidFill>
                  <a:srgbClr val="6E6E7C"/>
                </a:solidFill>
                <a:latin typeface="Arial"/>
                <a:cs typeface="Arial"/>
              </a:rPr>
              <a:t> </a:t>
            </a:r>
            <a:r>
              <a:rPr sz="900" b="0" dirty="0">
                <a:solidFill>
                  <a:srgbClr val="6E6E7C"/>
                </a:solidFill>
                <a:latin typeface="Arial"/>
                <a:cs typeface="Arial"/>
              </a:rPr>
              <a:t>future</a:t>
            </a:r>
            <a:r>
              <a:rPr sz="900" b="0" spc="160" dirty="0">
                <a:solidFill>
                  <a:srgbClr val="6E6E7C"/>
                </a:solidFill>
                <a:latin typeface="Arial"/>
                <a:cs typeface="Arial"/>
              </a:rPr>
              <a:t> </a:t>
            </a:r>
            <a:r>
              <a:rPr sz="900" b="0" dirty="0">
                <a:solidFill>
                  <a:srgbClr val="6E6E7C"/>
                </a:solidFill>
                <a:latin typeface="Arial"/>
                <a:cs typeface="Arial"/>
              </a:rPr>
              <a:t>of</a:t>
            </a:r>
            <a:r>
              <a:rPr sz="900" b="0" spc="175" dirty="0">
                <a:solidFill>
                  <a:srgbClr val="6E6E7C"/>
                </a:solidFill>
                <a:latin typeface="Arial"/>
                <a:cs typeface="Arial"/>
              </a:rPr>
              <a:t> </a:t>
            </a:r>
            <a:r>
              <a:rPr sz="900" b="0" spc="-25" dirty="0">
                <a:solidFill>
                  <a:srgbClr val="6E6E7C"/>
                </a:solidFill>
                <a:latin typeface="Arial"/>
                <a:cs typeface="Arial"/>
              </a:rPr>
              <a:t>Al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2301722" y="1254941"/>
            <a:ext cx="3945254" cy="260712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730"/>
              </a:spcBef>
            </a:pPr>
            <a:r>
              <a:rPr lang="en-IN" b="1" i="0" cap="all" dirty="0">
                <a:solidFill>
                  <a:srgbClr val="07071B"/>
                </a:solidFill>
                <a:effectLst/>
                <a:latin typeface="Big Shoulders Display"/>
              </a:rPr>
              <a:t>Innovations on the Horizon</a:t>
            </a:r>
          </a:p>
          <a:p>
            <a:pPr marL="807720">
              <a:lnSpc>
                <a:spcPct val="100000"/>
              </a:lnSpc>
              <a:spcBef>
                <a:spcPts val="730"/>
              </a:spcBef>
            </a:pPr>
            <a:r>
              <a:rPr sz="800" b="0" dirty="0">
                <a:latin typeface="Arial"/>
                <a:cs typeface="Arial"/>
              </a:rPr>
              <a:t>Focus on</a:t>
            </a:r>
            <a:r>
              <a:rPr sz="800" b="0" spc="10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groundb</a:t>
            </a:r>
            <a:r>
              <a:rPr sz="800" b="0" dirty="0">
                <a:solidFill>
                  <a:srgbClr val="2F2F36"/>
                </a:solidFill>
                <a:latin typeface="Arial"/>
                <a:cs typeface="Arial"/>
              </a:rPr>
              <a:t>r</a:t>
            </a:r>
            <a:r>
              <a:rPr sz="800" b="0" dirty="0">
                <a:latin typeface="Arial"/>
                <a:cs typeface="Arial"/>
              </a:rPr>
              <a:t>eaking advancements</a:t>
            </a:r>
            <a:r>
              <a:rPr sz="800" b="0" spc="2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in</a:t>
            </a:r>
            <a:r>
              <a:rPr sz="800" b="0" spc="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Al</a:t>
            </a:r>
            <a:r>
              <a:rPr sz="800" b="0" spc="-30" dirty="0">
                <a:latin typeface="Arial"/>
                <a:cs typeface="Arial"/>
              </a:rPr>
              <a:t> </a:t>
            </a:r>
            <a:r>
              <a:rPr sz="800" b="0" spc="-10" dirty="0">
                <a:latin typeface="Arial"/>
                <a:cs typeface="Arial"/>
              </a:rPr>
              <a:t>technology.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lang="en-IN" sz="1200" b="1" i="0" cap="all" dirty="0">
                <a:solidFill>
                  <a:srgbClr val="07071B"/>
                </a:solidFill>
                <a:effectLst/>
                <a:latin typeface="Big Shoulders Display"/>
              </a:rPr>
              <a:t>Real-time Summarization</a:t>
            </a: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800" b="0" dirty="0">
                <a:latin typeface="Arial"/>
                <a:cs typeface="Arial"/>
              </a:rPr>
              <a:t>Development</a:t>
            </a:r>
            <a:r>
              <a:rPr sz="800" b="0" spc="80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of</a:t>
            </a:r>
            <a:r>
              <a:rPr sz="800" b="0" spc="20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systems</a:t>
            </a:r>
            <a:r>
              <a:rPr sz="800" b="0" spc="2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that</a:t>
            </a:r>
            <a:r>
              <a:rPr sz="800" b="0" spc="-1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provide</a:t>
            </a:r>
            <a:r>
              <a:rPr sz="800" b="0" spc="-10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instant</a:t>
            </a:r>
            <a:r>
              <a:rPr sz="800" b="0" spc="30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summaries</a:t>
            </a:r>
            <a:r>
              <a:rPr sz="800" b="0" spc="50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of</a:t>
            </a:r>
            <a:r>
              <a:rPr sz="800" b="0" spc="3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news </a:t>
            </a:r>
            <a:r>
              <a:rPr sz="800" b="0" spc="-10" dirty="0">
                <a:latin typeface="Arial"/>
                <a:cs typeface="Arial"/>
              </a:rPr>
              <a:t>streams.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800" dirty="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lang="en-IN" b="1" i="0" cap="all" dirty="0">
                <a:solidFill>
                  <a:srgbClr val="07071B"/>
                </a:solidFill>
                <a:effectLst/>
                <a:latin typeface="Big Shoulders Display"/>
              </a:rPr>
              <a:t>Chatbot Integration</a:t>
            </a:r>
          </a:p>
          <a:p>
            <a:pPr marL="274320">
              <a:lnSpc>
                <a:spcPct val="100000"/>
              </a:lnSpc>
            </a:pPr>
            <a:r>
              <a:rPr sz="800" b="0" dirty="0">
                <a:latin typeface="Arial"/>
                <a:cs typeface="Arial"/>
              </a:rPr>
              <a:t>Incorporating</a:t>
            </a:r>
            <a:r>
              <a:rPr sz="800" b="0" spc="70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chatbots</a:t>
            </a:r>
            <a:r>
              <a:rPr sz="800" b="0" spc="4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into</a:t>
            </a:r>
            <a:r>
              <a:rPr sz="800" b="0" spc="-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emails</a:t>
            </a:r>
            <a:r>
              <a:rPr sz="800" b="0" spc="5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and</a:t>
            </a:r>
            <a:r>
              <a:rPr sz="800" b="0" spc="-10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reports</a:t>
            </a:r>
            <a:r>
              <a:rPr sz="800" b="0" spc="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for</a:t>
            </a:r>
            <a:r>
              <a:rPr sz="800" b="0" spc="10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enhanced</a:t>
            </a:r>
            <a:r>
              <a:rPr sz="800" b="0" spc="30" dirty="0">
                <a:latin typeface="Arial"/>
                <a:cs typeface="Arial"/>
              </a:rPr>
              <a:t> </a:t>
            </a:r>
            <a:r>
              <a:rPr sz="800" b="0" spc="-10" dirty="0">
                <a:latin typeface="Arial"/>
                <a:cs typeface="Arial"/>
              </a:rPr>
              <a:t>interaction</a:t>
            </a:r>
            <a:r>
              <a:rPr sz="800" b="0" spc="-10" dirty="0">
                <a:solidFill>
                  <a:srgbClr val="2F2F36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800" dirty="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lang="en-IN" b="1" i="0" cap="all" dirty="0">
                <a:solidFill>
                  <a:srgbClr val="07071B"/>
                </a:solidFill>
                <a:effectLst/>
                <a:latin typeface="Big Shoulders Display"/>
              </a:rPr>
              <a:t>Model Efficiency Optimization</a:t>
            </a: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sz="800" b="0" spc="-10" dirty="0">
                <a:latin typeface="Arial"/>
                <a:cs typeface="Arial"/>
              </a:rPr>
              <a:t>Streamlining</a:t>
            </a:r>
            <a:r>
              <a:rPr sz="800" b="0" spc="114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Al</a:t>
            </a:r>
            <a:r>
              <a:rPr sz="800" b="0" spc="-20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models</a:t>
            </a:r>
            <a:r>
              <a:rPr sz="800" b="0" spc="10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to</a:t>
            </a:r>
            <a:r>
              <a:rPr sz="800" b="0" spc="-2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improve</a:t>
            </a:r>
            <a:r>
              <a:rPr sz="800" b="0" spc="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performance</a:t>
            </a:r>
            <a:r>
              <a:rPr sz="800" b="0" spc="90" dirty="0">
                <a:latin typeface="Arial"/>
                <a:cs typeface="Arial"/>
              </a:rPr>
              <a:t> </a:t>
            </a:r>
            <a:r>
              <a:rPr sz="800" b="0" spc="-10" dirty="0">
                <a:latin typeface="Arial"/>
                <a:cs typeface="Arial"/>
              </a:rPr>
              <a:t>and</a:t>
            </a:r>
            <a:r>
              <a:rPr sz="800" b="0" spc="-35" dirty="0">
                <a:latin typeface="Arial"/>
                <a:cs typeface="Arial"/>
              </a:rPr>
              <a:t> </a:t>
            </a:r>
            <a:r>
              <a:rPr sz="800" b="0" dirty="0">
                <a:latin typeface="Arial"/>
                <a:cs typeface="Arial"/>
              </a:rPr>
              <a:t>reduce</a:t>
            </a:r>
            <a:r>
              <a:rPr sz="800" b="0" spc="30" dirty="0">
                <a:latin typeface="Arial"/>
                <a:cs typeface="Arial"/>
              </a:rPr>
              <a:t> </a:t>
            </a:r>
            <a:r>
              <a:rPr sz="800" b="0" spc="-10" dirty="0">
                <a:latin typeface="Arial"/>
                <a:cs typeface="Arial"/>
              </a:rPr>
              <a:t>resource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4891" y="0"/>
            <a:ext cx="463932" cy="15464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0"/>
            <a:ext cx="2844800" cy="4632037"/>
          </a:xfrm>
          <a:prstGeom prst="rect">
            <a:avLst/>
          </a:prstGeom>
          <a:solidFill>
            <a:srgbClr val="07071A"/>
          </a:solidFill>
        </p:spPr>
        <p:txBody>
          <a:bodyPr vert="horz" wrap="square" lIns="0" tIns="1524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120"/>
              </a:spcBef>
            </a:pP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  <a:t>Conclusion of Project Insights</a:t>
            </a: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r>
              <a:rPr lang="en-US" sz="1200" b="0" i="0" dirty="0">
                <a:solidFill>
                  <a:srgbClr val="FFFFFF"/>
                </a:solidFill>
                <a:effectLst/>
                <a:latin typeface="Inter"/>
              </a:rPr>
              <a:t>Summarizing achievements and future goals</a:t>
            </a: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FFFFFF"/>
                </a:solidFill>
                <a:effectLst/>
                <a:latin typeface="Big Shoulders Display"/>
              </a:rPr>
            </a:br>
            <a:endParaRPr spc="-625" dirty="0">
              <a:solidFill>
                <a:srgbClr val="F9F9F9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9634" y="1196016"/>
            <a:ext cx="4388166" cy="700833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01 </a:t>
            </a:r>
            <a:r>
              <a:rPr lang="en-IN" sz="1600" b="1" cap="all" dirty="0">
                <a:solidFill>
                  <a:srgbClr val="07071B"/>
                </a:solidFill>
                <a:latin typeface="Big Shoulders Display"/>
              </a:rPr>
              <a:t>Achievements in Implementation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en-US" sz="800" dirty="0">
                <a:solidFill>
                  <a:srgbClr val="110F1F"/>
                </a:solidFill>
                <a:latin typeface="Arial"/>
                <a:cs typeface="Arial"/>
              </a:rPr>
              <a:t>              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Successfully</a:t>
            </a:r>
            <a:r>
              <a:rPr sz="800" spc="5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implemented</a:t>
            </a:r>
            <a:r>
              <a:rPr sz="800" spc="7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summarization</a:t>
            </a:r>
            <a:r>
              <a:rPr sz="800" spc="7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models</a:t>
            </a:r>
            <a:r>
              <a:rPr sz="8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that</a:t>
            </a:r>
            <a:r>
              <a:rPr sz="8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enhanced</a:t>
            </a:r>
            <a:r>
              <a:rPr sz="800" spc="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data</a:t>
            </a:r>
            <a:r>
              <a:rPr sz="800" spc="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processing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9634" y="1984432"/>
            <a:ext cx="4540931" cy="71025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05130" marR="30480" indent="-367665">
              <a:lnSpc>
                <a:spcPct val="88900"/>
              </a:lnSpc>
              <a:spcBef>
                <a:spcPts val="495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02</a:t>
            </a:r>
            <a:r>
              <a:rPr sz="2550" spc="-25" dirty="0">
                <a:solidFill>
                  <a:srgbClr val="1F4DCC"/>
                </a:solidFill>
                <a:latin typeface="Arial"/>
                <a:cs typeface="Arial"/>
              </a:rPr>
              <a:t> </a:t>
            </a:r>
            <a:r>
              <a:rPr lang="en-IN" sz="1600" b="1" i="0" cap="all" dirty="0">
                <a:solidFill>
                  <a:srgbClr val="07071B"/>
                </a:solidFill>
                <a:effectLst/>
                <a:latin typeface="Big Shoulders Display"/>
              </a:rPr>
              <a:t>Accuracy of Results</a:t>
            </a:r>
          </a:p>
          <a:p>
            <a:pPr algn="l"/>
            <a:r>
              <a:rPr lang="en-US" sz="800" b="0" i="0" dirty="0">
                <a:effectLst/>
                <a:latin typeface="Inter"/>
              </a:rPr>
              <a:t>                        Delivered concise, accurate results, ensuring high quality and reliability in data summarization.</a:t>
            </a: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9634" y="2694691"/>
            <a:ext cx="3819525" cy="653833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05130" marR="30480" indent="-367665">
              <a:lnSpc>
                <a:spcPct val="88900"/>
              </a:lnSpc>
              <a:spcBef>
                <a:spcPts val="495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03</a:t>
            </a:r>
            <a:r>
              <a:rPr lang="en-US" sz="1600" spc="-25" dirty="0">
                <a:solidFill>
                  <a:srgbClr val="1F4DCC"/>
                </a:solidFill>
                <a:latin typeface="Arial"/>
                <a:cs typeface="Arial"/>
              </a:rPr>
              <a:t> </a:t>
            </a:r>
            <a:r>
              <a:rPr lang="en-IN" sz="1600" b="1" cap="all" dirty="0">
                <a:solidFill>
                  <a:srgbClr val="07071B"/>
                </a:solidFill>
                <a:latin typeface="Big Shoulders Display"/>
              </a:rPr>
              <a:t>Future Focus Areas</a:t>
            </a: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Future</a:t>
            </a:r>
            <a:r>
              <a:rPr sz="800" spc="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efforts</a:t>
            </a:r>
            <a:r>
              <a:rPr sz="800" spc="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will</a:t>
            </a:r>
            <a:r>
              <a:rPr sz="800" spc="-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emphasize</a:t>
            </a:r>
            <a:r>
              <a:rPr sz="800" spc="7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scalabi</a:t>
            </a:r>
            <a:r>
              <a:rPr sz="800" dirty="0">
                <a:solidFill>
                  <a:srgbClr val="2F2D38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ity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and</a:t>
            </a:r>
            <a:r>
              <a:rPr sz="800" spc="-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the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ability</a:t>
            </a:r>
            <a:r>
              <a:rPr sz="800" spc="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to</a:t>
            </a:r>
            <a:r>
              <a:rPr sz="800" spc="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process</a:t>
            </a:r>
            <a:r>
              <a:rPr sz="800" spc="4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data in</a:t>
            </a:r>
            <a:r>
              <a:rPr sz="8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real-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time</a:t>
            </a:r>
            <a:r>
              <a:rPr sz="800" spc="-10" dirty="0">
                <a:solidFill>
                  <a:srgbClr val="2F2D38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1254-FC77-94A2-4061-81DE0A56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068E6-BD85-18FD-27C3-483A9C23D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CEB6D-0179-6215-7880-666EC33E5D8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020" y="1619780"/>
            <a:ext cx="1013327" cy="7579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2115" y="1668678"/>
            <a:ext cx="952283" cy="7334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7166" y="1619780"/>
            <a:ext cx="1001118" cy="757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1052" y="1668678"/>
            <a:ext cx="952283" cy="7334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56102" y="1619780"/>
            <a:ext cx="1001118" cy="770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661273"/>
            <a:ext cx="427306" cy="77014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6216" y="155826"/>
            <a:ext cx="5347983" cy="92268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715"/>
              </a:spcBef>
            </a:pPr>
            <a:r>
              <a:rPr lang="en-US" sz="2000" b="1" i="0" cap="all" dirty="0">
                <a:solidFill>
                  <a:srgbClr val="07071B"/>
                </a:solidFill>
                <a:effectLst/>
                <a:latin typeface="+mj-lt"/>
              </a:rPr>
              <a:t>Introduction to Textual Data Automation</a:t>
            </a:r>
            <a:br>
              <a:rPr lang="en-US" sz="2000" b="1" i="0" cap="all" dirty="0">
                <a:solidFill>
                  <a:srgbClr val="07071B"/>
                </a:solidFill>
                <a:effectLst/>
                <a:latin typeface="+mj-lt"/>
              </a:rPr>
            </a:br>
            <a:br>
              <a:rPr lang="en-US" sz="2000" b="1" i="0" cap="all" dirty="0">
                <a:solidFill>
                  <a:srgbClr val="07071B"/>
                </a:solidFill>
                <a:effectLst/>
                <a:latin typeface="Big Shoulders Display"/>
              </a:rPr>
            </a:br>
            <a:r>
              <a:rPr lang="en-IN" sz="1400" b="0" i="0" dirty="0">
                <a:solidFill>
                  <a:srgbClr val="6C6C80"/>
                </a:solidFill>
                <a:effectLst/>
                <a:latin typeface="+mn-lt"/>
              </a:rPr>
              <a:t>Automates condensing textual data for quick insights</a:t>
            </a:r>
            <a:endParaRPr sz="1600" dirty="0">
              <a:latin typeface="+mn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35" y="2619677"/>
            <a:ext cx="12744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100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Time Efficiency</a:t>
            </a:r>
          </a:p>
          <a:p>
            <a:pPr marR="17780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Automating</a:t>
            </a:r>
            <a:r>
              <a:rPr sz="800" spc="-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0F1F"/>
                </a:solidFill>
                <a:latin typeface="Arial"/>
                <a:cs typeface="Arial"/>
              </a:rPr>
              <a:t>data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summarization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saves</a:t>
            </a:r>
            <a:r>
              <a:rPr sz="800" spc="-4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users valuable</a:t>
            </a:r>
            <a:r>
              <a:rPr sz="800" spc="4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time by</a:t>
            </a:r>
            <a:r>
              <a:rPr sz="8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providing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quick</a:t>
            </a:r>
            <a:r>
              <a:rPr sz="800" spc="5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insights</a:t>
            </a:r>
            <a:r>
              <a:rPr sz="800" spc="-10" dirty="0">
                <a:solidFill>
                  <a:srgbClr val="42424B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4200" y="2619677"/>
            <a:ext cx="144851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Reduced Cognitive Load</a:t>
            </a:r>
          </a:p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Efficient</a:t>
            </a:r>
            <a:r>
              <a:rPr sz="800" spc="5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summaries</a:t>
            </a:r>
            <a:r>
              <a:rPr sz="800" spc="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lessen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the mental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effort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required</a:t>
            </a:r>
            <a:r>
              <a:rPr sz="8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110F1F"/>
                </a:solidFill>
                <a:latin typeface="Arial"/>
                <a:cs typeface="Arial"/>
              </a:rPr>
              <a:t>to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 understand</a:t>
            </a:r>
            <a:r>
              <a:rPr sz="800" spc="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complex information</a:t>
            </a:r>
            <a:r>
              <a:rPr sz="800" spc="-10" dirty="0">
                <a:solidFill>
                  <a:srgbClr val="42424B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8317" y="2619677"/>
            <a:ext cx="117094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News Summaries</a:t>
            </a:r>
          </a:p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Automated</a:t>
            </a:r>
            <a:r>
              <a:rPr sz="8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summaries</a:t>
            </a:r>
            <a:r>
              <a:rPr sz="8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110F1F"/>
                </a:solidFill>
                <a:latin typeface="Arial"/>
                <a:cs typeface="Arial"/>
              </a:rPr>
              <a:t>of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 news</a:t>
            </a:r>
            <a:r>
              <a:rPr sz="800" spc="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articles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keep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users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informed</a:t>
            </a:r>
            <a:r>
              <a:rPr sz="800" spc="7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without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overwhelming</a:t>
            </a:r>
            <a:r>
              <a:rPr sz="800" spc="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them.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288" y="2619677"/>
            <a:ext cx="1592366" cy="953723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19405" marR="307975" indent="-22225" algn="ctr">
              <a:lnSpc>
                <a:spcPts val="1180"/>
              </a:lnSpc>
              <a:spcBef>
                <a:spcPts val="15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Research Paper Simplifications</a:t>
            </a:r>
          </a:p>
          <a:p>
            <a:pPr marL="319405" marR="307975" indent="-22225" algn="ctr">
              <a:lnSpc>
                <a:spcPts val="1180"/>
              </a:lnSpc>
              <a:spcBef>
                <a:spcPts val="155"/>
              </a:spcBef>
            </a:pP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Simpli</a:t>
            </a:r>
            <a:r>
              <a:rPr sz="800" dirty="0">
                <a:solidFill>
                  <a:srgbClr val="2D2D38"/>
                </a:solidFill>
                <a:latin typeface="Arial"/>
                <a:cs typeface="Arial"/>
              </a:rPr>
              <a:t>f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ying</a:t>
            </a:r>
            <a:r>
              <a:rPr sz="800" spc="5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scholarly</a:t>
            </a:r>
            <a:r>
              <a:rPr sz="800" spc="8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articles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allows</a:t>
            </a:r>
            <a:r>
              <a:rPr sz="800" spc="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researchers</a:t>
            </a:r>
            <a:r>
              <a:rPr sz="800" spc="4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to</a:t>
            </a:r>
            <a:r>
              <a:rPr sz="800" spc="-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grasp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co</a:t>
            </a:r>
            <a:r>
              <a:rPr sz="800" dirty="0">
                <a:solidFill>
                  <a:srgbClr val="2D2D38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D2D38"/>
                </a:solidFill>
                <a:latin typeface="Arial"/>
                <a:cs typeface="Arial"/>
              </a:rPr>
              <a:t>f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indings</a:t>
            </a:r>
            <a:r>
              <a:rPr sz="800" spc="6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quickly.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3800" y="2619677"/>
            <a:ext cx="1592366" cy="953723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93040" marR="205104" algn="ctr">
              <a:lnSpc>
                <a:spcPts val="1180"/>
              </a:lnSpc>
              <a:spcBef>
                <a:spcPts val="15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Meeting Transcript Highlights</a:t>
            </a:r>
          </a:p>
          <a:p>
            <a:pPr marL="193040" marR="205104" algn="ctr">
              <a:lnSpc>
                <a:spcPts val="1180"/>
              </a:lnSpc>
              <a:spcBef>
                <a:spcPts val="155"/>
              </a:spcBef>
            </a:pP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Extracting</a:t>
            </a:r>
            <a:r>
              <a:rPr sz="800" spc="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key</a:t>
            </a:r>
            <a:r>
              <a:rPr sz="800" spc="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points</a:t>
            </a:r>
            <a:r>
              <a:rPr sz="800" spc="-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0F1F"/>
                </a:solidFill>
                <a:latin typeface="Arial"/>
                <a:cs typeface="Arial"/>
              </a:rPr>
              <a:t>from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meeting</a:t>
            </a:r>
            <a:r>
              <a:rPr sz="800" spc="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notes</a:t>
            </a:r>
            <a:r>
              <a:rPr sz="800" spc="-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helps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participants</a:t>
            </a:r>
            <a:r>
              <a:rPr sz="800" spc="9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recall</a:t>
            </a:r>
            <a:r>
              <a:rPr sz="800" spc="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essential discussions.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73498"/>
            <a:ext cx="427306" cy="757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6048" y="184275"/>
            <a:ext cx="5338152" cy="102976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lang="en-IN" sz="2400" b="1" i="0" cap="all" dirty="0">
                <a:solidFill>
                  <a:srgbClr val="07071B"/>
                </a:solidFill>
                <a:effectLst/>
                <a:latin typeface="Big Shoulders Display"/>
              </a:rPr>
              <a:t>Challenges in Accurate Automation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endParaRPr lang="en-US" sz="1400" b="0" i="0" dirty="0">
              <a:solidFill>
                <a:srgbClr val="6C6C80"/>
              </a:solidFill>
              <a:effectLst/>
              <a:latin typeface="Inter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lang="en-US" sz="1400" b="0" i="0" dirty="0">
                <a:solidFill>
                  <a:srgbClr val="6C6C80"/>
                </a:solidFill>
                <a:effectLst/>
                <a:latin typeface="Inter"/>
              </a:rPr>
              <a:t>Exploring the complexities of automation in summarization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985" y="1479144"/>
            <a:ext cx="3020060" cy="79765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01</a:t>
            </a:r>
            <a:endParaRPr sz="2550" dirty="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200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Objective: Automate Text Summarization</a:t>
            </a:r>
          </a:p>
          <a:p>
            <a:pPr marL="40005">
              <a:lnSpc>
                <a:spcPct val="100000"/>
              </a:lnSpc>
              <a:spcBef>
                <a:spcPts val="200"/>
              </a:spcBef>
            </a:pPr>
            <a:r>
              <a:rPr sz="800" spc="-10" dirty="0">
                <a:solidFill>
                  <a:srgbClr val="0F0F1F"/>
                </a:solidFill>
                <a:latin typeface="Arial"/>
                <a:cs typeface="Arial"/>
              </a:rPr>
              <a:t>Develop</a:t>
            </a:r>
            <a:r>
              <a:rPr sz="800" spc="3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advanced</a:t>
            </a:r>
            <a:r>
              <a:rPr sz="800" spc="4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systems</a:t>
            </a:r>
            <a:r>
              <a:rPr sz="800" spc="1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to</a:t>
            </a:r>
            <a:r>
              <a:rPr sz="800" spc="-3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achieve</a:t>
            </a:r>
            <a:r>
              <a:rPr sz="800" spc="3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precise</a:t>
            </a:r>
            <a:r>
              <a:rPr sz="800" spc="1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and</a:t>
            </a:r>
            <a:r>
              <a:rPr sz="800" spc="-1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coherent</a:t>
            </a:r>
            <a:r>
              <a:rPr sz="800" spc="1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0F0F1F"/>
                </a:solidFill>
                <a:latin typeface="Arial"/>
                <a:cs typeface="Arial"/>
              </a:rPr>
              <a:t>text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7319" y="1427533"/>
            <a:ext cx="3834129" cy="2268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  </a:t>
            </a:r>
          </a:p>
          <a:p>
            <a:pPr marL="12700">
              <a:spcBef>
                <a:spcPts val="600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02</a:t>
            </a:r>
            <a:endParaRPr sz="2550" spc="-25" dirty="0">
              <a:solidFill>
                <a:srgbClr val="1F4DCC"/>
              </a:solidFill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15"/>
              </a:spcBef>
            </a:pPr>
            <a:r>
              <a:rPr lang="en-US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Challenge 1: Coherence in Summaries</a:t>
            </a:r>
          </a:p>
          <a:p>
            <a:pPr marL="243204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Maintaining</a:t>
            </a:r>
            <a:r>
              <a:rPr sz="800" spc="3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logical</a:t>
            </a:r>
            <a:r>
              <a:rPr sz="800" spc="4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flow</a:t>
            </a:r>
            <a:r>
              <a:rPr sz="800" spc="3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and</a:t>
            </a:r>
            <a:r>
              <a:rPr sz="800" spc="1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clarity</a:t>
            </a:r>
            <a:r>
              <a:rPr sz="800" spc="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in</a:t>
            </a:r>
            <a:r>
              <a:rPr sz="800" spc="-2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generated</a:t>
            </a:r>
            <a:r>
              <a:rPr sz="800" spc="6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summaries</a:t>
            </a:r>
            <a:r>
              <a:rPr sz="800" spc="7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is</a:t>
            </a:r>
            <a:r>
              <a:rPr sz="800" spc="-2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crucial</a:t>
            </a:r>
            <a:r>
              <a:rPr sz="800" spc="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for</a:t>
            </a:r>
            <a:r>
              <a:rPr sz="800" spc="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0F0F1F"/>
                </a:solidFill>
                <a:latin typeface="Arial"/>
                <a:cs typeface="Arial"/>
              </a:rPr>
              <a:t>user </a:t>
            </a:r>
            <a:r>
              <a:rPr sz="800" spc="-10" dirty="0">
                <a:solidFill>
                  <a:srgbClr val="0F0F1F"/>
                </a:solidFill>
                <a:latin typeface="Arial"/>
                <a:cs typeface="Arial"/>
              </a:rPr>
              <a:t>comprehension</a:t>
            </a:r>
            <a:r>
              <a:rPr sz="800" spc="-10" dirty="0">
                <a:solidFill>
                  <a:srgbClr val="2F2D3B"/>
                </a:solidFill>
                <a:latin typeface="Arial"/>
                <a:cs typeface="Arial"/>
              </a:rPr>
              <a:t>.</a:t>
            </a:r>
            <a:endParaRPr lang="en-US" sz="800" spc="-10" dirty="0">
              <a:solidFill>
                <a:srgbClr val="2F2D3B"/>
              </a:solidFill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  04</a:t>
            </a:r>
            <a:endParaRPr sz="2550" spc="-25" dirty="0">
              <a:solidFill>
                <a:srgbClr val="1F4DCC"/>
              </a:solidFill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20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Challenge 3: Ensuring Accuracy</a:t>
            </a:r>
          </a:p>
          <a:p>
            <a:pPr marL="243204">
              <a:lnSpc>
                <a:spcPct val="100000"/>
              </a:lnSpc>
              <a:spcBef>
                <a:spcPts val="20"/>
              </a:spcBef>
            </a:pP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Summaries</a:t>
            </a:r>
            <a:r>
              <a:rPr sz="800" spc="5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must accurately</a:t>
            </a:r>
            <a:r>
              <a:rPr sz="800" spc="7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represent</a:t>
            </a:r>
            <a:r>
              <a:rPr sz="800" spc="4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original</a:t>
            </a:r>
            <a:r>
              <a:rPr sz="800" spc="-2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content</a:t>
            </a:r>
            <a:r>
              <a:rPr sz="800" spc="4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without</a:t>
            </a:r>
            <a:r>
              <a:rPr sz="800" spc="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losing</a:t>
            </a:r>
            <a:r>
              <a:rPr sz="800" spc="-2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F0F1F"/>
                </a:solidFill>
                <a:latin typeface="Arial"/>
                <a:cs typeface="Arial"/>
              </a:rPr>
              <a:t>essential details.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508" y="2515514"/>
            <a:ext cx="3659504" cy="8066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  03</a:t>
            </a:r>
            <a:endParaRPr sz="2550" spc="-25" dirty="0">
              <a:solidFill>
                <a:srgbClr val="1F4DCC"/>
              </a:solidFill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Challenge 2: Handling Large Datasets</a:t>
            </a:r>
          </a:p>
          <a:p>
            <a:pPr marL="240029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Processing</a:t>
            </a:r>
            <a:r>
              <a:rPr sz="800" spc="4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2F2D3B"/>
                </a:solidFill>
                <a:latin typeface="Arial"/>
                <a:cs typeface="Arial"/>
              </a:rPr>
              <a:t>x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tensive,</a:t>
            </a:r>
            <a:r>
              <a:rPr sz="800" spc="-6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unstructured</a:t>
            </a:r>
            <a:r>
              <a:rPr sz="800" spc="4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datasets</a:t>
            </a:r>
            <a:r>
              <a:rPr sz="800" spc="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presents</a:t>
            </a:r>
            <a:r>
              <a:rPr sz="800" spc="10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F0F1F"/>
                </a:solidFill>
                <a:latin typeface="Arial"/>
                <a:cs typeface="Arial"/>
              </a:rPr>
              <a:t>significant</a:t>
            </a:r>
            <a:r>
              <a:rPr sz="800" spc="55" dirty="0">
                <a:solidFill>
                  <a:srgbClr val="0F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F0F1F"/>
                </a:solidFill>
                <a:latin typeface="Arial"/>
                <a:cs typeface="Arial"/>
              </a:rPr>
              <a:t>technical hurdles.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6048" y="166353"/>
            <a:ext cx="5109552" cy="76815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IN" sz="2400" b="1" i="0" cap="all" dirty="0">
                <a:solidFill>
                  <a:srgbClr val="07071B"/>
                </a:solidFill>
                <a:effectLst/>
                <a:latin typeface="Big Shoulders Display"/>
              </a:rPr>
              <a:t>Comprehensive Dataset Overview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1400" b="0" i="0" dirty="0">
                <a:solidFill>
                  <a:srgbClr val="6C6C80"/>
                </a:solidFill>
                <a:effectLst/>
                <a:latin typeface="Inter"/>
              </a:rPr>
              <a:t>An In-depth Look at Data Sources and Processing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706" y="1049846"/>
            <a:ext cx="3235960" cy="70852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Diverse Data Sources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The dataset</a:t>
            </a:r>
            <a:r>
              <a:rPr sz="800" spc="3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is</a:t>
            </a:r>
            <a:r>
              <a:rPr sz="800" spc="-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sourced</a:t>
            </a:r>
            <a:r>
              <a:rPr sz="800" spc="3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from various</a:t>
            </a:r>
            <a:r>
              <a:rPr sz="800" spc="3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mediums</a:t>
            </a:r>
            <a:r>
              <a:rPr sz="800" spc="2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including</a:t>
            </a:r>
            <a:r>
              <a:rPr sz="800" spc="8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news</a:t>
            </a:r>
            <a:r>
              <a:rPr sz="800" spc="1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articles,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academic</a:t>
            </a:r>
            <a:r>
              <a:rPr sz="800" spc="5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research</a:t>
            </a:r>
            <a:r>
              <a:rPr sz="800" spc="-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papers,</a:t>
            </a:r>
            <a:r>
              <a:rPr sz="800" spc="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and</a:t>
            </a:r>
            <a:r>
              <a:rPr sz="800" spc="-2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personal</a:t>
            </a:r>
            <a:r>
              <a:rPr sz="800" spc="3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emails</a:t>
            </a:r>
            <a:r>
              <a:rPr sz="800" dirty="0">
                <a:solidFill>
                  <a:srgbClr val="2F2D3A"/>
                </a:solidFill>
                <a:latin typeface="Arial"/>
                <a:cs typeface="Arial"/>
              </a:rPr>
              <a:t>,</a:t>
            </a:r>
            <a:r>
              <a:rPr sz="800" spc="-40" dirty="0">
                <a:solidFill>
                  <a:srgbClr val="2F2D3A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ensuring</a:t>
            </a:r>
            <a:r>
              <a:rPr sz="800" spc="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a</a:t>
            </a:r>
            <a:r>
              <a:rPr sz="800" spc="-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rich</a:t>
            </a:r>
            <a:r>
              <a:rPr sz="800" spc="-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111F"/>
                </a:solidFill>
                <a:latin typeface="Arial"/>
                <a:cs typeface="Arial"/>
              </a:rPr>
              <a:t>data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variety.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61273"/>
            <a:ext cx="549394" cy="7701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18403" y="1042971"/>
            <a:ext cx="3077845" cy="60208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Stop-word Removal 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Removing</a:t>
            </a:r>
            <a:r>
              <a:rPr sz="800" spc="8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common</a:t>
            </a:r>
            <a:r>
              <a:rPr sz="800" spc="7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stop-words</a:t>
            </a:r>
            <a:r>
              <a:rPr sz="800" spc="8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enhances</a:t>
            </a:r>
            <a:r>
              <a:rPr sz="800" spc="4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the focus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on</a:t>
            </a:r>
            <a:r>
              <a:rPr sz="800" spc="2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meaningful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words,</a:t>
            </a:r>
            <a:r>
              <a:rPr sz="800" spc="-5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improving</a:t>
            </a:r>
            <a:r>
              <a:rPr sz="800" spc="4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data</a:t>
            </a:r>
            <a:r>
              <a:rPr sz="800" spc="-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analysis</a:t>
            </a:r>
            <a:r>
              <a:rPr sz="800" spc="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efficiency</a:t>
            </a:r>
            <a:r>
              <a:rPr sz="800" spc="-10" dirty="0">
                <a:solidFill>
                  <a:srgbClr val="2F2D3A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762" y="1027367"/>
            <a:ext cx="408075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01</a:t>
            </a:r>
            <a:endParaRPr sz="2550" spc="-25" dirty="0">
              <a:solidFill>
                <a:srgbClr val="1F4DCC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91" y="1769640"/>
            <a:ext cx="3794475" cy="103271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75945" marR="30480" indent="-538480">
              <a:lnSpc>
                <a:spcPct val="87700"/>
              </a:lnSpc>
              <a:spcBef>
                <a:spcPts val="550"/>
              </a:spcBef>
              <a:tabLst>
                <a:tab pos="570865" algn="l"/>
                <a:tab pos="1022350" algn="l"/>
                <a:tab pos="2221865" algn="l"/>
              </a:tabLst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 02</a:t>
            </a:r>
            <a:r>
              <a:rPr lang="en-US" sz="3000" b="1" spc="-50" dirty="0">
                <a:solidFill>
                  <a:srgbClr val="214DCA"/>
                </a:solidFill>
                <a:latin typeface="Arial"/>
                <a:cs typeface="Arial"/>
              </a:rPr>
              <a:t> </a:t>
            </a:r>
            <a:r>
              <a:rPr lang="en-IN" sz="1000" b="1" cap="all" dirty="0">
                <a:solidFill>
                  <a:srgbClr val="07071B"/>
                </a:solidFill>
                <a:latin typeface="Big Shoulders Display"/>
              </a:rPr>
              <a:t>Extensive Document Collection</a:t>
            </a:r>
          </a:p>
          <a:p>
            <a:pPr marL="575945" marR="30480" indent="-538480" algn="l">
              <a:lnSpc>
                <a:spcPct val="87700"/>
              </a:lnSpc>
              <a:spcBef>
                <a:spcPts val="550"/>
              </a:spcBef>
              <a:tabLst>
                <a:tab pos="570865" algn="l"/>
                <a:tab pos="1022350" algn="l"/>
                <a:tab pos="2221865" algn="l"/>
              </a:tabLst>
            </a:pPr>
            <a:r>
              <a:rPr lang="en-US" sz="800" dirty="0">
                <a:solidFill>
                  <a:srgbClr val="11111F"/>
                </a:solidFill>
                <a:latin typeface="Arial"/>
                <a:cs typeface="Arial"/>
              </a:rPr>
              <a:t>	 The dataset comprises over 10,000 documents, providing a robust</a:t>
            </a:r>
          </a:p>
          <a:p>
            <a:pPr marL="575945" marR="30480" indent="-538480" algn="l">
              <a:lnSpc>
                <a:spcPct val="87700"/>
              </a:lnSpc>
              <a:spcBef>
                <a:spcPts val="550"/>
              </a:spcBef>
              <a:tabLst>
                <a:tab pos="570865" algn="l"/>
                <a:tab pos="1022350" algn="l"/>
                <a:tab pos="2221865" algn="l"/>
              </a:tabLst>
            </a:pPr>
            <a:r>
              <a:rPr lang="en-US" sz="800" dirty="0">
                <a:solidFill>
                  <a:srgbClr val="11111F"/>
                </a:solidFill>
                <a:latin typeface="Arial"/>
                <a:cs typeface="Arial"/>
              </a:rPr>
              <a:t>		 foundation for analysis and research.</a:t>
            </a:r>
          </a:p>
          <a:p>
            <a:pPr marL="575945" marR="30480" indent="-538480">
              <a:lnSpc>
                <a:spcPct val="87700"/>
              </a:lnSpc>
              <a:spcBef>
                <a:spcPts val="550"/>
              </a:spcBef>
              <a:tabLst>
                <a:tab pos="570865" algn="l"/>
                <a:tab pos="1022350" algn="l"/>
                <a:tab pos="2221865" algn="l"/>
              </a:tabLst>
            </a:pPr>
            <a:endParaRPr sz="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762" y="2583681"/>
            <a:ext cx="3683904" cy="7268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75945" marR="30480" indent="-538480">
              <a:lnSpc>
                <a:spcPct val="87700"/>
              </a:lnSpc>
              <a:spcBef>
                <a:spcPts val="550"/>
              </a:spcBef>
              <a:tabLst>
                <a:tab pos="570865" algn="l"/>
                <a:tab pos="1022350" algn="l"/>
                <a:tab pos="2221865" algn="l"/>
              </a:tabLst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03</a:t>
            </a:r>
            <a:r>
              <a:rPr lang="en-US" sz="1000" spc="-25" dirty="0">
                <a:solidFill>
                  <a:srgbClr val="1F4DCC"/>
                </a:solidFill>
                <a:latin typeface="Arial"/>
                <a:cs typeface="Arial"/>
              </a:rPr>
              <a:t>   </a:t>
            </a:r>
            <a:r>
              <a:rPr lang="en-IN" sz="1000" b="1" cap="all" dirty="0">
                <a:solidFill>
                  <a:srgbClr val="07071B"/>
                </a:solidFill>
                <a:latin typeface="Big Shoulders Display"/>
              </a:rPr>
              <a:t>Importance of Preprocessing</a:t>
            </a:r>
          </a:p>
          <a:p>
            <a:pPr marL="575945" marR="30480" indent="-538480" algn="l">
              <a:lnSpc>
                <a:spcPct val="87700"/>
              </a:lnSpc>
              <a:spcBef>
                <a:spcPts val="550"/>
              </a:spcBef>
              <a:tabLst>
                <a:tab pos="570865" algn="l"/>
                <a:tab pos="1022350" algn="l"/>
                <a:tab pos="2221865" algn="l"/>
              </a:tabLst>
            </a:pPr>
            <a:r>
              <a:rPr lang="en-US" sz="800" dirty="0">
                <a:solidFill>
                  <a:srgbClr val="11111F"/>
                </a:solidFill>
                <a:latin typeface="Arial"/>
                <a:cs typeface="Arial"/>
              </a:rPr>
              <a:t>                Preprocessing is crucial for data quality, involving steps like tokenization to prepare the text for analysis.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697" y="3310546"/>
            <a:ext cx="3340243" cy="8239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04</a:t>
            </a:r>
            <a:r>
              <a:rPr lang="en-US" sz="1000" spc="-25" dirty="0">
                <a:solidFill>
                  <a:srgbClr val="1F4DCC"/>
                </a:solidFill>
                <a:latin typeface="Arial"/>
                <a:cs typeface="Arial"/>
              </a:rPr>
              <a:t>   </a:t>
            </a:r>
            <a:r>
              <a:rPr lang="en-IN" sz="1000" b="1" cap="all" dirty="0">
                <a:solidFill>
                  <a:srgbClr val="07071B"/>
                </a:solidFill>
                <a:latin typeface="Big Shoulders Display"/>
              </a:rPr>
              <a:t>Tokenization Process 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en-US" sz="800" spc="-10" dirty="0">
                <a:solidFill>
                  <a:srgbClr val="11111F"/>
                </a:solidFill>
                <a:latin typeface="Arial"/>
                <a:cs typeface="Arial"/>
              </a:rPr>
              <a:t>               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Tokenization breaks down text into individual words or</a:t>
            </a:r>
            <a:r>
              <a:rPr lang="en-US" sz="80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phrases,</a:t>
            </a:r>
            <a:br>
              <a:rPr lang="en-US" sz="800" dirty="0">
                <a:solidFill>
                  <a:srgbClr val="11111F"/>
                </a:solidFill>
                <a:latin typeface="Arial"/>
                <a:cs typeface="Arial"/>
              </a:rPr>
            </a:br>
            <a:r>
              <a:rPr lang="en-US" sz="800" dirty="0">
                <a:solidFill>
                  <a:srgbClr val="11111F"/>
                </a:solidFill>
                <a:latin typeface="Arial"/>
                <a:cs typeface="Arial"/>
              </a:rPr>
              <a:t>               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essential for subsequent analysis.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77402" y="1121155"/>
            <a:ext cx="467597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05</a:t>
            </a:r>
            <a:endParaRPr sz="2550" spc="-25" dirty="0">
              <a:solidFill>
                <a:srgbClr val="1F4DCC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3071" y="1828800"/>
            <a:ext cx="434529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06</a:t>
            </a:r>
            <a:endParaRPr sz="2550" spc="-25" dirty="0">
              <a:solidFill>
                <a:srgbClr val="1F4DCC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8403" y="1905000"/>
            <a:ext cx="2884805" cy="58541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Lemmatization Technique 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Lemmatization</a:t>
            </a:r>
            <a:r>
              <a:rPr sz="800" spc="10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reduces</a:t>
            </a:r>
            <a:r>
              <a:rPr sz="800" spc="7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words</a:t>
            </a:r>
            <a:r>
              <a:rPr sz="800" spc="1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to</a:t>
            </a:r>
            <a:r>
              <a:rPr sz="800" spc="-2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their</a:t>
            </a:r>
            <a:r>
              <a:rPr sz="800" spc="3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base</a:t>
            </a:r>
            <a:r>
              <a:rPr sz="800" spc="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or</a:t>
            </a:r>
            <a:r>
              <a:rPr sz="800" spc="4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dictionary</a:t>
            </a:r>
            <a:r>
              <a:rPr sz="800" spc="6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form,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ensur</a:t>
            </a:r>
            <a:r>
              <a:rPr sz="800" dirty="0">
                <a:solidFill>
                  <a:srgbClr val="2F2D3A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ng</a:t>
            </a:r>
            <a:r>
              <a:rPr sz="800" spc="3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unifo</a:t>
            </a:r>
            <a:r>
              <a:rPr sz="800" dirty="0">
                <a:solidFill>
                  <a:srgbClr val="2F2D3A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mity</a:t>
            </a:r>
            <a:r>
              <a:rPr sz="800" spc="3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in</a:t>
            </a:r>
            <a:r>
              <a:rPr sz="800" spc="1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data</a:t>
            </a:r>
            <a:r>
              <a:rPr sz="800" spc="3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representat</a:t>
            </a:r>
            <a:r>
              <a:rPr sz="800" spc="-10" dirty="0">
                <a:solidFill>
                  <a:srgbClr val="2F2D3A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on</a:t>
            </a:r>
            <a:r>
              <a:rPr sz="800" spc="-10" dirty="0">
                <a:solidFill>
                  <a:srgbClr val="2F2D3A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0265" y="470675"/>
            <a:ext cx="45719" cy="3728043"/>
          </a:xfrm>
          <a:custGeom>
            <a:avLst/>
            <a:gdLst/>
            <a:ahLst/>
            <a:cxnLst/>
            <a:rect l="l" t="t" r="r" b="b"/>
            <a:pathLst>
              <a:path h="3606800">
                <a:moveTo>
                  <a:pt x="0" y="3606232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598" y="373281"/>
            <a:ext cx="2666991" cy="337272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IN" sz="1400" b="1" i="0" cap="all" dirty="0">
                <a:solidFill>
                  <a:srgbClr val="07071B"/>
                </a:solidFill>
                <a:effectLst/>
                <a:latin typeface="+mj-lt"/>
              </a:rPr>
              <a:t>Extractive Summarization </a:t>
            </a:r>
            <a:r>
              <a:rPr sz="800" spc="-20" dirty="0">
                <a:solidFill>
                  <a:srgbClr val="131321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1173" y="373281"/>
            <a:ext cx="2467775" cy="337272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IN" sz="1400" b="1" i="0" cap="all" dirty="0">
                <a:solidFill>
                  <a:srgbClr val="07071B"/>
                </a:solidFill>
                <a:effectLst/>
                <a:latin typeface="+mj-lt"/>
              </a:rPr>
              <a:t>Abstractive Summarization</a:t>
            </a:r>
            <a:r>
              <a:rPr sz="800" spc="-10" dirty="0">
                <a:solidFill>
                  <a:srgbClr val="131321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854" y="0"/>
            <a:ext cx="2780389" cy="4561504"/>
          </a:xfrm>
          <a:prstGeom prst="rect">
            <a:avLst/>
          </a:prstGeom>
          <a:solidFill>
            <a:srgbClr val="080A1A"/>
          </a:solidFill>
        </p:spPr>
        <p:txBody>
          <a:bodyPr vert="horz" wrap="square" lIns="0" tIns="61594" rIns="0" bIns="0" rtlCol="0">
            <a:spAutoFit/>
          </a:bodyPr>
          <a:lstStyle/>
          <a:p>
            <a:pPr indent="29845" algn="r">
              <a:spcBef>
                <a:spcPts val="484"/>
              </a:spcBef>
            </a:pPr>
            <a:endParaRPr lang="en-IN" sz="2400" b="1" i="0" cap="all" dirty="0">
              <a:solidFill>
                <a:srgbClr val="FFFFFF"/>
              </a:solidFill>
              <a:effectLst/>
              <a:latin typeface="Big Shoulders Display"/>
            </a:endParaRPr>
          </a:p>
          <a:p>
            <a:pPr indent="29845" algn="ctr">
              <a:spcBef>
                <a:spcPts val="484"/>
              </a:spcBef>
            </a:pPr>
            <a:r>
              <a:rPr lang="en-IN" sz="2400" b="1" i="0" cap="all" dirty="0">
                <a:solidFill>
                  <a:srgbClr val="FFFFFF"/>
                </a:solidFill>
                <a:effectLst/>
                <a:latin typeface="Big Shoulders Display"/>
              </a:rPr>
              <a:t>Comparison of Summarization Techniques</a:t>
            </a: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r>
              <a:rPr lang="en-IN" sz="2400" b="1" i="0" cap="all" dirty="0">
                <a:solidFill>
                  <a:srgbClr val="FFFFFF"/>
                </a:solidFill>
                <a:effectLst/>
                <a:latin typeface="Big Shoulders Display"/>
              </a:rPr>
              <a:t> </a:t>
            </a:r>
          </a:p>
          <a:p>
            <a:pPr indent="29845" algn="ctr">
              <a:lnSpc>
                <a:spcPct val="85100"/>
              </a:lnSpc>
              <a:spcBef>
                <a:spcPts val="484"/>
              </a:spcBef>
            </a:pPr>
            <a:r>
              <a:rPr lang="en-IN" sz="1400" b="0" i="0" dirty="0">
                <a:solidFill>
                  <a:srgbClr val="FFFFFF"/>
                </a:solidFill>
                <a:effectLst/>
                <a:latin typeface="+mn-lt"/>
              </a:rPr>
              <a:t>Extractive vs. Abstractive</a:t>
            </a: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lang="en-IN" sz="1000" dirty="0">
              <a:solidFill>
                <a:srgbClr val="FFFFFF"/>
              </a:solidFill>
              <a:latin typeface="Inter"/>
              <a:cs typeface="Arial"/>
            </a:endParaRP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lang="en-IN" sz="1000" dirty="0">
              <a:solidFill>
                <a:srgbClr val="FFFFFF"/>
              </a:solidFill>
              <a:latin typeface="Inter"/>
              <a:cs typeface="Arial"/>
            </a:endParaRP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lang="en-IN" sz="1000" dirty="0">
              <a:solidFill>
                <a:srgbClr val="FFFFFF"/>
              </a:solidFill>
              <a:latin typeface="Inter"/>
              <a:cs typeface="Arial"/>
            </a:endParaRP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lang="en-IN" sz="1000" dirty="0">
              <a:solidFill>
                <a:srgbClr val="FFFFFF"/>
              </a:solidFill>
              <a:latin typeface="Inter"/>
              <a:cs typeface="Arial"/>
            </a:endParaRP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lang="en-IN" sz="1000" dirty="0">
              <a:solidFill>
                <a:srgbClr val="FFFFFF"/>
              </a:solidFill>
              <a:latin typeface="Inter"/>
              <a:cs typeface="Arial"/>
            </a:endParaRP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lang="en-IN" sz="1000" dirty="0">
              <a:solidFill>
                <a:srgbClr val="FFFFFF"/>
              </a:solidFill>
              <a:latin typeface="Inter"/>
              <a:cs typeface="Arial"/>
            </a:endParaRP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lang="en-IN" sz="1000" dirty="0">
              <a:solidFill>
                <a:srgbClr val="FFFFFF"/>
              </a:solidFill>
              <a:latin typeface="Inter"/>
              <a:cs typeface="Arial"/>
            </a:endParaRP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lang="en-IN" sz="1000" dirty="0">
              <a:solidFill>
                <a:srgbClr val="FFFFFF"/>
              </a:solidFill>
              <a:latin typeface="Inter"/>
              <a:cs typeface="Arial"/>
            </a:endParaRP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lang="en-IN" sz="1000" dirty="0">
              <a:solidFill>
                <a:srgbClr val="FFFFFF"/>
              </a:solidFill>
              <a:latin typeface="Inter"/>
              <a:cs typeface="Arial"/>
            </a:endParaRP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lang="en-IN" sz="1000" dirty="0">
              <a:solidFill>
                <a:srgbClr val="FFFFFF"/>
              </a:solidFill>
              <a:latin typeface="Inter"/>
              <a:cs typeface="Arial"/>
            </a:endParaRP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lang="en-IN" sz="1000" dirty="0">
              <a:solidFill>
                <a:srgbClr val="FFFFFF"/>
              </a:solidFill>
              <a:latin typeface="Inter"/>
              <a:cs typeface="Arial"/>
            </a:endParaRPr>
          </a:p>
          <a:p>
            <a:pPr indent="29845" algn="r">
              <a:lnSpc>
                <a:spcPct val="85100"/>
              </a:lnSpc>
              <a:spcBef>
                <a:spcPts val="484"/>
              </a:spcBef>
            </a:pPr>
            <a:endParaRPr sz="950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12609-D983-071B-11DF-819AD78A0F49}"/>
              </a:ext>
            </a:extLst>
          </p:cNvPr>
          <p:cNvSpPr txBox="1"/>
          <p:nvPr/>
        </p:nvSpPr>
        <p:spPr>
          <a:xfrm>
            <a:off x="190598" y="838200"/>
            <a:ext cx="21404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Focuses on selecting key sentences from the original text.</a:t>
            </a:r>
            <a:br>
              <a:rPr lang="en-US" sz="1200" b="0" i="0" dirty="0">
                <a:effectLst/>
                <a:latin typeface="Inter"/>
              </a:rPr>
            </a:br>
            <a:endParaRPr lang="en-US" sz="1200" b="0" i="0" dirty="0">
              <a:effectLst/>
              <a:latin typeface="Inter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Uses the TF-IDF model to identify the most relevant sentences.</a:t>
            </a:r>
            <a:br>
              <a:rPr lang="en-US" sz="1200" b="0" i="0" dirty="0">
                <a:effectLst/>
                <a:latin typeface="Inter"/>
              </a:rPr>
            </a:br>
            <a:endParaRPr lang="en-US" sz="1200" b="0" i="0" dirty="0">
              <a:effectLst/>
              <a:latin typeface="Inter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Maintains the original wording and structure of the text.</a:t>
            </a:r>
            <a:br>
              <a:rPr lang="en-US" sz="1200" b="0" i="0" dirty="0">
                <a:effectLst/>
                <a:latin typeface="Inter"/>
              </a:rPr>
            </a:br>
            <a:endParaRPr lang="en-US" sz="1200" b="0" i="0" dirty="0">
              <a:effectLst/>
              <a:latin typeface="Inter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Ideal for straightforward summaries without paraphrasing.</a:t>
            </a:r>
            <a:br>
              <a:rPr lang="en-US" sz="1200" b="0" i="0" dirty="0">
                <a:effectLst/>
                <a:latin typeface="Inter"/>
              </a:rPr>
            </a:br>
            <a:endParaRPr lang="en-US" sz="1200" b="0" i="0" dirty="0">
              <a:effectLst/>
              <a:latin typeface="Inter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Best suited for documents where preserving the original context is critical.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3996F-3207-9011-BFBF-81E1A619EBAF}"/>
              </a:ext>
            </a:extLst>
          </p:cNvPr>
          <p:cNvSpPr txBox="1"/>
          <p:nvPr/>
        </p:nvSpPr>
        <p:spPr>
          <a:xfrm>
            <a:off x="2616200" y="838200"/>
            <a:ext cx="23621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Generates new sentences that capture the essence of the text.</a:t>
            </a:r>
            <a:br>
              <a:rPr lang="en-US" sz="1200" b="0" i="0" dirty="0">
                <a:effectLst/>
                <a:latin typeface="Inter"/>
              </a:rPr>
            </a:br>
            <a:endParaRPr lang="en-US" sz="1200" b="0" i="0" dirty="0">
              <a:effectLst/>
              <a:latin typeface="Inter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Utilizes advanced models like Transformers, including BERT.</a:t>
            </a:r>
            <a:br>
              <a:rPr lang="en-US" sz="1200" b="0" i="0" dirty="0">
                <a:effectLst/>
                <a:latin typeface="Inter"/>
              </a:rPr>
            </a:br>
            <a:endParaRPr lang="en-US" sz="1200" b="0" i="0" dirty="0">
              <a:effectLst/>
              <a:latin typeface="Inter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Allows for rephrasing and creative expression in summaries.</a:t>
            </a:r>
            <a:br>
              <a:rPr lang="en-US" sz="1200" b="0" i="0" dirty="0">
                <a:effectLst/>
                <a:latin typeface="Inter"/>
              </a:rPr>
            </a:br>
            <a:endParaRPr lang="en-US" sz="1200" b="0" i="0" dirty="0">
              <a:effectLst/>
              <a:latin typeface="Inter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Ideal for generating concise and coherent summaries.</a:t>
            </a:r>
            <a:br>
              <a:rPr lang="en-US" sz="1200" b="0" i="0" dirty="0">
                <a:effectLst/>
                <a:latin typeface="Inter"/>
              </a:rPr>
            </a:br>
            <a:endParaRPr lang="en-US" sz="1200" b="0" i="0" dirty="0">
              <a:effectLst/>
              <a:latin typeface="Inter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dirty="0">
                <a:effectLst/>
                <a:latin typeface="Inter"/>
              </a:rPr>
              <a:t>Best for complex texts where distilling information is needed.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61273"/>
            <a:ext cx="427306" cy="7701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216" y="155826"/>
            <a:ext cx="5652783" cy="909223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730"/>
              </a:spcBef>
            </a:pPr>
            <a:r>
              <a:rPr lang="en-IN" b="1" i="0" cap="all" dirty="0">
                <a:solidFill>
                  <a:srgbClr val="07071B"/>
                </a:solidFill>
                <a:effectLst/>
                <a:latin typeface="+mj-lt"/>
              </a:rPr>
              <a:t>Comprehensive Project Workflow Overview </a:t>
            </a:r>
            <a:br>
              <a:rPr lang="en-IN" b="1" i="0" cap="all" dirty="0">
                <a:solidFill>
                  <a:srgbClr val="07071B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07071B"/>
                </a:solidFill>
                <a:effectLst/>
                <a:latin typeface="Big Shoulders Display"/>
              </a:rPr>
            </a:br>
            <a:r>
              <a:rPr sz="1200" b="0" spc="10" dirty="0">
                <a:solidFill>
                  <a:srgbClr val="6E6E7C"/>
                </a:solidFill>
                <a:latin typeface="+mn-lt"/>
                <a:cs typeface="Arial"/>
              </a:rPr>
              <a:t>Detailed</a:t>
            </a:r>
            <a:r>
              <a:rPr sz="1200" b="0" spc="105" dirty="0">
                <a:solidFill>
                  <a:srgbClr val="6E6E7C"/>
                </a:solidFill>
                <a:latin typeface="+mn-lt"/>
                <a:cs typeface="Arial"/>
              </a:rPr>
              <a:t> </a:t>
            </a:r>
            <a:r>
              <a:rPr sz="1200" b="0" spc="10" dirty="0">
                <a:solidFill>
                  <a:srgbClr val="6E6E7C"/>
                </a:solidFill>
                <a:latin typeface="+mn-lt"/>
                <a:cs typeface="Arial"/>
              </a:rPr>
              <a:t>steps</a:t>
            </a:r>
            <a:r>
              <a:rPr sz="1200" b="0" spc="55" dirty="0">
                <a:solidFill>
                  <a:srgbClr val="6E6E7C"/>
                </a:solidFill>
                <a:latin typeface="+mn-lt"/>
                <a:cs typeface="Arial"/>
              </a:rPr>
              <a:t> </a:t>
            </a:r>
            <a:r>
              <a:rPr sz="1200" b="0" spc="10" dirty="0">
                <a:solidFill>
                  <a:srgbClr val="6E6E7C"/>
                </a:solidFill>
                <a:latin typeface="+mn-lt"/>
                <a:cs typeface="Arial"/>
              </a:rPr>
              <a:t>from</a:t>
            </a:r>
            <a:r>
              <a:rPr sz="1200" b="0" spc="70" dirty="0">
                <a:solidFill>
                  <a:srgbClr val="6E6E7C"/>
                </a:solidFill>
                <a:latin typeface="+mn-lt"/>
                <a:cs typeface="Arial"/>
              </a:rPr>
              <a:t> </a:t>
            </a:r>
            <a:r>
              <a:rPr sz="1200" b="0" spc="10" dirty="0">
                <a:solidFill>
                  <a:srgbClr val="6E6E7C"/>
                </a:solidFill>
                <a:latin typeface="+mn-lt"/>
                <a:cs typeface="Arial"/>
              </a:rPr>
              <a:t>data</a:t>
            </a:r>
            <a:r>
              <a:rPr sz="1200" b="0" spc="80" dirty="0">
                <a:solidFill>
                  <a:srgbClr val="6E6E7C"/>
                </a:solidFill>
                <a:latin typeface="+mn-lt"/>
                <a:cs typeface="Arial"/>
              </a:rPr>
              <a:t> </a:t>
            </a:r>
            <a:r>
              <a:rPr sz="1200" b="0" spc="10" dirty="0">
                <a:solidFill>
                  <a:srgbClr val="6E6E7C"/>
                </a:solidFill>
                <a:latin typeface="+mn-lt"/>
                <a:cs typeface="Arial"/>
              </a:rPr>
              <a:t>collection</a:t>
            </a:r>
            <a:r>
              <a:rPr sz="1200" b="0" spc="60" dirty="0">
                <a:solidFill>
                  <a:srgbClr val="6E6E7C"/>
                </a:solidFill>
                <a:latin typeface="+mn-lt"/>
                <a:cs typeface="Arial"/>
              </a:rPr>
              <a:t> </a:t>
            </a:r>
            <a:r>
              <a:rPr sz="1200" b="0" spc="10" dirty="0">
                <a:solidFill>
                  <a:srgbClr val="6E6E7C"/>
                </a:solidFill>
                <a:latin typeface="+mn-lt"/>
                <a:cs typeface="Arial"/>
              </a:rPr>
              <a:t>to</a:t>
            </a:r>
            <a:r>
              <a:rPr sz="1200" b="0" spc="135" dirty="0">
                <a:solidFill>
                  <a:srgbClr val="6E6E7C"/>
                </a:solidFill>
                <a:latin typeface="+mn-lt"/>
                <a:cs typeface="Arial"/>
              </a:rPr>
              <a:t> </a:t>
            </a:r>
            <a:r>
              <a:rPr sz="1200" b="0" spc="-10" dirty="0">
                <a:solidFill>
                  <a:srgbClr val="6E6E7C"/>
                </a:solidFill>
                <a:latin typeface="+mn-lt"/>
                <a:cs typeface="Arial"/>
              </a:rPr>
              <a:t>deployment</a:t>
            </a:r>
            <a:endParaRPr sz="900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86" y="1775168"/>
            <a:ext cx="164281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i="0" dirty="0">
                <a:solidFill>
                  <a:srgbClr val="204ECF"/>
                </a:solidFill>
                <a:effectLst/>
                <a:latin typeface="Big Shoulders Display"/>
              </a:rPr>
              <a:t>Phase 1: Data Collection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4374" y="1775168"/>
            <a:ext cx="151442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i="0" dirty="0">
                <a:solidFill>
                  <a:srgbClr val="204ECF"/>
                </a:solidFill>
                <a:effectLst/>
                <a:latin typeface="Big Shoulders Display"/>
              </a:rPr>
              <a:t>Phase 2: Preprocessing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518" y="2300201"/>
            <a:ext cx="2347595" cy="112338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IN" sz="1200" b="1" i="0" cap="all" dirty="0">
                <a:solidFill>
                  <a:srgbClr val="07071B"/>
                </a:solidFill>
                <a:effectLst/>
                <a:latin typeface="Big Shoulders Display"/>
              </a:rPr>
              <a:t>Gathering of relevant data. 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This initial</a:t>
            </a:r>
            <a:r>
              <a:rPr sz="12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phase</a:t>
            </a:r>
            <a:r>
              <a:rPr sz="1200" spc="-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involves</a:t>
            </a:r>
            <a:r>
              <a:rPr sz="12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systematic</a:t>
            </a:r>
            <a:r>
              <a:rPr sz="1200" spc="6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0F1F"/>
                </a:solidFill>
                <a:latin typeface="Arial"/>
                <a:cs typeface="Arial"/>
              </a:rPr>
              <a:t>gathering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of</a:t>
            </a:r>
            <a:r>
              <a:rPr sz="1200" spc="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from</a:t>
            </a:r>
            <a:r>
              <a:rPr sz="1200" spc="4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various</a:t>
            </a:r>
            <a:r>
              <a:rPr sz="1200" spc="7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sources</a:t>
            </a:r>
            <a:r>
              <a:rPr sz="12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ensure </a:t>
            </a:r>
            <a:r>
              <a:rPr sz="1200" spc="-50" dirty="0">
                <a:solidFill>
                  <a:srgbClr val="110F1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 comprehensive</a:t>
            </a:r>
            <a:r>
              <a:rPr sz="1200" spc="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0F1F"/>
                </a:solidFill>
                <a:latin typeface="Arial"/>
                <a:cs typeface="Arial"/>
              </a:rPr>
              <a:t>dataset.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053" y="2300201"/>
            <a:ext cx="2200910" cy="11156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IN" sz="1200" b="1" i="0" cap="all" dirty="0">
                <a:solidFill>
                  <a:srgbClr val="07071B"/>
                </a:solidFill>
                <a:effectLst/>
                <a:latin typeface="Big Shoulders Display"/>
              </a:rPr>
              <a:t>Cleaning and preparing data. 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In</a:t>
            </a:r>
            <a:r>
              <a:rPr sz="1200" spc="-7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this</a:t>
            </a:r>
            <a:r>
              <a:rPr sz="1200" spc="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step</a:t>
            </a:r>
            <a:r>
              <a:rPr sz="1200" dirty="0">
                <a:solidFill>
                  <a:srgbClr val="2B2A36"/>
                </a:solidFill>
                <a:latin typeface="Arial"/>
                <a:cs typeface="Arial"/>
              </a:rPr>
              <a:t>,</a:t>
            </a:r>
            <a:r>
              <a:rPr sz="1200" spc="-55" dirty="0">
                <a:solidFill>
                  <a:srgbClr val="2B2A3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collected</a:t>
            </a:r>
            <a:r>
              <a:rPr sz="1200" spc="5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cleaned</a:t>
            </a:r>
            <a:r>
              <a:rPr sz="1200" spc="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110F1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 transformed</a:t>
            </a:r>
            <a:r>
              <a:rPr sz="12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make</a:t>
            </a:r>
            <a:r>
              <a:rPr sz="12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it</a:t>
            </a:r>
            <a:r>
              <a:rPr sz="1200" spc="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suitable</a:t>
            </a:r>
            <a:r>
              <a:rPr sz="12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for</a:t>
            </a:r>
            <a:r>
              <a:rPr sz="12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analysis</a:t>
            </a:r>
            <a:r>
              <a:rPr sz="12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110F1F"/>
                </a:solidFill>
                <a:latin typeface="Arial"/>
                <a:cs typeface="Arial"/>
              </a:rPr>
              <a:t>and</a:t>
            </a:r>
            <a:r>
              <a:rPr sz="1200" spc="-10" dirty="0">
                <a:solidFill>
                  <a:srgbClr val="110F1F"/>
                </a:solidFill>
                <a:latin typeface="Arial"/>
                <a:cs typeface="Arial"/>
              </a:rPr>
              <a:t> modeling</a:t>
            </a:r>
            <a:r>
              <a:rPr sz="1200" spc="-10" dirty="0">
                <a:solidFill>
                  <a:srgbClr val="2B2A36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1908" y="1778223"/>
            <a:ext cx="164281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i="0" dirty="0">
                <a:solidFill>
                  <a:srgbClr val="204ECF"/>
                </a:solidFill>
                <a:effectLst/>
                <a:latin typeface="Big Shoulders Display"/>
              </a:rPr>
              <a:t>Phase 3: Model Selection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772" y="2300201"/>
            <a:ext cx="2559359" cy="112338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IN" sz="1200" b="1" i="0" cap="all" dirty="0">
                <a:solidFill>
                  <a:srgbClr val="07071B"/>
                </a:solidFill>
                <a:effectLst/>
                <a:latin typeface="Big Shoulders Display"/>
              </a:rPr>
              <a:t>Choosing the appropriate model. 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" dirty="0">
                <a:solidFill>
                  <a:srgbClr val="110F1F"/>
                </a:solidFill>
                <a:latin typeface="Arial"/>
                <a:cs typeface="Arial"/>
              </a:rPr>
              <a:t>Various</a:t>
            </a:r>
            <a:r>
              <a:rPr sz="1200" spc="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modeling</a:t>
            </a:r>
            <a:r>
              <a:rPr sz="1200" spc="-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techniques</a:t>
            </a:r>
            <a:r>
              <a:rPr sz="1200" spc="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0F1F"/>
                </a:solidFill>
                <a:latin typeface="Arial"/>
                <a:cs typeface="Arial"/>
              </a:rPr>
              <a:t>are</a:t>
            </a:r>
            <a:r>
              <a:rPr sz="1200" spc="-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evaluated</a:t>
            </a:r>
            <a:r>
              <a:rPr sz="12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110F1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 selected</a:t>
            </a:r>
            <a:r>
              <a:rPr sz="1200" spc="4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based</a:t>
            </a:r>
            <a:r>
              <a:rPr sz="12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on</a:t>
            </a:r>
            <a:r>
              <a:rPr sz="1200" spc="-5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problem</a:t>
            </a:r>
            <a:r>
              <a:rPr sz="1200" spc="7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requi</a:t>
            </a:r>
            <a:r>
              <a:rPr sz="1200" dirty="0">
                <a:solidFill>
                  <a:srgbClr val="2B2A36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ements </a:t>
            </a:r>
            <a:r>
              <a:rPr sz="1200" spc="-25" dirty="0">
                <a:solidFill>
                  <a:srgbClr val="110F1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110F1F"/>
                </a:solidFill>
                <a:latin typeface="Arial"/>
                <a:cs typeface="Arial"/>
              </a:rPr>
              <a:t> data</a:t>
            </a:r>
            <a:r>
              <a:rPr sz="1200" spc="-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0F1F"/>
                </a:solidFill>
                <a:latin typeface="Arial"/>
                <a:cs typeface="Arial"/>
              </a:rPr>
              <a:t>characteristics.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24600"/>
            <a:ext cx="671481" cy="8068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216" y="155826"/>
            <a:ext cx="5347983" cy="940001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IN" b="1" i="0" cap="all" dirty="0">
                <a:solidFill>
                  <a:srgbClr val="07071B"/>
                </a:solidFill>
                <a:effectLst/>
                <a:latin typeface="Big Shoulders Display"/>
              </a:rPr>
              <a:t>Understanding Extractive Summarization </a:t>
            </a:r>
            <a:br>
              <a:rPr lang="en-IN" b="1" i="0" cap="all" dirty="0">
                <a:solidFill>
                  <a:srgbClr val="07071B"/>
                </a:solidFill>
                <a:effectLst/>
                <a:latin typeface="Big Shoulders Display"/>
              </a:rPr>
            </a:br>
            <a:br>
              <a:rPr lang="en-IN" b="1" i="0" cap="all" dirty="0">
                <a:solidFill>
                  <a:srgbClr val="07071B"/>
                </a:solidFill>
                <a:effectLst/>
                <a:latin typeface="Big Shoulders Display"/>
              </a:rPr>
            </a:br>
            <a:r>
              <a:rPr lang="en-US" sz="1400" b="0" i="0" dirty="0">
                <a:solidFill>
                  <a:srgbClr val="6C6C80"/>
                </a:solidFill>
                <a:effectLst/>
                <a:latin typeface="+mn-lt"/>
              </a:rPr>
              <a:t>An overview of techniques and tools for effective summarization</a:t>
            </a:r>
            <a:endParaRPr sz="900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540" y="1167505"/>
            <a:ext cx="4714240" cy="153952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68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Technique Overview </a:t>
            </a:r>
          </a:p>
          <a:p>
            <a:pPr marL="15875">
              <a:lnSpc>
                <a:spcPct val="100000"/>
              </a:lnSpc>
              <a:spcBef>
                <a:spcPts val="685"/>
              </a:spcBef>
            </a:pP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Extractive</a:t>
            </a:r>
            <a:r>
              <a:rPr sz="800" spc="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summarization</a:t>
            </a:r>
            <a:r>
              <a:rPr sz="800" spc="4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uses</a:t>
            </a:r>
            <a:r>
              <a:rPr sz="800" spc="-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techniques</a:t>
            </a:r>
            <a:r>
              <a:rPr sz="800" spc="4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like</a:t>
            </a:r>
            <a:r>
              <a:rPr sz="8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0F1F"/>
                </a:solidFill>
                <a:latin typeface="Arial"/>
                <a:cs typeface="Arial"/>
              </a:rPr>
              <a:t>TF-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IDF</a:t>
            </a:r>
            <a:r>
              <a:rPr sz="8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to</a:t>
            </a:r>
            <a:r>
              <a:rPr sz="800" spc="-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rank</a:t>
            </a:r>
            <a:r>
              <a:rPr sz="800" spc="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sentences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based</a:t>
            </a:r>
            <a:r>
              <a:rPr sz="800" spc="-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on</a:t>
            </a:r>
            <a:r>
              <a:rPr sz="800" spc="-4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thei</a:t>
            </a:r>
            <a:r>
              <a:rPr sz="800" dirty="0">
                <a:solidFill>
                  <a:srgbClr val="31313F"/>
                </a:solidFill>
                <a:latin typeface="Arial"/>
                <a:cs typeface="Arial"/>
              </a:rPr>
              <a:t>r</a:t>
            </a:r>
            <a:r>
              <a:rPr sz="800" spc="-30" dirty="0">
                <a:solidFill>
                  <a:srgbClr val="31313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frequency</a:t>
            </a:r>
            <a:r>
              <a:rPr sz="800" spc="-10" dirty="0">
                <a:solidFill>
                  <a:srgbClr val="494852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800" dirty="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TF-IDF Mechanism </a:t>
            </a:r>
          </a:p>
          <a:p>
            <a:pPr marL="15875">
              <a:lnSpc>
                <a:spcPct val="100000"/>
              </a:lnSpc>
            </a:pPr>
            <a:r>
              <a:rPr sz="800" spc="-20" dirty="0">
                <a:solidFill>
                  <a:srgbClr val="110F1F"/>
                </a:solidFill>
                <a:latin typeface="Arial"/>
                <a:cs typeface="Arial"/>
              </a:rPr>
              <a:t>TF-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IDF</a:t>
            </a:r>
            <a:r>
              <a:rPr sz="8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1313F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dentifies</a:t>
            </a:r>
            <a:r>
              <a:rPr sz="800" spc="-6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important</a:t>
            </a:r>
            <a:r>
              <a:rPr sz="800" spc="9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sentences</a:t>
            </a:r>
            <a:r>
              <a:rPr sz="800" spc="6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by</a:t>
            </a:r>
            <a:r>
              <a:rPr sz="8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evaluating</a:t>
            </a:r>
            <a:r>
              <a:rPr sz="800" spc="5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term</a:t>
            </a:r>
            <a:r>
              <a:rPr sz="8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frequency</a:t>
            </a:r>
            <a:r>
              <a:rPr sz="800" spc="6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and</a:t>
            </a:r>
            <a:r>
              <a:rPr sz="8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inverse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document</a:t>
            </a:r>
            <a:r>
              <a:rPr sz="800" spc="6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frequency</a:t>
            </a:r>
            <a:r>
              <a:rPr sz="800" spc="-10" dirty="0">
                <a:solidFill>
                  <a:srgbClr val="494852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Key Tools for Implementation </a:t>
            </a:r>
          </a:p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Popular</a:t>
            </a:r>
            <a:r>
              <a:rPr sz="800" spc="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tools</a:t>
            </a:r>
            <a:r>
              <a:rPr sz="8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for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extractive</a:t>
            </a:r>
            <a:r>
              <a:rPr sz="800" spc="7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summarization</a:t>
            </a:r>
            <a:r>
              <a:rPr sz="800" spc="8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include</a:t>
            </a:r>
            <a:r>
              <a:rPr sz="800" spc="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110F1F"/>
                </a:solidFill>
                <a:latin typeface="Arial"/>
                <a:cs typeface="Arial"/>
              </a:rPr>
              <a:t>NLTK</a:t>
            </a:r>
            <a:r>
              <a:rPr sz="800" spc="8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and</a:t>
            </a:r>
            <a:r>
              <a:rPr sz="800" spc="-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Scikit-learn</a:t>
            </a:r>
            <a:r>
              <a:rPr sz="800" spc="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for</a:t>
            </a:r>
            <a:r>
              <a:rPr sz="8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easy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implementation.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078" y="2924779"/>
            <a:ext cx="4548505" cy="45461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Visual Representation 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</a:t>
            </a:r>
            <a:r>
              <a:rPr sz="800" spc="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bar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graph</a:t>
            </a:r>
            <a:r>
              <a:rPr sz="800" spc="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can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effectively</a:t>
            </a:r>
            <a:r>
              <a:rPr sz="800" spc="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illustrate</a:t>
            </a:r>
            <a:r>
              <a:rPr sz="800" spc="5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sentence</a:t>
            </a:r>
            <a:r>
              <a:rPr sz="800" spc="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frequency</a:t>
            </a:r>
            <a:r>
              <a:rPr sz="800" spc="5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to</a:t>
            </a:r>
            <a:r>
              <a:rPr sz="800" spc="-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highlight</a:t>
            </a:r>
            <a:r>
              <a:rPr sz="800" spc="6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the</a:t>
            </a:r>
            <a:r>
              <a:rPr sz="800" spc="-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most</a:t>
            </a:r>
            <a:r>
              <a:rPr sz="800" spc="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relevant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information.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794" y="3507737"/>
            <a:ext cx="4258310" cy="45845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Example Visualization </a:t>
            </a: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Visua</a:t>
            </a:r>
            <a:r>
              <a:rPr sz="800" dirty="0">
                <a:solidFill>
                  <a:srgbClr val="31313F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izing sentence</a:t>
            </a:r>
            <a:r>
              <a:rPr sz="800" spc="4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rankings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helps</a:t>
            </a:r>
            <a:r>
              <a:rPr sz="8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users</a:t>
            </a:r>
            <a:r>
              <a:rPr sz="8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quickly</a:t>
            </a:r>
            <a:r>
              <a:rPr sz="800" spc="4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grasp</a:t>
            </a:r>
            <a:r>
              <a:rPr sz="8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the</a:t>
            </a:r>
            <a:r>
              <a:rPr sz="8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importance</a:t>
            </a:r>
            <a:r>
              <a:rPr sz="800" spc="5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of</a:t>
            </a:r>
            <a:r>
              <a:rPr sz="800" spc="5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selected</a:t>
            </a:r>
            <a:r>
              <a:rPr sz="800" spc="4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content.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173E14A-7213-E32E-C55B-D1B9BAE0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961" y="2960547"/>
            <a:ext cx="296995" cy="296995"/>
          </a:xfrm>
          <a:prstGeom prst="rect">
            <a:avLst/>
          </a:prstGeom>
        </p:spPr>
      </p:pic>
      <p:pic>
        <p:nvPicPr>
          <p:cNvPr id="17" name="Graphic 16" descr="Employee badge with solid fill">
            <a:extLst>
              <a:ext uri="{FF2B5EF4-FFF2-40B4-BE49-F238E27FC236}">
                <a16:creationId xmlns:a16="http://schemas.microsoft.com/office/drawing/2014/main" id="{37AB8213-E8C6-5631-9295-24089B394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170" y="2356882"/>
            <a:ext cx="296995" cy="296995"/>
          </a:xfrm>
          <a:prstGeom prst="rect">
            <a:avLst/>
          </a:prstGeom>
        </p:spPr>
      </p:pic>
      <p:pic>
        <p:nvPicPr>
          <p:cNvPr id="19" name="Graphic 18" descr="Document with solid fill">
            <a:extLst>
              <a:ext uri="{FF2B5EF4-FFF2-40B4-BE49-F238E27FC236}">
                <a16:creationId xmlns:a16="http://schemas.microsoft.com/office/drawing/2014/main" id="{43A18230-9BF3-29EA-208F-54F05EE74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740" y="1247304"/>
            <a:ext cx="296994" cy="296994"/>
          </a:xfrm>
          <a:prstGeom prst="rect">
            <a:avLst/>
          </a:prstGeom>
        </p:spPr>
      </p:pic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383A2393-F2AE-5E8D-96E9-A0431B96A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745" y="1806931"/>
            <a:ext cx="296994" cy="2969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6299" y="0"/>
            <a:ext cx="732525" cy="15219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8508" y="1754249"/>
            <a:ext cx="415097" cy="4156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6299" y="3037823"/>
            <a:ext cx="427306" cy="4278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6217" y="166353"/>
            <a:ext cx="6490983" cy="737381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IN" sz="2400" b="1" i="0" cap="all" dirty="0">
                <a:solidFill>
                  <a:srgbClr val="07071B"/>
                </a:solidFill>
                <a:effectLst/>
                <a:latin typeface="Big Shoulders Display"/>
              </a:rPr>
              <a:t>Understanding Abstractive Summarization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6E6E7E"/>
                </a:solidFill>
                <a:latin typeface="Arial"/>
                <a:cs typeface="Arial"/>
              </a:rPr>
              <a:t>Exploring</a:t>
            </a:r>
            <a:r>
              <a:rPr sz="1200" spc="145" dirty="0">
                <a:solidFill>
                  <a:srgbClr val="6E6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E6E7E"/>
                </a:solidFill>
                <a:latin typeface="Arial"/>
                <a:cs typeface="Arial"/>
              </a:rPr>
              <a:t>Models</a:t>
            </a:r>
            <a:r>
              <a:rPr sz="1200" spc="155" dirty="0">
                <a:solidFill>
                  <a:srgbClr val="6E6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E6E7E"/>
                </a:solidFill>
                <a:latin typeface="Arial"/>
                <a:cs typeface="Arial"/>
              </a:rPr>
              <a:t>and</a:t>
            </a:r>
            <a:r>
              <a:rPr sz="1200" spc="80" dirty="0">
                <a:solidFill>
                  <a:srgbClr val="6E6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E6E7E"/>
                </a:solidFill>
                <a:latin typeface="Arial"/>
                <a:cs typeface="Arial"/>
              </a:rPr>
              <a:t>Frameworks</a:t>
            </a:r>
            <a:r>
              <a:rPr sz="1200" spc="220" dirty="0">
                <a:solidFill>
                  <a:srgbClr val="6E6E7E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6E6E7E"/>
                </a:solidFill>
                <a:latin typeface="Arial"/>
                <a:cs typeface="Arial"/>
              </a:rPr>
              <a:t>fn</a:t>
            </a:r>
            <a:r>
              <a:rPr sz="1200" spc="90" dirty="0">
                <a:solidFill>
                  <a:srgbClr val="6E6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E6E7E"/>
                </a:solidFill>
                <a:latin typeface="Arial"/>
                <a:cs typeface="Arial"/>
              </a:rPr>
              <a:t>Summarization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913" y="1044498"/>
            <a:ext cx="4799330" cy="1058623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BERT Model</a:t>
            </a: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800" spc="-60" dirty="0">
                <a:solidFill>
                  <a:srgbClr val="11111F"/>
                </a:solidFill>
                <a:latin typeface="Arial"/>
                <a:cs typeface="Arial"/>
              </a:rPr>
              <a:t>BERT</a:t>
            </a:r>
            <a:r>
              <a:rPr sz="800" spc="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utilizes</a:t>
            </a:r>
            <a:r>
              <a:rPr sz="800" spc="-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bidirectional</a:t>
            </a:r>
            <a:r>
              <a:rPr sz="800" spc="5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attention</a:t>
            </a:r>
            <a:r>
              <a:rPr sz="800" spc="1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for</a:t>
            </a:r>
            <a:r>
              <a:rPr sz="800" spc="-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understanding</a:t>
            </a:r>
            <a:r>
              <a:rPr sz="800" spc="10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context</a:t>
            </a:r>
            <a:r>
              <a:rPr sz="800" spc="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in</a:t>
            </a:r>
            <a:r>
              <a:rPr sz="800" spc="-4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text,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enhancing</a:t>
            </a:r>
            <a:r>
              <a:rPr sz="800" spc="6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summarization</a:t>
            </a:r>
            <a:r>
              <a:rPr sz="800" spc="9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quality.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IN"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800" dirty="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T5 Model</a:t>
            </a:r>
          </a:p>
          <a:p>
            <a:pPr marL="15875">
              <a:lnSpc>
                <a:spcPct val="100000"/>
              </a:lnSpc>
            </a:pP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T5</a:t>
            </a:r>
            <a:r>
              <a:rPr sz="800" spc="-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converts</a:t>
            </a:r>
            <a:r>
              <a:rPr sz="800" spc="7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various</a:t>
            </a:r>
            <a:r>
              <a:rPr sz="800" spc="2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11111F"/>
                </a:solidFill>
                <a:latin typeface="Arial"/>
                <a:cs typeface="Arial"/>
              </a:rPr>
              <a:t>NLP</a:t>
            </a:r>
            <a:r>
              <a:rPr sz="800" spc="-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tasks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into</a:t>
            </a:r>
            <a:r>
              <a:rPr sz="800" spc="3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111F"/>
                </a:solidFill>
                <a:latin typeface="Arial"/>
                <a:cs typeface="Arial"/>
              </a:rPr>
              <a:t>a</a:t>
            </a:r>
            <a:r>
              <a:rPr sz="800" spc="-2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text-to-text</a:t>
            </a:r>
            <a:r>
              <a:rPr sz="800" spc="7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format, facilitating</a:t>
            </a:r>
            <a:r>
              <a:rPr sz="800" spc="7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versatile</a:t>
            </a:r>
            <a:r>
              <a:rPr sz="800" spc="7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summarization</a:t>
            </a:r>
            <a:r>
              <a:rPr sz="800" spc="12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capabilities</a:t>
            </a:r>
            <a:r>
              <a:rPr sz="800" spc="-10" dirty="0">
                <a:solidFill>
                  <a:srgbClr val="34333D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347" y="2334185"/>
            <a:ext cx="5465445" cy="45845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TensorFlow Framework</a:t>
            </a: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TensorFlow</a:t>
            </a:r>
            <a:r>
              <a:rPr sz="800" spc="4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provides</a:t>
            </a:r>
            <a:r>
              <a:rPr sz="800" spc="2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an</a:t>
            </a:r>
            <a:r>
              <a:rPr sz="800" spc="-3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extensive</a:t>
            </a:r>
            <a:r>
              <a:rPr sz="800" spc="3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ecosystem</a:t>
            </a:r>
            <a:r>
              <a:rPr sz="800" spc="5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for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building</a:t>
            </a:r>
            <a:r>
              <a:rPr sz="800" spc="3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and</a:t>
            </a:r>
            <a:r>
              <a:rPr sz="800" spc="-3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training</a:t>
            </a:r>
            <a:r>
              <a:rPr sz="800" spc="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deep</a:t>
            </a:r>
            <a:r>
              <a:rPr sz="800" spc="-2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learn</a:t>
            </a:r>
            <a:r>
              <a:rPr sz="800" dirty="0">
                <a:solidFill>
                  <a:srgbClr val="34333D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ng</a:t>
            </a:r>
            <a:r>
              <a:rPr sz="800" spc="1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models,</a:t>
            </a:r>
            <a:r>
              <a:rPr sz="800" spc="2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including</a:t>
            </a:r>
            <a:r>
              <a:rPr sz="800" spc="3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summarization.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913" y="2985902"/>
            <a:ext cx="4888230" cy="45461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IN" sz="1000" b="1" i="0" cap="all" dirty="0" err="1">
                <a:solidFill>
                  <a:srgbClr val="07071B"/>
                </a:solidFill>
                <a:effectLst/>
                <a:latin typeface="Big Shoulders Display"/>
              </a:rPr>
              <a:t>PyTorch</a:t>
            </a: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 Framework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800" spc="-10" dirty="0" err="1">
                <a:solidFill>
                  <a:srgbClr val="11111F"/>
                </a:solidFill>
                <a:latin typeface="Arial"/>
                <a:cs typeface="Arial"/>
              </a:rPr>
              <a:t>PyTorch</a:t>
            </a:r>
            <a:r>
              <a:rPr sz="800" spc="3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offers</a:t>
            </a:r>
            <a:r>
              <a:rPr sz="800" spc="2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dynamic</a:t>
            </a:r>
            <a:r>
              <a:rPr sz="800" spc="10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computation</a:t>
            </a:r>
            <a:r>
              <a:rPr sz="800" spc="6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graphs</a:t>
            </a:r>
            <a:r>
              <a:rPr sz="800" spc="3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and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is</a:t>
            </a:r>
            <a:r>
              <a:rPr sz="800" spc="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widely</a:t>
            </a:r>
            <a:r>
              <a:rPr sz="800" spc="20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used</a:t>
            </a:r>
            <a:r>
              <a:rPr sz="800" spc="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for</a:t>
            </a:r>
            <a:r>
              <a:rPr sz="800" spc="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research</a:t>
            </a:r>
            <a:r>
              <a:rPr sz="800" spc="3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and</a:t>
            </a:r>
            <a:r>
              <a:rPr sz="800" spc="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production</a:t>
            </a:r>
            <a:r>
              <a:rPr sz="800" spc="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111F"/>
                </a:solidFill>
                <a:latin typeface="Arial"/>
                <a:cs typeface="Arial"/>
              </a:rPr>
              <a:t>in</a:t>
            </a:r>
            <a:r>
              <a:rPr sz="800" spc="-3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11111F"/>
                </a:solidFill>
                <a:latin typeface="Arial"/>
                <a:cs typeface="Arial"/>
              </a:rPr>
              <a:t>NLP</a:t>
            </a:r>
            <a:r>
              <a:rPr sz="800" spc="-15" dirty="0">
                <a:solidFill>
                  <a:srgbClr val="1111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1F"/>
                </a:solidFill>
                <a:latin typeface="Arial"/>
                <a:cs typeface="Arial"/>
              </a:rPr>
              <a:t>tasks</a:t>
            </a:r>
            <a:r>
              <a:rPr sz="800" spc="-10" dirty="0">
                <a:solidFill>
                  <a:srgbClr val="34333D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3633772"/>
            <a:ext cx="6038824" cy="46871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28930" algn="l"/>
              </a:tabLst>
            </a:pPr>
            <a:r>
              <a:rPr sz="1000" i="1" dirty="0">
                <a:solidFill>
                  <a:srgbClr val="C8C8CC"/>
                </a:solidFill>
                <a:latin typeface="Arial"/>
                <a:cs typeface="Arial"/>
              </a:rPr>
              <a:t>	</a:t>
            </a:r>
            <a:r>
              <a:rPr lang="en-IN" sz="1000" b="1" i="0" cap="all" dirty="0" err="1">
                <a:solidFill>
                  <a:srgbClr val="07071B"/>
                </a:solidFill>
                <a:effectLst/>
                <a:latin typeface="Big Shoulders Display"/>
              </a:rPr>
              <a:t>HuggingFace</a:t>
            </a: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 Library</a:t>
            </a:r>
          </a:p>
          <a:p>
            <a:pPr marL="12700" algn="l">
              <a:spcBef>
                <a:spcPts val="675"/>
              </a:spcBef>
              <a:tabLst>
                <a:tab pos="328930" algn="l"/>
              </a:tabLst>
            </a:pPr>
            <a:r>
              <a:rPr lang="en-US" sz="850" spc="140" dirty="0">
                <a:solidFill>
                  <a:srgbClr val="C8C8CC"/>
                </a:solidFill>
                <a:latin typeface="Arial"/>
                <a:cs typeface="Arial"/>
              </a:rPr>
              <a:t>	</a:t>
            </a:r>
            <a:r>
              <a:rPr lang="en-US" sz="900" b="0" i="0" dirty="0" err="1">
                <a:effectLst/>
                <a:latin typeface="Inter"/>
              </a:rPr>
              <a:t>HuggingFace</a:t>
            </a:r>
            <a:r>
              <a:rPr lang="en-US" sz="900" b="0" i="0" dirty="0">
                <a:effectLst/>
                <a:latin typeface="Inter"/>
              </a:rPr>
              <a:t> hosts pre-trained models and facilitates easy implementation of advanced summarization techniques.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60965" y="2279937"/>
            <a:ext cx="471805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4100" b="1" spc="-25" dirty="0">
                <a:solidFill>
                  <a:srgbClr val="1F4DCC"/>
                </a:solidFill>
                <a:latin typeface="Arial"/>
                <a:cs typeface="Arial"/>
              </a:rPr>
              <a:t>l!I</a:t>
            </a:r>
            <a:endParaRPr sz="4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7757" y="3238543"/>
            <a:ext cx="520065" cy="1049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6700" spc="-50" dirty="0">
                <a:solidFill>
                  <a:srgbClr val="1F4DCC"/>
                </a:solidFill>
                <a:latin typeface="Arial"/>
                <a:cs typeface="Arial"/>
              </a:rPr>
              <a:t>■</a:t>
            </a:r>
            <a:endParaRPr sz="6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73498"/>
            <a:ext cx="427306" cy="757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9269" y="166353"/>
            <a:ext cx="5954531" cy="737381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IN" sz="2400" b="1" i="0" cap="all" dirty="0">
                <a:solidFill>
                  <a:srgbClr val="07071B"/>
                </a:solidFill>
                <a:effectLst/>
                <a:latin typeface="Big Shoulders Display"/>
              </a:rPr>
              <a:t>Evaluation Metrics for Summarization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706E7E"/>
                </a:solidFill>
                <a:latin typeface="Arial"/>
                <a:cs typeface="Arial"/>
              </a:rPr>
              <a:t>Key</a:t>
            </a:r>
            <a:r>
              <a:rPr sz="1200" spc="135" dirty="0">
                <a:solidFill>
                  <a:srgbClr val="706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06E7E"/>
                </a:solidFill>
                <a:latin typeface="Arial"/>
                <a:cs typeface="Arial"/>
              </a:rPr>
              <a:t>metrics</a:t>
            </a:r>
            <a:r>
              <a:rPr sz="1200" spc="75" dirty="0">
                <a:solidFill>
                  <a:srgbClr val="706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06E7E"/>
                </a:solidFill>
                <a:latin typeface="Arial"/>
                <a:cs typeface="Arial"/>
              </a:rPr>
              <a:t>for</a:t>
            </a:r>
            <a:r>
              <a:rPr sz="1200" spc="195" dirty="0">
                <a:solidFill>
                  <a:srgbClr val="706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06E7E"/>
                </a:solidFill>
                <a:latin typeface="Arial"/>
                <a:cs typeface="Arial"/>
              </a:rPr>
              <a:t>assessing</a:t>
            </a:r>
            <a:r>
              <a:rPr sz="1200" spc="175" dirty="0">
                <a:solidFill>
                  <a:srgbClr val="706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06E7E"/>
                </a:solidFill>
                <a:latin typeface="Arial"/>
                <a:cs typeface="Arial"/>
              </a:rPr>
              <a:t>summary</a:t>
            </a:r>
            <a:r>
              <a:rPr sz="1200" spc="235" dirty="0">
                <a:solidFill>
                  <a:srgbClr val="706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06E7E"/>
                </a:solidFill>
                <a:latin typeface="Arial"/>
                <a:cs typeface="Arial"/>
              </a:rPr>
              <a:t>quality</a:t>
            </a:r>
            <a:r>
              <a:rPr sz="1200" spc="120" dirty="0">
                <a:solidFill>
                  <a:srgbClr val="706E7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706E7E"/>
                </a:solidFill>
                <a:latin typeface="Arial"/>
                <a:cs typeface="Arial"/>
              </a:rPr>
              <a:t>and</a:t>
            </a:r>
            <a:r>
              <a:rPr sz="1200" spc="90" dirty="0">
                <a:solidFill>
                  <a:srgbClr val="706E7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706E7E"/>
                </a:solidFill>
                <a:latin typeface="Arial"/>
                <a:cs typeface="Arial"/>
              </a:rPr>
              <a:t>effectiveness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985" y="1479144"/>
            <a:ext cx="2860675" cy="79765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01</a:t>
            </a:r>
            <a:endParaRPr sz="2550" dirty="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200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Measuring Quality</a:t>
            </a:r>
          </a:p>
          <a:p>
            <a:pPr marL="36830">
              <a:lnSpc>
                <a:spcPct val="100000"/>
              </a:lnSpc>
              <a:spcBef>
                <a:spcPts val="200"/>
              </a:spcBef>
            </a:pP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Evaluation</a:t>
            </a:r>
            <a:r>
              <a:rPr sz="800" spc="4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metrics</a:t>
            </a:r>
            <a:r>
              <a:rPr sz="8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are crucial</a:t>
            </a:r>
            <a:r>
              <a:rPr sz="800" spc="-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for</a:t>
            </a:r>
            <a:r>
              <a:rPr sz="8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assessing</a:t>
            </a:r>
            <a:r>
              <a:rPr sz="800" spc="5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summary</a:t>
            </a:r>
            <a:r>
              <a:rPr sz="800" spc="6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quality</a:t>
            </a:r>
            <a:r>
              <a:rPr sz="800" spc="-10" dirty="0">
                <a:solidFill>
                  <a:srgbClr val="33313F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7319" y="1427533"/>
            <a:ext cx="3743325" cy="8066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02</a:t>
            </a:r>
            <a:endParaRPr sz="2550" spc="-25" dirty="0">
              <a:solidFill>
                <a:srgbClr val="1F4DCC"/>
              </a:solidFill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  <a:spcBef>
                <a:spcPts val="1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ROUGE Score</a:t>
            </a:r>
          </a:p>
          <a:p>
            <a:pPr marL="240029">
              <a:lnSpc>
                <a:spcPct val="100000"/>
              </a:lnSpc>
              <a:spcBef>
                <a:spcPts val="15"/>
              </a:spcBef>
            </a:pPr>
            <a:r>
              <a:rPr sz="800" spc="-60" dirty="0">
                <a:solidFill>
                  <a:srgbClr val="110F1F"/>
                </a:solidFill>
                <a:latin typeface="Arial"/>
                <a:cs typeface="Arial"/>
              </a:rPr>
              <a:t>ROUGE</a:t>
            </a:r>
            <a:r>
              <a:rPr sz="8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measures</a:t>
            </a:r>
            <a:r>
              <a:rPr sz="800" spc="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the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overlap between</a:t>
            </a:r>
            <a:r>
              <a:rPr sz="8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generated</a:t>
            </a:r>
            <a:r>
              <a:rPr sz="800" spc="3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summaries</a:t>
            </a:r>
            <a:r>
              <a:rPr sz="800" spc="4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and</a:t>
            </a:r>
            <a:r>
              <a:rPr sz="800" spc="-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reference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summaries,</a:t>
            </a:r>
            <a:r>
              <a:rPr sz="800" spc="-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highlighting</a:t>
            </a:r>
            <a:r>
              <a:rPr sz="800" spc="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relevance.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508" y="2515514"/>
            <a:ext cx="3534410" cy="8066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  03</a:t>
            </a:r>
            <a:endParaRPr sz="2550" spc="-25" dirty="0">
              <a:solidFill>
                <a:srgbClr val="1F4DCC"/>
              </a:solidFill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  <a:spcBef>
                <a:spcPts val="1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BLEU Score</a:t>
            </a:r>
          </a:p>
          <a:p>
            <a:pPr marL="236854">
              <a:lnSpc>
                <a:spcPct val="100000"/>
              </a:lnSpc>
              <a:spcBef>
                <a:spcPts val="15"/>
              </a:spcBef>
            </a:pPr>
            <a:r>
              <a:rPr sz="800" spc="-50" dirty="0">
                <a:solidFill>
                  <a:srgbClr val="110F1F"/>
                </a:solidFill>
                <a:latin typeface="Arial"/>
                <a:cs typeface="Arial"/>
              </a:rPr>
              <a:t>BLEU</a:t>
            </a:r>
            <a:r>
              <a:rPr sz="800" spc="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is</a:t>
            </a:r>
            <a:r>
              <a:rPr sz="800" spc="-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</a:t>
            </a:r>
            <a:r>
              <a:rPr sz="800" spc="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precision-based</a:t>
            </a:r>
            <a:r>
              <a:rPr sz="800" spc="-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metric</a:t>
            </a:r>
            <a:r>
              <a:rPr sz="800" spc="5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that</a:t>
            </a:r>
            <a:r>
              <a:rPr sz="8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evaluates</a:t>
            </a:r>
            <a:r>
              <a:rPr sz="800" spc="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the</a:t>
            </a:r>
            <a:r>
              <a:rPr sz="800" spc="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quality</a:t>
            </a:r>
            <a:r>
              <a:rPr sz="800" spc="6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of</a:t>
            </a:r>
            <a:r>
              <a:rPr sz="800" spc="5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machine­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generated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summaries against</a:t>
            </a:r>
            <a:r>
              <a:rPr sz="800" spc="3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reference</a:t>
            </a:r>
            <a:r>
              <a:rPr sz="800" spc="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texts</a:t>
            </a:r>
            <a:r>
              <a:rPr sz="800" spc="-10" dirty="0">
                <a:solidFill>
                  <a:srgbClr val="33313F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7319" y="2515514"/>
            <a:ext cx="3760470" cy="8066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lang="en-US" sz="2550" spc="-25" dirty="0">
                <a:solidFill>
                  <a:srgbClr val="1F4DCC"/>
                </a:solidFill>
                <a:latin typeface="Arial"/>
                <a:cs typeface="Arial"/>
              </a:rPr>
              <a:t>04</a:t>
            </a:r>
            <a:endParaRPr sz="2550" spc="-25" dirty="0">
              <a:solidFill>
                <a:srgbClr val="1F4DCC"/>
              </a:solidFill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15"/>
              </a:spcBef>
            </a:pPr>
            <a:r>
              <a:rPr lang="en-IN" sz="1000" b="1" i="0" cap="all" dirty="0">
                <a:solidFill>
                  <a:srgbClr val="07071B"/>
                </a:solidFill>
                <a:effectLst/>
                <a:latin typeface="Big Shoulders Display"/>
              </a:rPr>
              <a:t>Comparison with Human Baseline</a:t>
            </a:r>
          </a:p>
          <a:p>
            <a:pPr marL="243204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Comparing</a:t>
            </a:r>
            <a:r>
              <a:rPr sz="800" spc="6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model</a:t>
            </a:r>
            <a:r>
              <a:rPr sz="800" spc="6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outputs</a:t>
            </a:r>
            <a:r>
              <a:rPr sz="800" spc="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to</a:t>
            </a:r>
            <a:r>
              <a:rPr sz="800" spc="-2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human-generated</a:t>
            </a:r>
            <a:r>
              <a:rPr sz="800" spc="-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summaries</a:t>
            </a:r>
            <a:r>
              <a:rPr sz="800" spc="8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provides</a:t>
            </a:r>
            <a:r>
              <a:rPr sz="800" spc="5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insights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into</a:t>
            </a:r>
            <a:r>
              <a:rPr sz="800" spc="-1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performance</a:t>
            </a:r>
            <a:r>
              <a:rPr sz="800" spc="7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gaps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and</a:t>
            </a:r>
            <a:r>
              <a:rPr sz="800" spc="-2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areas</a:t>
            </a:r>
            <a:r>
              <a:rPr sz="800" spc="-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10F1F"/>
                </a:solidFill>
                <a:latin typeface="Arial"/>
                <a:cs typeface="Arial"/>
              </a:rPr>
              <a:t>for</a:t>
            </a:r>
            <a:r>
              <a:rPr sz="800" spc="85" dirty="0">
                <a:solidFill>
                  <a:srgbClr val="110F1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0F1F"/>
                </a:solidFill>
                <a:latin typeface="Arial"/>
                <a:cs typeface="Arial"/>
              </a:rPr>
              <a:t>improvement.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EDEB765-334E-47EF-BDED-AC100F66D79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1088</Words>
  <Application>Microsoft Office PowerPoint</Application>
  <PresentationFormat>Custom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Big Shoulders Display</vt:lpstr>
      <vt:lpstr>Inter</vt:lpstr>
      <vt:lpstr>Times New Roman</vt:lpstr>
      <vt:lpstr>Office Theme</vt:lpstr>
      <vt:lpstr>Text Summarization Project  Presented by: Ansh Pant Date: 26/12/2024</vt:lpstr>
      <vt:lpstr>Introduction to Textual Data Automation  Automates condensing textual data for quick insights</vt:lpstr>
      <vt:lpstr>PowerPoint Presentation</vt:lpstr>
      <vt:lpstr>PowerPoint Presentation</vt:lpstr>
      <vt:lpstr>PowerPoint Presentation</vt:lpstr>
      <vt:lpstr>Comprehensive Project Workflow Overview   Detailed steps from data collection to deployment</vt:lpstr>
      <vt:lpstr>Understanding Extractive Summarization   An overview of techniques and tools for effective summarization</vt:lpstr>
      <vt:lpstr>PowerPoint Presentation</vt:lpstr>
      <vt:lpstr>PowerPoint Presentation</vt:lpstr>
      <vt:lpstr>Performance Comparison</vt:lpstr>
      <vt:lpstr>PowerPoint Presentation</vt:lpstr>
      <vt:lpstr>Exploring Future Innovations Key advancements shaping the future of Al</vt:lpstr>
      <vt:lpstr> Conclusion of Project Insights    Summarizing achievements and future goals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Ansh Pant</cp:lastModifiedBy>
  <cp:revision>2</cp:revision>
  <dcterms:created xsi:type="dcterms:W3CDTF">2024-12-26T10:10:40Z</dcterms:created>
  <dcterms:modified xsi:type="dcterms:W3CDTF">2024-12-26T12:22:39Z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2024-12-26T00:00:00Z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2024-12-26T00:00:00Z</vt:filetime>
  </property>
</Properties>
</file>