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5"/>
  </p:notesMasterIdLst>
  <p:handoutMasterIdLst>
    <p:handoutMasterId r:id="rId26"/>
  </p:handoutMasterIdLst>
  <p:sldIdLst>
    <p:sldId id="258" r:id="rId5"/>
    <p:sldId id="293" r:id="rId6"/>
    <p:sldId id="284" r:id="rId7"/>
    <p:sldId id="310" r:id="rId8"/>
    <p:sldId id="295" r:id="rId9"/>
    <p:sldId id="297" r:id="rId10"/>
    <p:sldId id="296" r:id="rId11"/>
    <p:sldId id="298" r:id="rId12"/>
    <p:sldId id="299" r:id="rId13"/>
    <p:sldId id="300" r:id="rId14"/>
    <p:sldId id="302" r:id="rId15"/>
    <p:sldId id="301" r:id="rId16"/>
    <p:sldId id="303" r:id="rId17"/>
    <p:sldId id="304" r:id="rId18"/>
    <p:sldId id="306" r:id="rId19"/>
    <p:sldId id="305" r:id="rId20"/>
    <p:sldId id="307" r:id="rId21"/>
    <p:sldId id="309" r:id="rId22"/>
    <p:sldId id="30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>
        <p:scale>
          <a:sx n="100" d="100"/>
          <a:sy n="100" d="100"/>
        </p:scale>
        <p:origin x="9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riza/bbc-news-summary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5170714" cy="3227514"/>
          </a:xfrm>
        </p:spPr>
        <p:txBody>
          <a:bodyPr>
            <a:normAutofit/>
          </a:bodyPr>
          <a:lstStyle/>
          <a:p>
            <a:r>
              <a:rPr lang="en-US" dirty="0"/>
              <a:t>Text Summarization using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Biswarup Senapati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20.12.2024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1" r="1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Model </a:t>
            </a:r>
            <a:r>
              <a:rPr lang="en-IN" sz="2000" b="1" dirty="0" smtClean="0"/>
              <a:t>Training: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7" y="1396671"/>
            <a:ext cx="10570244" cy="47120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697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Evaluation </a:t>
            </a:r>
            <a:r>
              <a:rPr lang="en-IN" sz="2000" b="1" dirty="0" smtClean="0"/>
              <a:t>Metrics: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16110"/>
            <a:ext cx="6604000" cy="5012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002" y="2045825"/>
            <a:ext cx="4086795" cy="37533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8611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Results: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7" y="1665970"/>
            <a:ext cx="4773993" cy="34913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43" y="1725462"/>
            <a:ext cx="6070957" cy="34319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63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Results: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34" y="1276410"/>
            <a:ext cx="6394766" cy="48830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6531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6223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Deployment:</a:t>
            </a:r>
          </a:p>
          <a:p>
            <a:endParaRPr lang="en-IN" sz="2000" b="1" dirty="0"/>
          </a:p>
          <a:p>
            <a:endParaRPr lang="en-IN" sz="2000" b="1" dirty="0" smtClean="0"/>
          </a:p>
          <a:p>
            <a:r>
              <a:rPr lang="en-IN" sz="1600" dirty="0"/>
              <a:t>Implemented extractor modules for text extraction from URL, PDF, </a:t>
            </a:r>
            <a:r>
              <a:rPr lang="en-IN" sz="1600" dirty="0" err="1"/>
              <a:t>docx</a:t>
            </a:r>
            <a:r>
              <a:rPr lang="en-IN" sz="1600" dirty="0"/>
              <a:t>.</a:t>
            </a:r>
          </a:p>
          <a:p>
            <a:r>
              <a:rPr lang="en-IN" sz="1600" dirty="0" smtClean="0"/>
              <a:t>Defined </a:t>
            </a:r>
            <a:r>
              <a:rPr lang="en-IN" sz="1600" dirty="0"/>
              <a:t>the API endpoints. (</a:t>
            </a:r>
            <a:r>
              <a:rPr lang="en-IN" sz="1600" dirty="0" err="1"/>
              <a:t>FastAPI</a:t>
            </a:r>
            <a:r>
              <a:rPr lang="en-IN" sz="1600" dirty="0"/>
              <a:t>)</a:t>
            </a:r>
          </a:p>
          <a:p>
            <a:r>
              <a:rPr lang="en-IN" sz="1600" dirty="0" smtClean="0"/>
              <a:t>Accepts</a:t>
            </a:r>
            <a:r>
              <a:rPr lang="en-IN" sz="1600" dirty="0"/>
              <a:t>: Text, URL, Files (PDF, </a:t>
            </a:r>
            <a:r>
              <a:rPr lang="en-IN" sz="1600" dirty="0" err="1"/>
              <a:t>docx</a:t>
            </a:r>
            <a:r>
              <a:rPr lang="en-IN" sz="1600" dirty="0"/>
              <a:t>)</a:t>
            </a:r>
          </a:p>
          <a:p>
            <a:r>
              <a:rPr lang="en-IN" sz="1600" dirty="0" smtClean="0"/>
              <a:t>Returns</a:t>
            </a:r>
            <a:r>
              <a:rPr lang="en-IN" sz="1600" dirty="0"/>
              <a:t>:</a:t>
            </a:r>
          </a:p>
          <a:p>
            <a:r>
              <a:rPr lang="en-IN" sz="1600" dirty="0" smtClean="0"/>
              <a:t>Abstractive </a:t>
            </a:r>
            <a:r>
              <a:rPr lang="en-IN" sz="1600" dirty="0"/>
              <a:t>&amp; Extractive Summary</a:t>
            </a:r>
          </a:p>
          <a:p>
            <a:r>
              <a:rPr lang="en-IN" sz="1600" dirty="0" smtClean="0"/>
              <a:t>Utilized </a:t>
            </a:r>
            <a:r>
              <a:rPr lang="en-IN" sz="1600" dirty="0"/>
              <a:t>‘jQuery’ for a dynamic webpage</a:t>
            </a:r>
            <a:r>
              <a:rPr lang="en-IN" sz="2000" dirty="0"/>
              <a:t>.</a:t>
            </a:r>
            <a:endParaRPr lang="en-IN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51" y="2017662"/>
            <a:ext cx="2314898" cy="714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4900" y="2636822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Containerized the entire application along with</a:t>
            </a:r>
          </a:p>
          <a:p>
            <a:r>
              <a:rPr lang="en-US" sz="1600" dirty="0"/>
              <a:t>the deep-learning models.</a:t>
            </a:r>
          </a:p>
          <a:p>
            <a:r>
              <a:rPr lang="en-US" sz="1600" dirty="0" smtClean="0"/>
              <a:t>Built </a:t>
            </a:r>
            <a:r>
              <a:rPr lang="en-US" sz="1600" dirty="0"/>
              <a:t>the image &amp; Pushed into </a:t>
            </a:r>
            <a:r>
              <a:rPr lang="en-US" sz="1600" dirty="0" err="1"/>
              <a:t>docker</a:t>
            </a:r>
            <a:r>
              <a:rPr lang="en-US" sz="1600" dirty="0"/>
              <a:t> hub.</a:t>
            </a:r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2857843"/>
            <a:ext cx="1733792" cy="1057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49" y="4362677"/>
            <a:ext cx="1952898" cy="714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7047" y="4572207"/>
            <a:ext cx="361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Deployed the </a:t>
            </a:r>
            <a:r>
              <a:rPr lang="en-US" sz="1600" dirty="0" err="1"/>
              <a:t>docker</a:t>
            </a:r>
            <a:r>
              <a:rPr lang="en-US" sz="1600" dirty="0"/>
              <a:t> image using Azure Container Instance</a:t>
            </a:r>
          </a:p>
          <a:p>
            <a:r>
              <a:rPr lang="en-US" sz="1600" dirty="0"/>
              <a:t>● Integrated with GitHub actions – CI/CD pipeline</a:t>
            </a:r>
          </a:p>
          <a:p>
            <a:r>
              <a:rPr lang="en-US" sz="1600" dirty="0"/>
              <a:t>● Advantage = 4 CPU cores for Free Trail</a:t>
            </a:r>
            <a:endParaRPr lang="en-IN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696" y="4819530"/>
            <a:ext cx="156231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3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Deployed </a:t>
            </a:r>
            <a:r>
              <a:rPr lang="en-IN" sz="2000" b="1" dirty="0" smtClean="0"/>
              <a:t>Application:</a:t>
            </a:r>
          </a:p>
          <a:p>
            <a:endParaRPr lang="en-IN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98" y="1330186"/>
            <a:ext cx="9516803" cy="48679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690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Deployed </a:t>
            </a:r>
            <a:r>
              <a:rPr lang="en-IN" sz="2000" b="1" dirty="0" smtClean="0"/>
              <a:t>Application:</a:t>
            </a:r>
          </a:p>
          <a:p>
            <a:endParaRPr lang="en-IN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88" y="1469702"/>
            <a:ext cx="9669224" cy="46297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0197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8559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Challenges:</a:t>
            </a:r>
          </a:p>
          <a:p>
            <a:r>
              <a:rPr lang="en-IN" sz="2000" dirty="0"/>
              <a:t>·  </a:t>
            </a:r>
            <a:r>
              <a:rPr lang="en-IN" sz="2000" b="1" dirty="0"/>
              <a:t>Data Quality:</a:t>
            </a:r>
            <a:r>
              <a:rPr lang="en-IN" sz="2000" dirty="0"/>
              <a:t> Inconsistent formatting and noise in the dataset required extensive </a:t>
            </a:r>
            <a:r>
              <a:rPr lang="en-IN" sz="2000" dirty="0" err="1"/>
              <a:t>preprocessing</a:t>
            </a:r>
            <a:r>
              <a:rPr lang="en-IN" sz="2000" dirty="0"/>
              <a:t>.</a:t>
            </a:r>
          </a:p>
          <a:p>
            <a:r>
              <a:rPr lang="en-IN" sz="2000" dirty="0"/>
              <a:t>·  </a:t>
            </a:r>
            <a:r>
              <a:rPr lang="en-IN" sz="2000" b="1" dirty="0"/>
              <a:t>Model Selection:</a:t>
            </a:r>
            <a:r>
              <a:rPr lang="en-IN" sz="2000" dirty="0"/>
              <a:t> Choosing the right model for balancing accuracy and computational efficiency.</a:t>
            </a:r>
          </a:p>
          <a:p>
            <a:r>
              <a:rPr lang="en-IN" sz="2000" dirty="0"/>
              <a:t>·  </a:t>
            </a:r>
            <a:r>
              <a:rPr lang="en-IN" sz="2000" b="1" dirty="0"/>
              <a:t>Computational Requirements:</a:t>
            </a:r>
            <a:r>
              <a:rPr lang="en-IN" sz="2000" dirty="0"/>
              <a:t> High memory and processing power needed for training large language models like BART.</a:t>
            </a:r>
          </a:p>
          <a:p>
            <a:r>
              <a:rPr lang="en-IN" sz="2000" dirty="0"/>
              <a:t>·  </a:t>
            </a:r>
            <a:r>
              <a:rPr lang="en-IN" sz="2000" b="1" dirty="0"/>
              <a:t>Performance Evaluation:</a:t>
            </a:r>
            <a:r>
              <a:rPr lang="en-IN" sz="2000" dirty="0"/>
              <a:t> Measuring the quality of abstractive summaries was challenging due to subjective metrics like ROUGE.</a:t>
            </a:r>
          </a:p>
          <a:p>
            <a:r>
              <a:rPr lang="en-IN" sz="2000" dirty="0"/>
              <a:t>·  </a:t>
            </a:r>
            <a:r>
              <a:rPr lang="en-IN" sz="2000" b="1" dirty="0"/>
              <a:t>Domain-Specific Summarization:</a:t>
            </a:r>
            <a:r>
              <a:rPr lang="en-IN" sz="2000" dirty="0"/>
              <a:t> Difficulty in fine-tuning the model for different use cases like customer reviews and scientific papers.</a:t>
            </a:r>
          </a:p>
          <a:p>
            <a:r>
              <a:rPr lang="en-IN" sz="2000" dirty="0"/>
              <a:t>·  </a:t>
            </a:r>
            <a:r>
              <a:rPr lang="en-IN" sz="2000" b="1" dirty="0"/>
              <a:t>Language Limitations:</a:t>
            </a:r>
            <a:r>
              <a:rPr lang="en-IN" sz="2000" dirty="0"/>
              <a:t> Handling text data in multiple languages or with mixed-language content.</a:t>
            </a:r>
          </a:p>
          <a:p>
            <a:r>
              <a:rPr lang="en-IN" sz="2000" dirty="0"/>
              <a:t>·  </a:t>
            </a:r>
            <a:r>
              <a:rPr lang="en-IN" sz="2000" b="1" dirty="0"/>
              <a:t>User Feedback:</a:t>
            </a:r>
            <a:r>
              <a:rPr lang="en-IN" sz="2000" dirty="0"/>
              <a:t> Incorporating subjective user preferences into objective model improvements.</a:t>
            </a:r>
          </a:p>
          <a:p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8768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949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Future </a:t>
            </a:r>
            <a:r>
              <a:rPr lang="en-IN" sz="2000" b="1" dirty="0" smtClean="0"/>
              <a:t>Scope:</a:t>
            </a:r>
          </a:p>
          <a:p>
            <a:endParaRPr lang="en-IN" sz="2000" b="1" dirty="0" smtClean="0"/>
          </a:p>
          <a:p>
            <a:r>
              <a:rPr lang="en-IN" sz="2000" dirty="0"/>
              <a:t>· </a:t>
            </a:r>
            <a:r>
              <a:rPr lang="en-IN" sz="2000" b="1" dirty="0"/>
              <a:t>Domain-Specific Models:</a:t>
            </a:r>
            <a:r>
              <a:rPr lang="en-IN" sz="2000" dirty="0"/>
              <a:t> Develop summarization models tailored for specialized fields like law, medicine, and finance for better accuracy and context understanding.</a:t>
            </a:r>
          </a:p>
          <a:p>
            <a:r>
              <a:rPr lang="en-IN" sz="2000" dirty="0"/>
              <a:t>· </a:t>
            </a:r>
            <a:r>
              <a:rPr lang="en-IN" sz="2000" b="1" dirty="0"/>
              <a:t>Multilingual Summarization:</a:t>
            </a:r>
            <a:r>
              <a:rPr lang="en-IN" sz="2000" dirty="0"/>
              <a:t> Expand to support multiple languages, making the tool accessible to a global audience.</a:t>
            </a:r>
          </a:p>
          <a:p>
            <a:r>
              <a:rPr lang="en-IN" sz="2000" dirty="0"/>
              <a:t>· </a:t>
            </a:r>
            <a:r>
              <a:rPr lang="en-IN" sz="2000" b="1" dirty="0"/>
              <a:t>Real-Time Summarization:</a:t>
            </a:r>
            <a:r>
              <a:rPr lang="en-IN" sz="2000" dirty="0"/>
              <a:t> Integrate real-time capabilities for live news, meetings, and chats, enhancing instant information consumption.</a:t>
            </a:r>
          </a:p>
          <a:p>
            <a:r>
              <a:rPr lang="en-IN" sz="2000" dirty="0"/>
              <a:t>· </a:t>
            </a:r>
            <a:r>
              <a:rPr lang="en-IN" sz="2000" b="1" dirty="0"/>
              <a:t>Hybrid Techniques:</a:t>
            </a:r>
            <a:r>
              <a:rPr lang="en-IN" sz="2000" dirty="0"/>
              <a:t> Combine extractive and abstractive methods with advanced neural architectures to improve summary quality and coherence.</a:t>
            </a:r>
          </a:p>
          <a:p>
            <a:r>
              <a:rPr lang="en-IN" sz="2000" dirty="0"/>
              <a:t>· </a:t>
            </a:r>
            <a:r>
              <a:rPr lang="en-IN" sz="2000" b="1" dirty="0"/>
              <a:t>Personalized Content Delivery:</a:t>
            </a:r>
            <a:r>
              <a:rPr lang="en-IN" sz="2000" dirty="0"/>
              <a:t> Implement AI-driven personalization to provide user-specific summaries for tailored experiences.</a:t>
            </a:r>
          </a:p>
          <a:p>
            <a:r>
              <a:rPr lang="en-IN" sz="2000" dirty="0"/>
              <a:t>· </a:t>
            </a:r>
            <a:r>
              <a:rPr lang="en-IN" sz="2000" b="1" dirty="0"/>
              <a:t>Integration Opportunities:</a:t>
            </a:r>
            <a:r>
              <a:rPr lang="en-IN" sz="2000" dirty="0"/>
              <a:t> Embed summarization into platforms like virtual assistants, search engines, and e-learning tools to enhance utility and user engagement.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3539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975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Conclusion</a:t>
            </a:r>
            <a:r>
              <a:rPr lang="en-IN" sz="2000" b="1" dirty="0" smtClean="0">
                <a:latin typeface="Calibri (Body)"/>
              </a:rPr>
              <a:t>:</a:t>
            </a:r>
          </a:p>
          <a:p>
            <a:endParaRPr lang="en-IN" sz="2000" b="1" dirty="0" smtClean="0">
              <a:latin typeface="Calibri (Body)"/>
            </a:endParaRPr>
          </a:p>
          <a:p>
            <a:pPr algn="just"/>
            <a:r>
              <a:rPr lang="en-IN" dirty="0"/>
              <a:t>The Text Summarization project demonstrates the potential of leveraging advanced NLP techniques to address the challenge of information overload in today’s data-driven world. By employing both extractive and abstractive summarization methods, the project successfully condenses large volumes of text into concise and meaningful summaries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implementation highlights the importance of robust </a:t>
            </a:r>
            <a:r>
              <a:rPr lang="en-IN" dirty="0" err="1"/>
              <a:t>preprocessing</a:t>
            </a:r>
            <a:r>
              <a:rPr lang="en-IN" dirty="0"/>
              <a:t>, model fine-tuning, and performance evaluation in building effective summarization systems. The results showcase the transformative impact of text summarization across various domains such as news, customer reviews, and research papers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While the project achieved significant milestones, it also opens avenues for further advancements, including multilingual capabilities and real-time applications. Overall, this project underscores the critical role of AI-driven tools in enabling efficient information processing and informed decision-making.</a:t>
            </a:r>
          </a:p>
          <a:p>
            <a:endParaRPr lang="en-IN" sz="2000" b="1" dirty="0" smtClean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087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315" y="787400"/>
            <a:ext cx="5181185" cy="4997631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IN" b="1" dirty="0" smtClean="0"/>
              <a:t>:</a:t>
            </a:r>
          </a:p>
          <a:p>
            <a:pPr algn="just"/>
            <a:r>
              <a:rPr lang="en-IN" dirty="0" smtClean="0"/>
              <a:t>Developing </a:t>
            </a:r>
            <a:r>
              <a:rPr lang="en-IN" dirty="0"/>
              <a:t>an automated text summarization system that can accurately and efficiently condense large bodies of text into concise summaries is essential for enhancing business operations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This project aims to deploy NLP techniques to create a robust text summarization tool capable of handling various types of documents across different domains.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system should deliver high-quality summaries that retain the core information and contextual meaning of the original text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algn="just"/>
            <a:endParaRPr lang="en-IN" b="1" dirty="0"/>
          </a:p>
          <a:p>
            <a:pPr algn="just"/>
            <a:endParaRPr lang="en-IN" b="1" dirty="0" smtClean="0"/>
          </a:p>
          <a:p>
            <a:pPr algn="just"/>
            <a:endParaRPr lang="en-IN" b="1" dirty="0" smtClean="0"/>
          </a:p>
          <a:p>
            <a:pPr algn="just"/>
            <a:endParaRPr lang="en-IN" b="1" dirty="0" smtClean="0"/>
          </a:p>
          <a:p>
            <a:pPr algn="just"/>
            <a:endParaRPr lang="en-IN" b="1" dirty="0"/>
          </a:p>
          <a:p>
            <a:pPr algn="just"/>
            <a:endParaRPr lang="en-IN" b="1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723900"/>
            <a:ext cx="5981699" cy="464251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IN" b="1" dirty="0"/>
              <a:t>Project </a:t>
            </a:r>
            <a:r>
              <a:rPr lang="en-IN" b="1" dirty="0" smtClean="0"/>
              <a:t>Statement</a:t>
            </a:r>
          </a:p>
          <a:p>
            <a:r>
              <a:rPr lang="en-IN" dirty="0" smtClean="0"/>
              <a:t>Text </a:t>
            </a:r>
            <a:r>
              <a:rPr lang="en-IN" dirty="0"/>
              <a:t>Summarization focuses on converting large bodies of text into a few sentences summing up the gist of the larger text.</a:t>
            </a:r>
          </a:p>
          <a:p>
            <a:r>
              <a:rPr lang="en-IN" dirty="0"/>
              <a:t>There is a wide variety of applications for text summarization including News Summary, Customer Reviews</a:t>
            </a:r>
            <a:r>
              <a:rPr lang="en-IN" dirty="0" smtClean="0"/>
              <a:t>, Research </a:t>
            </a:r>
            <a:r>
              <a:rPr lang="en-IN" dirty="0"/>
              <a:t>Papers, etc.</a:t>
            </a:r>
          </a:p>
          <a:p>
            <a:r>
              <a:rPr lang="en-IN" dirty="0"/>
              <a:t>This project aims to understand the importance of text summarization and apply different techniques to </a:t>
            </a:r>
            <a:r>
              <a:rPr lang="en-IN" dirty="0" err="1"/>
              <a:t>fulfill</a:t>
            </a:r>
            <a:r>
              <a:rPr lang="en-IN" dirty="0"/>
              <a:t> the </a:t>
            </a:r>
            <a:r>
              <a:rPr lang="en-IN" dirty="0" smtClean="0"/>
              <a:t>purpose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6" y="1041400"/>
            <a:ext cx="4791075" cy="4724400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801884" y="891508"/>
            <a:ext cx="3314700" cy="2093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801884" y="2123408"/>
            <a:ext cx="5713841" cy="486860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 smtClean="0"/>
              <a:t>Automate the summarization process.</a:t>
            </a:r>
          </a:p>
          <a:p>
            <a:r>
              <a:rPr lang="en-IN" sz="2500" dirty="0" smtClean="0"/>
              <a:t>Challenges in summarization:</a:t>
            </a:r>
          </a:p>
          <a:p>
            <a:r>
              <a:rPr lang="en-IN" sz="2500" dirty="0" smtClean="0"/>
              <a:t>Maintaining meaning and coherence</a:t>
            </a:r>
          </a:p>
          <a:p>
            <a:r>
              <a:rPr lang="en-IN" sz="2500" dirty="0" smtClean="0"/>
              <a:t>Handling large datasets</a:t>
            </a:r>
          </a:p>
          <a:p>
            <a:r>
              <a:rPr lang="en-IN" sz="2500" dirty="0" smtClean="0"/>
              <a:t>Accuracy of summaries.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7725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22301"/>
            <a:ext cx="1132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Methodology:</a:t>
            </a:r>
          </a:p>
          <a:p>
            <a:pPr lvl="0"/>
            <a:r>
              <a:rPr lang="en-IN" sz="2000" b="1" dirty="0"/>
              <a:t>Data Collection:</a:t>
            </a:r>
            <a:endParaRPr lang="en-IN" sz="2000" dirty="0"/>
          </a:p>
          <a:p>
            <a:pPr lvl="1"/>
            <a:r>
              <a:rPr lang="en-IN" sz="2000" dirty="0"/>
              <a:t>Dataset: News articles, research papers, and customer reviews.</a:t>
            </a:r>
          </a:p>
          <a:p>
            <a:pPr lvl="1"/>
            <a:r>
              <a:rPr lang="en-IN" sz="2000" dirty="0" err="1"/>
              <a:t>Preprocessing</a:t>
            </a:r>
            <a:r>
              <a:rPr lang="en-IN" sz="2000" dirty="0"/>
              <a:t>: Cleaning and normalizing text data.</a:t>
            </a:r>
          </a:p>
          <a:p>
            <a:pPr lvl="0"/>
            <a:r>
              <a:rPr lang="en-IN" sz="2000" b="1" dirty="0"/>
              <a:t>Techniques Used:</a:t>
            </a:r>
            <a:endParaRPr lang="en-IN" sz="2000" dirty="0"/>
          </a:p>
          <a:p>
            <a:pPr lvl="1"/>
            <a:r>
              <a:rPr lang="en-IN" sz="2000" dirty="0"/>
              <a:t>Extractive Summarization: Identifying key sentences from the text.</a:t>
            </a:r>
          </a:p>
          <a:p>
            <a:pPr lvl="1"/>
            <a:r>
              <a:rPr lang="en-IN" sz="2000" dirty="0"/>
              <a:t>Abstractive Summarization: Generating new sentences to summarize the text.</a:t>
            </a:r>
          </a:p>
          <a:p>
            <a:pPr lvl="0"/>
            <a:r>
              <a:rPr lang="en-IN" sz="2000" b="1" dirty="0"/>
              <a:t>Tools and Libraries:</a:t>
            </a:r>
            <a:endParaRPr lang="en-IN" sz="2000" dirty="0"/>
          </a:p>
          <a:p>
            <a:pPr lvl="1"/>
            <a:r>
              <a:rPr lang="en-IN" sz="2000" dirty="0"/>
              <a:t>Python, Pandas, Transformers, </a:t>
            </a:r>
            <a:r>
              <a:rPr lang="en-IN" sz="2000" dirty="0" smtClean="0"/>
              <a:t>Docker , Fast </a:t>
            </a:r>
            <a:r>
              <a:rPr lang="en-IN" sz="2000" dirty="0" err="1" smtClean="0"/>
              <a:t>Api</a:t>
            </a:r>
            <a:r>
              <a:rPr lang="en-IN" sz="2000" dirty="0" smtClean="0"/>
              <a:t> , AWS EC2</a:t>
            </a:r>
            <a:endParaRPr lang="en-IN" sz="2000" dirty="0"/>
          </a:p>
          <a:p>
            <a:pPr lvl="1"/>
            <a:r>
              <a:rPr lang="en-IN" sz="2000" dirty="0"/>
              <a:t>Model: BART (Bidirectional and Auto-Regressive Transformer</a:t>
            </a:r>
            <a:r>
              <a:rPr lang="en-IN" sz="2000" dirty="0" smtClean="0"/>
              <a:t>)</a:t>
            </a:r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71" y="3676129"/>
            <a:ext cx="981445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22301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Workflow: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276049"/>
            <a:ext cx="8264983" cy="46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22301"/>
            <a:ext cx="1132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Dataset </a:t>
            </a:r>
            <a:r>
              <a:rPr lang="en-IN" sz="2000" b="1" dirty="0" smtClean="0"/>
              <a:t>Description:</a:t>
            </a:r>
          </a:p>
          <a:p>
            <a:r>
              <a:rPr lang="en-IN" sz="2000" b="1" dirty="0"/>
              <a:t>Dataset Name:</a:t>
            </a:r>
            <a:r>
              <a:rPr lang="en-IN" sz="2000" dirty="0"/>
              <a:t> BBC News Summary</a:t>
            </a:r>
          </a:p>
          <a:p>
            <a:r>
              <a:rPr lang="en-IN" sz="2000" b="1" dirty="0"/>
              <a:t>Source:</a:t>
            </a:r>
            <a:r>
              <a:rPr lang="en-IN" sz="2000" dirty="0"/>
              <a:t> </a:t>
            </a:r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www.kaggle.com/datasets/pariza/bbc-news-summary</a:t>
            </a:r>
            <a:endParaRPr lang="en-IN" sz="2000" dirty="0"/>
          </a:p>
          <a:p>
            <a:r>
              <a:rPr lang="en-IN" sz="2000" b="1" dirty="0"/>
              <a:t>Structure</a:t>
            </a:r>
            <a:r>
              <a:rPr lang="en-IN" sz="2000" b="1" dirty="0" smtClean="0"/>
              <a:t>:</a:t>
            </a:r>
          </a:p>
          <a:p>
            <a:r>
              <a:rPr lang="en-IN" sz="2000" dirty="0" smtClean="0"/>
              <a:t>Contains </a:t>
            </a:r>
            <a:r>
              <a:rPr lang="en-IN" sz="2000" dirty="0"/>
              <a:t>two components:</a:t>
            </a:r>
          </a:p>
          <a:p>
            <a:r>
              <a:rPr lang="en-IN" sz="2000" b="1" dirty="0"/>
              <a:t>Articles:</a:t>
            </a:r>
            <a:r>
              <a:rPr lang="en-IN" sz="2000" dirty="0"/>
              <a:t> Full news articles categorized by topics (e.g., Business, Entertainment, Politics, Sport, Tech).</a:t>
            </a:r>
          </a:p>
          <a:p>
            <a:r>
              <a:rPr lang="en-IN" sz="2000" b="1" dirty="0"/>
              <a:t>Summaries:</a:t>
            </a:r>
            <a:r>
              <a:rPr lang="en-IN" sz="2000" dirty="0"/>
              <a:t> Pre-written concise summaries for each article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b="1" dirty="0"/>
              <a:t>Features:</a:t>
            </a:r>
            <a:endParaRPr lang="en-IN" sz="2000" dirty="0"/>
          </a:p>
          <a:p>
            <a:pPr lvl="0"/>
            <a:r>
              <a:rPr lang="en-IN" sz="2000" dirty="0"/>
              <a:t>Categories: Five distinct topics for diverse summarization scenarios.</a:t>
            </a:r>
          </a:p>
          <a:p>
            <a:pPr lvl="0"/>
            <a:r>
              <a:rPr lang="en-IN" sz="2000" dirty="0"/>
              <a:t>High-quality content: Professionally written news and summaries ensure accurate benchmarking</a:t>
            </a:r>
            <a:r>
              <a:rPr lang="en-IN" sz="2000" dirty="0" smtClean="0"/>
              <a:t>.</a:t>
            </a:r>
          </a:p>
          <a:p>
            <a:pPr lvl="0"/>
            <a:endParaRPr lang="en-IN" sz="2000" dirty="0"/>
          </a:p>
          <a:p>
            <a:r>
              <a:rPr lang="en-IN" sz="2000" b="1" dirty="0"/>
              <a:t>Size:</a:t>
            </a:r>
            <a:r>
              <a:rPr lang="en-IN" sz="2000" dirty="0"/>
              <a:t> Approximately </a:t>
            </a:r>
            <a:r>
              <a:rPr lang="en-IN" sz="2000" dirty="0" smtClean="0"/>
              <a:t>6,225 </a:t>
            </a:r>
            <a:r>
              <a:rPr lang="en-IN" sz="2000" dirty="0"/>
              <a:t>news articles with corresponding summaries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b="1" dirty="0"/>
              <a:t>Purpose:</a:t>
            </a:r>
            <a:r>
              <a:rPr lang="en-IN" sz="2000" dirty="0"/>
              <a:t> Ideal for testing both extractive and abstractive summarization techniques due to structured content and human-curated summaries.</a:t>
            </a:r>
          </a:p>
          <a:p>
            <a:endParaRPr lang="en-IN" sz="2000" b="1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586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1"/>
            <a:ext cx="5715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err="1"/>
              <a:t>Preprocessing</a:t>
            </a:r>
            <a:r>
              <a:rPr lang="en-IN" sz="2000" b="1" dirty="0" smtClean="0"/>
              <a:t>: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Objective</a:t>
            </a:r>
            <a:r>
              <a:rPr lang="en-IN" sz="2000" b="1" dirty="0"/>
              <a:t>:</a:t>
            </a:r>
            <a:r>
              <a:rPr lang="en-IN" sz="2000" dirty="0"/>
              <a:t> Prepare the dataset for efficient text summarization by cleaning and standardizing text.</a:t>
            </a:r>
          </a:p>
          <a:p>
            <a:r>
              <a:rPr lang="en-IN" sz="2000" b="1" dirty="0"/>
              <a:t>Steps Taken:</a:t>
            </a:r>
            <a:endParaRPr lang="en-IN" sz="2000" dirty="0"/>
          </a:p>
          <a:p>
            <a:r>
              <a:rPr lang="en-IN" sz="2000" b="1" dirty="0"/>
              <a:t>Removing HTML Tags and Special Characters</a:t>
            </a:r>
            <a:r>
              <a:rPr lang="en-IN" sz="2000" b="1" dirty="0" smtClean="0"/>
              <a:t>: </a:t>
            </a:r>
            <a:r>
              <a:rPr lang="en-IN" sz="2000" dirty="0" smtClean="0"/>
              <a:t>Stripped </a:t>
            </a:r>
            <a:r>
              <a:rPr lang="en-IN" sz="2000" dirty="0"/>
              <a:t>unnecessary formatting to ensure clean input text.</a:t>
            </a:r>
          </a:p>
          <a:p>
            <a:r>
              <a:rPr lang="en-IN" sz="2000" b="1" dirty="0"/>
              <a:t>Lowercasing: </a:t>
            </a:r>
            <a:r>
              <a:rPr lang="en-IN" sz="2000" dirty="0"/>
              <a:t>Standardized the text by converting all characters to lowercase.</a:t>
            </a:r>
          </a:p>
          <a:p>
            <a:r>
              <a:rPr lang="en-IN" sz="2000" b="1" dirty="0"/>
              <a:t>Tokenization: </a:t>
            </a:r>
            <a:r>
              <a:rPr lang="en-IN" sz="2000" dirty="0"/>
              <a:t>Split text into individual tokens for model input.</a:t>
            </a:r>
          </a:p>
          <a:p>
            <a:r>
              <a:rPr lang="en-IN" sz="2000" b="1" dirty="0" err="1"/>
              <a:t>Stopword</a:t>
            </a:r>
            <a:r>
              <a:rPr lang="en-IN" sz="2000" b="1" dirty="0"/>
              <a:t> Removal:</a:t>
            </a:r>
            <a:r>
              <a:rPr lang="en-IN" sz="2000" dirty="0"/>
              <a:t> Removed common words like "the," "is," and "in" to focus on meaningful content.</a:t>
            </a:r>
          </a:p>
          <a:p>
            <a:r>
              <a:rPr lang="en-IN" sz="2000" b="1" dirty="0"/>
              <a:t>Punctuation Removal: </a:t>
            </a:r>
            <a:r>
              <a:rPr lang="en-IN" sz="2000" dirty="0"/>
              <a:t>Eliminated punctuation marks to streamline the text.</a:t>
            </a:r>
          </a:p>
          <a:p>
            <a:r>
              <a:rPr lang="en-IN" sz="2000" b="1" dirty="0"/>
              <a:t>Lemmatization:</a:t>
            </a:r>
            <a:r>
              <a:rPr lang="en-IN" sz="2000" dirty="0"/>
              <a:t> Reduced words to their base forms (e.g., "running" → "run") for consistency.</a:t>
            </a:r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527414"/>
            <a:ext cx="5624287" cy="41252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023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22300"/>
            <a:ext cx="701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Model </a:t>
            </a:r>
            <a:r>
              <a:rPr lang="en-IN" sz="2000" b="1" dirty="0" smtClean="0"/>
              <a:t>Training:</a:t>
            </a:r>
          </a:p>
          <a:p>
            <a:r>
              <a:rPr lang="en-US" sz="2000" dirty="0"/>
              <a:t>Extractive Text Summarization</a:t>
            </a:r>
          </a:p>
          <a:p>
            <a:r>
              <a:rPr lang="en-US" sz="2000" dirty="0"/>
              <a:t>● Rather than choosing computationally intensive deep-learning models, utilizing a rule based</a:t>
            </a:r>
          </a:p>
          <a:p>
            <a:r>
              <a:rPr lang="en-US" sz="2000" dirty="0"/>
              <a:t>approach will result in optimal solution. Utilized a new-and-novel approach of combining </a:t>
            </a:r>
            <a:r>
              <a:rPr lang="en-US" sz="2000" dirty="0" smtClean="0"/>
              <a:t>the matrix </a:t>
            </a:r>
            <a:r>
              <a:rPr lang="en-US" sz="2000" dirty="0"/>
              <a:t>obtained from TF-IDF and </a:t>
            </a:r>
            <a:endParaRPr lang="en-US" sz="2000" dirty="0" smtClean="0"/>
          </a:p>
          <a:p>
            <a:r>
              <a:rPr lang="en-US" sz="2000" dirty="0" smtClean="0"/>
              <a:t>K-Means </a:t>
            </a:r>
            <a:r>
              <a:rPr lang="en-US" sz="2000" dirty="0"/>
              <a:t>Clustering methodology.</a:t>
            </a:r>
          </a:p>
          <a:p>
            <a:r>
              <a:rPr lang="en-US" sz="2000" dirty="0"/>
              <a:t>● It is the expanded topic modeling specifically to be applied to multiple lower-level </a:t>
            </a:r>
            <a:r>
              <a:rPr lang="en-US" sz="2000" dirty="0" smtClean="0"/>
              <a:t>specialized entities </a:t>
            </a:r>
            <a:r>
              <a:rPr lang="en-US" sz="2000" dirty="0"/>
              <a:t>(i.e., groups) embedded in a single document. It operates at the individual document</a:t>
            </a:r>
          </a:p>
          <a:p>
            <a:r>
              <a:rPr lang="en-US" sz="2000" dirty="0"/>
              <a:t>and cluster level.</a:t>
            </a:r>
          </a:p>
          <a:p>
            <a:r>
              <a:rPr lang="en-US" sz="2000" dirty="0"/>
              <a:t>● The sentence closest to the centroid (based on Euclidean distance) is selected as </a:t>
            </a:r>
            <a:r>
              <a:rPr lang="en-US" sz="2000" dirty="0" smtClean="0"/>
              <a:t>the representative </a:t>
            </a:r>
            <a:r>
              <a:rPr lang="en-US" sz="2000" dirty="0"/>
              <a:t>sentence for that cluster.</a:t>
            </a:r>
          </a:p>
          <a:p>
            <a:r>
              <a:rPr lang="en-US" sz="2000" dirty="0"/>
              <a:t>● Implementation: Preprocess text, extract features using TF-IDF, and summarize by </a:t>
            </a:r>
            <a:r>
              <a:rPr lang="en-US" sz="2000" dirty="0" smtClean="0"/>
              <a:t>selecting representative </a:t>
            </a:r>
            <a:r>
              <a:rPr lang="en-US" sz="2000" dirty="0"/>
              <a:t>sentences.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1313467"/>
            <a:ext cx="4735350" cy="42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1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http://schemas.microsoft.com/office/2006/metadata/properties"/>
    <ds:schemaRef ds:uri="http://purl.org/dc/elements/1.1/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1078</Words>
  <Application>Microsoft Office PowerPoint</Application>
  <PresentationFormat>Widescreen</PresentationFormat>
  <Paragraphs>134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Wingdings</vt:lpstr>
      <vt:lpstr>RetrospectVTI</vt:lpstr>
      <vt:lpstr>Text Summarization using NLP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2024-12-20T09:29:12Z</dcterms:created>
  <dcterms:modified xsi:type="dcterms:W3CDTF">2024-12-24T08:18:14Z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