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A0F4"/>
    <a:srgbClr val="C7C4C4"/>
    <a:srgbClr val="78808D"/>
    <a:srgbClr val="6BADF6"/>
    <a:srgbClr val="95C5F9"/>
    <a:srgbClr val="88BDF8"/>
    <a:srgbClr val="75B3F7"/>
    <a:srgbClr val="7FB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8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52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60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75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06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96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22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07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60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4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72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3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39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40144" y="867758"/>
            <a:ext cx="11711709" cy="5656119"/>
          </a:xfrm>
          <a:prstGeom prst="roundRect">
            <a:avLst>
              <a:gd name="adj" fmla="val 271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40144" y="147637"/>
            <a:ext cx="11711709" cy="720436"/>
          </a:xfrm>
          <a:prstGeom prst="roundRect">
            <a:avLst>
              <a:gd name="adj" fmla="val 12821"/>
            </a:avLst>
          </a:prstGeom>
          <a:solidFill>
            <a:srgbClr val="54A0F4"/>
          </a:solidFill>
          <a:ln>
            <a:noFill/>
          </a:ln>
          <a:effectLst>
            <a:outerShdw blurRad="165100" dist="38100" dir="5400000" algn="t" rotWithShape="0">
              <a:srgbClr val="3B85F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90600"/>
            <a:r>
              <a:rPr lang="en-US" altLang="ko-KR" sz="2400" b="1" kern="0" smtClean="0">
                <a:solidFill>
                  <a:prstClr val="white">
                    <a:alpha val="66000"/>
                  </a:prstClr>
                </a:solidFill>
                <a:ea typeface="Tmon몬소리 Black" panose="02000A03000000000000" pitchFamily="2" charset="-127"/>
              </a:rPr>
              <a:t>Pretrained Model Example</a:t>
            </a:r>
            <a:endParaRPr lang="ko-KR" altLang="en-US" sz="1600" b="1" dirty="0">
              <a:solidFill>
                <a:prstClr val="white">
                  <a:alpha val="66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3308" y="327746"/>
            <a:ext cx="789711" cy="353436"/>
            <a:chOff x="383308" y="327746"/>
            <a:chExt cx="789711" cy="3534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83308" y="327746"/>
              <a:ext cx="789711" cy="353436"/>
            </a:xfrm>
            <a:prstGeom prst="roundRect">
              <a:avLst>
                <a:gd name="adj" fmla="val 50000"/>
              </a:avLst>
            </a:prstGeom>
            <a:solidFill>
              <a:srgbClr val="3B8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34108" y="360464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0202523" y="147637"/>
            <a:ext cx="1751636" cy="721420"/>
            <a:chOff x="10202523" y="223837"/>
            <a:chExt cx="1751636" cy="721420"/>
          </a:xfrm>
        </p:grpSpPr>
        <p:sp>
          <p:nvSpPr>
            <p:cNvPr id="13" name="자유형 12"/>
            <p:cNvSpPr/>
            <p:nvPr/>
          </p:nvSpPr>
          <p:spPr>
            <a:xfrm>
              <a:off x="10758487" y="223837"/>
              <a:ext cx="1193366" cy="720436"/>
            </a:xfrm>
            <a:custGeom>
              <a:avLst/>
              <a:gdLst>
                <a:gd name="connsiteX0" fmla="*/ 0 w 1193366"/>
                <a:gd name="connsiteY0" fmla="*/ 0 h 720436"/>
                <a:gd name="connsiteX1" fmla="*/ 1100999 w 1193366"/>
                <a:gd name="connsiteY1" fmla="*/ 0 h 720436"/>
                <a:gd name="connsiteX2" fmla="*/ 1193366 w 1193366"/>
                <a:gd name="connsiteY2" fmla="*/ 92367 h 720436"/>
                <a:gd name="connsiteX3" fmla="*/ 1193366 w 1193366"/>
                <a:gd name="connsiteY3" fmla="*/ 628069 h 720436"/>
                <a:gd name="connsiteX4" fmla="*/ 1100999 w 1193366"/>
                <a:gd name="connsiteY4" fmla="*/ 720436 h 720436"/>
                <a:gd name="connsiteX5" fmla="*/ 290019 w 1193366"/>
                <a:gd name="connsiteY5" fmla="*/ 720436 h 720436"/>
                <a:gd name="connsiteX6" fmla="*/ 178939 w 1193366"/>
                <a:gd name="connsiteY6" fmla="*/ 585807 h 720436"/>
                <a:gd name="connsiteX7" fmla="*/ 0 w 1193366"/>
                <a:gd name="connsiteY7" fmla="*/ 0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3366" h="720436">
                  <a:moveTo>
                    <a:pt x="0" y="0"/>
                  </a:moveTo>
                  <a:lnTo>
                    <a:pt x="1100999" y="0"/>
                  </a:lnTo>
                  <a:cubicBezTo>
                    <a:pt x="1152012" y="0"/>
                    <a:pt x="1193366" y="41354"/>
                    <a:pt x="1193366" y="92367"/>
                  </a:cubicBezTo>
                  <a:lnTo>
                    <a:pt x="1193366" y="628069"/>
                  </a:lnTo>
                  <a:cubicBezTo>
                    <a:pt x="1193366" y="679082"/>
                    <a:pt x="1152012" y="720436"/>
                    <a:pt x="1100999" y="720436"/>
                  </a:cubicBezTo>
                  <a:lnTo>
                    <a:pt x="290019" y="720436"/>
                  </a:lnTo>
                  <a:lnTo>
                    <a:pt x="178939" y="585807"/>
                  </a:lnTo>
                  <a:cubicBezTo>
                    <a:pt x="65966" y="418585"/>
                    <a:pt x="0" y="216996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10844654" y="226216"/>
              <a:ext cx="1109505" cy="715363"/>
            </a:xfrm>
            <a:custGeom>
              <a:avLst/>
              <a:gdLst>
                <a:gd name="connsiteX0" fmla="*/ 0 w 1109505"/>
                <a:gd name="connsiteY0" fmla="*/ 0 h 715363"/>
                <a:gd name="connsiteX1" fmla="*/ 1017138 w 1109505"/>
                <a:gd name="connsiteY1" fmla="*/ 0 h 715363"/>
                <a:gd name="connsiteX2" fmla="*/ 1109505 w 1109505"/>
                <a:gd name="connsiteY2" fmla="*/ 92367 h 715363"/>
                <a:gd name="connsiteX3" fmla="*/ 1109505 w 1109505"/>
                <a:gd name="connsiteY3" fmla="*/ 628069 h 715363"/>
                <a:gd name="connsiteX4" fmla="*/ 1053091 w 1109505"/>
                <a:gd name="connsiteY4" fmla="*/ 713177 h 715363"/>
                <a:gd name="connsiteX5" fmla="*/ 1042269 w 1109505"/>
                <a:gd name="connsiteY5" fmla="*/ 715363 h 715363"/>
                <a:gd name="connsiteX6" fmla="*/ 973431 w 1109505"/>
                <a:gd name="connsiteY6" fmla="*/ 711887 h 715363"/>
                <a:gd name="connsiteX7" fmla="*/ 44542 w 1109505"/>
                <a:gd name="connsiteY7" fmla="*/ 92463 h 71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505" h="715363">
                  <a:moveTo>
                    <a:pt x="0" y="0"/>
                  </a:moveTo>
                  <a:lnTo>
                    <a:pt x="1017138" y="0"/>
                  </a:lnTo>
                  <a:cubicBezTo>
                    <a:pt x="1068151" y="0"/>
                    <a:pt x="1109505" y="41354"/>
                    <a:pt x="1109505" y="92367"/>
                  </a:cubicBezTo>
                  <a:lnTo>
                    <a:pt x="1109505" y="628069"/>
                  </a:lnTo>
                  <a:cubicBezTo>
                    <a:pt x="1109505" y="666329"/>
                    <a:pt x="1086243" y="699155"/>
                    <a:pt x="1053091" y="713177"/>
                  </a:cubicBezTo>
                  <a:lnTo>
                    <a:pt x="1042269" y="715363"/>
                  </a:lnTo>
                  <a:lnTo>
                    <a:pt x="973431" y="711887"/>
                  </a:lnTo>
                  <a:cubicBezTo>
                    <a:pt x="571577" y="671076"/>
                    <a:pt x="228565" y="431220"/>
                    <a:pt x="44542" y="92463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11049137" y="224821"/>
              <a:ext cx="900866" cy="398468"/>
            </a:xfrm>
            <a:custGeom>
              <a:avLst/>
              <a:gdLst>
                <a:gd name="connsiteX0" fmla="*/ 0 w 900866"/>
                <a:gd name="connsiteY0" fmla="*/ 0 h 398468"/>
                <a:gd name="connsiteX1" fmla="*/ 808499 w 900866"/>
                <a:gd name="connsiteY1" fmla="*/ 0 h 398468"/>
                <a:gd name="connsiteX2" fmla="*/ 900866 w 900866"/>
                <a:gd name="connsiteY2" fmla="*/ 92367 h 398468"/>
                <a:gd name="connsiteX3" fmla="*/ 900866 w 900866"/>
                <a:gd name="connsiteY3" fmla="*/ 398468 h 398468"/>
                <a:gd name="connsiteX4" fmla="*/ 732258 w 900866"/>
                <a:gd name="connsiteY4" fmla="*/ 370578 h 398468"/>
                <a:gd name="connsiteX5" fmla="*/ 155894 w 900866"/>
                <a:gd name="connsiteY5" fmla="*/ 119507 h 39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866" h="398468">
                  <a:moveTo>
                    <a:pt x="0" y="0"/>
                  </a:moveTo>
                  <a:lnTo>
                    <a:pt x="808499" y="0"/>
                  </a:lnTo>
                  <a:cubicBezTo>
                    <a:pt x="859512" y="0"/>
                    <a:pt x="900866" y="41354"/>
                    <a:pt x="900866" y="92367"/>
                  </a:cubicBezTo>
                  <a:lnTo>
                    <a:pt x="900866" y="398468"/>
                  </a:lnTo>
                  <a:lnTo>
                    <a:pt x="732258" y="370578"/>
                  </a:lnTo>
                  <a:cubicBezTo>
                    <a:pt x="523072" y="322289"/>
                    <a:pt x="328404" y="236052"/>
                    <a:pt x="155894" y="119507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10592044" y="224821"/>
              <a:ext cx="1357078" cy="720436"/>
            </a:xfrm>
            <a:custGeom>
              <a:avLst/>
              <a:gdLst>
                <a:gd name="connsiteX0" fmla="*/ 100648 w 1357078"/>
                <a:gd name="connsiteY0" fmla="*/ 0 h 720436"/>
                <a:gd name="connsiteX1" fmla="*/ 1264711 w 1357078"/>
                <a:gd name="connsiteY1" fmla="*/ 0 h 720436"/>
                <a:gd name="connsiteX2" fmla="*/ 1357078 w 1357078"/>
                <a:gd name="connsiteY2" fmla="*/ 92367 h 720436"/>
                <a:gd name="connsiteX3" fmla="*/ 1357078 w 1357078"/>
                <a:gd name="connsiteY3" fmla="*/ 628069 h 720436"/>
                <a:gd name="connsiteX4" fmla="*/ 1264711 w 1357078"/>
                <a:gd name="connsiteY4" fmla="*/ 720436 h 720436"/>
                <a:gd name="connsiteX5" fmla="*/ 23604 w 1357078"/>
                <a:gd name="connsiteY5" fmla="*/ 720436 h 720436"/>
                <a:gd name="connsiteX6" fmla="*/ 6255 w 1357078"/>
                <a:gd name="connsiteY6" fmla="*/ 606763 h 720436"/>
                <a:gd name="connsiteX7" fmla="*/ 0 w 1357078"/>
                <a:gd name="connsiteY7" fmla="*/ 482886 h 720436"/>
                <a:gd name="connsiteX8" fmla="*/ 95212 w 1357078"/>
                <a:gd name="connsiteY8" fmla="*/ 11285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7078" h="720436">
                  <a:moveTo>
                    <a:pt x="100648" y="0"/>
                  </a:moveTo>
                  <a:lnTo>
                    <a:pt x="1264711" y="0"/>
                  </a:lnTo>
                  <a:cubicBezTo>
                    <a:pt x="1315724" y="0"/>
                    <a:pt x="1357078" y="41354"/>
                    <a:pt x="1357078" y="92367"/>
                  </a:cubicBezTo>
                  <a:lnTo>
                    <a:pt x="1357078" y="628069"/>
                  </a:lnTo>
                  <a:cubicBezTo>
                    <a:pt x="1357078" y="679082"/>
                    <a:pt x="1315724" y="720436"/>
                    <a:pt x="1264711" y="720436"/>
                  </a:cubicBezTo>
                  <a:lnTo>
                    <a:pt x="23604" y="720436"/>
                  </a:lnTo>
                  <a:lnTo>
                    <a:pt x="6255" y="606763"/>
                  </a:lnTo>
                  <a:cubicBezTo>
                    <a:pt x="2119" y="566033"/>
                    <a:pt x="0" y="524707"/>
                    <a:pt x="0" y="482886"/>
                  </a:cubicBezTo>
                  <a:cubicBezTo>
                    <a:pt x="0" y="315602"/>
                    <a:pt x="33903" y="156236"/>
                    <a:pt x="95212" y="11285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0202523" y="224821"/>
              <a:ext cx="1747003" cy="720436"/>
            </a:xfrm>
            <a:custGeom>
              <a:avLst/>
              <a:gdLst>
                <a:gd name="connsiteX0" fmla="*/ 387377 w 1747003"/>
                <a:gd name="connsiteY0" fmla="*/ 0 h 720436"/>
                <a:gd name="connsiteX1" fmla="*/ 1654636 w 1747003"/>
                <a:gd name="connsiteY1" fmla="*/ 0 h 720436"/>
                <a:gd name="connsiteX2" fmla="*/ 1747003 w 1747003"/>
                <a:gd name="connsiteY2" fmla="*/ 92367 h 720436"/>
                <a:gd name="connsiteX3" fmla="*/ 1747003 w 1747003"/>
                <a:gd name="connsiteY3" fmla="*/ 628069 h 720436"/>
                <a:gd name="connsiteX4" fmla="*/ 1654636 w 1747003"/>
                <a:gd name="connsiteY4" fmla="*/ 720436 h 720436"/>
                <a:gd name="connsiteX5" fmla="*/ 0 w 1747003"/>
                <a:gd name="connsiteY5" fmla="*/ 720436 h 720436"/>
                <a:gd name="connsiteX6" fmla="*/ 9918 w 1747003"/>
                <a:gd name="connsiteY6" fmla="*/ 655448 h 720436"/>
                <a:gd name="connsiteX7" fmla="*/ 340167 w 1747003"/>
                <a:gd name="connsiteY7" fmla="*/ 42908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7003" h="720436">
                  <a:moveTo>
                    <a:pt x="387377" y="0"/>
                  </a:moveTo>
                  <a:lnTo>
                    <a:pt x="1654636" y="0"/>
                  </a:lnTo>
                  <a:cubicBezTo>
                    <a:pt x="1705649" y="0"/>
                    <a:pt x="1747003" y="41354"/>
                    <a:pt x="1747003" y="92367"/>
                  </a:cubicBezTo>
                  <a:lnTo>
                    <a:pt x="1747003" y="628069"/>
                  </a:lnTo>
                  <a:cubicBezTo>
                    <a:pt x="1747003" y="679082"/>
                    <a:pt x="1705649" y="720436"/>
                    <a:pt x="1654636" y="720436"/>
                  </a:cubicBezTo>
                  <a:lnTo>
                    <a:pt x="0" y="720436"/>
                  </a:lnTo>
                  <a:lnTo>
                    <a:pt x="9918" y="655448"/>
                  </a:lnTo>
                  <a:cubicBezTo>
                    <a:pt x="58336" y="418836"/>
                    <a:pt x="175727" y="207347"/>
                    <a:pt x="340167" y="42908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1622564" y="1213363"/>
            <a:ext cx="38994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smtClean="0">
                <a:solidFill>
                  <a:srgbClr val="44546A"/>
                </a:solidFill>
              </a:rPr>
              <a:t>EfficientNetV2</a:t>
            </a:r>
            <a:r>
              <a:rPr lang="en-US" altLang="ko-KR" sz="1400" b="1" smtClean="0">
                <a:solidFill>
                  <a:srgbClr val="44546A"/>
                </a:solidFill>
              </a:rPr>
              <a:t>(Acc : 88.9%)</a:t>
            </a:r>
            <a:endParaRPr lang="ko-KR" altLang="en-US" sz="1100" dirty="0">
              <a:solidFill>
                <a:srgbClr val="44546A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 rot="18900000">
            <a:off x="5797762" y="1417379"/>
            <a:ext cx="596473" cy="596473"/>
          </a:xfrm>
          <a:prstGeom prst="rect">
            <a:avLst/>
          </a:prstGeom>
          <a:gradFill>
            <a:gsLst>
              <a:gs pos="0">
                <a:srgbClr val="54A0F4"/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470363" y="1715615"/>
            <a:ext cx="4203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1521303" y="1681416"/>
            <a:ext cx="41019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smtClean="0">
                <a:solidFill>
                  <a:srgbClr val="44546A"/>
                </a:solidFill>
              </a:rPr>
              <a:t>Training Efficiency</a:t>
            </a:r>
            <a:r>
              <a:rPr lang="ko-KR" altLang="en-US" sz="1600" smtClean="0">
                <a:solidFill>
                  <a:srgbClr val="44546A"/>
                </a:solidFill>
              </a:rPr>
              <a:t>를 극대화한 </a:t>
            </a:r>
            <a:r>
              <a:rPr lang="en-US" altLang="ko-KR" sz="1600" smtClean="0">
                <a:solidFill>
                  <a:srgbClr val="44546A"/>
                </a:solidFill>
              </a:rPr>
              <a:t>CNN </a:t>
            </a:r>
            <a:r>
              <a:rPr lang="ko-KR" altLang="en-US" sz="1600" smtClean="0">
                <a:solidFill>
                  <a:srgbClr val="44546A"/>
                </a:solidFill>
              </a:rPr>
              <a:t>모델 </a:t>
            </a:r>
            <a:endParaRPr lang="en-US" altLang="ko-KR" sz="1600" dirty="0">
              <a:solidFill>
                <a:srgbClr val="44546A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b="31536"/>
          <a:stretch/>
        </p:blipFill>
        <p:spPr>
          <a:xfrm>
            <a:off x="1611568" y="3451544"/>
            <a:ext cx="3910459" cy="2529426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1674379" y="5962752"/>
            <a:ext cx="378483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smtClean="0">
                <a:solidFill>
                  <a:srgbClr val="44546A"/>
                </a:solidFill>
              </a:rPr>
              <a:t>[ EfficientNetV2</a:t>
            </a:r>
            <a:r>
              <a:rPr lang="en-US" altLang="ko-KR" sz="1000">
                <a:solidFill>
                  <a:srgbClr val="44546A"/>
                </a:solidFill>
              </a:rPr>
              <a:t>: Smaller Models and Faster </a:t>
            </a:r>
            <a:r>
              <a:rPr lang="en-US" altLang="ko-KR" sz="1000" smtClean="0">
                <a:solidFill>
                  <a:srgbClr val="44546A"/>
                </a:solidFill>
              </a:rPr>
              <a:t>Training(2021) ]</a:t>
            </a:r>
            <a:endParaRPr lang="ko-KR" altLang="en-US" sz="1000" dirty="0">
              <a:solidFill>
                <a:srgbClr val="44546A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1705564" y="2136430"/>
            <a:ext cx="375365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44546A"/>
                </a:solidFill>
              </a:rPr>
              <a:t>Training with very large image sizes is slow</a:t>
            </a:r>
            <a:endParaRPr lang="en-US" altLang="ko-KR" sz="1400" dirty="0">
              <a:solidFill>
                <a:srgbClr val="44546A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 rot="18900000">
            <a:off x="1562835" y="2298469"/>
            <a:ext cx="118239" cy="118239"/>
          </a:xfrm>
          <a:prstGeom prst="ellipse">
            <a:avLst/>
          </a:prstGeom>
          <a:solidFill>
            <a:srgbClr val="54A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1705564" y="2615413"/>
            <a:ext cx="405396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44546A"/>
                </a:solidFill>
              </a:rPr>
              <a:t>Depthwise convolutions are slow in early layers</a:t>
            </a:r>
            <a:endParaRPr lang="en-US" altLang="ko-KR" sz="1400" dirty="0">
              <a:solidFill>
                <a:srgbClr val="44546A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 rot="18900000">
            <a:off x="1562835" y="2777452"/>
            <a:ext cx="118239" cy="118239"/>
          </a:xfrm>
          <a:prstGeom prst="ellipse">
            <a:avLst/>
          </a:prstGeom>
          <a:solidFill>
            <a:srgbClr val="54A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1705563" y="3052782"/>
            <a:ext cx="418459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44546A"/>
                </a:solidFill>
              </a:rPr>
              <a:t>Equally scaling up every stage is sub-optimal</a:t>
            </a:r>
            <a:endParaRPr lang="en-US" altLang="ko-KR" sz="1400" dirty="0">
              <a:solidFill>
                <a:srgbClr val="44546A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 rot="18900000">
            <a:off x="1562835" y="3214821"/>
            <a:ext cx="118239" cy="118239"/>
          </a:xfrm>
          <a:prstGeom prst="ellipse">
            <a:avLst/>
          </a:prstGeom>
          <a:solidFill>
            <a:srgbClr val="54A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6646218" y="1213363"/>
            <a:ext cx="38994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smtClean="0">
                <a:solidFill>
                  <a:srgbClr val="44546A"/>
                </a:solidFill>
              </a:rPr>
              <a:t>Xception</a:t>
            </a:r>
            <a:r>
              <a:rPr lang="en-US" altLang="ko-KR" sz="1400" b="1" smtClean="0">
                <a:solidFill>
                  <a:srgbClr val="44546A"/>
                </a:solidFill>
              </a:rPr>
              <a:t>(Acc : 86.0%)</a:t>
            </a:r>
            <a:endParaRPr lang="ko-KR" altLang="en-US" sz="1100" dirty="0">
              <a:solidFill>
                <a:srgbClr val="44546A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6494018" y="1715615"/>
            <a:ext cx="42038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6385462" y="1681416"/>
            <a:ext cx="4488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smtClean="0">
                <a:solidFill>
                  <a:srgbClr val="44546A"/>
                </a:solidFill>
              </a:rPr>
              <a:t>독립적인 </a:t>
            </a:r>
            <a:r>
              <a:rPr lang="en-US" altLang="ko-KR" sz="1600" smtClean="0">
                <a:solidFill>
                  <a:srgbClr val="44546A"/>
                </a:solidFill>
              </a:rPr>
              <a:t>Spatial Correlation</a:t>
            </a:r>
            <a:r>
              <a:rPr lang="ko-KR" altLang="en-US" sz="1600" smtClean="0">
                <a:solidFill>
                  <a:srgbClr val="44546A"/>
                </a:solidFill>
              </a:rPr>
              <a:t>을 통한 성능 향상</a:t>
            </a:r>
            <a:endParaRPr lang="en-US" altLang="ko-KR" sz="1600" dirty="0">
              <a:solidFill>
                <a:srgbClr val="44546A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6670999" y="5962752"/>
            <a:ext cx="442161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>
                <a:solidFill>
                  <a:srgbClr val="44546A"/>
                </a:solidFill>
              </a:rPr>
              <a:t>[Xception: Deep Learning with Depthwise Separable Convolutions(2017) ]</a:t>
            </a:r>
            <a:endParaRPr lang="ko-KR" altLang="en-US" sz="1000" dirty="0">
              <a:solidFill>
                <a:srgbClr val="44546A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6752969" y="2136430"/>
            <a:ext cx="375365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44546A"/>
                </a:solidFill>
              </a:rPr>
              <a:t>Inception hypothesis</a:t>
            </a:r>
            <a:endParaRPr lang="en-US" altLang="ko-KR" sz="1400" dirty="0">
              <a:solidFill>
                <a:srgbClr val="44546A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 rot="18900000">
            <a:off x="6610240" y="2298469"/>
            <a:ext cx="118239" cy="1182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6752969" y="2615413"/>
            <a:ext cx="405396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44546A"/>
                </a:solidFill>
              </a:rPr>
              <a:t>Depthwise Separable Convoltuion</a:t>
            </a:r>
            <a:endParaRPr lang="en-US" altLang="ko-KR" sz="1400" dirty="0">
              <a:solidFill>
                <a:srgbClr val="44546A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 rot="18900000">
            <a:off x="6610240" y="2777452"/>
            <a:ext cx="118239" cy="1182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6752968" y="3052782"/>
            <a:ext cx="418459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44546A"/>
                </a:solidFill>
              </a:rPr>
              <a:t>Modified Depthwise Separable Convolution</a:t>
            </a:r>
            <a:endParaRPr lang="en-US" altLang="ko-KR" sz="1400" dirty="0">
              <a:solidFill>
                <a:srgbClr val="44546A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 rot="18900000">
            <a:off x="6610240" y="3214821"/>
            <a:ext cx="118239" cy="1182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6095998" y="2136430"/>
            <a:ext cx="0" cy="41494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l="8430" r="6324" b="3570"/>
          <a:stretch/>
        </p:blipFill>
        <p:spPr>
          <a:xfrm>
            <a:off x="6826053" y="3426426"/>
            <a:ext cx="4111512" cy="244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2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240144" y="147637"/>
            <a:ext cx="11711709" cy="720436"/>
          </a:xfrm>
          <a:prstGeom prst="roundRect">
            <a:avLst>
              <a:gd name="adj" fmla="val 12821"/>
            </a:avLst>
          </a:prstGeom>
          <a:solidFill>
            <a:srgbClr val="54A0F4"/>
          </a:solidFill>
          <a:ln>
            <a:noFill/>
          </a:ln>
          <a:effectLst>
            <a:outerShdw blurRad="165100" dist="38100" dir="5400000" algn="t" rotWithShape="0">
              <a:srgbClr val="3B85F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90600"/>
            <a:r>
              <a:rPr lang="ko-KR" altLang="en-US" sz="2400" b="1" kern="0" smtClean="0">
                <a:solidFill>
                  <a:schemeClr val="bg1"/>
                </a:solidFill>
                <a:ea typeface="Tmon몬소리 Black" panose="02000A03000000000000" pitchFamily="2" charset="-127"/>
              </a:rPr>
              <a:t>모델 </a:t>
            </a:r>
            <a:r>
              <a:rPr lang="ko-KR" altLang="en-US" sz="2400" b="1" kern="0" smtClean="0">
                <a:solidFill>
                  <a:schemeClr val="bg1"/>
                </a:solidFill>
                <a:ea typeface="Tmon몬소리 Black" panose="02000A03000000000000" pitchFamily="2" charset="-127"/>
              </a:rPr>
              <a:t>구현</a:t>
            </a:r>
            <a:r>
              <a:rPr lang="en-US" altLang="ko-KR" sz="2400" b="1" kern="0" smtClean="0">
                <a:solidFill>
                  <a:schemeClr val="bg1"/>
                </a:solidFill>
                <a:ea typeface="Tmon몬소리 Black" panose="02000A03000000000000" pitchFamily="2" charset="-127"/>
              </a:rPr>
              <a:t>(Ensemble Model)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40144" y="931939"/>
            <a:ext cx="11711709" cy="5656119"/>
          </a:xfrm>
          <a:prstGeom prst="roundRect">
            <a:avLst>
              <a:gd name="adj" fmla="val 271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3308" y="327746"/>
            <a:ext cx="789711" cy="353436"/>
            <a:chOff x="383308" y="327746"/>
            <a:chExt cx="789711" cy="3534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83308" y="327746"/>
              <a:ext cx="789711" cy="353436"/>
            </a:xfrm>
            <a:prstGeom prst="roundRect">
              <a:avLst>
                <a:gd name="adj" fmla="val 50000"/>
              </a:avLst>
            </a:prstGeom>
            <a:solidFill>
              <a:srgbClr val="3B8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34108" y="360464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0202523" y="147637"/>
            <a:ext cx="1751636" cy="721420"/>
            <a:chOff x="10202523" y="223837"/>
            <a:chExt cx="1751636" cy="721420"/>
          </a:xfrm>
        </p:grpSpPr>
        <p:sp>
          <p:nvSpPr>
            <p:cNvPr id="13" name="자유형 12"/>
            <p:cNvSpPr/>
            <p:nvPr/>
          </p:nvSpPr>
          <p:spPr>
            <a:xfrm>
              <a:off x="10758487" y="223837"/>
              <a:ext cx="1193366" cy="720436"/>
            </a:xfrm>
            <a:custGeom>
              <a:avLst/>
              <a:gdLst>
                <a:gd name="connsiteX0" fmla="*/ 0 w 1193366"/>
                <a:gd name="connsiteY0" fmla="*/ 0 h 720436"/>
                <a:gd name="connsiteX1" fmla="*/ 1100999 w 1193366"/>
                <a:gd name="connsiteY1" fmla="*/ 0 h 720436"/>
                <a:gd name="connsiteX2" fmla="*/ 1193366 w 1193366"/>
                <a:gd name="connsiteY2" fmla="*/ 92367 h 720436"/>
                <a:gd name="connsiteX3" fmla="*/ 1193366 w 1193366"/>
                <a:gd name="connsiteY3" fmla="*/ 628069 h 720436"/>
                <a:gd name="connsiteX4" fmla="*/ 1100999 w 1193366"/>
                <a:gd name="connsiteY4" fmla="*/ 720436 h 720436"/>
                <a:gd name="connsiteX5" fmla="*/ 290019 w 1193366"/>
                <a:gd name="connsiteY5" fmla="*/ 720436 h 720436"/>
                <a:gd name="connsiteX6" fmla="*/ 178939 w 1193366"/>
                <a:gd name="connsiteY6" fmla="*/ 585807 h 720436"/>
                <a:gd name="connsiteX7" fmla="*/ 0 w 1193366"/>
                <a:gd name="connsiteY7" fmla="*/ 0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3366" h="720436">
                  <a:moveTo>
                    <a:pt x="0" y="0"/>
                  </a:moveTo>
                  <a:lnTo>
                    <a:pt x="1100999" y="0"/>
                  </a:lnTo>
                  <a:cubicBezTo>
                    <a:pt x="1152012" y="0"/>
                    <a:pt x="1193366" y="41354"/>
                    <a:pt x="1193366" y="92367"/>
                  </a:cubicBezTo>
                  <a:lnTo>
                    <a:pt x="1193366" y="628069"/>
                  </a:lnTo>
                  <a:cubicBezTo>
                    <a:pt x="1193366" y="679082"/>
                    <a:pt x="1152012" y="720436"/>
                    <a:pt x="1100999" y="720436"/>
                  </a:cubicBezTo>
                  <a:lnTo>
                    <a:pt x="290019" y="720436"/>
                  </a:lnTo>
                  <a:lnTo>
                    <a:pt x="178939" y="585807"/>
                  </a:lnTo>
                  <a:cubicBezTo>
                    <a:pt x="65966" y="418585"/>
                    <a:pt x="0" y="216996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10844654" y="226216"/>
              <a:ext cx="1109505" cy="715363"/>
            </a:xfrm>
            <a:custGeom>
              <a:avLst/>
              <a:gdLst>
                <a:gd name="connsiteX0" fmla="*/ 0 w 1109505"/>
                <a:gd name="connsiteY0" fmla="*/ 0 h 715363"/>
                <a:gd name="connsiteX1" fmla="*/ 1017138 w 1109505"/>
                <a:gd name="connsiteY1" fmla="*/ 0 h 715363"/>
                <a:gd name="connsiteX2" fmla="*/ 1109505 w 1109505"/>
                <a:gd name="connsiteY2" fmla="*/ 92367 h 715363"/>
                <a:gd name="connsiteX3" fmla="*/ 1109505 w 1109505"/>
                <a:gd name="connsiteY3" fmla="*/ 628069 h 715363"/>
                <a:gd name="connsiteX4" fmla="*/ 1053091 w 1109505"/>
                <a:gd name="connsiteY4" fmla="*/ 713177 h 715363"/>
                <a:gd name="connsiteX5" fmla="*/ 1042269 w 1109505"/>
                <a:gd name="connsiteY5" fmla="*/ 715363 h 715363"/>
                <a:gd name="connsiteX6" fmla="*/ 973431 w 1109505"/>
                <a:gd name="connsiteY6" fmla="*/ 711887 h 715363"/>
                <a:gd name="connsiteX7" fmla="*/ 44542 w 1109505"/>
                <a:gd name="connsiteY7" fmla="*/ 92463 h 71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505" h="715363">
                  <a:moveTo>
                    <a:pt x="0" y="0"/>
                  </a:moveTo>
                  <a:lnTo>
                    <a:pt x="1017138" y="0"/>
                  </a:lnTo>
                  <a:cubicBezTo>
                    <a:pt x="1068151" y="0"/>
                    <a:pt x="1109505" y="41354"/>
                    <a:pt x="1109505" y="92367"/>
                  </a:cubicBezTo>
                  <a:lnTo>
                    <a:pt x="1109505" y="628069"/>
                  </a:lnTo>
                  <a:cubicBezTo>
                    <a:pt x="1109505" y="666329"/>
                    <a:pt x="1086243" y="699155"/>
                    <a:pt x="1053091" y="713177"/>
                  </a:cubicBezTo>
                  <a:lnTo>
                    <a:pt x="1042269" y="715363"/>
                  </a:lnTo>
                  <a:lnTo>
                    <a:pt x="973431" y="711887"/>
                  </a:lnTo>
                  <a:cubicBezTo>
                    <a:pt x="571577" y="671076"/>
                    <a:pt x="228565" y="431220"/>
                    <a:pt x="44542" y="92463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11049137" y="224821"/>
              <a:ext cx="900866" cy="398468"/>
            </a:xfrm>
            <a:custGeom>
              <a:avLst/>
              <a:gdLst>
                <a:gd name="connsiteX0" fmla="*/ 0 w 900866"/>
                <a:gd name="connsiteY0" fmla="*/ 0 h 398468"/>
                <a:gd name="connsiteX1" fmla="*/ 808499 w 900866"/>
                <a:gd name="connsiteY1" fmla="*/ 0 h 398468"/>
                <a:gd name="connsiteX2" fmla="*/ 900866 w 900866"/>
                <a:gd name="connsiteY2" fmla="*/ 92367 h 398468"/>
                <a:gd name="connsiteX3" fmla="*/ 900866 w 900866"/>
                <a:gd name="connsiteY3" fmla="*/ 398468 h 398468"/>
                <a:gd name="connsiteX4" fmla="*/ 732258 w 900866"/>
                <a:gd name="connsiteY4" fmla="*/ 370578 h 398468"/>
                <a:gd name="connsiteX5" fmla="*/ 155894 w 900866"/>
                <a:gd name="connsiteY5" fmla="*/ 119507 h 39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866" h="398468">
                  <a:moveTo>
                    <a:pt x="0" y="0"/>
                  </a:moveTo>
                  <a:lnTo>
                    <a:pt x="808499" y="0"/>
                  </a:lnTo>
                  <a:cubicBezTo>
                    <a:pt x="859512" y="0"/>
                    <a:pt x="900866" y="41354"/>
                    <a:pt x="900866" y="92367"/>
                  </a:cubicBezTo>
                  <a:lnTo>
                    <a:pt x="900866" y="398468"/>
                  </a:lnTo>
                  <a:lnTo>
                    <a:pt x="732258" y="370578"/>
                  </a:lnTo>
                  <a:cubicBezTo>
                    <a:pt x="523072" y="322289"/>
                    <a:pt x="328404" y="236052"/>
                    <a:pt x="155894" y="119507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10592044" y="224821"/>
              <a:ext cx="1357078" cy="720436"/>
            </a:xfrm>
            <a:custGeom>
              <a:avLst/>
              <a:gdLst>
                <a:gd name="connsiteX0" fmla="*/ 100648 w 1357078"/>
                <a:gd name="connsiteY0" fmla="*/ 0 h 720436"/>
                <a:gd name="connsiteX1" fmla="*/ 1264711 w 1357078"/>
                <a:gd name="connsiteY1" fmla="*/ 0 h 720436"/>
                <a:gd name="connsiteX2" fmla="*/ 1357078 w 1357078"/>
                <a:gd name="connsiteY2" fmla="*/ 92367 h 720436"/>
                <a:gd name="connsiteX3" fmla="*/ 1357078 w 1357078"/>
                <a:gd name="connsiteY3" fmla="*/ 628069 h 720436"/>
                <a:gd name="connsiteX4" fmla="*/ 1264711 w 1357078"/>
                <a:gd name="connsiteY4" fmla="*/ 720436 h 720436"/>
                <a:gd name="connsiteX5" fmla="*/ 23604 w 1357078"/>
                <a:gd name="connsiteY5" fmla="*/ 720436 h 720436"/>
                <a:gd name="connsiteX6" fmla="*/ 6255 w 1357078"/>
                <a:gd name="connsiteY6" fmla="*/ 606763 h 720436"/>
                <a:gd name="connsiteX7" fmla="*/ 0 w 1357078"/>
                <a:gd name="connsiteY7" fmla="*/ 482886 h 720436"/>
                <a:gd name="connsiteX8" fmla="*/ 95212 w 1357078"/>
                <a:gd name="connsiteY8" fmla="*/ 11285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7078" h="720436">
                  <a:moveTo>
                    <a:pt x="100648" y="0"/>
                  </a:moveTo>
                  <a:lnTo>
                    <a:pt x="1264711" y="0"/>
                  </a:lnTo>
                  <a:cubicBezTo>
                    <a:pt x="1315724" y="0"/>
                    <a:pt x="1357078" y="41354"/>
                    <a:pt x="1357078" y="92367"/>
                  </a:cubicBezTo>
                  <a:lnTo>
                    <a:pt x="1357078" y="628069"/>
                  </a:lnTo>
                  <a:cubicBezTo>
                    <a:pt x="1357078" y="679082"/>
                    <a:pt x="1315724" y="720436"/>
                    <a:pt x="1264711" y="720436"/>
                  </a:cubicBezTo>
                  <a:lnTo>
                    <a:pt x="23604" y="720436"/>
                  </a:lnTo>
                  <a:lnTo>
                    <a:pt x="6255" y="606763"/>
                  </a:lnTo>
                  <a:cubicBezTo>
                    <a:pt x="2119" y="566033"/>
                    <a:pt x="0" y="524707"/>
                    <a:pt x="0" y="482886"/>
                  </a:cubicBezTo>
                  <a:cubicBezTo>
                    <a:pt x="0" y="315602"/>
                    <a:pt x="33903" y="156236"/>
                    <a:pt x="95212" y="11285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0202523" y="224821"/>
              <a:ext cx="1747003" cy="720436"/>
            </a:xfrm>
            <a:custGeom>
              <a:avLst/>
              <a:gdLst>
                <a:gd name="connsiteX0" fmla="*/ 387377 w 1747003"/>
                <a:gd name="connsiteY0" fmla="*/ 0 h 720436"/>
                <a:gd name="connsiteX1" fmla="*/ 1654636 w 1747003"/>
                <a:gd name="connsiteY1" fmla="*/ 0 h 720436"/>
                <a:gd name="connsiteX2" fmla="*/ 1747003 w 1747003"/>
                <a:gd name="connsiteY2" fmla="*/ 92367 h 720436"/>
                <a:gd name="connsiteX3" fmla="*/ 1747003 w 1747003"/>
                <a:gd name="connsiteY3" fmla="*/ 628069 h 720436"/>
                <a:gd name="connsiteX4" fmla="*/ 1654636 w 1747003"/>
                <a:gd name="connsiteY4" fmla="*/ 720436 h 720436"/>
                <a:gd name="connsiteX5" fmla="*/ 0 w 1747003"/>
                <a:gd name="connsiteY5" fmla="*/ 720436 h 720436"/>
                <a:gd name="connsiteX6" fmla="*/ 9918 w 1747003"/>
                <a:gd name="connsiteY6" fmla="*/ 655448 h 720436"/>
                <a:gd name="connsiteX7" fmla="*/ 340167 w 1747003"/>
                <a:gd name="connsiteY7" fmla="*/ 42908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7003" h="720436">
                  <a:moveTo>
                    <a:pt x="387377" y="0"/>
                  </a:moveTo>
                  <a:lnTo>
                    <a:pt x="1654636" y="0"/>
                  </a:lnTo>
                  <a:cubicBezTo>
                    <a:pt x="1705649" y="0"/>
                    <a:pt x="1747003" y="41354"/>
                    <a:pt x="1747003" y="92367"/>
                  </a:cubicBezTo>
                  <a:lnTo>
                    <a:pt x="1747003" y="628069"/>
                  </a:lnTo>
                  <a:cubicBezTo>
                    <a:pt x="1747003" y="679082"/>
                    <a:pt x="1705649" y="720436"/>
                    <a:pt x="1654636" y="720436"/>
                  </a:cubicBezTo>
                  <a:lnTo>
                    <a:pt x="0" y="720436"/>
                  </a:lnTo>
                  <a:lnTo>
                    <a:pt x="9918" y="655448"/>
                  </a:lnTo>
                  <a:cubicBezTo>
                    <a:pt x="58336" y="418836"/>
                    <a:pt x="175727" y="207347"/>
                    <a:pt x="340167" y="42908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0" name="모서리가 둥근 직사각형 39"/>
          <p:cNvSpPr/>
          <p:nvPr/>
        </p:nvSpPr>
        <p:spPr>
          <a:xfrm>
            <a:off x="604726" y="3462702"/>
            <a:ext cx="2671948" cy="484950"/>
          </a:xfrm>
          <a:prstGeom prst="roundRect">
            <a:avLst/>
          </a:prstGeom>
          <a:solidFill>
            <a:srgbClr val="54A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Ensemble</a:t>
            </a:r>
            <a:endParaRPr lang="ko-KR" altLang="en-US" b="1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368322" y="1256427"/>
            <a:ext cx="4448778" cy="4849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>
                <a:solidFill>
                  <a:srgbClr val="78808D"/>
                </a:solidFill>
              </a:rPr>
              <a:t>17 Class Image Dataset </a:t>
            </a:r>
            <a:r>
              <a:rPr lang="ko-KR" altLang="en-US" sz="2400" b="1" smtClean="0">
                <a:solidFill>
                  <a:srgbClr val="78808D"/>
                </a:solidFill>
              </a:rPr>
              <a:t>학습</a:t>
            </a:r>
            <a:endParaRPr lang="ko-KR" altLang="en-US" sz="2400" b="1">
              <a:solidFill>
                <a:srgbClr val="78808D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04726" y="2076083"/>
            <a:ext cx="2671948" cy="48495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Transfer Learning</a:t>
            </a:r>
            <a:endParaRPr lang="ko-KR" altLang="en-US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6256737" y="2053202"/>
            <a:ext cx="1208545" cy="507831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78808D"/>
                </a:solidFill>
              </a:rPr>
              <a:t>Xception</a:t>
            </a:r>
            <a:endParaRPr lang="ko-KR" altLang="en-US" sz="1050" dirty="0">
              <a:solidFill>
                <a:srgbClr val="78808D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4029603" y="2053202"/>
            <a:ext cx="1762373" cy="507831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78808D"/>
                </a:solidFill>
              </a:rPr>
              <a:t>EfficientNetV2</a:t>
            </a:r>
            <a:endParaRPr lang="ko-KR" altLang="en-US" sz="1050" dirty="0">
              <a:solidFill>
                <a:srgbClr val="78808D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7930043" y="2053202"/>
            <a:ext cx="2323428" cy="507831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78808D"/>
                </a:solidFill>
              </a:rPr>
              <a:t>InceptionResNetV2</a:t>
            </a:r>
            <a:endParaRPr lang="ko-KR" altLang="en-US" sz="1050" dirty="0">
              <a:solidFill>
                <a:srgbClr val="78808D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10237750" y="2053202"/>
            <a:ext cx="1584558" cy="507831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smtClean="0">
                <a:solidFill>
                  <a:srgbClr val="78808D"/>
                </a:solidFill>
              </a:rPr>
              <a:t>VGG16</a:t>
            </a:r>
            <a:endParaRPr lang="ko-KR" altLang="en-US" sz="1050" dirty="0">
              <a:solidFill>
                <a:srgbClr val="78808D"/>
              </a:solidFill>
            </a:endParaRPr>
          </a:p>
        </p:txBody>
      </p:sp>
      <p:cxnSp>
        <p:nvCxnSpPr>
          <p:cNvPr id="11" name="직선 연결선 10"/>
          <p:cNvCxnSpPr>
            <a:endCxn id="62" idx="0"/>
          </p:cNvCxnSpPr>
          <p:nvPr/>
        </p:nvCxnSpPr>
        <p:spPr>
          <a:xfrm flipH="1">
            <a:off x="4910790" y="1769423"/>
            <a:ext cx="2577024" cy="2837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61" idx="0"/>
          </p:cNvCxnSpPr>
          <p:nvPr/>
        </p:nvCxnSpPr>
        <p:spPr>
          <a:xfrm flipH="1">
            <a:off x="6861010" y="1769423"/>
            <a:ext cx="614929" cy="2837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3" idx="0"/>
          </p:cNvCxnSpPr>
          <p:nvPr/>
        </p:nvCxnSpPr>
        <p:spPr>
          <a:xfrm flipH="1" flipV="1">
            <a:off x="7488639" y="1765300"/>
            <a:ext cx="1603118" cy="2879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64" idx="0"/>
          </p:cNvCxnSpPr>
          <p:nvPr/>
        </p:nvCxnSpPr>
        <p:spPr>
          <a:xfrm flipH="1" flipV="1">
            <a:off x="7506419" y="1767840"/>
            <a:ext cx="3523610" cy="2853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4301549" y="3415212"/>
            <a:ext cx="6456938" cy="5749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smtClean="0">
                <a:solidFill>
                  <a:srgbClr val="54A0F4"/>
                </a:solidFill>
              </a:rPr>
              <a:t>Ensemble Classification : Weighted Vote</a:t>
            </a:r>
            <a:endParaRPr lang="ko-KR" altLang="en-US" sz="1200" dirty="0">
              <a:solidFill>
                <a:srgbClr val="54A0F4"/>
              </a:solidFill>
            </a:endParaRPr>
          </a:p>
        </p:txBody>
      </p:sp>
      <p:cxnSp>
        <p:nvCxnSpPr>
          <p:cNvPr id="78" name="직선 연결선 77"/>
          <p:cNvCxnSpPr>
            <a:stCxn id="39" idx="2"/>
          </p:cNvCxnSpPr>
          <p:nvPr/>
        </p:nvCxnSpPr>
        <p:spPr>
          <a:xfrm>
            <a:off x="1940700" y="2561033"/>
            <a:ext cx="0" cy="901669"/>
          </a:xfrm>
          <a:prstGeom prst="line">
            <a:avLst/>
          </a:prstGeom>
          <a:ln w="28575">
            <a:solidFill>
              <a:schemeClr val="bg1">
                <a:lumMod val="50000"/>
                <a:alpha val="36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10558754" y="4851792"/>
            <a:ext cx="989412" cy="454292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smtClean="0">
                <a:solidFill>
                  <a:srgbClr val="78808D"/>
                </a:solidFill>
              </a:rPr>
              <a:t>Osteria</a:t>
            </a:r>
            <a:endParaRPr lang="ko-KR" altLang="en-US" sz="1050" dirty="0">
              <a:solidFill>
                <a:srgbClr val="78808D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5982109" y="4205979"/>
            <a:ext cx="989412" cy="373885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smtClean="0">
                <a:solidFill>
                  <a:srgbClr val="78808D"/>
                </a:solidFill>
              </a:rPr>
              <a:t>Softmax</a:t>
            </a:r>
            <a:endParaRPr lang="ko-KR" altLang="en-US" sz="900" dirty="0">
              <a:solidFill>
                <a:srgbClr val="78808D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5982109" y="4682406"/>
            <a:ext cx="989412" cy="373885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smtClean="0">
                <a:solidFill>
                  <a:srgbClr val="78808D"/>
                </a:solidFill>
              </a:rPr>
              <a:t>Softmax</a:t>
            </a:r>
            <a:endParaRPr lang="ko-KR" altLang="en-US" sz="900" dirty="0">
              <a:solidFill>
                <a:srgbClr val="78808D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5982109" y="5144535"/>
            <a:ext cx="989412" cy="373885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smtClean="0">
                <a:solidFill>
                  <a:srgbClr val="78808D"/>
                </a:solidFill>
              </a:rPr>
              <a:t>Softmax</a:t>
            </a:r>
            <a:endParaRPr lang="ko-KR" altLang="en-US" sz="900" dirty="0">
              <a:solidFill>
                <a:srgbClr val="78808D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5982109" y="5592020"/>
            <a:ext cx="989412" cy="373885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smtClean="0">
                <a:solidFill>
                  <a:srgbClr val="78808D"/>
                </a:solidFill>
              </a:rPr>
              <a:t>Softmax</a:t>
            </a:r>
            <a:endParaRPr lang="ko-KR" altLang="en-US" sz="900" dirty="0">
              <a:solidFill>
                <a:srgbClr val="78808D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4908806" y="4205979"/>
            <a:ext cx="989412" cy="373885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smtClean="0">
                <a:solidFill>
                  <a:srgbClr val="78808D"/>
                </a:solidFill>
              </a:rPr>
              <a:t>Model 1</a:t>
            </a:r>
            <a:endParaRPr lang="ko-KR" altLang="en-US" sz="900" dirty="0">
              <a:solidFill>
                <a:srgbClr val="78808D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4908806" y="4682406"/>
            <a:ext cx="989412" cy="373885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smtClean="0">
                <a:solidFill>
                  <a:srgbClr val="78808D"/>
                </a:solidFill>
              </a:rPr>
              <a:t>Model 2</a:t>
            </a:r>
            <a:endParaRPr lang="ko-KR" altLang="en-US" sz="900" dirty="0">
              <a:solidFill>
                <a:srgbClr val="78808D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4908806" y="5144535"/>
            <a:ext cx="989412" cy="373885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smtClean="0">
                <a:solidFill>
                  <a:srgbClr val="78808D"/>
                </a:solidFill>
              </a:rPr>
              <a:t>Model 3</a:t>
            </a:r>
            <a:endParaRPr lang="ko-KR" altLang="en-US" sz="900" dirty="0">
              <a:solidFill>
                <a:srgbClr val="78808D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4908806" y="5592020"/>
            <a:ext cx="989412" cy="373885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smtClean="0">
                <a:solidFill>
                  <a:srgbClr val="78808D"/>
                </a:solidFill>
              </a:rPr>
              <a:t>Model 4</a:t>
            </a:r>
            <a:endParaRPr lang="ko-KR" altLang="en-US" sz="900" dirty="0">
              <a:solidFill>
                <a:srgbClr val="78808D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7188327" y="4185173"/>
            <a:ext cx="1219561" cy="415498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smtClean="0">
                <a:solidFill>
                  <a:srgbClr val="78808D"/>
                </a:solidFill>
              </a:rPr>
              <a:t>Acc Weight</a:t>
            </a:r>
            <a:endParaRPr lang="ko-KR" altLang="en-US" sz="900" dirty="0">
              <a:solidFill>
                <a:srgbClr val="78808D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7188327" y="4658220"/>
            <a:ext cx="1219561" cy="415498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smtClean="0">
                <a:solidFill>
                  <a:srgbClr val="78808D"/>
                </a:solidFill>
              </a:rPr>
              <a:t>Acc Weight</a:t>
            </a:r>
            <a:endParaRPr lang="ko-KR" altLang="en-US" sz="900" dirty="0">
              <a:solidFill>
                <a:srgbClr val="78808D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7188327" y="5121104"/>
            <a:ext cx="1219561" cy="415498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smtClean="0">
                <a:solidFill>
                  <a:srgbClr val="78808D"/>
                </a:solidFill>
              </a:rPr>
              <a:t>Acc Weight</a:t>
            </a:r>
            <a:endParaRPr lang="ko-KR" altLang="en-US" sz="900" dirty="0">
              <a:solidFill>
                <a:srgbClr val="78808D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7188327" y="5571213"/>
            <a:ext cx="1219561" cy="415498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smtClean="0">
                <a:solidFill>
                  <a:srgbClr val="78808D"/>
                </a:solidFill>
              </a:rPr>
              <a:t>Acc Weight</a:t>
            </a:r>
            <a:endParaRPr lang="ko-KR" altLang="en-US" sz="900" dirty="0">
              <a:solidFill>
                <a:srgbClr val="78808D"/>
              </a:solidFill>
            </a:endParaRPr>
          </a:p>
        </p:txBody>
      </p:sp>
      <p:sp>
        <p:nvSpPr>
          <p:cNvPr id="118" name="오른쪽 대괄호 117"/>
          <p:cNvSpPr/>
          <p:nvPr/>
        </p:nvSpPr>
        <p:spPr>
          <a:xfrm>
            <a:off x="8470100" y="4366248"/>
            <a:ext cx="245728" cy="1450031"/>
          </a:xfrm>
          <a:prstGeom prst="rightBracket">
            <a:avLst>
              <a:gd name="adj" fmla="val 39343"/>
            </a:avLst>
          </a:prstGeom>
          <a:ln w="28575">
            <a:solidFill>
              <a:srgbClr val="7880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8730287" y="5099515"/>
            <a:ext cx="242999" cy="0"/>
          </a:xfrm>
          <a:prstGeom prst="straightConnector1">
            <a:avLst/>
          </a:prstGeom>
          <a:ln>
            <a:solidFill>
              <a:srgbClr val="7880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8932634" y="4864649"/>
            <a:ext cx="1353175" cy="415498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smtClean="0">
                <a:solidFill>
                  <a:srgbClr val="78808D"/>
                </a:solidFill>
              </a:rPr>
              <a:t>Argmax(Sum)</a:t>
            </a:r>
            <a:endParaRPr lang="ko-KR" altLang="en-US" sz="900" dirty="0">
              <a:solidFill>
                <a:srgbClr val="78808D"/>
              </a:solidFill>
            </a:endParaRPr>
          </a:p>
        </p:txBody>
      </p:sp>
      <p:cxnSp>
        <p:nvCxnSpPr>
          <p:cNvPr id="138" name="직선 화살표 연결선 137"/>
          <p:cNvCxnSpPr/>
          <p:nvPr/>
        </p:nvCxnSpPr>
        <p:spPr>
          <a:xfrm>
            <a:off x="5784264" y="4417950"/>
            <a:ext cx="252909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그림 1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663" y="4452763"/>
            <a:ext cx="1008386" cy="1260482"/>
          </a:xfrm>
          <a:prstGeom prst="rect">
            <a:avLst/>
          </a:prstGeom>
          <a:ln>
            <a:solidFill>
              <a:srgbClr val="78808D"/>
            </a:solidFill>
          </a:ln>
        </p:spPr>
      </p:pic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3145416" y="5946905"/>
            <a:ext cx="1353175" cy="414024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smtClean="0">
                <a:solidFill>
                  <a:schemeClr val="bg1">
                    <a:lumMod val="65000"/>
                  </a:schemeClr>
                </a:solidFill>
              </a:rPr>
              <a:t>Input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2" name="이등변 삼각형 141"/>
          <p:cNvSpPr/>
          <p:nvPr/>
        </p:nvSpPr>
        <p:spPr>
          <a:xfrm rot="5400000">
            <a:off x="4436052" y="4985492"/>
            <a:ext cx="441644" cy="211545"/>
          </a:xfrm>
          <a:prstGeom prst="triangle">
            <a:avLst/>
          </a:prstGeom>
          <a:solidFill>
            <a:srgbClr val="C7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6849611" y="4090135"/>
            <a:ext cx="401027" cy="5749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×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6849611" y="4568539"/>
            <a:ext cx="401027" cy="5749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×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6849611" y="5024603"/>
            <a:ext cx="401027" cy="5749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×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6849611" y="5485608"/>
            <a:ext cx="401027" cy="5749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×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10383043" y="5946905"/>
            <a:ext cx="1353175" cy="414024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smtClean="0">
                <a:solidFill>
                  <a:schemeClr val="bg1">
                    <a:lumMod val="65000"/>
                  </a:schemeClr>
                </a:solidFill>
              </a:rPr>
              <a:t>Output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6473935" y="5946904"/>
            <a:ext cx="2112166" cy="414024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smtClean="0">
                <a:solidFill>
                  <a:schemeClr val="bg1">
                    <a:lumMod val="65000"/>
                  </a:schemeClr>
                </a:solidFill>
              </a:rPr>
              <a:t>Ensemble Model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3186105" y="4128590"/>
            <a:ext cx="1279764" cy="1890236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4824915" y="4128590"/>
            <a:ext cx="5410206" cy="1890236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/>
          <p:cNvSpPr/>
          <p:nvPr/>
        </p:nvSpPr>
        <p:spPr>
          <a:xfrm rot="5400000">
            <a:off x="10193544" y="4985493"/>
            <a:ext cx="441644" cy="211545"/>
          </a:xfrm>
          <a:prstGeom prst="triangle">
            <a:avLst/>
          </a:prstGeom>
          <a:solidFill>
            <a:srgbClr val="C7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10542923" y="4128590"/>
            <a:ext cx="1016630" cy="1890236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8" name="직선 화살표 연결선 157"/>
          <p:cNvCxnSpPr/>
          <p:nvPr/>
        </p:nvCxnSpPr>
        <p:spPr>
          <a:xfrm>
            <a:off x="5784264" y="4883699"/>
            <a:ext cx="252909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/>
          <p:nvPr/>
        </p:nvCxnSpPr>
        <p:spPr>
          <a:xfrm>
            <a:off x="5784264" y="5353599"/>
            <a:ext cx="252909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/>
          <p:nvPr/>
        </p:nvCxnSpPr>
        <p:spPr>
          <a:xfrm>
            <a:off x="5784264" y="5808668"/>
            <a:ext cx="252909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4361669" y="2529622"/>
            <a:ext cx="58468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mtClean="0">
                <a:solidFill>
                  <a:srgbClr val="44546A"/>
                </a:solidFill>
              </a:rPr>
              <a:t>Fine Tuning : </a:t>
            </a:r>
            <a:r>
              <a:rPr lang="ko-KR" altLang="en-US" sz="1400" smtClean="0">
                <a:solidFill>
                  <a:srgbClr val="44546A"/>
                </a:solidFill>
              </a:rPr>
              <a:t>전체 </a:t>
            </a:r>
            <a:r>
              <a:rPr lang="en-US" altLang="ko-KR" sz="1400" smtClean="0">
                <a:solidFill>
                  <a:srgbClr val="44546A"/>
                </a:solidFill>
              </a:rPr>
              <a:t>Weight Update, Class</a:t>
            </a:r>
            <a:r>
              <a:rPr lang="ko-KR" altLang="en-US" sz="1400" smtClean="0">
                <a:solidFill>
                  <a:srgbClr val="44546A"/>
                </a:solidFill>
              </a:rPr>
              <a:t>에 맞춰 </a:t>
            </a:r>
            <a:r>
              <a:rPr lang="en-US" altLang="ko-KR" sz="1400" smtClean="0">
                <a:solidFill>
                  <a:srgbClr val="44546A"/>
                </a:solidFill>
              </a:rPr>
              <a:t>FC Layer </a:t>
            </a:r>
            <a:r>
              <a:rPr lang="ko-KR" altLang="en-US" sz="1400" smtClean="0">
                <a:solidFill>
                  <a:srgbClr val="44546A"/>
                </a:solidFill>
              </a:rPr>
              <a:t>수정</a:t>
            </a:r>
            <a:endParaRPr lang="en-US" altLang="ko-KR" sz="1400" dirty="0">
              <a:solidFill>
                <a:srgbClr val="44546A"/>
              </a:solidFill>
            </a:endParaRPr>
          </a:p>
        </p:txBody>
      </p:sp>
      <p:sp>
        <p:nvSpPr>
          <p:cNvPr id="162" name="타원 161"/>
          <p:cNvSpPr/>
          <p:nvPr/>
        </p:nvSpPr>
        <p:spPr>
          <a:xfrm rot="18900000">
            <a:off x="4218941" y="2691661"/>
            <a:ext cx="118239" cy="1182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4361669" y="2858913"/>
            <a:ext cx="634034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solidFill>
                  <a:srgbClr val="44546A"/>
                </a:solidFill>
              </a:rPr>
              <a:t>각 모델의 마지막 </a:t>
            </a:r>
            <a:r>
              <a:rPr lang="en-US" altLang="ko-KR" sz="1400" smtClean="0">
                <a:solidFill>
                  <a:srgbClr val="44546A"/>
                </a:solidFill>
              </a:rPr>
              <a:t>Layer</a:t>
            </a:r>
            <a:r>
              <a:rPr lang="ko-KR" altLang="en-US" sz="1400" smtClean="0">
                <a:solidFill>
                  <a:srgbClr val="44546A"/>
                </a:solidFill>
              </a:rPr>
              <a:t>에 </a:t>
            </a:r>
            <a:r>
              <a:rPr lang="en-US" altLang="ko-KR" sz="1400" smtClean="0">
                <a:solidFill>
                  <a:srgbClr val="44546A"/>
                </a:solidFill>
              </a:rPr>
              <a:t>Softmax</a:t>
            </a:r>
            <a:r>
              <a:rPr lang="ko-KR" altLang="en-US" sz="1400" smtClean="0">
                <a:solidFill>
                  <a:srgbClr val="44546A"/>
                </a:solidFill>
              </a:rPr>
              <a:t>를 사용 → </a:t>
            </a:r>
            <a:r>
              <a:rPr lang="en-US" altLang="ko-KR" sz="1400" smtClean="0">
                <a:solidFill>
                  <a:srgbClr val="44546A"/>
                </a:solidFill>
              </a:rPr>
              <a:t>Voting</a:t>
            </a:r>
            <a:r>
              <a:rPr lang="ko-KR" altLang="en-US" sz="1400" smtClean="0">
                <a:solidFill>
                  <a:srgbClr val="44546A"/>
                </a:solidFill>
              </a:rPr>
              <a:t>을 위한 확률 평준화</a:t>
            </a:r>
            <a:endParaRPr lang="en-US" altLang="ko-KR" sz="1400" dirty="0">
              <a:solidFill>
                <a:srgbClr val="44546A"/>
              </a:solidFill>
            </a:endParaRPr>
          </a:p>
        </p:txBody>
      </p:sp>
      <p:sp>
        <p:nvSpPr>
          <p:cNvPr id="164" name="타원 163"/>
          <p:cNvSpPr/>
          <p:nvPr/>
        </p:nvSpPr>
        <p:spPr>
          <a:xfrm rot="18900000">
            <a:off x="4218941" y="3020952"/>
            <a:ext cx="118239" cy="1182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60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157</Words>
  <Application>Microsoft Office PowerPoint</Application>
  <PresentationFormat>와이드스크린</PresentationFormat>
  <Paragraphs>45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Tmon몬소리 Black</vt:lpstr>
      <vt:lpstr>맑은 고딕</vt:lpstr>
      <vt:lpstr>Arial</vt:lpstr>
      <vt:lpstr>7_Office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Administrator</cp:lastModifiedBy>
  <cp:revision>31</cp:revision>
  <dcterms:created xsi:type="dcterms:W3CDTF">2022-06-20T08:31:43Z</dcterms:created>
  <dcterms:modified xsi:type="dcterms:W3CDTF">2022-07-11T07:33:31Z</dcterms:modified>
</cp:coreProperties>
</file>