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4C4"/>
    <a:srgbClr val="F2F2F2"/>
    <a:srgbClr val="3B85F2"/>
    <a:srgbClr val="54A0F4"/>
    <a:srgbClr val="78808D"/>
    <a:srgbClr val="6BADF6"/>
    <a:srgbClr val="95C5F9"/>
    <a:srgbClr val="88BDF8"/>
    <a:srgbClr val="75B3F7"/>
    <a:srgbClr val="7FB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5" autoAdjust="0"/>
    <p:restoredTop sz="94660"/>
  </p:normalViewPr>
  <p:slideViewPr>
    <p:cSldViewPr snapToGrid="0">
      <p:cViewPr>
        <p:scale>
          <a:sx n="100" d="100"/>
          <a:sy n="100" d="100"/>
        </p:scale>
        <p:origin x="36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2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0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5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6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2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7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2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9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b="1" kern="0" smtClean="0">
                <a:solidFill>
                  <a:prstClr val="white"/>
                </a:solidFill>
                <a:ea typeface="Tmon몬소리 Black" panose="02000A03000000000000" pitchFamily="2" charset="-127"/>
              </a:rPr>
              <a:t>Project Summary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708A785-9751-4CFD-A313-ACBA229290D8}"/>
              </a:ext>
            </a:extLst>
          </p:cNvPr>
          <p:cNvGrpSpPr/>
          <p:nvPr/>
        </p:nvGrpSpPr>
        <p:grpSpPr>
          <a:xfrm>
            <a:off x="1816855" y="2938840"/>
            <a:ext cx="2140186" cy="1653419"/>
            <a:chOff x="1080255" y="2388093"/>
            <a:chExt cx="2140186" cy="1653419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F1EB13B-7F77-473A-858E-BC17A2F9A485}"/>
                </a:ext>
              </a:extLst>
            </p:cNvPr>
            <p:cNvSpPr/>
            <p:nvPr/>
          </p:nvSpPr>
          <p:spPr>
            <a:xfrm rot="10800000" flipV="1">
              <a:off x="2719388" y="3214802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D7CA517E-2808-4877-A431-86C11CFC7B85}"/>
                </a:ext>
              </a:extLst>
            </p:cNvPr>
            <p:cNvSpPr/>
            <p:nvPr/>
          </p:nvSpPr>
          <p:spPr>
            <a:xfrm>
              <a:off x="1080255" y="2388093"/>
              <a:ext cx="1653419" cy="1653419"/>
            </a:xfrm>
            <a:prstGeom prst="arc">
              <a:avLst>
                <a:gd name="adj1" fmla="val 575507"/>
                <a:gd name="adj2" fmla="val 20411742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2F43DFC-C32D-4616-82CA-6E01E0FF81C6}"/>
                </a:ext>
              </a:extLst>
            </p:cNvPr>
            <p:cNvCxnSpPr>
              <a:cxnSpLocks/>
            </p:cNvCxnSpPr>
            <p:nvPr/>
          </p:nvCxnSpPr>
          <p:spPr>
            <a:xfrm>
              <a:off x="2860441" y="3214802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81F45B4-4466-492E-AB34-FD7385E8CF7F}"/>
              </a:ext>
            </a:extLst>
          </p:cNvPr>
          <p:cNvGrpSpPr/>
          <p:nvPr/>
        </p:nvGrpSpPr>
        <p:grpSpPr>
          <a:xfrm>
            <a:off x="3678240" y="2938840"/>
            <a:ext cx="2142567" cy="1653419"/>
            <a:chOff x="3826306" y="2846897"/>
            <a:chExt cx="2142567" cy="1653419"/>
          </a:xfrm>
        </p:grpSpPr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0604FF8A-29B2-47F3-B797-B0A6F25E6730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원호 71">
              <a:extLst>
                <a:ext uri="{FF2B5EF4-FFF2-40B4-BE49-F238E27FC236}">
                  <a16:creationId xmlns:a16="http://schemas.microsoft.com/office/drawing/2014/main" id="{F0B2454B-2D26-4368-B025-FAF2B951E8E1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35DF7988-15E7-45D1-9516-94F9799039C2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CA56B95-4DA0-450E-BE65-F27D2D26D0C2}"/>
              </a:ext>
            </a:extLst>
          </p:cNvPr>
          <p:cNvGrpSpPr/>
          <p:nvPr/>
        </p:nvGrpSpPr>
        <p:grpSpPr>
          <a:xfrm flipH="1" flipV="1">
            <a:off x="3424587" y="2938839"/>
            <a:ext cx="1907072" cy="1653419"/>
            <a:chOff x="3826306" y="2846897"/>
            <a:chExt cx="1907072" cy="1653419"/>
          </a:xfrm>
        </p:grpSpPr>
        <p:sp>
          <p:nvSpPr>
            <p:cNvPr id="75" name="원호 74">
              <a:extLst>
                <a:ext uri="{FF2B5EF4-FFF2-40B4-BE49-F238E27FC236}">
                  <a16:creationId xmlns:a16="http://schemas.microsoft.com/office/drawing/2014/main" id="{58E61E42-DF51-403F-8E4D-D083E1AC54F9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원호 75">
              <a:extLst>
                <a:ext uri="{FF2B5EF4-FFF2-40B4-BE49-F238E27FC236}">
                  <a16:creationId xmlns:a16="http://schemas.microsoft.com/office/drawing/2014/main" id="{C9D70F84-14AE-48E5-A2E0-D0ADF48CD3AA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1BA80DC-3899-44C6-B1AF-B2A6DBA3721D}"/>
              </a:ext>
            </a:extLst>
          </p:cNvPr>
          <p:cNvGrpSpPr/>
          <p:nvPr/>
        </p:nvGrpSpPr>
        <p:grpSpPr>
          <a:xfrm>
            <a:off x="5539625" y="2938839"/>
            <a:ext cx="2142567" cy="1653419"/>
            <a:chOff x="3826306" y="2846897"/>
            <a:chExt cx="2142567" cy="1653419"/>
          </a:xfrm>
        </p:grpSpPr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6D07837B-22B0-4256-8365-366D779D4F52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원호 79">
              <a:extLst>
                <a:ext uri="{FF2B5EF4-FFF2-40B4-BE49-F238E27FC236}">
                  <a16:creationId xmlns:a16="http://schemas.microsoft.com/office/drawing/2014/main" id="{F4FC5190-A46C-440D-A105-0A62AFA6EE3A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80BB35D-0CBF-4093-A6B5-A31C2A835B29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3208D4D-D574-4372-9E5B-6F7645F664FE}"/>
              </a:ext>
            </a:extLst>
          </p:cNvPr>
          <p:cNvGrpSpPr/>
          <p:nvPr/>
        </p:nvGrpSpPr>
        <p:grpSpPr>
          <a:xfrm flipH="1" flipV="1">
            <a:off x="5285972" y="2938838"/>
            <a:ext cx="1907072" cy="1653419"/>
            <a:chOff x="3826306" y="2846897"/>
            <a:chExt cx="1907072" cy="1653419"/>
          </a:xfrm>
        </p:grpSpPr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25913C2D-E2A1-4E4D-BD93-0C03327F9887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CFC7DE72-56C6-40E1-A39C-E76939F731D6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DE60EC8-EEA6-4310-86C4-FF6564CD376D}"/>
              </a:ext>
            </a:extLst>
          </p:cNvPr>
          <p:cNvGrpSpPr/>
          <p:nvPr/>
        </p:nvGrpSpPr>
        <p:grpSpPr>
          <a:xfrm>
            <a:off x="7401010" y="2938838"/>
            <a:ext cx="2142567" cy="1653419"/>
            <a:chOff x="3826306" y="2846897"/>
            <a:chExt cx="2142567" cy="1653419"/>
          </a:xfrm>
        </p:grpSpPr>
        <p:sp>
          <p:nvSpPr>
            <p:cNvPr id="87" name="원호 86">
              <a:extLst>
                <a:ext uri="{FF2B5EF4-FFF2-40B4-BE49-F238E27FC236}">
                  <a16:creationId xmlns:a16="http://schemas.microsoft.com/office/drawing/2014/main" id="{2F30EE20-EB38-4D3A-8F68-AB2142C743BC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1315B2A2-DC79-45FE-BE59-F20D22C6E9C0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719BEB1-4931-4A59-B169-FB90BDF7C390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rgbClr val="54A0F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BD4E74A-4B9C-43DB-935B-6BBD66EC56DB}"/>
              </a:ext>
            </a:extLst>
          </p:cNvPr>
          <p:cNvGrpSpPr/>
          <p:nvPr/>
        </p:nvGrpSpPr>
        <p:grpSpPr>
          <a:xfrm flipH="1" flipV="1">
            <a:off x="7147357" y="2938837"/>
            <a:ext cx="1907072" cy="1653419"/>
            <a:chOff x="3826306" y="2846897"/>
            <a:chExt cx="1907072" cy="1653419"/>
          </a:xfrm>
        </p:grpSpPr>
        <p:sp>
          <p:nvSpPr>
            <p:cNvPr id="91" name="원호 90">
              <a:extLst>
                <a:ext uri="{FF2B5EF4-FFF2-40B4-BE49-F238E27FC236}">
                  <a16:creationId xmlns:a16="http://schemas.microsoft.com/office/drawing/2014/main" id="{48CCB91F-42AD-493F-8845-2D819781F650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rgbClr val="54A0F4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원호 91">
              <a:extLst>
                <a:ext uri="{FF2B5EF4-FFF2-40B4-BE49-F238E27FC236}">
                  <a16:creationId xmlns:a16="http://schemas.microsoft.com/office/drawing/2014/main" id="{467C1902-0CB0-40B1-8DA9-2B842F35F7B6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rgbClr val="54A0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385C3BD9-499F-4AE5-AE45-669867E7F38E}"/>
              </a:ext>
            </a:extLst>
          </p:cNvPr>
          <p:cNvSpPr/>
          <p:nvPr/>
        </p:nvSpPr>
        <p:spPr>
          <a:xfrm>
            <a:off x="9727485" y="3370712"/>
            <a:ext cx="789668" cy="789668"/>
          </a:xfrm>
          <a:prstGeom prst="ellipse">
            <a:avLst/>
          </a:pr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altLang="ko-KR" sz="1400" b="1" smtClean="0">
                <a:solidFill>
                  <a:prstClr val="white"/>
                </a:solidFill>
              </a:rPr>
              <a:t>Result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95" name="자유형: 도형 37">
            <a:extLst>
              <a:ext uri="{FF2B5EF4-FFF2-40B4-BE49-F238E27FC236}">
                <a16:creationId xmlns:a16="http://schemas.microsoft.com/office/drawing/2014/main" id="{D0A54FEA-14C4-4E83-8F00-73E048D1B0AA}"/>
              </a:ext>
            </a:extLst>
          </p:cNvPr>
          <p:cNvSpPr/>
          <p:nvPr/>
        </p:nvSpPr>
        <p:spPr>
          <a:xfrm>
            <a:off x="1928990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자유형: 도형 38">
            <a:extLst>
              <a:ext uri="{FF2B5EF4-FFF2-40B4-BE49-F238E27FC236}">
                <a16:creationId xmlns:a16="http://schemas.microsoft.com/office/drawing/2014/main" id="{3D4AC4CA-62AD-4E0B-A13F-4A66592A7E99}"/>
              </a:ext>
            </a:extLst>
          </p:cNvPr>
          <p:cNvSpPr/>
          <p:nvPr/>
        </p:nvSpPr>
        <p:spPr>
          <a:xfrm>
            <a:off x="3789015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자유형: 도형 39">
            <a:extLst>
              <a:ext uri="{FF2B5EF4-FFF2-40B4-BE49-F238E27FC236}">
                <a16:creationId xmlns:a16="http://schemas.microsoft.com/office/drawing/2014/main" id="{DF4865CD-268A-480B-BC0D-8B99B78CCBF7}"/>
              </a:ext>
            </a:extLst>
          </p:cNvPr>
          <p:cNvSpPr/>
          <p:nvPr/>
        </p:nvSpPr>
        <p:spPr>
          <a:xfrm>
            <a:off x="5649040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자유형: 도형 40">
            <a:extLst>
              <a:ext uri="{FF2B5EF4-FFF2-40B4-BE49-F238E27FC236}">
                <a16:creationId xmlns:a16="http://schemas.microsoft.com/office/drawing/2014/main" id="{F982B747-DB6B-45E4-A936-55DB5FB15A16}"/>
              </a:ext>
            </a:extLst>
          </p:cNvPr>
          <p:cNvSpPr/>
          <p:nvPr/>
        </p:nvSpPr>
        <p:spPr>
          <a:xfrm>
            <a:off x="7509935" y="3903545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rgbClr val="54A0F4"/>
          </a:solidFill>
          <a:ln>
            <a:solidFill>
              <a:srgbClr val="54A0F4"/>
            </a:solidFill>
          </a:ln>
          <a:effectLst>
            <a:outerShdw blurRad="1524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5182465" y="4696479"/>
            <a:ext cx="23677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Transfer Model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3298328" y="2448578"/>
            <a:ext cx="23677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Data Augmentation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6964520" y="2442929"/>
            <a:ext cx="236773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Ensemble Classification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1330087" y="4696481"/>
            <a:ext cx="262695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rgbClr val="78808D"/>
                </a:solidFill>
              </a:rPr>
              <a:t>Data </a:t>
            </a:r>
            <a:r>
              <a:rPr lang="en-US" altLang="ko-KR" sz="1400" b="1" smtClean="0">
                <a:solidFill>
                  <a:srgbClr val="78808D"/>
                </a:solidFill>
              </a:rPr>
              <a:t>Crawling</a:t>
            </a:r>
            <a:endParaRPr lang="ko-KR" altLang="en-US" sz="900">
              <a:solidFill>
                <a:srgbClr val="78808D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1959246" y="5067455"/>
            <a:ext cx="262695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rgbClr val="78808D"/>
                </a:solidFill>
              </a:rPr>
              <a:t>모델 학습을 위한 이미지 크롤링</a:t>
            </a:r>
            <a:endParaRPr lang="en-US" altLang="ko-KR" sz="1200" smtClean="0">
              <a:solidFill>
                <a:srgbClr val="78808D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860634" y="5208397"/>
            <a:ext cx="98612" cy="98612"/>
          </a:xfrm>
          <a:prstGeom prst="ellips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1959246" y="5391344"/>
            <a:ext cx="2862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rgbClr val="78808D"/>
                </a:solidFill>
              </a:rPr>
              <a:t>웹을 통한 이미지 자동 수집 모델 구현</a:t>
            </a:r>
            <a:endParaRPr lang="en-US" altLang="ko-KR" sz="1200" smtClean="0">
              <a:solidFill>
                <a:srgbClr val="78808D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1860634" y="5532286"/>
            <a:ext cx="98612" cy="98612"/>
          </a:xfrm>
          <a:prstGeom prst="ellips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3463234" y="2168894"/>
            <a:ext cx="2986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rgbClr val="78808D"/>
                </a:solidFill>
              </a:rPr>
              <a:t>성능 향상을 위한 이미지 증강</a:t>
            </a:r>
            <a:endParaRPr lang="en-US" altLang="ko-KR" sz="1200" smtClean="0">
              <a:solidFill>
                <a:srgbClr val="78808D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3364622" y="2309836"/>
            <a:ext cx="98612" cy="98612"/>
          </a:xfrm>
          <a:prstGeom prst="ellips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5638237" y="5067455"/>
            <a:ext cx="2626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rgbClr val="78808D"/>
                </a:solidFill>
              </a:rPr>
              <a:t>이미지 분류 </a:t>
            </a:r>
            <a:r>
              <a:rPr lang="en-US" altLang="ko-KR" sz="1200" smtClean="0">
                <a:solidFill>
                  <a:srgbClr val="78808D"/>
                </a:solidFill>
              </a:rPr>
              <a:t>Pretrained Model </a:t>
            </a:r>
            <a:r>
              <a:rPr lang="ko-KR" altLang="en-US" sz="1200" smtClean="0">
                <a:solidFill>
                  <a:srgbClr val="78808D"/>
                </a:solidFill>
              </a:rPr>
              <a:t>활용</a:t>
            </a:r>
            <a:endParaRPr lang="en-US" altLang="ko-KR" sz="1200" smtClean="0">
              <a:solidFill>
                <a:srgbClr val="78808D"/>
              </a:solidFill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5539625" y="5208397"/>
            <a:ext cx="98612" cy="98612"/>
          </a:xfrm>
          <a:prstGeom prst="ellips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5638237" y="5391344"/>
            <a:ext cx="286208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rgbClr val="78808D"/>
                </a:solidFill>
              </a:rPr>
              <a:t>Fine Tuning</a:t>
            </a:r>
            <a:r>
              <a:rPr lang="ko-KR" altLang="en-US" sz="1200" smtClean="0">
                <a:solidFill>
                  <a:srgbClr val="78808D"/>
                </a:solidFill>
              </a:rPr>
              <a:t>을 통한 모델 학습</a:t>
            </a:r>
            <a:endParaRPr lang="en-US" altLang="ko-KR" sz="1200" smtClean="0">
              <a:solidFill>
                <a:srgbClr val="78808D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5539625" y="5532286"/>
            <a:ext cx="98612" cy="98612"/>
          </a:xfrm>
          <a:prstGeom prst="ellips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E1585F8-99C6-4A46-B1E6-366B768306CA}"/>
              </a:ext>
            </a:extLst>
          </p:cNvPr>
          <p:cNvSpPr/>
          <p:nvPr/>
        </p:nvSpPr>
        <p:spPr>
          <a:xfrm>
            <a:off x="7063132" y="2168894"/>
            <a:ext cx="298635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mtClean="0">
                <a:solidFill>
                  <a:srgbClr val="78808D"/>
                </a:solidFill>
              </a:rPr>
              <a:t>Soft Vote</a:t>
            </a:r>
            <a:r>
              <a:rPr lang="ko-KR" altLang="en-US" sz="1200" smtClean="0">
                <a:solidFill>
                  <a:srgbClr val="78808D"/>
                </a:solidFill>
              </a:rPr>
              <a:t>를 활용한 최종 모델 구현</a:t>
            </a:r>
            <a:endParaRPr lang="en-US" altLang="ko-KR" sz="1200" smtClean="0">
              <a:solidFill>
                <a:srgbClr val="78808D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6964520" y="2309836"/>
            <a:ext cx="98612" cy="98612"/>
          </a:xfrm>
          <a:prstGeom prst="ellips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cdn-icons-png.flaticon.com/512/809/80949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42" y="3332103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cons.flaticon.com/png/512/1445/premium/1445371.png?token=exp=1657595116~hmac=e6e32790ea94f87b9f068b305035ecf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874" y="3311673"/>
            <a:ext cx="394834" cy="39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cons.flaticon.com/png/512/2512/premium/2512940.png?token=exp=1657595176~hmac=debc06ebe774cf2bcc019321c1b94f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66" y="3304954"/>
            <a:ext cx="408810" cy="40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-icons-png.flaticon.com/512/1794/17945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499" y="3265619"/>
            <a:ext cx="452438" cy="45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4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40144" y="867758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en-US" altLang="ko-KR" sz="2400" b="1" kern="0" smtClean="0">
                <a:solidFill>
                  <a:prstClr val="white">
                    <a:alpha val="66000"/>
                  </a:prstClr>
                </a:solidFill>
                <a:ea typeface="Tmon몬소리 Black" panose="02000A03000000000000" pitchFamily="2" charset="-127"/>
              </a:rPr>
              <a:t>Pretrained Model Example</a:t>
            </a:r>
            <a:endParaRPr lang="ko-KR" altLang="en-US" sz="1600" b="1" dirty="0">
              <a:solidFill>
                <a:prstClr val="white">
                  <a:alpha val="66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622564" y="1213363"/>
            <a:ext cx="3899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rgbClr val="44546A"/>
                </a:solidFill>
              </a:rPr>
              <a:t>EfficientNetV2</a:t>
            </a:r>
            <a:r>
              <a:rPr lang="en-US" altLang="ko-KR" sz="1400" b="1" smtClean="0">
                <a:solidFill>
                  <a:srgbClr val="44546A"/>
                </a:solidFill>
              </a:rPr>
              <a:t>(Acc : 88.9%)</a:t>
            </a:r>
            <a:endParaRPr lang="ko-KR" altLang="en-US" sz="1100" dirty="0">
              <a:solidFill>
                <a:srgbClr val="44546A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 rot="18900000">
            <a:off x="5797762" y="1417379"/>
            <a:ext cx="596473" cy="596473"/>
          </a:xfrm>
          <a:prstGeom prst="rect">
            <a:avLst/>
          </a:prstGeom>
          <a:gradFill>
            <a:gsLst>
              <a:gs pos="0">
                <a:srgbClr val="54A0F4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470363" y="1715615"/>
            <a:ext cx="4203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521303" y="1681416"/>
            <a:ext cx="4101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mtClean="0">
                <a:solidFill>
                  <a:srgbClr val="44546A"/>
                </a:solidFill>
              </a:rPr>
              <a:t>Training Efficiency</a:t>
            </a:r>
            <a:r>
              <a:rPr lang="ko-KR" altLang="en-US" sz="1600" smtClean="0">
                <a:solidFill>
                  <a:srgbClr val="44546A"/>
                </a:solidFill>
              </a:rPr>
              <a:t>를 극대화한 </a:t>
            </a:r>
            <a:r>
              <a:rPr lang="en-US" altLang="ko-KR" sz="1600" smtClean="0">
                <a:solidFill>
                  <a:srgbClr val="44546A"/>
                </a:solidFill>
              </a:rPr>
              <a:t>CNN </a:t>
            </a:r>
            <a:r>
              <a:rPr lang="ko-KR" altLang="en-US" sz="1600" smtClean="0">
                <a:solidFill>
                  <a:srgbClr val="44546A"/>
                </a:solidFill>
              </a:rPr>
              <a:t>모델 </a:t>
            </a:r>
            <a:endParaRPr lang="en-US" altLang="ko-KR" sz="1600" dirty="0">
              <a:solidFill>
                <a:srgbClr val="44546A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31536"/>
          <a:stretch/>
        </p:blipFill>
        <p:spPr>
          <a:xfrm>
            <a:off x="1611568" y="3451544"/>
            <a:ext cx="3910459" cy="252942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674379" y="5962752"/>
            <a:ext cx="378483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rgbClr val="44546A"/>
                </a:solidFill>
              </a:rPr>
              <a:t>[ EfficientNetV2</a:t>
            </a:r>
            <a:r>
              <a:rPr lang="en-US" altLang="ko-KR" sz="1000">
                <a:solidFill>
                  <a:srgbClr val="44546A"/>
                </a:solidFill>
              </a:rPr>
              <a:t>: Smaller Models and Faster </a:t>
            </a:r>
            <a:r>
              <a:rPr lang="en-US" altLang="ko-KR" sz="1000" smtClean="0">
                <a:solidFill>
                  <a:srgbClr val="44546A"/>
                </a:solidFill>
              </a:rPr>
              <a:t>Training(2021) ]</a:t>
            </a:r>
            <a:endParaRPr lang="ko-KR" altLang="en-US" sz="1000" dirty="0">
              <a:solidFill>
                <a:srgbClr val="44546A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705564" y="2136430"/>
            <a:ext cx="37536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Training with very large image sizes is slow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 rot="18900000">
            <a:off x="1562835" y="2298469"/>
            <a:ext cx="118239" cy="118239"/>
          </a:xfrm>
          <a:prstGeom prst="ellipse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705564" y="2615413"/>
            <a:ext cx="40539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Depthwise convolutions are slow in early layers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18900000">
            <a:off x="1562835" y="2777452"/>
            <a:ext cx="118239" cy="118239"/>
          </a:xfrm>
          <a:prstGeom prst="ellipse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1705563" y="3052782"/>
            <a:ext cx="41845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Equally scaling up every stage is sub-optimal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 rot="18900000">
            <a:off x="1562835" y="3214821"/>
            <a:ext cx="118239" cy="118239"/>
          </a:xfrm>
          <a:prstGeom prst="ellipse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646218" y="1213363"/>
            <a:ext cx="3899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mtClean="0">
                <a:solidFill>
                  <a:srgbClr val="44546A"/>
                </a:solidFill>
              </a:rPr>
              <a:t>Xception</a:t>
            </a:r>
            <a:r>
              <a:rPr lang="en-US" altLang="ko-KR" sz="1400" b="1" smtClean="0">
                <a:solidFill>
                  <a:srgbClr val="44546A"/>
                </a:solidFill>
              </a:rPr>
              <a:t>(Acc : 86.0%)</a:t>
            </a:r>
            <a:endParaRPr lang="ko-KR" altLang="en-US" sz="1100" dirty="0">
              <a:solidFill>
                <a:srgbClr val="44546A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6494018" y="1715615"/>
            <a:ext cx="42038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385462" y="1681416"/>
            <a:ext cx="4488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smtClean="0">
                <a:solidFill>
                  <a:srgbClr val="44546A"/>
                </a:solidFill>
              </a:rPr>
              <a:t>독립적인 </a:t>
            </a:r>
            <a:r>
              <a:rPr lang="en-US" altLang="ko-KR" sz="1600" smtClean="0">
                <a:solidFill>
                  <a:srgbClr val="44546A"/>
                </a:solidFill>
              </a:rPr>
              <a:t>Spatial Correlation</a:t>
            </a:r>
            <a:r>
              <a:rPr lang="ko-KR" altLang="en-US" sz="1600" smtClean="0">
                <a:solidFill>
                  <a:srgbClr val="44546A"/>
                </a:solidFill>
              </a:rPr>
              <a:t>을 통한 성능 향상</a:t>
            </a:r>
            <a:endParaRPr lang="en-US" altLang="ko-KR" sz="1600" dirty="0">
              <a:solidFill>
                <a:srgbClr val="44546A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670999" y="5962752"/>
            <a:ext cx="4421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rgbClr val="44546A"/>
                </a:solidFill>
              </a:rPr>
              <a:t>[Xception: Deep Learning with Depthwise Separable Convolutions(2017) ]</a:t>
            </a:r>
            <a:endParaRPr lang="ko-KR" altLang="en-US" sz="1000" dirty="0">
              <a:solidFill>
                <a:srgbClr val="44546A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752969" y="2136430"/>
            <a:ext cx="37536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Inception hypothesis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 rot="18900000">
            <a:off x="6610240" y="2298469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752969" y="2615413"/>
            <a:ext cx="405396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Depthwise Separable Convoltuion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 rot="18900000">
            <a:off x="6610240" y="2777452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6752968" y="3052782"/>
            <a:ext cx="418459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44546A"/>
                </a:solidFill>
              </a:rPr>
              <a:t>Modified Depthwise Separable Convolution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 rot="18900000">
            <a:off x="6610240" y="3214821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6095998" y="2136430"/>
            <a:ext cx="0" cy="41494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8430" r="6324" b="3570"/>
          <a:stretch/>
        </p:blipFill>
        <p:spPr>
          <a:xfrm>
            <a:off x="6826053" y="3426426"/>
            <a:ext cx="4111512" cy="2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2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/>
            <a:r>
              <a:rPr lang="ko-KR" altLang="en-US" sz="2400" b="1" kern="0" smtClean="0">
                <a:solidFill>
                  <a:schemeClr val="bg1"/>
                </a:solidFill>
                <a:ea typeface="Tmon몬소리 Black" panose="02000A03000000000000" pitchFamily="2" charset="-127"/>
              </a:rPr>
              <a:t>모델 구현</a:t>
            </a:r>
            <a:r>
              <a:rPr lang="en-US" altLang="ko-KR" sz="2400" b="1" kern="0" smtClean="0">
                <a:solidFill>
                  <a:schemeClr val="bg1"/>
                </a:solidFill>
                <a:ea typeface="Tmon몬소리 Black" panose="02000A03000000000000" pitchFamily="2" charset="-127"/>
              </a:rPr>
              <a:t>(Ensemble Model)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40144" y="931939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04726" y="3462702"/>
            <a:ext cx="2671948" cy="484950"/>
          </a:xfrm>
          <a:prstGeom prst="roundRect">
            <a:avLst/>
          </a:prstGeom>
          <a:solidFill>
            <a:srgbClr val="54A0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Ensemble</a:t>
            </a:r>
            <a:endParaRPr lang="ko-KR" altLang="en-US" b="1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368322" y="1256427"/>
            <a:ext cx="4448778" cy="4849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78808D"/>
                </a:solidFill>
              </a:rPr>
              <a:t>17 Class Image Dataset </a:t>
            </a:r>
            <a:r>
              <a:rPr lang="ko-KR" altLang="en-US" sz="2400" b="1" smtClean="0">
                <a:solidFill>
                  <a:srgbClr val="78808D"/>
                </a:solidFill>
              </a:rPr>
              <a:t>학습</a:t>
            </a:r>
            <a:endParaRPr lang="ko-KR" altLang="en-US" sz="2400" b="1">
              <a:solidFill>
                <a:srgbClr val="78808D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04726" y="2076083"/>
            <a:ext cx="2671948" cy="4849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Transfer Learning</a:t>
            </a:r>
            <a:endParaRPr lang="ko-KR" altLang="en-US" b="1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256737" y="2053202"/>
            <a:ext cx="1208545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78808D"/>
                </a:solidFill>
              </a:rPr>
              <a:t>Xception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029603" y="2053202"/>
            <a:ext cx="1762373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78808D"/>
                </a:solidFill>
              </a:rPr>
              <a:t>EfficientNetV2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930043" y="2053202"/>
            <a:ext cx="2323428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78808D"/>
                </a:solidFill>
              </a:rPr>
              <a:t>InceptionResNetV2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10237750" y="2053202"/>
            <a:ext cx="1584558" cy="507831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rgbClr val="78808D"/>
                </a:solidFill>
              </a:rPr>
              <a:t>VGG16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cxnSp>
        <p:nvCxnSpPr>
          <p:cNvPr id="11" name="직선 연결선 10"/>
          <p:cNvCxnSpPr>
            <a:endCxn id="62" idx="0"/>
          </p:cNvCxnSpPr>
          <p:nvPr/>
        </p:nvCxnSpPr>
        <p:spPr>
          <a:xfrm flipH="1">
            <a:off x="4910790" y="1769423"/>
            <a:ext cx="2577024" cy="283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61" idx="0"/>
          </p:cNvCxnSpPr>
          <p:nvPr/>
        </p:nvCxnSpPr>
        <p:spPr>
          <a:xfrm flipH="1">
            <a:off x="6861010" y="1769423"/>
            <a:ext cx="614929" cy="283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3" idx="0"/>
          </p:cNvCxnSpPr>
          <p:nvPr/>
        </p:nvCxnSpPr>
        <p:spPr>
          <a:xfrm flipH="1" flipV="1">
            <a:off x="7488639" y="1765300"/>
            <a:ext cx="1603118" cy="2879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4" idx="0"/>
          </p:cNvCxnSpPr>
          <p:nvPr/>
        </p:nvCxnSpPr>
        <p:spPr>
          <a:xfrm flipH="1" flipV="1">
            <a:off x="7506419" y="1767840"/>
            <a:ext cx="3523610" cy="2853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301549" y="3415212"/>
            <a:ext cx="6456938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rgbClr val="54A0F4"/>
                </a:solidFill>
              </a:rPr>
              <a:t>Ensemble Classification : Weighted Vote</a:t>
            </a:r>
            <a:endParaRPr lang="ko-KR" altLang="en-US" sz="1200" dirty="0">
              <a:solidFill>
                <a:srgbClr val="54A0F4"/>
              </a:solidFill>
            </a:endParaRPr>
          </a:p>
        </p:txBody>
      </p:sp>
      <p:cxnSp>
        <p:nvCxnSpPr>
          <p:cNvPr id="78" name="직선 연결선 77"/>
          <p:cNvCxnSpPr>
            <a:stCxn id="39" idx="2"/>
          </p:cNvCxnSpPr>
          <p:nvPr/>
        </p:nvCxnSpPr>
        <p:spPr>
          <a:xfrm>
            <a:off x="1940700" y="2561033"/>
            <a:ext cx="0" cy="901669"/>
          </a:xfrm>
          <a:prstGeom prst="line">
            <a:avLst/>
          </a:prstGeom>
          <a:ln w="28575">
            <a:solidFill>
              <a:schemeClr val="bg1">
                <a:lumMod val="50000"/>
                <a:alpha val="36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10558754" y="4851792"/>
            <a:ext cx="989412" cy="454292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smtClean="0">
                <a:solidFill>
                  <a:srgbClr val="78808D"/>
                </a:solidFill>
              </a:rPr>
              <a:t>Osteria</a:t>
            </a:r>
            <a:endParaRPr lang="ko-KR" altLang="en-US" sz="1050" dirty="0">
              <a:solidFill>
                <a:srgbClr val="78808D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4205979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4682406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5144535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5982109" y="5592020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Softmax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4205979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1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4682406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2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5144535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3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4908806" y="5592020"/>
            <a:ext cx="989412" cy="373885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Model 4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4185173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4658220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5121104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7188327" y="5571213"/>
            <a:ext cx="1219561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Acc Weight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sp>
        <p:nvSpPr>
          <p:cNvPr id="118" name="오른쪽 대괄호 117"/>
          <p:cNvSpPr/>
          <p:nvPr/>
        </p:nvSpPr>
        <p:spPr>
          <a:xfrm>
            <a:off x="8470100" y="4366248"/>
            <a:ext cx="245728" cy="1450031"/>
          </a:xfrm>
          <a:prstGeom prst="rightBracket">
            <a:avLst>
              <a:gd name="adj" fmla="val 39343"/>
            </a:avLst>
          </a:prstGeom>
          <a:ln w="28575">
            <a:solidFill>
              <a:srgbClr val="788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8730287" y="5099515"/>
            <a:ext cx="242999" cy="0"/>
          </a:xfrm>
          <a:prstGeom prst="straightConnector1">
            <a:avLst/>
          </a:prstGeom>
          <a:ln>
            <a:solidFill>
              <a:srgbClr val="7880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8932634" y="4864649"/>
            <a:ext cx="1353175" cy="415498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srgbClr val="78808D"/>
                </a:solidFill>
              </a:rPr>
              <a:t>Argmax(Sum)</a:t>
            </a:r>
            <a:endParaRPr lang="ko-KR" altLang="en-US" sz="900" dirty="0">
              <a:solidFill>
                <a:srgbClr val="78808D"/>
              </a:solidFill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5784264" y="4417950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그림 1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663" y="4452763"/>
            <a:ext cx="1008386" cy="1260482"/>
          </a:xfrm>
          <a:prstGeom prst="rect">
            <a:avLst/>
          </a:prstGeom>
          <a:ln>
            <a:solidFill>
              <a:srgbClr val="78808D"/>
            </a:solidFill>
          </a:ln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3145416" y="5946905"/>
            <a:ext cx="1353175" cy="41402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</a:rPr>
              <a:t>Input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2" name="이등변 삼각형 141"/>
          <p:cNvSpPr/>
          <p:nvPr/>
        </p:nvSpPr>
        <p:spPr>
          <a:xfrm rot="5400000">
            <a:off x="4436052" y="4985492"/>
            <a:ext cx="441644" cy="211545"/>
          </a:xfrm>
          <a:prstGeom prst="triangl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4090135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4568539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5024603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849611" y="5485608"/>
            <a:ext cx="401027" cy="574966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10383043" y="5946905"/>
            <a:ext cx="1353175" cy="41402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</a:rPr>
              <a:t>Output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D370FA1-8DB9-45EC-9629-0407968A0CCE}"/>
              </a:ext>
            </a:extLst>
          </p:cNvPr>
          <p:cNvSpPr/>
          <p:nvPr/>
        </p:nvSpPr>
        <p:spPr>
          <a:xfrm>
            <a:off x="6473935" y="5946904"/>
            <a:ext cx="2112166" cy="41402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mtClean="0">
                <a:solidFill>
                  <a:schemeClr val="bg1">
                    <a:lumMod val="65000"/>
                  </a:schemeClr>
                </a:solidFill>
              </a:rPr>
              <a:t>Ensemble Model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186105" y="4128590"/>
            <a:ext cx="1279764" cy="189023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4824915" y="4128590"/>
            <a:ext cx="5410206" cy="189023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이등변 삼각형 154"/>
          <p:cNvSpPr/>
          <p:nvPr/>
        </p:nvSpPr>
        <p:spPr>
          <a:xfrm rot="5400000">
            <a:off x="10193544" y="4985493"/>
            <a:ext cx="441644" cy="211545"/>
          </a:xfrm>
          <a:prstGeom prst="triangle">
            <a:avLst/>
          </a:prstGeom>
          <a:solidFill>
            <a:srgbClr val="C7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10542923" y="4128590"/>
            <a:ext cx="1016630" cy="1890236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5784264" y="4883699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784264" y="5353599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5784264" y="5808668"/>
            <a:ext cx="25290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4361669" y="2529622"/>
            <a:ext cx="584689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mtClean="0">
                <a:solidFill>
                  <a:srgbClr val="44546A"/>
                </a:solidFill>
              </a:rPr>
              <a:t>Fine Tuning : </a:t>
            </a:r>
            <a:r>
              <a:rPr lang="ko-KR" altLang="en-US" sz="1400" smtClean="0">
                <a:solidFill>
                  <a:srgbClr val="44546A"/>
                </a:solidFill>
              </a:rPr>
              <a:t>전체 </a:t>
            </a:r>
            <a:r>
              <a:rPr lang="en-US" altLang="ko-KR" sz="1400" smtClean="0">
                <a:solidFill>
                  <a:srgbClr val="44546A"/>
                </a:solidFill>
              </a:rPr>
              <a:t>Weight Update, Class</a:t>
            </a:r>
            <a:r>
              <a:rPr lang="ko-KR" altLang="en-US" sz="1400" smtClean="0">
                <a:solidFill>
                  <a:srgbClr val="44546A"/>
                </a:solidFill>
              </a:rPr>
              <a:t>에 맞춰 </a:t>
            </a:r>
            <a:r>
              <a:rPr lang="en-US" altLang="ko-KR" sz="1400" smtClean="0">
                <a:solidFill>
                  <a:srgbClr val="44546A"/>
                </a:solidFill>
              </a:rPr>
              <a:t>FC Layer </a:t>
            </a:r>
            <a:r>
              <a:rPr lang="ko-KR" altLang="en-US" sz="1400" smtClean="0">
                <a:solidFill>
                  <a:srgbClr val="44546A"/>
                </a:solidFill>
              </a:rPr>
              <a:t>수정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 rot="18900000">
            <a:off x="4218941" y="2691661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4DDEECF-AAAD-4D15-8174-BC458B553328}"/>
              </a:ext>
            </a:extLst>
          </p:cNvPr>
          <p:cNvSpPr/>
          <p:nvPr/>
        </p:nvSpPr>
        <p:spPr>
          <a:xfrm>
            <a:off x="4361669" y="2858913"/>
            <a:ext cx="63403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rgbClr val="44546A"/>
                </a:solidFill>
              </a:rPr>
              <a:t>각 모델의 마지막 </a:t>
            </a:r>
            <a:r>
              <a:rPr lang="en-US" altLang="ko-KR" sz="1400" smtClean="0">
                <a:solidFill>
                  <a:srgbClr val="44546A"/>
                </a:solidFill>
              </a:rPr>
              <a:t>Layer</a:t>
            </a:r>
            <a:r>
              <a:rPr lang="ko-KR" altLang="en-US" sz="1400" smtClean="0">
                <a:solidFill>
                  <a:srgbClr val="44546A"/>
                </a:solidFill>
              </a:rPr>
              <a:t>에 </a:t>
            </a:r>
            <a:r>
              <a:rPr lang="en-US" altLang="ko-KR" sz="1400" smtClean="0">
                <a:solidFill>
                  <a:srgbClr val="44546A"/>
                </a:solidFill>
              </a:rPr>
              <a:t>Softmax</a:t>
            </a:r>
            <a:r>
              <a:rPr lang="ko-KR" altLang="en-US" sz="1400" smtClean="0">
                <a:solidFill>
                  <a:srgbClr val="44546A"/>
                </a:solidFill>
              </a:rPr>
              <a:t>를 사용 → </a:t>
            </a:r>
            <a:r>
              <a:rPr lang="en-US" altLang="ko-KR" sz="1400" smtClean="0">
                <a:solidFill>
                  <a:srgbClr val="44546A"/>
                </a:solidFill>
              </a:rPr>
              <a:t>Voting</a:t>
            </a:r>
            <a:r>
              <a:rPr lang="ko-KR" altLang="en-US" sz="1400" smtClean="0">
                <a:solidFill>
                  <a:srgbClr val="44546A"/>
                </a:solidFill>
              </a:rPr>
              <a:t>을 위한 확률 평준화</a:t>
            </a:r>
            <a:endParaRPr lang="en-US" altLang="ko-KR" sz="1400" dirty="0">
              <a:solidFill>
                <a:srgbClr val="44546A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 rot="18900000">
            <a:off x="4218941" y="3020952"/>
            <a:ext cx="118239" cy="11823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6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40144" y="973280"/>
            <a:ext cx="11711709" cy="5656119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0144" y="147637"/>
            <a:ext cx="11711709" cy="720436"/>
          </a:xfrm>
          <a:prstGeom prst="roundRect">
            <a:avLst>
              <a:gd name="adj" fmla="val 12821"/>
            </a:avLst>
          </a:prstGeom>
          <a:solidFill>
            <a:srgbClr val="54A0F4"/>
          </a:solidFill>
          <a:ln>
            <a:noFill/>
          </a:ln>
          <a:effectLst>
            <a:outerShdw blurRad="165100" dist="38100" dir="5400000" algn="t" rotWithShape="0">
              <a:srgbClr val="3B85F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최종 모델 </a:t>
            </a:r>
            <a:r>
              <a:rPr kumimoji="0" lang="en-US" altLang="ko-KR" sz="2400" b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Test </a:t>
            </a:r>
            <a:r>
              <a:rPr kumimoji="0" lang="ko-KR" altLang="en-US" sz="2400" b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및 고찰</a:t>
            </a:r>
            <a:endParaRPr kumimoji="0" lang="ko-KR" altLang="en-US" sz="1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3308" y="327746"/>
            <a:ext cx="789711" cy="353436"/>
            <a:chOff x="383308" y="327746"/>
            <a:chExt cx="789711" cy="3534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83308" y="327746"/>
              <a:ext cx="789711" cy="353436"/>
            </a:xfrm>
            <a:prstGeom prst="roundRect">
              <a:avLst>
                <a:gd name="adj" fmla="val 50000"/>
              </a:avLst>
            </a:prstGeom>
            <a:solidFill>
              <a:srgbClr val="3B85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34108" y="36046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202523" y="147637"/>
            <a:ext cx="1751636" cy="721420"/>
            <a:chOff x="10202523" y="223837"/>
            <a:chExt cx="1751636" cy="721420"/>
          </a:xfrm>
        </p:grpSpPr>
        <p:sp>
          <p:nvSpPr>
            <p:cNvPr id="13" name="자유형 12"/>
            <p:cNvSpPr/>
            <p:nvPr/>
          </p:nvSpPr>
          <p:spPr>
            <a:xfrm>
              <a:off x="10758487" y="223837"/>
              <a:ext cx="1193366" cy="720436"/>
            </a:xfrm>
            <a:custGeom>
              <a:avLst/>
              <a:gdLst>
                <a:gd name="connsiteX0" fmla="*/ 0 w 1193366"/>
                <a:gd name="connsiteY0" fmla="*/ 0 h 720436"/>
                <a:gd name="connsiteX1" fmla="*/ 1100999 w 1193366"/>
                <a:gd name="connsiteY1" fmla="*/ 0 h 720436"/>
                <a:gd name="connsiteX2" fmla="*/ 1193366 w 1193366"/>
                <a:gd name="connsiteY2" fmla="*/ 92367 h 720436"/>
                <a:gd name="connsiteX3" fmla="*/ 1193366 w 1193366"/>
                <a:gd name="connsiteY3" fmla="*/ 628069 h 720436"/>
                <a:gd name="connsiteX4" fmla="*/ 1100999 w 1193366"/>
                <a:gd name="connsiteY4" fmla="*/ 720436 h 720436"/>
                <a:gd name="connsiteX5" fmla="*/ 290019 w 1193366"/>
                <a:gd name="connsiteY5" fmla="*/ 720436 h 720436"/>
                <a:gd name="connsiteX6" fmla="*/ 178939 w 1193366"/>
                <a:gd name="connsiteY6" fmla="*/ 585807 h 720436"/>
                <a:gd name="connsiteX7" fmla="*/ 0 w 1193366"/>
                <a:gd name="connsiteY7" fmla="*/ 0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66" h="720436">
                  <a:moveTo>
                    <a:pt x="0" y="0"/>
                  </a:moveTo>
                  <a:lnTo>
                    <a:pt x="1100999" y="0"/>
                  </a:lnTo>
                  <a:cubicBezTo>
                    <a:pt x="1152012" y="0"/>
                    <a:pt x="1193366" y="41354"/>
                    <a:pt x="1193366" y="92367"/>
                  </a:cubicBezTo>
                  <a:lnTo>
                    <a:pt x="1193366" y="628069"/>
                  </a:lnTo>
                  <a:cubicBezTo>
                    <a:pt x="1193366" y="679082"/>
                    <a:pt x="1152012" y="720436"/>
                    <a:pt x="1100999" y="720436"/>
                  </a:cubicBezTo>
                  <a:lnTo>
                    <a:pt x="290019" y="720436"/>
                  </a:lnTo>
                  <a:lnTo>
                    <a:pt x="178939" y="585807"/>
                  </a:lnTo>
                  <a:cubicBezTo>
                    <a:pt x="65966" y="418585"/>
                    <a:pt x="0" y="216996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0844654" y="226216"/>
              <a:ext cx="1109505" cy="715363"/>
            </a:xfrm>
            <a:custGeom>
              <a:avLst/>
              <a:gdLst>
                <a:gd name="connsiteX0" fmla="*/ 0 w 1109505"/>
                <a:gd name="connsiteY0" fmla="*/ 0 h 715363"/>
                <a:gd name="connsiteX1" fmla="*/ 1017138 w 1109505"/>
                <a:gd name="connsiteY1" fmla="*/ 0 h 715363"/>
                <a:gd name="connsiteX2" fmla="*/ 1109505 w 1109505"/>
                <a:gd name="connsiteY2" fmla="*/ 92367 h 715363"/>
                <a:gd name="connsiteX3" fmla="*/ 1109505 w 1109505"/>
                <a:gd name="connsiteY3" fmla="*/ 628069 h 715363"/>
                <a:gd name="connsiteX4" fmla="*/ 1053091 w 1109505"/>
                <a:gd name="connsiteY4" fmla="*/ 713177 h 715363"/>
                <a:gd name="connsiteX5" fmla="*/ 1042269 w 1109505"/>
                <a:gd name="connsiteY5" fmla="*/ 715363 h 715363"/>
                <a:gd name="connsiteX6" fmla="*/ 973431 w 1109505"/>
                <a:gd name="connsiteY6" fmla="*/ 711887 h 715363"/>
                <a:gd name="connsiteX7" fmla="*/ 44542 w 1109505"/>
                <a:gd name="connsiteY7" fmla="*/ 92463 h 7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505" h="715363">
                  <a:moveTo>
                    <a:pt x="0" y="0"/>
                  </a:moveTo>
                  <a:lnTo>
                    <a:pt x="1017138" y="0"/>
                  </a:lnTo>
                  <a:cubicBezTo>
                    <a:pt x="1068151" y="0"/>
                    <a:pt x="1109505" y="41354"/>
                    <a:pt x="1109505" y="92367"/>
                  </a:cubicBezTo>
                  <a:lnTo>
                    <a:pt x="1109505" y="628069"/>
                  </a:lnTo>
                  <a:cubicBezTo>
                    <a:pt x="1109505" y="666329"/>
                    <a:pt x="1086243" y="699155"/>
                    <a:pt x="1053091" y="713177"/>
                  </a:cubicBezTo>
                  <a:lnTo>
                    <a:pt x="1042269" y="715363"/>
                  </a:lnTo>
                  <a:lnTo>
                    <a:pt x="973431" y="711887"/>
                  </a:lnTo>
                  <a:cubicBezTo>
                    <a:pt x="571577" y="671076"/>
                    <a:pt x="228565" y="431220"/>
                    <a:pt x="44542" y="92463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11049137" y="224821"/>
              <a:ext cx="900866" cy="398468"/>
            </a:xfrm>
            <a:custGeom>
              <a:avLst/>
              <a:gdLst>
                <a:gd name="connsiteX0" fmla="*/ 0 w 900866"/>
                <a:gd name="connsiteY0" fmla="*/ 0 h 398468"/>
                <a:gd name="connsiteX1" fmla="*/ 808499 w 900866"/>
                <a:gd name="connsiteY1" fmla="*/ 0 h 398468"/>
                <a:gd name="connsiteX2" fmla="*/ 900866 w 900866"/>
                <a:gd name="connsiteY2" fmla="*/ 92367 h 398468"/>
                <a:gd name="connsiteX3" fmla="*/ 900866 w 900866"/>
                <a:gd name="connsiteY3" fmla="*/ 398468 h 398468"/>
                <a:gd name="connsiteX4" fmla="*/ 732258 w 900866"/>
                <a:gd name="connsiteY4" fmla="*/ 370578 h 398468"/>
                <a:gd name="connsiteX5" fmla="*/ 155894 w 900866"/>
                <a:gd name="connsiteY5" fmla="*/ 119507 h 39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866" h="398468">
                  <a:moveTo>
                    <a:pt x="0" y="0"/>
                  </a:moveTo>
                  <a:lnTo>
                    <a:pt x="808499" y="0"/>
                  </a:lnTo>
                  <a:cubicBezTo>
                    <a:pt x="859512" y="0"/>
                    <a:pt x="900866" y="41354"/>
                    <a:pt x="900866" y="92367"/>
                  </a:cubicBezTo>
                  <a:lnTo>
                    <a:pt x="900866" y="398468"/>
                  </a:lnTo>
                  <a:lnTo>
                    <a:pt x="732258" y="370578"/>
                  </a:lnTo>
                  <a:cubicBezTo>
                    <a:pt x="523072" y="322289"/>
                    <a:pt x="328404" y="236052"/>
                    <a:pt x="155894" y="119507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자유형 31"/>
            <p:cNvSpPr/>
            <p:nvPr/>
          </p:nvSpPr>
          <p:spPr>
            <a:xfrm>
              <a:off x="10592044" y="224821"/>
              <a:ext cx="1357078" cy="720436"/>
            </a:xfrm>
            <a:custGeom>
              <a:avLst/>
              <a:gdLst>
                <a:gd name="connsiteX0" fmla="*/ 100648 w 1357078"/>
                <a:gd name="connsiteY0" fmla="*/ 0 h 720436"/>
                <a:gd name="connsiteX1" fmla="*/ 1264711 w 1357078"/>
                <a:gd name="connsiteY1" fmla="*/ 0 h 720436"/>
                <a:gd name="connsiteX2" fmla="*/ 1357078 w 1357078"/>
                <a:gd name="connsiteY2" fmla="*/ 92367 h 720436"/>
                <a:gd name="connsiteX3" fmla="*/ 1357078 w 1357078"/>
                <a:gd name="connsiteY3" fmla="*/ 628069 h 720436"/>
                <a:gd name="connsiteX4" fmla="*/ 1264711 w 1357078"/>
                <a:gd name="connsiteY4" fmla="*/ 720436 h 720436"/>
                <a:gd name="connsiteX5" fmla="*/ 23604 w 1357078"/>
                <a:gd name="connsiteY5" fmla="*/ 720436 h 720436"/>
                <a:gd name="connsiteX6" fmla="*/ 6255 w 1357078"/>
                <a:gd name="connsiteY6" fmla="*/ 606763 h 720436"/>
                <a:gd name="connsiteX7" fmla="*/ 0 w 1357078"/>
                <a:gd name="connsiteY7" fmla="*/ 482886 h 720436"/>
                <a:gd name="connsiteX8" fmla="*/ 95212 w 1357078"/>
                <a:gd name="connsiteY8" fmla="*/ 11285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7078" h="720436">
                  <a:moveTo>
                    <a:pt x="100648" y="0"/>
                  </a:moveTo>
                  <a:lnTo>
                    <a:pt x="1264711" y="0"/>
                  </a:lnTo>
                  <a:cubicBezTo>
                    <a:pt x="1315724" y="0"/>
                    <a:pt x="1357078" y="41354"/>
                    <a:pt x="1357078" y="92367"/>
                  </a:cubicBezTo>
                  <a:lnTo>
                    <a:pt x="1357078" y="628069"/>
                  </a:lnTo>
                  <a:cubicBezTo>
                    <a:pt x="1357078" y="679082"/>
                    <a:pt x="1315724" y="720436"/>
                    <a:pt x="1264711" y="720436"/>
                  </a:cubicBezTo>
                  <a:lnTo>
                    <a:pt x="23604" y="720436"/>
                  </a:lnTo>
                  <a:lnTo>
                    <a:pt x="6255" y="606763"/>
                  </a:lnTo>
                  <a:cubicBezTo>
                    <a:pt x="2119" y="566033"/>
                    <a:pt x="0" y="524707"/>
                    <a:pt x="0" y="482886"/>
                  </a:cubicBezTo>
                  <a:cubicBezTo>
                    <a:pt x="0" y="315602"/>
                    <a:pt x="33903" y="156236"/>
                    <a:pt x="95212" y="11285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10202523" y="224821"/>
              <a:ext cx="1747003" cy="720436"/>
            </a:xfrm>
            <a:custGeom>
              <a:avLst/>
              <a:gdLst>
                <a:gd name="connsiteX0" fmla="*/ 387377 w 1747003"/>
                <a:gd name="connsiteY0" fmla="*/ 0 h 720436"/>
                <a:gd name="connsiteX1" fmla="*/ 1654636 w 1747003"/>
                <a:gd name="connsiteY1" fmla="*/ 0 h 720436"/>
                <a:gd name="connsiteX2" fmla="*/ 1747003 w 1747003"/>
                <a:gd name="connsiteY2" fmla="*/ 92367 h 720436"/>
                <a:gd name="connsiteX3" fmla="*/ 1747003 w 1747003"/>
                <a:gd name="connsiteY3" fmla="*/ 628069 h 720436"/>
                <a:gd name="connsiteX4" fmla="*/ 1654636 w 1747003"/>
                <a:gd name="connsiteY4" fmla="*/ 720436 h 720436"/>
                <a:gd name="connsiteX5" fmla="*/ 0 w 1747003"/>
                <a:gd name="connsiteY5" fmla="*/ 720436 h 720436"/>
                <a:gd name="connsiteX6" fmla="*/ 9918 w 1747003"/>
                <a:gd name="connsiteY6" fmla="*/ 655448 h 720436"/>
                <a:gd name="connsiteX7" fmla="*/ 340167 w 1747003"/>
                <a:gd name="connsiteY7" fmla="*/ 42908 h 72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7003" h="720436">
                  <a:moveTo>
                    <a:pt x="387377" y="0"/>
                  </a:moveTo>
                  <a:lnTo>
                    <a:pt x="1654636" y="0"/>
                  </a:lnTo>
                  <a:cubicBezTo>
                    <a:pt x="1705649" y="0"/>
                    <a:pt x="1747003" y="41354"/>
                    <a:pt x="1747003" y="92367"/>
                  </a:cubicBezTo>
                  <a:lnTo>
                    <a:pt x="1747003" y="628069"/>
                  </a:lnTo>
                  <a:cubicBezTo>
                    <a:pt x="1747003" y="679082"/>
                    <a:pt x="1705649" y="720436"/>
                    <a:pt x="1654636" y="720436"/>
                  </a:cubicBezTo>
                  <a:lnTo>
                    <a:pt x="0" y="720436"/>
                  </a:lnTo>
                  <a:lnTo>
                    <a:pt x="9918" y="655448"/>
                  </a:lnTo>
                  <a:cubicBezTo>
                    <a:pt x="58336" y="418836"/>
                    <a:pt x="175727" y="207347"/>
                    <a:pt x="340167" y="42908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24976" y="996307"/>
            <a:ext cx="4867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결과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최종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Ensemble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Accuracy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91.74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4A0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4A0F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34108" y="1083140"/>
            <a:ext cx="288000" cy="288000"/>
          </a:xfrm>
          <a:prstGeom prst="ellipse">
            <a:avLst/>
          </a:prstGeom>
          <a:solidFill>
            <a:srgbClr val="3B85F2"/>
          </a:solidFill>
          <a:ln>
            <a:noFill/>
          </a:ln>
          <a:effectLst>
            <a:outerShdw dist="127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53557" y="4322881"/>
            <a:ext cx="3972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향후 활용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모델 성능 향상에 대한 고찰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4A0F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62689" y="4415157"/>
            <a:ext cx="288000" cy="288000"/>
          </a:xfrm>
          <a:prstGeom prst="ellipse">
            <a:avLst/>
          </a:prstGeom>
          <a:solidFill>
            <a:srgbClr val="3B85F2"/>
          </a:solidFill>
          <a:ln>
            <a:noFill/>
          </a:ln>
          <a:effectLst>
            <a:outerShdw dist="127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936323" y="1607206"/>
            <a:ext cx="0" cy="2687757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97461" y="1711161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4A0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EffNetV2M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97460" y="2371627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4A0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Inception-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ResNetV2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97459" y="3049192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4A0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VGG16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사각형: 둥근 모서리 5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897459" y="3706834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4A0F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Xception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785" y="2304120"/>
            <a:ext cx="1115578" cy="111557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157419" y="3571219"/>
            <a:ext cx="12663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Accuracy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91.74%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57A2F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83278" y="1628112"/>
            <a:ext cx="625492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88.88%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83278" y="2272451"/>
            <a:ext cx="625492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82.42%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83277" y="2963746"/>
            <a:ext cx="625492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77.24%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119486" y="3609007"/>
            <a:ext cx="625492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86.04%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꺾인 연결선 21"/>
          <p:cNvCxnSpPr>
            <a:stCxn id="54" idx="3"/>
            <a:endCxn id="15" idx="1"/>
          </p:cNvCxnSpPr>
          <p:nvPr/>
        </p:nvCxnSpPr>
        <p:spPr>
          <a:xfrm>
            <a:off x="2150982" y="1904964"/>
            <a:ext cx="1925180" cy="956945"/>
          </a:xfrm>
          <a:prstGeom prst="bentConnector3">
            <a:avLst>
              <a:gd name="adj1" fmla="val 61874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5" idx="3"/>
            <a:endCxn id="15" idx="1"/>
          </p:cNvCxnSpPr>
          <p:nvPr/>
        </p:nvCxnSpPr>
        <p:spPr>
          <a:xfrm>
            <a:off x="2150981" y="2565430"/>
            <a:ext cx="1925181" cy="296479"/>
          </a:xfrm>
          <a:prstGeom prst="bentConnector3">
            <a:avLst>
              <a:gd name="adj1" fmla="val 62164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6" idx="3"/>
            <a:endCxn id="15" idx="1"/>
          </p:cNvCxnSpPr>
          <p:nvPr/>
        </p:nvCxnSpPr>
        <p:spPr>
          <a:xfrm flipV="1">
            <a:off x="2150980" y="2861909"/>
            <a:ext cx="1925182" cy="381086"/>
          </a:xfrm>
          <a:prstGeom prst="bentConnector3">
            <a:avLst>
              <a:gd name="adj1" fmla="val 62164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7" idx="3"/>
            <a:endCxn id="15" idx="1"/>
          </p:cNvCxnSpPr>
          <p:nvPr/>
        </p:nvCxnSpPr>
        <p:spPr>
          <a:xfrm flipV="1">
            <a:off x="2150980" y="2861909"/>
            <a:ext cx="1925182" cy="1038728"/>
          </a:xfrm>
          <a:prstGeom prst="bentConnector3">
            <a:avLst>
              <a:gd name="adj1" fmla="val 61874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991315" y="1813265"/>
            <a:ext cx="1598515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Ensemble model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61075" y="4703967"/>
            <a:ext cx="114138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모델의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수는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17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개로 실현 가능성만 확인하였으며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음식 사진을 통한 식당 검색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실제 활용을 위해서는 더 많은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필요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검색한 음식 사진이 모델이 학습한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중에 없을 경우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없음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분류할 수 있는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Unseen Class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 학습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필요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-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 종류의 불특정 음식 사진들을 모아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unseen class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분류 후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구현해보았으나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전체적인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Accuracy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하락 ⇒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Metric Learning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 추가 검토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본 프로젝트에서는 빠른 학습을 </a:t>
            </a:r>
            <a:r>
              <a:rPr kumimoji="0" lang="ko-KR" altLang="en-US" sz="140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위해</a:t>
            </a:r>
            <a:r>
              <a:rPr kumimoji="0" lang="en-US" altLang="ko-KR" sz="140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400" smtClean="0">
                <a:solidFill>
                  <a:srgbClr val="44546A"/>
                </a:solidFill>
                <a:latin typeface="맑은 고딕" panose="020F0502020204030204"/>
                <a:ea typeface="맑은 고딕" panose="020B0503020000020004" pitchFamily="50" charset="-127"/>
              </a:rPr>
              <a:t>Parameter </a:t>
            </a:r>
            <a:r>
              <a:rPr kumimoji="0" lang="ko-KR" altLang="en-US" sz="140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수가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적은 모델을 활용했으나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성능이 월등한 </a:t>
            </a: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타 모델 활용 시 정확도 향상</a:t>
            </a:r>
            <a:r>
              <a:rPr kumimoji="0" lang="ko-KR" altLang="en-US" sz="140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기대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1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CoCa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Top1 Accuracy 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91%, parameter 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 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2100M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Model 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soups(Top1 </a:t>
            </a: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Accuracy 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90.98%, </a:t>
            </a: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parameter </a:t>
            </a:r>
            <a:r>
              <a:rPr kumimoji="0" lang="ko-KR" altLang="en-US" sz="11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 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2440M</a:t>
            </a:r>
            <a:r>
              <a:rPr kumimoji="0" lang="ko-KR" altLang="en-US" sz="11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 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*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본 프로젝트 활용 모델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EfficientNetV2M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(Top1 </a:t>
            </a: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Accuracy 86.1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%, parameter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 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53M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InceptionResNetV2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(Top1 </a:t>
            </a: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Accuracy 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80.1</a:t>
            </a:r>
            <a:r>
              <a:rPr kumimoji="0" lang="en-US" altLang="ko-KR" sz="11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%, parameter</a:t>
            </a:r>
            <a:r>
              <a:rPr kumimoji="0" lang="ko-KR" altLang="en-US" sz="11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 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55.8M</a:t>
            </a:r>
            <a:r>
              <a:rPr kumimoji="0" lang="ko-KR" altLang="en-US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r>
              <a:rPr kumimoji="0" lang="en-US" altLang="ko-KR" sz="11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873042" y="1222532"/>
            <a:ext cx="2126367" cy="415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False Prediction Case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55" y="1873949"/>
            <a:ext cx="850692" cy="850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4" y="1873949"/>
            <a:ext cx="850692" cy="850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550" y="1866105"/>
            <a:ext cx="876340" cy="854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10" y="3155672"/>
            <a:ext cx="850692" cy="850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56" y="3160913"/>
            <a:ext cx="876340" cy="876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05191" y="1869936"/>
            <a:ext cx="854705" cy="854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41" y="3179488"/>
            <a:ext cx="854705" cy="835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14905" y="3164628"/>
            <a:ext cx="835016" cy="876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9" name="직사각형 108"/>
          <p:cNvSpPr/>
          <p:nvPr/>
        </p:nvSpPr>
        <p:spPr>
          <a:xfrm>
            <a:off x="6513093" y="2744941"/>
            <a:ext cx="224933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음식 근접 사진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으로 배경 알 수 없음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741429" y="4075215"/>
            <a:ext cx="1903085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음식 대비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배경의 비중이 높음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57A2F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430044" y="2741069"/>
            <a:ext cx="177484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음식이 아닌 물체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사진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135365" y="4054659"/>
            <a:ext cx="23642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적절한 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보이나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5 epoch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</a:t>
            </a:r>
            <a:endParaRPr kumimoji="0" lang="en-US" altLang="ko-KR" sz="1000" b="1" i="0" u="none" strike="noStrike" kern="1200" cap="none" spc="0" normalizeH="0" baseline="0" noProof="0" dirty="0" smtClean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학습하여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 횟수</a:t>
            </a: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A2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부족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57A2F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4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416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Administrator</cp:lastModifiedBy>
  <cp:revision>38</cp:revision>
  <dcterms:created xsi:type="dcterms:W3CDTF">2022-06-20T08:31:43Z</dcterms:created>
  <dcterms:modified xsi:type="dcterms:W3CDTF">2022-07-12T02:52:21Z</dcterms:modified>
</cp:coreProperties>
</file>