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980AE0D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6E7AA5-DC5F-7D86-0D6C-7513CE369F5D}" name="wm20210308@163.com" initials="" userId="79e45fa6718fcde3" providerId="Windows Live"/>
  <p188:author id="{D3CB2BE5-E01B-4702-545F-9BA7D8690E29}" name="Guarionex Salivia" initials="" userId="S::gsalivia@gustavus.edu::00af0426-f215-47f8-9a3f-b07d58f59f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552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A_980AE0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9159F5-8505-8047-8879-CE37D51A80D8}" authorId="{D3CB2BE5-E01B-4702-545F-9BA7D8690E29}" created="2024-02-05T21:46:55.980">
    <pc:sldMkLst xmlns:pc="http://schemas.microsoft.com/office/powerpoint/2013/main/command">
      <pc:docMk/>
      <pc:sldMk cId="2550849744" sldId="266"/>
    </pc:sldMkLst>
    <p188:txBody>
      <a:bodyPr/>
      <a:lstStyle/>
      <a:p>
        <a:r>
          <a:rPr lang="en-US"/>
          <a:t>Extension: Would your argument change if Mark would have had legal consequences? 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2-09T14:50:14.243" authorId="{856E7AA5-DC5F-7D86-0D6C-7513CE369F5D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7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980AE0D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8000"/>
              <a:t>Computer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97125" y="1238250"/>
            <a:ext cx="8832899" cy="1143117"/>
          </a:xfrm>
        </p:spPr>
        <p:txBody>
          <a:bodyPr anchor="b">
            <a:normAutofit/>
          </a:bodyPr>
          <a:lstStyle/>
          <a:p>
            <a:endParaRPr sz="32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2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A799D-09D0-5B1B-E08D-E6F00561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BF641-371C-1B1B-AFE7-6CECD2665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9C7E8-4959-021F-BA27-F3E17075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1710A-3035-B49D-0C57-A1F1A08A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Sociotechnical Systems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D9607-8325-C69C-D5BA-4B6CEEF0B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8668589D-68C1-0DBD-554A-9D5868BE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8363-F770-CE91-A733-C3115258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02386"/>
            <a:ext cx="10266681" cy="317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We will adopt the Sociotechnical Computer Ethics approach to help in ethical decision making.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Example: Facebook case </a:t>
            </a:r>
            <a:endParaRPr lang="en-US" sz="2400" dirty="0"/>
          </a:p>
          <a:p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It did not develop independently from society, and it does not determine the character of society (relationships)</a:t>
            </a: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The software is not a material object but a "social" networking site </a:t>
            </a:r>
            <a:endParaRPr lang="en-US" sz="2400" dirty="0"/>
          </a:p>
          <a:p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Because of is social nature, Facebook is not neutral. Example: Privacy issues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75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68BBB-E200-8AB6-9196-D8BB6DC5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A06905-FF22-9264-2A77-4630E933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0023F8-37DA-6632-77E0-4F90D4907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BEA8-2F50-DC70-BEA8-E03AE68E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Sociotechnical Systems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32E7A-8E00-630E-1D85-AB78FDEB6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503077BE-29E7-184C-4AA0-5D381DCA5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F6BE-7F10-6E0F-C371-5F1A9529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491491"/>
            <a:ext cx="10266681" cy="317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effectLst/>
                <a:latin typeface="ArialMT"/>
              </a:rPr>
              <a:t>How do the issues of determinism, materialism and neutrality help us in deciding when something is ethical or not?  ( a part of society)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effectLst/>
                <a:latin typeface="ArialMT"/>
              </a:rPr>
              <a:t>Example: RFID case. Should we allow the use of RFID on individuals? </a:t>
            </a:r>
            <a:endParaRPr lang="en-US" sz="2100" dirty="0"/>
          </a:p>
          <a:p>
            <a:r>
              <a:rPr lang="en-US" sz="2100" dirty="0">
                <a:solidFill>
                  <a:srgbClr val="333333"/>
                </a:solidFill>
                <a:effectLst/>
                <a:latin typeface="ArialMT"/>
              </a:rPr>
              <a:t>RFID are not material objects. They were designed with a specific purpose in the hospital context. Thus, it is a social product and a sociotechnical system.</a:t>
            </a:r>
          </a:p>
          <a:p>
            <a:r>
              <a:rPr lang="en-US" sz="2100" dirty="0">
                <a:solidFill>
                  <a:srgbClr val="333333"/>
                </a:solidFill>
                <a:effectLst/>
                <a:latin typeface="ArialMT"/>
              </a:rPr>
              <a:t>RFID influences the hospital environment. Implanting an individual with the ship becomes a question of involving the individual in a complex sociotechnical system. </a:t>
            </a:r>
            <a:endParaRPr lang="en-US" sz="2100" dirty="0"/>
          </a:p>
          <a:p>
            <a:r>
              <a:rPr lang="en-US" sz="2100" dirty="0">
                <a:solidFill>
                  <a:srgbClr val="333333"/>
                </a:solidFill>
                <a:effectLst/>
                <a:latin typeface="ArialMT"/>
              </a:rPr>
              <a:t>RFID is not neutral. The flow of information from RFID needs to be interpreted. Also, it may have the effect of isolating people in the hospital setting.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073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35BC5-BBC7-CAB9-B66F-E9F6A9796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95293-02B7-E8C5-F29A-77279FD4C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152A2-26BB-769B-AC13-CD25CCFD9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B4A1B-9CA9-E559-BB1A-CD4B7B34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Debate Exercise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084EFC-749F-D3B3-572E-ECFF4A323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1464F908-BD8B-D3ED-1920-1C2826922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0821-DB81-D480-9B73-3E6FBFAB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Situation: </a:t>
            </a:r>
            <a:r>
              <a:rPr lang="en-US" sz="2800" dirty="0">
                <a:solidFill>
                  <a:srgbClr val="333333"/>
                </a:solidFill>
                <a:effectLst/>
                <a:latin typeface="ArialMT"/>
              </a:rPr>
              <a:t>Mark downloads music illegally online all the time. He has never had any legal consequences because of this. </a:t>
            </a:r>
            <a:endParaRPr lang="en-US" sz="2800" dirty="0"/>
          </a:p>
          <a:p>
            <a:r>
              <a:rPr lang="en-US" sz="2800" dirty="0">
                <a:solidFill>
                  <a:srgbClr val="333333"/>
                </a:solidFill>
                <a:effectLst/>
                <a:latin typeface="ArialMT"/>
              </a:rPr>
              <a:t>In groups of four write a list of advantages and disadvantages of this situation</a:t>
            </a:r>
            <a:endParaRPr lang="en-US" sz="2800" dirty="0">
              <a:solidFill>
                <a:srgbClr val="333333"/>
              </a:solidFill>
              <a:latin typeface="ArialMT"/>
            </a:endParaRP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ArialMT"/>
              </a:rPr>
              <a:t>Split into two mini-groups: will argue that what Mark is doing is right, he other will argue that it is wrong. Create an argument.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8497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Hypothetical Situations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2658" y="2720100"/>
            <a:ext cx="10266681" cy="3172409"/>
          </a:xfrm>
        </p:spPr>
        <p:txBody>
          <a:bodyPr>
            <a:noAutofit/>
          </a:bodyPr>
          <a:lstStyle/>
          <a:p>
            <a:r>
              <a:rPr lang="en-US" sz="2400" dirty="0"/>
              <a:t>Facebook used during hiring process. Is there anything wrong?</a:t>
            </a:r>
          </a:p>
          <a:p>
            <a:r>
              <a:rPr lang="en-US" sz="2400" dirty="0"/>
              <a:t>Facebook used by law enforcement. Are law enforcement agencies doing anything wrong?</a:t>
            </a:r>
          </a:p>
          <a:p>
            <a:r>
              <a:rPr lang="en-US" sz="2400" dirty="0"/>
              <a:t>The use of RFID on people: </a:t>
            </a:r>
          </a:p>
          <a:p>
            <a:pPr lvl="1"/>
            <a:r>
              <a:rPr lang="en-US" sz="2400" dirty="0"/>
              <a:t>Case 1: A medical emergency occurs and  and patient’s medical history is the RFID chip</a:t>
            </a:r>
          </a:p>
          <a:p>
            <a:pPr lvl="1"/>
            <a:r>
              <a:rPr lang="en-US" sz="2400" dirty="0"/>
              <a:t>Case 2: An individual’s location is constantly monitored through RFID chip</a:t>
            </a:r>
          </a:p>
          <a:p>
            <a:pPr lvl="1"/>
            <a:r>
              <a:rPr lang="en-US" sz="2400" dirty="0"/>
              <a:t>What are the consequences? Is it right to use RFID’s on people?</a:t>
            </a:r>
          </a:p>
        </p:txBody>
      </p:sp>
    </p:spTree>
    <p:extLst>
      <p:ext uri="{BB962C8B-B14F-4D97-AF65-F5344CB8AC3E}">
        <p14:creationId xmlns:p14="http://schemas.microsoft.com/office/powerpoint/2010/main" val="369029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Ethics?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58" y="2501159"/>
            <a:ext cx="10266681" cy="317240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Definitions: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ArialMT"/>
              </a:rPr>
              <a:t>"Legal" = behavior which is involuntarily enforced. Whether or not you believe it is right, you will do this type of behavior. 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ArialMT"/>
              </a:rPr>
              <a:t>"Ethical" = behavior </a:t>
            </a:r>
            <a:r>
              <a:rPr lang="en-US" sz="2000" dirty="0">
                <a:solidFill>
                  <a:srgbClr val="FF0000"/>
                </a:solidFill>
                <a:effectLst/>
                <a:latin typeface="ArialMT"/>
              </a:rPr>
              <a:t>which you agree to follow</a:t>
            </a:r>
            <a:r>
              <a:rPr lang="en-US" sz="2000" dirty="0">
                <a:solidFill>
                  <a:schemeClr val="tx1"/>
                </a:solidFill>
                <a:effectLst/>
                <a:latin typeface="ArialMT"/>
              </a:rPr>
              <a:t>. To be part of the group, you must agree to such behaviors which determine what is deemed ethical (appropriate) or unethical (inappropriate). 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ArialMT"/>
              </a:rPr>
              <a:t>"Moral" = behavior </a:t>
            </a:r>
            <a:r>
              <a:rPr lang="en-US" sz="2000" dirty="0">
                <a:solidFill>
                  <a:srgbClr val="FF0000"/>
                </a:solidFill>
                <a:effectLst/>
                <a:latin typeface="ArialMT"/>
              </a:rPr>
              <a:t>which you believe must be followed</a:t>
            </a:r>
            <a:r>
              <a:rPr lang="en-US" sz="2000" dirty="0">
                <a:solidFill>
                  <a:schemeClr val="tx1"/>
                </a:solidFill>
                <a:effectLst/>
                <a:latin typeface="ArialMT"/>
              </a:rPr>
              <a:t>. You act or behave a certain way because of your beliefs and value system. If someone is doing something that is not in accordance with either of these, then the activity would be considered "immoral".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MT"/>
              </a:rPr>
              <a:t>These three classifications are not mutually exclusive. </a:t>
            </a:r>
            <a:endParaRPr lang="en-US"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0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meta-question: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Why Computer Ethics?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58" y="2620280"/>
            <a:ext cx="10266681" cy="34816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There are behaviors that did not exist before computers.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Information technology (IT) is at the heart of many of these issues.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Privacy issues need to be addressed. </a:t>
            </a:r>
            <a:endParaRPr lang="en-US" dirty="0"/>
          </a:p>
          <a:p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Who decides when the use of technology is appropriate? 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Intellectual property is constantly shared over Internet. Who polices the Internet?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Why is it a meta-question? (protect the privacy, the people’s value)</a:t>
            </a:r>
            <a:endParaRPr lang="en-US" dirty="0"/>
          </a:p>
          <a:p>
            <a:pPr lvl="1"/>
            <a:r>
              <a:rPr lang="en-US" sz="2000" dirty="0">
                <a:solidFill>
                  <a:srgbClr val="333333"/>
                </a:solidFill>
                <a:effectLst/>
                <a:latin typeface="ArialMT"/>
              </a:rPr>
              <a:t>It makes us reflect not on the issues themselves but</a:t>
            </a:r>
            <a:br>
              <a:rPr lang="en-US" sz="20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-US" sz="2000" dirty="0">
                <a:solidFill>
                  <a:srgbClr val="333333"/>
                </a:solidFill>
                <a:effectLst/>
                <a:latin typeface="ArialMT"/>
              </a:rPr>
              <a:t>on whether these are issues to begin with.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effectLst/>
                <a:latin typeface="ArialMT"/>
              </a:rPr>
              <a:t>It provides a framework for identifying and understanding the issues </a:t>
            </a:r>
            <a:endParaRPr lang="en-US" sz="200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2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Moor’s Standard Account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Motivation: What is computer ethics and what should it entail?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Purpose: We need to evaluate new possibilities from an ethical perspective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Ethical issues arise from the use of computer because of new possibilities for human action, which create a vacuum of policies. </a:t>
            </a:r>
            <a:endParaRPr lang="en-US" dirty="0"/>
          </a:p>
          <a:p>
            <a:pPr lvl="1"/>
            <a:r>
              <a:rPr lang="en-US" sz="2000" dirty="0">
                <a:solidFill>
                  <a:srgbClr val="333333"/>
                </a:solidFill>
                <a:effectLst/>
                <a:latin typeface="ArialMT"/>
              </a:rPr>
              <a:t>new possibilities: for individual and for groups of individuals 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333333"/>
                </a:solidFill>
                <a:effectLst/>
                <a:latin typeface="ArialMT"/>
              </a:rPr>
              <a:t>example: virtual realities. what are they good for?; entertainment; scientific research</a:t>
            </a:r>
            <a:r>
              <a:rPr lang="en-US" sz="2000" dirty="0">
                <a:solidFill>
                  <a:srgbClr val="333333"/>
                </a:solidFill>
                <a:latin typeface="ArialMT"/>
              </a:rPr>
              <a:t>; </a:t>
            </a:r>
            <a:r>
              <a:rPr lang="en-US" sz="2000" dirty="0">
                <a:solidFill>
                  <a:srgbClr val="333333"/>
                </a:solidFill>
                <a:effectLst/>
                <a:latin typeface="ArialMT"/>
              </a:rPr>
              <a:t>"escaping" real-life or the real-world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The task of computer ethics is to evaluate new possibilities and fill the policy vacuums</a:t>
            </a:r>
            <a:br>
              <a:rPr lang="en-US" dirty="0">
                <a:solidFill>
                  <a:srgbClr val="333333"/>
                </a:solidFill>
                <a:effectLst/>
                <a:latin typeface="ArialMT"/>
              </a:rPr>
            </a:br>
            <a:endParaRPr lang="en-US" dirty="0">
              <a:solidFill>
                <a:srgbClr val="333333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4116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Moor’s Standard Account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A significant part of the task is to address conceptual muddles </a:t>
            </a:r>
          </a:p>
          <a:p>
            <a:pPr lvl="1"/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example: copyright and patent laws: copyright laws prohibits the ownership of abstract ideas</a:t>
            </a:r>
            <a:r>
              <a:rPr lang="en-US" sz="2400" dirty="0">
                <a:solidFill>
                  <a:srgbClr val="333333"/>
                </a:solidFill>
                <a:latin typeface="ArialMT"/>
              </a:rPr>
              <a:t>; </a:t>
            </a:r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patent laws also prohibits ownership of laws of nature and mathematical algorithms 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problems: if ideas or algorithms could be owned one would have</a:t>
            </a:r>
            <a:r>
              <a:rPr lang="en-US" sz="2400" dirty="0">
                <a:solidFill>
                  <a:srgbClr val="333333"/>
                </a:solidFill>
                <a:latin typeface="ArialMT"/>
              </a:rPr>
              <a:t> </a:t>
            </a:r>
            <a:r>
              <a:rPr lang="en-US" sz="2400" dirty="0">
                <a:solidFill>
                  <a:srgbClr val="333333"/>
                </a:solidFill>
                <a:effectLst/>
                <a:latin typeface="ArialMT"/>
              </a:rPr>
              <a:t>to ask permission to think; this could hinder progress and scientific research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16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0901B-3777-C318-9753-AA7A6019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44A6A8-F58D-8191-379B-ED38E078F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A8034-3F70-C151-DCB2-CF045562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471EE-45F8-CB26-FF34-D58CDDC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Moor’s Standard Account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10920E-93BA-51E1-A939-18AAC0F1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D1502A80-AB91-5609-FE74-11B1B2AC1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0CE2-B932-0DC0-8847-CDE801D2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33"/>
                </a:solidFill>
                <a:effectLst/>
                <a:latin typeface="ArialMT"/>
              </a:rPr>
              <a:t>Dealing with conceptual muddles:</a:t>
            </a:r>
          </a:p>
          <a:p>
            <a:r>
              <a:rPr lang="en-US" sz="2800" dirty="0">
                <a:solidFill>
                  <a:srgbClr val="333333"/>
                </a:solidFill>
                <a:effectLst/>
                <a:latin typeface="ArialMT"/>
              </a:rPr>
              <a:t>Could software be characterized as an expression of ideas? </a:t>
            </a:r>
            <a:endParaRPr lang="en-US" sz="2800" dirty="0"/>
          </a:p>
          <a:p>
            <a:r>
              <a:rPr lang="en-US" sz="2800" dirty="0">
                <a:solidFill>
                  <a:srgbClr val="333333"/>
                </a:solidFill>
                <a:effectLst/>
                <a:latin typeface="ArialMT"/>
              </a:rPr>
              <a:t>Is computer software more than just algorithms or mental steps? </a:t>
            </a:r>
            <a:endParaRPr lang="en-US" sz="2800" dirty="0"/>
          </a:p>
          <a:p>
            <a:r>
              <a:rPr lang="en-US" sz="2800" dirty="0">
                <a:solidFill>
                  <a:srgbClr val="333333"/>
                </a:solidFill>
                <a:effectLst/>
                <a:latin typeface="ArialMT"/>
              </a:rPr>
              <a:t>Do we need to create a new set of laws to deal with computer software?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667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5E24B-7088-CFA9-3B76-E653FBA6C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3FCD2A-9070-614A-EA8B-296CF2C3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39FD79-56AD-5EAB-2570-44FF28F4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51639-53E3-79C1-2974-C7434192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Moor’s Standard Account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BACE53-2C72-A1B0-DADF-20C8DEF6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D6D86B36-7B18-208F-284A-F54B7521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76C6-A332-7BB5-5A57-6B3C2F1E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Shortcomings of the standard account:  (special computing)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The idea of the new could limit the analysis done by focusing only on the introductory stage.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New technologies may not seem like new in a world where we have not experienced not having technologies at all.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Are the new technologies we have today the best or the only possible technologies? </a:t>
            </a:r>
            <a:r>
              <a:rPr lang="en-US" dirty="0">
                <a:solidFill>
                  <a:srgbClr val="333333"/>
                </a:solidFill>
                <a:latin typeface="ArialMT"/>
              </a:rPr>
              <a:t>(digit </a:t>
            </a:r>
            <a:r>
              <a:rPr lang="en-US" dirty="0" err="1">
                <a:solidFill>
                  <a:srgbClr val="333333"/>
                </a:solidFill>
                <a:latin typeface="ArialMT"/>
              </a:rPr>
              <a:t>tatoos</a:t>
            </a:r>
            <a:r>
              <a:rPr lang="en-US" dirty="0">
                <a:solidFill>
                  <a:srgbClr val="333333"/>
                </a:solidFill>
                <a:latin typeface="ArialMT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MT"/>
              </a:rPr>
              <a:t>Standard account addresses technologies in a general sense. Thus, we need a system that accounts for computer and information technology issues. </a:t>
            </a:r>
          </a:p>
        </p:txBody>
      </p:sp>
    </p:spTree>
    <p:extLst>
      <p:ext uri="{BB962C8B-B14F-4D97-AF65-F5344CB8AC3E}">
        <p14:creationId xmlns:p14="http://schemas.microsoft.com/office/powerpoint/2010/main" val="3269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A7CA5-C3BF-7440-6A3D-2F3995ECF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B76462-DD70-EE77-A53D-C455ED3BC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6D80A-859F-0B31-0E32-43E5055D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F3090-0009-AAE0-A664-0D1270C7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Sociotechnical Systems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38B640-5CC6-39E0-A94E-F07D1CEF1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55FE4604-882C-20C7-4AD3-CDE7486E7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DAEA-AACA-CBB9-AD82-2631AB6E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658" y="2720100"/>
            <a:ext cx="10266681" cy="329418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Technological Determinism </a:t>
            </a:r>
            <a:endParaRPr lang="en-US" sz="1600" dirty="0"/>
          </a:p>
          <a:p>
            <a:pPr lvl="1"/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Technology develops independently from society 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Technology determines the character of society (ethical based on framework)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Better: Technology and society influence each other.  (Facebook sell access to interaction) ( road for cars)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Technology as material objects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The belief that technology are mere physical objects and artifacts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Better: Technology as sociotechnical systems or as a social product (example: Verizon, not just the cell phone</a:t>
            </a:r>
            <a:r>
              <a:rPr lang="en-US" sz="1600" dirty="0">
                <a:solidFill>
                  <a:srgbClr val="333333"/>
                </a:solidFill>
                <a:latin typeface="ArialMT"/>
              </a:rPr>
              <a:t>) Apple combine the software and hardware</a:t>
            </a:r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Technology is neutral, without inherent values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Think of: "Guns don't kill people, people kill people"  (The game purpose)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effectLst/>
                <a:latin typeface="ArialMT"/>
              </a:rPr>
              <a:t>Better: Technology may enforce social biases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27CF9-4179-D88F-3444-3B267E12EDCD}"/>
              </a:ext>
            </a:extLst>
          </p:cNvPr>
          <p:cNvSpPr txBox="1"/>
          <p:nvPr/>
        </p:nvSpPr>
        <p:spPr>
          <a:xfrm>
            <a:off x="960120" y="2422138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ArialMT"/>
              </a:rPr>
              <a:t>Pitfalls: (Determinism/Materialism/Neutrality)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186</TotalTime>
  <Words>1015</Words>
  <Application>Microsoft Office PowerPoint</Application>
  <PresentationFormat>宽屏</PresentationFormat>
  <Paragraphs>74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ArialMT</vt:lpstr>
      <vt:lpstr>Arial</vt:lpstr>
      <vt:lpstr>Calibri</vt:lpstr>
      <vt:lpstr>Century Schoolbook</vt:lpstr>
      <vt:lpstr>Corbel</vt:lpstr>
      <vt:lpstr>Headlines</vt:lpstr>
      <vt:lpstr>Computer Ethics</vt:lpstr>
      <vt:lpstr>Hypothetical Situations</vt:lpstr>
      <vt:lpstr>What are Ethics?</vt:lpstr>
      <vt:lpstr>The meta-question:  Why Computer Ethics?</vt:lpstr>
      <vt:lpstr>Moor’s Standard Account</vt:lpstr>
      <vt:lpstr>Moor’s Standard Account</vt:lpstr>
      <vt:lpstr>Moor’s Standard Account</vt:lpstr>
      <vt:lpstr>Moor’s Standard Account</vt:lpstr>
      <vt:lpstr>Sociotechnical Systems</vt:lpstr>
      <vt:lpstr>Sociotechnical Systems</vt:lpstr>
      <vt:lpstr>Sociotechnical Systems</vt:lpstr>
      <vt:lpstr>Debate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Ethics</dc:title>
  <dc:creator>Guarionex Salivia</dc:creator>
  <cp:lastModifiedBy>wm20210308@163.com</cp:lastModifiedBy>
  <cp:revision>10</cp:revision>
  <dcterms:created xsi:type="dcterms:W3CDTF">2024-02-05T21:29:00Z</dcterms:created>
  <dcterms:modified xsi:type="dcterms:W3CDTF">2024-02-12T14:58:48Z</dcterms:modified>
</cp:coreProperties>
</file>