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8" r:id="rId2"/>
    <p:sldId id="259" r:id="rId3"/>
    <p:sldId id="260" r:id="rId4"/>
    <p:sldId id="261" r:id="rId5"/>
    <p:sldId id="262" r:id="rId6"/>
    <p:sldId id="263" r:id="rId7"/>
    <p:sldId id="264" r:id="rId8"/>
    <p:sldId id="265" r:id="rId9"/>
    <p:sldId id="267" r:id="rId10"/>
    <p:sldId id="268" r:id="rId11"/>
    <p:sldId id="269" r:id="rId12"/>
    <p:sldId id="266"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CB2BE5-E01B-4702-545F-9BA7D8690E29}" name="Guarionex Salivia" initials="" userId="S::gsalivia@gustavus.edu::00af0426-f215-47f8-9a3f-b07d58f59f2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43" autoAdjust="0"/>
    <p:restoredTop sz="85491" autoAdjust="0"/>
  </p:normalViewPr>
  <p:slideViewPr>
    <p:cSldViewPr snapToGrid="0">
      <p:cViewPr varScale="1">
        <p:scale>
          <a:sx n="70" d="100"/>
          <a:sy n="70" d="100"/>
        </p:scale>
        <p:origin x="71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620379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74917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7439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4106185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332314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252700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2/20/2024</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2/20/2024</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2/20/2024</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2/20/2024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2/20/2024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2/20/2024</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074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govtech.com/public-safety/State-Prisons-Battling-%20Contraband-Cell-Phones.html" TargetMode="External"/><Relationship Id="rId2" Type="http://schemas.openxmlformats.org/officeDocument/2006/relationships/hyperlink" Target="http://en.wikipedia.org/wiki/Prisoners'_right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865333E-6BF7-40FE-AC7D-EB8A0900A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97126" y="2678464"/>
            <a:ext cx="8832898" cy="3798420"/>
          </a:xfrm>
        </p:spPr>
        <p:txBody>
          <a:bodyPr anchor="t">
            <a:normAutofit/>
          </a:bodyPr>
          <a:lstStyle/>
          <a:p>
            <a:r>
              <a:rPr lang="en-US" sz="8000"/>
              <a:t>Computer Ethics</a:t>
            </a:r>
          </a:p>
        </p:txBody>
      </p:sp>
      <p:sp>
        <p:nvSpPr>
          <p:cNvPr id="3" name="Content Placeholder 2"/>
          <p:cNvSpPr>
            <a:spLocks noGrp="1"/>
          </p:cNvSpPr>
          <p:nvPr>
            <p:ph type="subTitle" idx="1"/>
          </p:nvPr>
        </p:nvSpPr>
        <p:spPr>
          <a:xfrm>
            <a:off x="2797125" y="1238250"/>
            <a:ext cx="8832899" cy="1143117"/>
          </a:xfrm>
        </p:spPr>
        <p:txBody>
          <a:bodyPr anchor="b">
            <a:normAutofit/>
          </a:bodyPr>
          <a:lstStyle/>
          <a:p>
            <a:endParaRPr sz="3200"/>
          </a:p>
        </p:txBody>
      </p:sp>
      <p:sp>
        <p:nvSpPr>
          <p:cNvPr id="11" name="Freeform 6">
            <a:extLst>
              <a:ext uri="{FF2B5EF4-FFF2-40B4-BE49-F238E27FC236}">
                <a16:creationId xmlns:a16="http://schemas.microsoft.com/office/drawing/2014/main" id="{C971C6CD-6DA8-4FDD-A89B-4B681DE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145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txBody>
          <a:bodyPr/>
          <a:lstStyle/>
          <a:p>
            <a:endParaRPr lang="en-US"/>
          </a:p>
        </p:txBody>
      </p:sp>
      <p:cxnSp>
        <p:nvCxnSpPr>
          <p:cNvPr id="13" name="Straight Connector 12">
            <a:extLst>
              <a:ext uri="{FF2B5EF4-FFF2-40B4-BE49-F238E27FC236}">
                <a16:creationId xmlns:a16="http://schemas.microsoft.com/office/drawing/2014/main" id="{ED3CBB7D-B825-489C-9789-70D05A25C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65120" y="2519131"/>
            <a:ext cx="932688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82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4AA799D-09D0-5B1B-E08D-E6F0056118D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3BF641-371C-1B1B-AFE7-6CECD2665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29C7E8-4959-021F-BA27-F3E17075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1710A-3035-B49D-0C57-A1F1A08A6C3C}"/>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The Dialectic Method</a:t>
            </a:r>
          </a:p>
        </p:txBody>
      </p:sp>
      <p:cxnSp>
        <p:nvCxnSpPr>
          <p:cNvPr id="13" name="Straight Connector 12">
            <a:extLst>
              <a:ext uri="{FF2B5EF4-FFF2-40B4-BE49-F238E27FC236}">
                <a16:creationId xmlns:a16="http://schemas.microsoft.com/office/drawing/2014/main" id="{BECD9607-8325-C69C-D5BA-4B6CEEF0B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8668589D-68C1-0DBD-554A-9D5868BE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F6B48363-F770-CE91-A733-C3115258C2FE}"/>
              </a:ext>
            </a:extLst>
          </p:cNvPr>
          <p:cNvSpPr>
            <a:spLocks noGrp="1"/>
          </p:cNvSpPr>
          <p:nvPr>
            <p:ph type="body" idx="1"/>
          </p:nvPr>
        </p:nvSpPr>
        <p:spPr>
          <a:xfrm>
            <a:off x="960119" y="2552131"/>
            <a:ext cx="10266681" cy="3871767"/>
          </a:xfrm>
        </p:spPr>
        <p:txBody>
          <a:bodyPr>
            <a:noAutofit/>
          </a:bodyPr>
          <a:lstStyle/>
          <a:p>
            <a:pPr marL="0" indent="0">
              <a:buNone/>
            </a:pPr>
            <a:r>
              <a:rPr lang="en-US" sz="2400" dirty="0">
                <a:solidFill>
                  <a:srgbClr val="333333"/>
                </a:solidFill>
                <a:effectLst/>
                <a:latin typeface="Arial" panose="020B0604020202020204" pitchFamily="34" charset="0"/>
                <a:cs typeface="Arial" panose="020B0604020202020204" pitchFamily="34" charset="0"/>
              </a:rPr>
              <a:t>Example: Employee posts blog with pictures in uniform. Delta Airlines fired the employee based on at-will employment </a:t>
            </a:r>
            <a:r>
              <a:rPr lang="en-US" sz="2400" dirty="0">
                <a:solidFill>
                  <a:srgbClr val="333333"/>
                </a:solidFill>
                <a:latin typeface="Arial" panose="020B0604020202020204" pitchFamily="34" charset="0"/>
                <a:cs typeface="Arial" panose="020B0604020202020204" pitchFamily="34" charset="0"/>
              </a:rPr>
              <a:t>(as long as the illegal to fire, </a:t>
            </a:r>
          </a:p>
          <a:p>
            <a:pPr marL="0" indent="0">
              <a:buNone/>
            </a:pPr>
            <a:r>
              <a:rPr lang="en-US" sz="2400" dirty="0">
                <a:solidFill>
                  <a:srgbClr val="333333"/>
                </a:solidFill>
                <a:latin typeface="Arial" panose="020B0604020202020204" pitchFamily="34" charset="0"/>
                <a:cs typeface="Arial" panose="020B0604020202020204" pitchFamily="34" charset="0"/>
              </a:rPr>
              <a:t>Without any warning and remind)/ why it is post about</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Principle: Freedom of expression and censorship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Explore cases: Do we have freedom of expression? In what contexts?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Test your principle: Is freedom of expression a natural human right?</a:t>
            </a:r>
          </a:p>
          <a:p>
            <a:r>
              <a:rPr lang="en-US" sz="2400" dirty="0">
                <a:solidFill>
                  <a:srgbClr val="333333"/>
                </a:solidFill>
                <a:effectLst/>
                <a:latin typeface="Arial" panose="020B0604020202020204" pitchFamily="34" charset="0"/>
                <a:cs typeface="Arial" panose="020B0604020202020204" pitchFamily="34" charset="0"/>
              </a:rPr>
              <a:t>Policy vacuum: At the time (2007) there were no legal precedents regarding blogs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9755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A868BBB-E200-8AB6-9196-D8BB6DC53FA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A06905-FF22-9264-2A77-4630E933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0023F8-37DA-6632-77E0-4F90D4907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01BEA8-2F50-DC70-BEA8-E03AE68E42BD}"/>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The Dialectic Method</a:t>
            </a:r>
          </a:p>
        </p:txBody>
      </p:sp>
      <p:cxnSp>
        <p:nvCxnSpPr>
          <p:cNvPr id="13" name="Straight Connector 12">
            <a:extLst>
              <a:ext uri="{FF2B5EF4-FFF2-40B4-BE49-F238E27FC236}">
                <a16:creationId xmlns:a16="http://schemas.microsoft.com/office/drawing/2014/main" id="{34432E7A-8E00-630E-1D85-AB78FDEB63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503077BE-29E7-184C-4AA0-5D381DCA5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617BF6BE-7F10-6E0F-C371-5F1A9529DA4D}"/>
              </a:ext>
            </a:extLst>
          </p:cNvPr>
          <p:cNvSpPr>
            <a:spLocks noGrp="1"/>
          </p:cNvSpPr>
          <p:nvPr>
            <p:ph type="body" idx="1"/>
          </p:nvPr>
        </p:nvSpPr>
        <p:spPr>
          <a:xfrm>
            <a:off x="960120" y="2491491"/>
            <a:ext cx="10266681" cy="4073082"/>
          </a:xfrm>
        </p:spPr>
        <p:txBody>
          <a:bodyPr>
            <a:noAutofit/>
          </a:bodyPr>
          <a:lstStyle/>
          <a:p>
            <a:r>
              <a:rPr lang="en-US" sz="2200" dirty="0">
                <a:solidFill>
                  <a:srgbClr val="333333"/>
                </a:solidFill>
                <a:effectLst/>
                <a:latin typeface="Arial" panose="020B0604020202020204" pitchFamily="34" charset="0"/>
                <a:cs typeface="Arial" panose="020B0604020202020204" pitchFamily="34" charset="0"/>
              </a:rPr>
              <a:t>Ethical problems as model of design problems</a:t>
            </a:r>
            <a:r>
              <a:rPr lang="en-US" sz="2200" dirty="0">
                <a:solidFill>
                  <a:srgbClr val="333333"/>
                </a:solidFill>
                <a:latin typeface="Arial" panose="020B0604020202020204" pitchFamily="34" charset="0"/>
                <a:cs typeface="Arial" panose="020B0604020202020204" pitchFamily="34" charset="0"/>
              </a:rPr>
              <a:t>   (money, region make people gather together)</a:t>
            </a:r>
          </a:p>
          <a:p>
            <a:pPr lvl="1"/>
            <a:r>
              <a:rPr lang="en-US" sz="2200" dirty="0">
                <a:solidFill>
                  <a:srgbClr val="333333"/>
                </a:solidFill>
                <a:latin typeface="Arial" panose="020B0604020202020204" pitchFamily="34" charset="0"/>
                <a:cs typeface="Arial" panose="020B0604020202020204" pitchFamily="34" charset="0"/>
              </a:rPr>
              <a:t>Given the same set of restrictions, two teams will design valid but distinct solutions</a:t>
            </a:r>
            <a:endParaRPr lang="en-US" sz="2200" dirty="0">
              <a:latin typeface="Arial" panose="020B0604020202020204" pitchFamily="34" charset="0"/>
              <a:cs typeface="Arial" panose="020B0604020202020204" pitchFamily="34" charset="0"/>
            </a:endParaRPr>
          </a:p>
          <a:p>
            <a:pPr lvl="1"/>
            <a:r>
              <a:rPr lang="en-US" sz="2200" dirty="0">
                <a:solidFill>
                  <a:srgbClr val="333333"/>
                </a:solidFill>
                <a:effectLst/>
                <a:latin typeface="Arial" panose="020B0604020202020204" pitchFamily="34" charset="0"/>
                <a:cs typeface="Arial" panose="020B0604020202020204" pitchFamily="34" charset="0"/>
              </a:rPr>
              <a:t>There is no single right answer to an ethical problem</a:t>
            </a:r>
          </a:p>
          <a:p>
            <a:pPr lvl="1"/>
            <a:r>
              <a:rPr lang="en-US" sz="2200" dirty="0">
                <a:solidFill>
                  <a:srgbClr val="333333"/>
                </a:solidFill>
                <a:effectLst/>
                <a:latin typeface="Arial" panose="020B0604020202020204" pitchFamily="34" charset="0"/>
                <a:cs typeface="Arial" panose="020B0604020202020204" pitchFamily="34" charset="0"/>
              </a:rPr>
              <a:t>This does no mean there are no wrong answers </a:t>
            </a:r>
          </a:p>
          <a:p>
            <a:pPr lvl="1"/>
            <a:r>
              <a:rPr lang="en-US" sz="2200" dirty="0">
                <a:solidFill>
                  <a:srgbClr val="333333"/>
                </a:solidFill>
                <a:effectLst/>
                <a:latin typeface="Arial" panose="020B0604020202020204" pitchFamily="34" charset="0"/>
                <a:cs typeface="Arial" panose="020B0604020202020204" pitchFamily="34" charset="0"/>
              </a:rPr>
              <a:t>This means some solutions are better than others </a:t>
            </a:r>
            <a:endParaRPr lang="en-US" sz="2200" dirty="0">
              <a:latin typeface="Arial" panose="020B0604020202020204" pitchFamily="34" charset="0"/>
              <a:cs typeface="Arial" panose="020B0604020202020204" pitchFamily="34" charset="0"/>
            </a:endParaRPr>
          </a:p>
          <a:p>
            <a:r>
              <a:rPr lang="en-US" sz="2200" dirty="0">
                <a:solidFill>
                  <a:srgbClr val="333333"/>
                </a:solidFill>
                <a:effectLst/>
                <a:latin typeface="Arial" panose="020B0604020202020204" pitchFamily="34" charset="0"/>
                <a:cs typeface="Arial" panose="020B0604020202020204" pitchFamily="34" charset="0"/>
              </a:rPr>
              <a:t>How do we go about determining what a right solution is, or what a wrong answer is, or how is one solution </a:t>
            </a:r>
            <a:r>
              <a:rPr lang="en-US" sz="2200" dirty="0">
                <a:solidFill>
                  <a:srgbClr val="333333"/>
                </a:solidFill>
                <a:effectLst/>
                <a:highlight>
                  <a:srgbClr val="FFFF00"/>
                </a:highlight>
                <a:latin typeface="Arial" panose="020B0604020202020204" pitchFamily="34" charset="0"/>
                <a:cs typeface="Arial" panose="020B0604020202020204" pitchFamily="34" charset="0"/>
              </a:rPr>
              <a:t>better</a:t>
            </a:r>
            <a:r>
              <a:rPr lang="en-US" sz="2200" dirty="0">
                <a:solidFill>
                  <a:srgbClr val="333333"/>
                </a:solidFill>
                <a:effectLst/>
                <a:latin typeface="Arial" panose="020B0604020202020204" pitchFamily="34" charset="0"/>
                <a:cs typeface="Arial" panose="020B0604020202020204" pitchFamily="34" charset="0"/>
              </a:rPr>
              <a:t> that another? </a:t>
            </a:r>
            <a:endParaRPr lang="en-US" sz="2200" dirty="0">
              <a:latin typeface="Arial" panose="020B0604020202020204" pitchFamily="34" charset="0"/>
              <a:cs typeface="Arial" panose="020B0604020202020204" pitchFamily="34" charset="0"/>
            </a:endParaRPr>
          </a:p>
          <a:p>
            <a:pPr lvl="1"/>
            <a:r>
              <a:rPr lang="en-US" sz="2200" dirty="0">
                <a:solidFill>
                  <a:srgbClr val="333333"/>
                </a:solidFill>
                <a:effectLst/>
                <a:latin typeface="Arial" panose="020B0604020202020204" pitchFamily="34" charset="0"/>
                <a:cs typeface="Arial" panose="020B0604020202020204" pitchFamily="34" charset="0"/>
              </a:rPr>
              <a:t>Ethical theory framework </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736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D835BC5-BBC7-CAB9-B66F-E9F6A9796C6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995293-02B7-E8C5-F29A-77279FD4C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DA152A2-26BB-769B-AC13-CD25CCFD9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B4A1B-9CA9-E559-BB1A-CD4B7B34BC61}"/>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Ethical Relativism</a:t>
            </a:r>
          </a:p>
        </p:txBody>
      </p:sp>
      <p:cxnSp>
        <p:nvCxnSpPr>
          <p:cNvPr id="13" name="Straight Connector 12">
            <a:extLst>
              <a:ext uri="{FF2B5EF4-FFF2-40B4-BE49-F238E27FC236}">
                <a16:creationId xmlns:a16="http://schemas.microsoft.com/office/drawing/2014/main" id="{3E084EFC-749F-D3B3-572E-ECFF4A3236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1464F908-BD8B-D3ED-1920-1C2826922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C8340821-DB81-D480-9B73-3E6FBFAB6A9F}"/>
              </a:ext>
            </a:extLst>
          </p:cNvPr>
          <p:cNvSpPr>
            <a:spLocks noGrp="1"/>
          </p:cNvSpPr>
          <p:nvPr>
            <p:ph type="body" idx="1"/>
          </p:nvPr>
        </p:nvSpPr>
        <p:spPr>
          <a:xfrm>
            <a:off x="960120" y="2597271"/>
            <a:ext cx="10266681" cy="3826628"/>
          </a:xfrm>
        </p:spPr>
        <p:txBody>
          <a:bodyPr>
            <a:noAutofit/>
          </a:bodyPr>
          <a:lstStyle/>
          <a:p>
            <a:pPr marL="0" indent="0">
              <a:buNone/>
            </a:pPr>
            <a:r>
              <a:rPr lang="en-US" sz="2200" dirty="0">
                <a:solidFill>
                  <a:srgbClr val="333333"/>
                </a:solidFill>
                <a:effectLst/>
                <a:latin typeface="Arial" panose="020B0604020202020204" pitchFamily="34" charset="0"/>
                <a:cs typeface="Arial" panose="020B0604020202020204" pitchFamily="34" charset="0"/>
              </a:rPr>
              <a:t>Ethical theory: </a:t>
            </a:r>
            <a:endParaRPr lang="en-US" sz="2200" dirty="0">
              <a:latin typeface="Arial" panose="020B0604020202020204" pitchFamily="34" charset="0"/>
              <a:cs typeface="Arial" panose="020B0604020202020204" pitchFamily="34" charset="0"/>
            </a:endParaRPr>
          </a:p>
          <a:p>
            <a:r>
              <a:rPr lang="en-US" sz="2200" dirty="0">
                <a:solidFill>
                  <a:srgbClr val="333333"/>
                </a:solidFill>
                <a:effectLst/>
                <a:latin typeface="Arial" panose="020B0604020202020204" pitchFamily="34" charset="0"/>
                <a:cs typeface="Arial" panose="020B0604020202020204" pitchFamily="34" charset="0"/>
              </a:rPr>
              <a:t>Claims there are no universal moral norms</a:t>
            </a:r>
          </a:p>
          <a:p>
            <a:pPr lvl="1"/>
            <a:r>
              <a:rPr lang="en-US" sz="2200" dirty="0">
                <a:solidFill>
                  <a:srgbClr val="333333"/>
                </a:solidFill>
                <a:effectLst/>
                <a:latin typeface="Arial" panose="020B0604020202020204" pitchFamily="34" charset="0"/>
                <a:cs typeface="Arial" panose="020B0604020202020204" pitchFamily="34" charset="0"/>
              </a:rPr>
              <a:t>is it right to lie?</a:t>
            </a:r>
          </a:p>
          <a:p>
            <a:pPr lvl="1"/>
            <a:r>
              <a:rPr lang="en-US" sz="2200" dirty="0">
                <a:solidFill>
                  <a:srgbClr val="333333"/>
                </a:solidFill>
                <a:effectLst/>
                <a:latin typeface="Arial" panose="020B0604020202020204" pitchFamily="34" charset="0"/>
                <a:cs typeface="Arial" panose="020B0604020202020204" pitchFamily="34" charset="0"/>
              </a:rPr>
              <a:t>denies there is a universal right and wrong </a:t>
            </a:r>
            <a:endParaRPr lang="en-US" sz="2200" dirty="0">
              <a:latin typeface="Arial" panose="020B0604020202020204" pitchFamily="34" charset="0"/>
              <a:cs typeface="Arial" panose="020B0604020202020204" pitchFamily="34" charset="0"/>
            </a:endParaRPr>
          </a:p>
          <a:p>
            <a:r>
              <a:rPr lang="en-US" sz="2200" dirty="0">
                <a:solidFill>
                  <a:srgbClr val="333333"/>
                </a:solidFill>
                <a:effectLst/>
                <a:latin typeface="Arial" panose="020B0604020202020204" pitchFamily="34" charset="0"/>
                <a:cs typeface="Arial" panose="020B0604020202020204" pitchFamily="34" charset="0"/>
              </a:rPr>
              <a:t>People are bound by the moral rule of their culture or society</a:t>
            </a:r>
            <a:endParaRPr lang="en-US" sz="2200" dirty="0">
              <a:latin typeface="Arial" panose="020B0604020202020204" pitchFamily="34" charset="0"/>
              <a:cs typeface="Arial" panose="020B0604020202020204" pitchFamily="34" charset="0"/>
            </a:endParaRPr>
          </a:p>
          <a:p>
            <a:r>
              <a:rPr lang="en-US" sz="2200" dirty="0">
                <a:solidFill>
                  <a:srgbClr val="333333"/>
                </a:solidFill>
                <a:effectLst/>
                <a:latin typeface="Arial" panose="020B0604020202020204" pitchFamily="34" charset="0"/>
                <a:cs typeface="Arial" panose="020B0604020202020204" pitchFamily="34" charset="0"/>
              </a:rPr>
              <a:t>what is permissible varies from country to country </a:t>
            </a:r>
          </a:p>
          <a:p>
            <a:r>
              <a:rPr lang="en-US" sz="2200" dirty="0">
                <a:solidFill>
                  <a:srgbClr val="333333"/>
                </a:solidFill>
                <a:effectLst/>
                <a:latin typeface="Arial" panose="020B0604020202020204" pitchFamily="34" charset="0"/>
                <a:cs typeface="Arial" panose="020B0604020202020204" pitchFamily="34" charset="0"/>
              </a:rPr>
              <a:t>what was permissible at one point in history may not be longer permissible</a:t>
            </a:r>
          </a:p>
          <a:p>
            <a:r>
              <a:rPr lang="en-US" sz="2200" dirty="0">
                <a:solidFill>
                  <a:srgbClr val="333333"/>
                </a:solidFill>
                <a:effectLst/>
                <a:latin typeface="Arial" panose="020B0604020202020204" pitchFamily="34" charset="0"/>
                <a:cs typeface="Arial" panose="020B0604020202020204" pitchFamily="34" charset="0"/>
              </a:rPr>
              <a:t>moral ideas are the result of one's environment </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0849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89FEC0D-B5D8-A907-2A08-A84C91EF65E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FC2859-9867-1187-3206-1BE45B05A3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EABEAC-DDFF-16BA-58CC-1BDFA8DB1C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DDC6A-5759-FE87-356A-ADD8F2A689F9}"/>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Ethical Relativism</a:t>
            </a:r>
          </a:p>
        </p:txBody>
      </p:sp>
      <p:cxnSp>
        <p:nvCxnSpPr>
          <p:cNvPr id="13" name="Straight Connector 12">
            <a:extLst>
              <a:ext uri="{FF2B5EF4-FFF2-40B4-BE49-F238E27FC236}">
                <a16:creationId xmlns:a16="http://schemas.microsoft.com/office/drawing/2014/main" id="{867E6AB9-74BE-D346-1653-A7CD009E6B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5117E950-07E7-9855-D77B-1F1AE4055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D6013AEE-2DE4-631A-4A6D-3AB843B06D55}"/>
              </a:ext>
            </a:extLst>
          </p:cNvPr>
          <p:cNvSpPr>
            <a:spLocks noGrp="1"/>
          </p:cNvSpPr>
          <p:nvPr>
            <p:ph type="body" idx="1"/>
          </p:nvPr>
        </p:nvSpPr>
        <p:spPr>
          <a:xfrm>
            <a:off x="960120" y="2401087"/>
            <a:ext cx="10266681" cy="4022812"/>
          </a:xfrm>
        </p:spPr>
        <p:txBody>
          <a:bodyPr>
            <a:noAutofit/>
          </a:bodyPr>
          <a:lstStyle/>
          <a:p>
            <a:pPr marL="0" indent="0">
              <a:buNone/>
            </a:pPr>
            <a:r>
              <a:rPr lang="en-US" sz="1900" dirty="0">
                <a:solidFill>
                  <a:srgbClr val="333333"/>
                </a:solidFill>
                <a:effectLst/>
                <a:latin typeface="Arial" panose="020B0604020202020204" pitchFamily="34" charset="0"/>
                <a:cs typeface="Arial" panose="020B0604020202020204" pitchFamily="34" charset="0"/>
              </a:rPr>
              <a:t>Pitfalls: </a:t>
            </a:r>
            <a:endParaRPr lang="en-US" sz="1900" dirty="0">
              <a:latin typeface="Arial" panose="020B0604020202020204" pitchFamily="34" charset="0"/>
              <a:cs typeface="Arial" panose="020B0604020202020204" pitchFamily="34" charset="0"/>
            </a:endParaRPr>
          </a:p>
          <a:p>
            <a:r>
              <a:rPr lang="en-US" sz="1900" dirty="0">
                <a:solidFill>
                  <a:srgbClr val="333333"/>
                </a:solidFill>
                <a:effectLst/>
                <a:latin typeface="Arial" panose="020B0604020202020204" pitchFamily="34" charset="0"/>
                <a:cs typeface="Arial" panose="020B0604020202020204" pitchFamily="34" charset="0"/>
              </a:rPr>
              <a:t>Moral codes apply to individuals even if they don't recognize it. </a:t>
            </a:r>
          </a:p>
          <a:p>
            <a:r>
              <a:rPr lang="en-US" sz="1900" dirty="0">
                <a:solidFill>
                  <a:srgbClr val="333333"/>
                </a:solidFill>
                <a:effectLst/>
                <a:latin typeface="Arial" panose="020B0604020202020204" pitchFamily="34" charset="0"/>
                <a:cs typeface="Arial" panose="020B0604020202020204" pitchFamily="34" charset="0"/>
              </a:rPr>
              <a:t>Different people following different moral codes is not proof there is no universal moral code.</a:t>
            </a:r>
          </a:p>
          <a:p>
            <a:r>
              <a:rPr lang="en-US" sz="1900" dirty="0">
                <a:solidFill>
                  <a:srgbClr val="333333"/>
                </a:solidFill>
                <a:effectLst/>
                <a:latin typeface="Arial" panose="020B0604020202020204" pitchFamily="34" charset="0"/>
                <a:cs typeface="Arial" panose="020B0604020202020204" pitchFamily="34" charset="0"/>
              </a:rPr>
              <a:t>Learned moral beliefs tells us nothing about the rightness or wrongness of what we learn. </a:t>
            </a:r>
          </a:p>
          <a:p>
            <a:r>
              <a:rPr lang="en-US" sz="1900" dirty="0">
                <a:solidFill>
                  <a:srgbClr val="333333"/>
                </a:solidFill>
                <a:effectLst/>
                <a:latin typeface="Arial" panose="020B0604020202020204" pitchFamily="34" charset="0"/>
                <a:cs typeface="Arial" panose="020B0604020202020204" pitchFamily="34" charset="0"/>
              </a:rPr>
              <a:t>Ethical Relativism is incoherent. </a:t>
            </a:r>
          </a:p>
          <a:p>
            <a:pPr lvl="1"/>
            <a:r>
              <a:rPr lang="en-US" sz="1900" dirty="0">
                <a:solidFill>
                  <a:srgbClr val="333333"/>
                </a:solidFill>
                <a:effectLst/>
                <a:latin typeface="Arial" panose="020B0604020202020204" pitchFamily="34" charset="0"/>
                <a:cs typeface="Arial" panose="020B0604020202020204" pitchFamily="34" charset="0"/>
              </a:rPr>
              <a:t>People are bound by society's moral code, thus claiming that people ought to behave by society's standards. This asserts there is a universal moral code, thus contradicting the claim of ethical relativism. (moral heroes: Socrates, MLK, Ghandi, Jesus)</a:t>
            </a:r>
          </a:p>
          <a:p>
            <a:pPr marL="402336" lvl="1" indent="0">
              <a:buNone/>
            </a:pPr>
            <a:r>
              <a:rPr lang="en-US" sz="1900" dirty="0">
                <a:solidFill>
                  <a:srgbClr val="333333"/>
                </a:solidFill>
                <a:effectLst/>
                <a:latin typeface="Arial" panose="020B0604020202020204" pitchFamily="34" charset="0"/>
                <a:cs typeface="Arial" panose="020B0604020202020204" pitchFamily="34" charset="0"/>
              </a:rPr>
              <a:t>They against the norm</a:t>
            </a:r>
          </a:p>
          <a:p>
            <a:r>
              <a:rPr lang="en-US" sz="1900" dirty="0">
                <a:solidFill>
                  <a:srgbClr val="333333"/>
                </a:solidFill>
                <a:effectLst/>
                <a:latin typeface="Arial" panose="020B0604020202020204" pitchFamily="34" charset="0"/>
                <a:cs typeface="Arial" panose="020B0604020202020204" pitchFamily="34" charset="0"/>
              </a:rPr>
              <a:t>Relativism can only observe diversity in moral beliefs (remains descriptive)</a:t>
            </a:r>
          </a:p>
          <a:p>
            <a:endParaRPr lang="en-US" sz="1900" dirty="0">
              <a:solidFill>
                <a:srgbClr val="333333"/>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1301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85A9F22-EA6B-11FA-023E-F6958D1EF5E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CF878B-FAC4-4C0B-FBC4-3F3FB090D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F2AF3BD-BD23-EB35-C623-5178C7EEE3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F905E5-9FED-87D1-0594-9936B7D920F5}"/>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Ethical Relativism</a:t>
            </a:r>
          </a:p>
        </p:txBody>
      </p:sp>
      <p:cxnSp>
        <p:nvCxnSpPr>
          <p:cNvPr id="13" name="Straight Connector 12">
            <a:extLst>
              <a:ext uri="{FF2B5EF4-FFF2-40B4-BE49-F238E27FC236}">
                <a16:creationId xmlns:a16="http://schemas.microsoft.com/office/drawing/2014/main" id="{64A7F789-FA86-2A52-38F4-7DDF73E9C8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5037B3F-214D-CF7B-FA50-77DDB4461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07658748-2B95-E334-02AE-3BD91E785F0A}"/>
              </a:ext>
            </a:extLst>
          </p:cNvPr>
          <p:cNvSpPr>
            <a:spLocks noGrp="1"/>
          </p:cNvSpPr>
          <p:nvPr>
            <p:ph type="body" idx="1"/>
          </p:nvPr>
        </p:nvSpPr>
        <p:spPr>
          <a:xfrm>
            <a:off x="960120" y="2401087"/>
            <a:ext cx="10266681" cy="3172409"/>
          </a:xfrm>
        </p:spPr>
        <p:txBody>
          <a:bodyPr>
            <a:noAutofit/>
          </a:bodyPr>
          <a:lstStyle/>
          <a:p>
            <a:pPr marL="0" indent="0">
              <a:buNone/>
            </a:pPr>
            <a:r>
              <a:rPr lang="en-US" sz="2600" dirty="0">
                <a:solidFill>
                  <a:srgbClr val="333333"/>
                </a:solidFill>
                <a:effectLst/>
                <a:latin typeface="Arial" panose="020B0604020202020204" pitchFamily="34" charset="0"/>
                <a:cs typeface="Arial" panose="020B0604020202020204" pitchFamily="34" charset="0"/>
              </a:rPr>
              <a:t>Example: Relativists believer it is wrong to judge other cultures by the standards of your own. </a:t>
            </a:r>
            <a:endParaRPr lang="en-US" sz="2600" dirty="0">
              <a:latin typeface="Arial" panose="020B0604020202020204" pitchFamily="34" charset="0"/>
              <a:cs typeface="Arial" panose="020B0604020202020204" pitchFamily="34" charset="0"/>
            </a:endParaRPr>
          </a:p>
          <a:p>
            <a:r>
              <a:rPr lang="en-US" sz="2600" dirty="0">
                <a:solidFill>
                  <a:srgbClr val="333333"/>
                </a:solidFill>
                <a:effectLst/>
                <a:latin typeface="Arial" panose="020B0604020202020204" pitchFamily="34" charset="0"/>
                <a:cs typeface="Arial" panose="020B0604020202020204" pitchFamily="34" charset="0"/>
              </a:rPr>
              <a:t>Dialectic through ethical relativism fails</a:t>
            </a:r>
          </a:p>
          <a:p>
            <a:r>
              <a:rPr lang="en-US" sz="2600" dirty="0">
                <a:solidFill>
                  <a:srgbClr val="333333"/>
                </a:solidFill>
                <a:effectLst/>
                <a:latin typeface="Arial" panose="020B0604020202020204" pitchFamily="34" charset="0"/>
                <a:cs typeface="Arial" panose="020B0604020202020204" pitchFamily="34" charset="0"/>
              </a:rPr>
              <a:t>It creates a dilemma. No matter which side you adopt you reach an inconsistency. You are adopting a universal moral principle thus not being a relativist. </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0787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02BB742-5C14-9F3E-E920-ADB27C7398C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CA22C8-3614-0488-0B09-98A3F2BF1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220967-EF81-C3F7-0CF0-8CA8075AF7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56E24-AD45-A555-AACA-2C4D2D86F933}"/>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Debate</a:t>
            </a:r>
          </a:p>
        </p:txBody>
      </p:sp>
      <p:cxnSp>
        <p:nvCxnSpPr>
          <p:cNvPr id="13" name="Straight Connector 12">
            <a:extLst>
              <a:ext uri="{FF2B5EF4-FFF2-40B4-BE49-F238E27FC236}">
                <a16:creationId xmlns:a16="http://schemas.microsoft.com/office/drawing/2014/main" id="{3E720351-89F1-F9E6-F1CE-9A018D958E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27B271BB-EBA0-451D-E042-7530FE464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632E3696-1C6F-66D4-2963-3063F26A7E2B}"/>
              </a:ext>
            </a:extLst>
          </p:cNvPr>
          <p:cNvSpPr>
            <a:spLocks noGrp="1"/>
          </p:cNvSpPr>
          <p:nvPr>
            <p:ph type="body" idx="1"/>
          </p:nvPr>
        </p:nvSpPr>
        <p:spPr>
          <a:xfrm>
            <a:off x="960120" y="2401087"/>
            <a:ext cx="10266681" cy="4231725"/>
          </a:xfrm>
        </p:spPr>
        <p:txBody>
          <a:bodyPr>
            <a:noAutofit/>
          </a:bodyPr>
          <a:lstStyle/>
          <a:p>
            <a:pPr marL="0" indent="0">
              <a:buNone/>
            </a:pPr>
            <a:r>
              <a:rPr lang="en-US" sz="2400" dirty="0">
                <a:solidFill>
                  <a:srgbClr val="333333"/>
                </a:solidFill>
                <a:latin typeface="Arial" panose="020B0604020202020204" pitchFamily="34" charset="0"/>
                <a:cs typeface="Arial" panose="020B0604020202020204" pitchFamily="34" charset="0"/>
              </a:rPr>
              <a:t>Topic: </a:t>
            </a:r>
            <a:r>
              <a:rPr lang="en-US" sz="2400" dirty="0">
                <a:effectLst/>
                <a:latin typeface="Arial" panose="020B0604020202020204" pitchFamily="34" charset="0"/>
                <a:cs typeface="Arial" panose="020B0604020202020204" pitchFamily="34" charset="0"/>
              </a:rPr>
              <a:t>ISP’s should filter child pornography and prevent their users from accessing it. (identify a principle; identify descriptive claims to support the normative claim (or not); explore implications.)</a:t>
            </a:r>
          </a:p>
          <a:p>
            <a:pPr marL="0" indent="0">
              <a:buNone/>
            </a:pPr>
            <a:endParaRPr lang="en-US" sz="2400" dirty="0">
              <a:latin typeface="Arial" panose="020B0604020202020204" pitchFamily="34" charset="0"/>
              <a:cs typeface="Arial" panose="020B0604020202020204" pitchFamily="34" charset="0"/>
            </a:endParaRPr>
          </a:p>
          <a:p>
            <a:r>
              <a:rPr lang="en-US" sz="2400" dirty="0">
                <a:solidFill>
                  <a:srgbClr val="3F3F3F"/>
                </a:solidFill>
                <a:effectLst/>
                <a:latin typeface="Arial" panose="020B0604020202020204" pitchFamily="34" charset="0"/>
                <a:cs typeface="Arial" panose="020B0604020202020204" pitchFamily="34" charset="0"/>
              </a:rPr>
              <a:t>Listen to the arguments</a:t>
            </a:r>
          </a:p>
          <a:p>
            <a:r>
              <a:rPr lang="en-US" sz="2400" dirty="0">
                <a:solidFill>
                  <a:srgbClr val="3F3F3F"/>
                </a:solidFill>
                <a:effectLst/>
                <a:latin typeface="Arial" panose="020B0604020202020204" pitchFamily="34" charset="0"/>
                <a:cs typeface="Arial" panose="020B0604020202020204" pitchFamily="34" charset="0"/>
              </a:rPr>
              <a:t>Write at least one question for each of the speakers </a:t>
            </a:r>
          </a:p>
          <a:p>
            <a:r>
              <a:rPr lang="en-US" sz="2400" dirty="0">
                <a:solidFill>
                  <a:srgbClr val="3F3F3F"/>
                </a:solidFill>
                <a:effectLst/>
                <a:latin typeface="Arial" panose="020B0604020202020204" pitchFamily="34" charset="0"/>
                <a:cs typeface="Arial" panose="020B0604020202020204" pitchFamily="34" charset="0"/>
              </a:rPr>
              <a:t>Everybody will ask one question</a:t>
            </a:r>
          </a:p>
          <a:p>
            <a:r>
              <a:rPr lang="en-US" sz="2400" dirty="0">
                <a:solidFill>
                  <a:srgbClr val="3F3F3F"/>
                </a:solidFill>
                <a:effectLst/>
                <a:latin typeface="Arial" panose="020B0604020202020204" pitchFamily="34" charset="0"/>
                <a:cs typeface="Arial" panose="020B0604020202020204" pitchFamily="34" charset="0"/>
              </a:rPr>
              <a:t>In between answers students can comment on the issue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6593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BD73092-1D24-0DFB-4966-9E41DDCDBC8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DDF388D-539B-C824-B56A-7F85D0D95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B3ACED-81A7-D153-F54E-E3B38D283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23F28-6C77-E15F-3DF4-1E4E21E9BAE8}"/>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Utilitarianism</a:t>
            </a:r>
          </a:p>
        </p:txBody>
      </p:sp>
      <p:cxnSp>
        <p:nvCxnSpPr>
          <p:cNvPr id="13" name="Straight Connector 12">
            <a:extLst>
              <a:ext uri="{FF2B5EF4-FFF2-40B4-BE49-F238E27FC236}">
                <a16:creationId xmlns:a16="http://schemas.microsoft.com/office/drawing/2014/main" id="{25AB9B15-FAFD-AA82-D24D-27C2280F91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E02F7C4D-6946-C620-1B5C-1301F300B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059074CC-71D7-F0AC-2B3B-10A49F1D1088}"/>
              </a:ext>
            </a:extLst>
          </p:cNvPr>
          <p:cNvSpPr>
            <a:spLocks noGrp="1"/>
          </p:cNvSpPr>
          <p:nvPr>
            <p:ph type="body" idx="1"/>
          </p:nvPr>
        </p:nvSpPr>
        <p:spPr>
          <a:xfrm>
            <a:off x="960120" y="2622128"/>
            <a:ext cx="10266681" cy="3172409"/>
          </a:xfrm>
        </p:spPr>
        <p:txBody>
          <a:bodyPr>
            <a:noAutofit/>
          </a:bodyPr>
          <a:lstStyle/>
          <a:p>
            <a:r>
              <a:rPr lang="en-US" dirty="0">
                <a:solidFill>
                  <a:srgbClr val="333333"/>
                </a:solidFill>
                <a:effectLst/>
                <a:latin typeface="Arial" panose="020B0604020202020204" pitchFamily="34" charset="0"/>
                <a:cs typeface="Arial" panose="020B0604020202020204" pitchFamily="34" charset="0"/>
              </a:rPr>
              <a:t>As a theory it claims that right and wrong are determined by the consequences</a:t>
            </a:r>
          </a:p>
          <a:p>
            <a:r>
              <a:rPr lang="en-US" dirty="0">
                <a:solidFill>
                  <a:srgbClr val="333333"/>
                </a:solidFill>
                <a:effectLst/>
                <a:latin typeface="Arial" panose="020B0604020202020204" pitchFamily="34" charset="0"/>
                <a:cs typeface="Arial" panose="020B0604020202020204" pitchFamily="34" charset="0"/>
              </a:rPr>
              <a:t>What is important is the outcome not the intention</a:t>
            </a:r>
          </a:p>
          <a:p>
            <a:r>
              <a:rPr lang="en-US" dirty="0">
                <a:solidFill>
                  <a:srgbClr val="333333"/>
                </a:solidFill>
                <a:effectLst/>
                <a:latin typeface="Arial" panose="020B0604020202020204" pitchFamily="34" charset="0"/>
                <a:cs typeface="Arial" panose="020B0604020202020204" pitchFamily="34" charset="0"/>
              </a:rPr>
              <a:t>Actions and policies are good because of their usefulness in bringing good outcomes </a:t>
            </a:r>
            <a:endParaRPr lang="en-US" dirty="0">
              <a:latin typeface="Arial" panose="020B0604020202020204" pitchFamily="34" charset="0"/>
              <a:cs typeface="Arial" panose="020B0604020202020204" pitchFamily="34" charset="0"/>
            </a:endParaRPr>
          </a:p>
          <a:p>
            <a:r>
              <a:rPr lang="en-US" dirty="0">
                <a:solidFill>
                  <a:srgbClr val="333333"/>
                </a:solidFill>
                <a:effectLst/>
                <a:latin typeface="Arial" panose="020B0604020202020204" pitchFamily="34" charset="0"/>
                <a:cs typeface="Arial" panose="020B0604020202020204" pitchFamily="34" charset="0"/>
              </a:rPr>
              <a:t>What is the greater good? Principle: </a:t>
            </a:r>
            <a:endParaRPr lang="en-US" dirty="0">
              <a:latin typeface="Arial" panose="020B0604020202020204" pitchFamily="34" charset="0"/>
              <a:cs typeface="Arial" panose="020B0604020202020204" pitchFamily="34" charset="0"/>
            </a:endParaRPr>
          </a:p>
          <a:p>
            <a:pPr lvl="1"/>
            <a:r>
              <a:rPr lang="en-US" sz="2000" dirty="0">
                <a:solidFill>
                  <a:srgbClr val="FF0000"/>
                </a:solidFill>
                <a:effectLst/>
                <a:latin typeface="Arial" panose="020B0604020202020204" pitchFamily="34" charset="0"/>
                <a:cs typeface="Arial" panose="020B0604020202020204" pitchFamily="34" charset="0"/>
              </a:rPr>
              <a:t>Everyone ought to act so as to bring about the greatest amount of happiness for the greatest number of people  (</a:t>
            </a:r>
            <a:r>
              <a:rPr lang="en-US" altLang="zh-CN" sz="2000" dirty="0">
                <a:solidFill>
                  <a:srgbClr val="FF0000"/>
                </a:solidFill>
                <a:effectLst/>
                <a:latin typeface="Arial" panose="020B0604020202020204" pitchFamily="34" charset="0"/>
                <a:cs typeface="Arial" panose="020B0604020202020204" pitchFamily="34" charset="0"/>
              </a:rPr>
              <a:t>framework)  </a:t>
            </a:r>
            <a:r>
              <a:rPr lang="en-US" altLang="zh-CN" sz="2000" dirty="0" err="1">
                <a:solidFill>
                  <a:srgbClr val="FF0000"/>
                </a:solidFill>
                <a:effectLst/>
                <a:latin typeface="Arial" panose="020B0604020202020204" pitchFamily="34" charset="0"/>
                <a:cs typeface="Arial" panose="020B0604020202020204" pitchFamily="34" charset="0"/>
              </a:rPr>
              <a:t>outcome,quatifiable</a:t>
            </a:r>
            <a:endParaRPr lang="en-US" sz="2000" dirty="0">
              <a:solidFill>
                <a:srgbClr val="FF0000"/>
              </a:solidFill>
              <a:effectLst/>
              <a:latin typeface="Arial" panose="020B0604020202020204" pitchFamily="34" charset="0"/>
              <a:cs typeface="Arial" panose="020B0604020202020204" pitchFamily="34" charset="0"/>
            </a:endParaRPr>
          </a:p>
          <a:p>
            <a:r>
              <a:rPr lang="en-US" i="1" dirty="0">
                <a:solidFill>
                  <a:srgbClr val="333333"/>
                </a:solidFill>
                <a:effectLst/>
                <a:latin typeface="Arial" panose="020B0604020202020204" pitchFamily="34" charset="0"/>
                <a:cs typeface="Arial" panose="020B0604020202020204" pitchFamily="34" charset="0"/>
              </a:rPr>
              <a:t>Instrumental goods </a:t>
            </a:r>
            <a:r>
              <a:rPr lang="en-US" dirty="0">
                <a:solidFill>
                  <a:srgbClr val="333333"/>
                </a:solidFill>
                <a:effectLst/>
                <a:latin typeface="Arial" panose="020B0604020202020204" pitchFamily="34" charset="0"/>
                <a:cs typeface="Arial" panose="020B0604020202020204" pitchFamily="34" charset="0"/>
              </a:rPr>
              <a:t>- have value because they consequently bring some good (e.g. money)</a:t>
            </a:r>
          </a:p>
          <a:p>
            <a:r>
              <a:rPr lang="en-US" i="1" dirty="0">
                <a:solidFill>
                  <a:srgbClr val="333333"/>
                </a:solidFill>
                <a:effectLst/>
                <a:latin typeface="Arial" panose="020B0604020202020204" pitchFamily="34" charset="0"/>
                <a:cs typeface="Arial" panose="020B0604020202020204" pitchFamily="34" charset="0"/>
              </a:rPr>
              <a:t>Intrinsic goods </a:t>
            </a:r>
            <a:r>
              <a:rPr lang="en-US" dirty="0">
                <a:solidFill>
                  <a:srgbClr val="333333"/>
                </a:solidFill>
                <a:effectLst/>
                <a:latin typeface="Arial" panose="020B0604020202020204" pitchFamily="34" charset="0"/>
                <a:cs typeface="Arial" panose="020B0604020202020204" pitchFamily="34" charset="0"/>
              </a:rPr>
              <a:t>- have value for their own sake (e.g. knowledge)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448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0B3CDCF-6408-5543-A163-05B9DD77EEA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E92CFC-75A8-1F7A-930A-A37ABD3E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709B7DD-0CE5-BCE0-D21A-441CE17D3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D22D8-C496-5543-48EF-9D76D021C915}"/>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Utilitarianism</a:t>
            </a:r>
          </a:p>
        </p:txBody>
      </p:sp>
      <p:cxnSp>
        <p:nvCxnSpPr>
          <p:cNvPr id="13" name="Straight Connector 12">
            <a:extLst>
              <a:ext uri="{FF2B5EF4-FFF2-40B4-BE49-F238E27FC236}">
                <a16:creationId xmlns:a16="http://schemas.microsoft.com/office/drawing/2014/main" id="{6F27C84D-5130-61D1-8E31-BEBCF1CB6C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EE13B0F6-A9EA-A2B4-CFF6-3301478DB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DEBED02C-DAAB-AC86-AFDF-6A04AE62938C}"/>
              </a:ext>
            </a:extLst>
          </p:cNvPr>
          <p:cNvSpPr>
            <a:spLocks noGrp="1"/>
          </p:cNvSpPr>
          <p:nvPr>
            <p:ph type="body" idx="1"/>
          </p:nvPr>
        </p:nvSpPr>
        <p:spPr>
          <a:xfrm>
            <a:off x="960120" y="2622128"/>
            <a:ext cx="10266681" cy="3172409"/>
          </a:xfrm>
        </p:spPr>
        <p:txBody>
          <a:bodyPr>
            <a:noAutofit/>
          </a:bodyPr>
          <a:lstStyle/>
          <a:p>
            <a:pPr marL="0" indent="0">
              <a:buNone/>
            </a:pPr>
            <a:r>
              <a:rPr lang="en-US" sz="2600" dirty="0">
                <a:solidFill>
                  <a:srgbClr val="333333"/>
                </a:solidFill>
                <a:latin typeface="Arial" panose="020B0604020202020204" pitchFamily="34" charset="0"/>
                <a:cs typeface="Arial" panose="020B0604020202020204" pitchFamily="34" charset="0"/>
              </a:rPr>
              <a:t>Example: Why do you study?</a:t>
            </a:r>
          </a:p>
          <a:p>
            <a:r>
              <a:rPr lang="en-US" sz="2600" dirty="0">
                <a:solidFill>
                  <a:srgbClr val="333333"/>
                </a:solidFill>
                <a:effectLst/>
                <a:latin typeface="Arial" panose="020B0604020202020204" pitchFamily="34" charset="0"/>
                <a:cs typeface="Arial" panose="020B0604020202020204" pitchFamily="34" charset="0"/>
              </a:rPr>
              <a:t>Utilitarianism does not question the value of happiness because happiness is intrinsically good</a:t>
            </a:r>
          </a:p>
          <a:p>
            <a:r>
              <a:rPr lang="en-US" sz="2600" dirty="0">
                <a:solidFill>
                  <a:srgbClr val="333333"/>
                </a:solidFill>
                <a:effectLst/>
                <a:latin typeface="Arial" panose="020B0604020202020204" pitchFamily="34" charset="0"/>
                <a:cs typeface="Arial" panose="020B0604020202020204" pitchFamily="34" charset="0"/>
              </a:rPr>
              <a:t>Should we question the value of happiness? </a:t>
            </a:r>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2240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6B41F9C-F06A-29C7-4B06-39D0556FA0E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A97497E-7050-4EB1-C7A8-6EEB0C4A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DE2FE6-3DA1-3E09-BDB6-0CDDEAA3F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A0313-392D-BE6F-D25B-B2C1671E21BC}"/>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Utilitarianism</a:t>
            </a:r>
          </a:p>
        </p:txBody>
      </p:sp>
      <p:cxnSp>
        <p:nvCxnSpPr>
          <p:cNvPr id="13" name="Straight Connector 12">
            <a:extLst>
              <a:ext uri="{FF2B5EF4-FFF2-40B4-BE49-F238E27FC236}">
                <a16:creationId xmlns:a16="http://schemas.microsoft.com/office/drawing/2014/main" id="{A9900E58-928C-BFED-2C8B-9CEA060788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8644399F-BCFD-C97E-8899-BCF7F57F3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B0127C6F-7EBD-4856-C6D5-B865225B8A50}"/>
              </a:ext>
            </a:extLst>
          </p:cNvPr>
          <p:cNvSpPr>
            <a:spLocks noGrp="1"/>
          </p:cNvSpPr>
          <p:nvPr>
            <p:ph type="body" idx="1"/>
          </p:nvPr>
        </p:nvSpPr>
        <p:spPr>
          <a:xfrm>
            <a:off x="962658" y="2401087"/>
            <a:ext cx="10266681" cy="3172409"/>
          </a:xfrm>
        </p:spPr>
        <p:txBody>
          <a:bodyPr>
            <a:noAutofit/>
          </a:bodyPr>
          <a:lstStyle/>
          <a:p>
            <a:pPr marL="0" indent="0">
              <a:buNone/>
            </a:pPr>
            <a:r>
              <a:rPr lang="en-US" sz="1800" dirty="0">
                <a:solidFill>
                  <a:srgbClr val="333333"/>
                </a:solidFill>
                <a:effectLst/>
                <a:latin typeface="Arial" panose="020B0604020202020204" pitchFamily="34" charset="0"/>
                <a:cs typeface="Arial" panose="020B0604020202020204" pitchFamily="34" charset="0"/>
              </a:rPr>
              <a:t>Example: A hospital has few kidney dialysis machines. The problem is to the decide who would get access to the machines. </a:t>
            </a:r>
            <a:endParaRPr lang="en-US" sz="1800" dirty="0">
              <a:latin typeface="Arial" panose="020B0604020202020204" pitchFamily="34" charset="0"/>
              <a:cs typeface="Arial" panose="020B0604020202020204" pitchFamily="34" charset="0"/>
            </a:endParaRPr>
          </a:p>
          <a:p>
            <a:r>
              <a:rPr lang="en-US" sz="1800" dirty="0">
                <a:solidFill>
                  <a:srgbClr val="333333"/>
                </a:solidFill>
                <a:effectLst/>
                <a:latin typeface="Arial" panose="020B0604020202020204" pitchFamily="34" charset="0"/>
                <a:cs typeface="Arial" panose="020B0604020202020204" pitchFamily="34" charset="0"/>
              </a:rPr>
              <a:t>Hospital may set a review board that used utilitarian criteria </a:t>
            </a:r>
            <a:endParaRPr lang="en-US" sz="1800" dirty="0">
              <a:latin typeface="Arial" panose="020B0604020202020204" pitchFamily="34" charset="0"/>
              <a:cs typeface="Arial" panose="020B0604020202020204" pitchFamily="34" charset="0"/>
            </a:endParaRPr>
          </a:p>
          <a:p>
            <a:pPr lvl="1"/>
            <a:r>
              <a:rPr lang="en-US" dirty="0">
                <a:solidFill>
                  <a:srgbClr val="333333"/>
                </a:solidFill>
                <a:effectLst/>
                <a:latin typeface="Arial" panose="020B0604020202020204" pitchFamily="34" charset="0"/>
                <a:cs typeface="Arial" panose="020B0604020202020204" pitchFamily="34" charset="0"/>
              </a:rPr>
              <a:t>because of the scarcity of the machines, they wanted to maximize the benefit of their use</a:t>
            </a:r>
          </a:p>
          <a:p>
            <a:pPr lvl="1"/>
            <a:r>
              <a:rPr lang="en-US" dirty="0">
                <a:solidFill>
                  <a:srgbClr val="333333"/>
                </a:solidFill>
                <a:effectLst/>
                <a:latin typeface="Arial" panose="020B0604020202020204" pitchFamily="34" charset="0"/>
                <a:cs typeface="Arial" panose="020B0604020202020204" pitchFamily="34" charset="0"/>
              </a:rPr>
              <a:t>if you would contribute more to society by staying alive you were given priority </a:t>
            </a:r>
            <a:endParaRPr lang="en-US" dirty="0">
              <a:latin typeface="Arial" panose="020B0604020202020204" pitchFamily="34" charset="0"/>
              <a:cs typeface="Arial" panose="020B0604020202020204" pitchFamily="34" charset="0"/>
            </a:endParaRPr>
          </a:p>
          <a:p>
            <a:r>
              <a:rPr lang="en-US" sz="1800" dirty="0">
                <a:solidFill>
                  <a:srgbClr val="333333"/>
                </a:solidFill>
                <a:effectLst/>
                <a:latin typeface="Arial" panose="020B0604020202020204" pitchFamily="34" charset="0"/>
                <a:cs typeface="Arial" panose="020B0604020202020204" pitchFamily="34" charset="0"/>
              </a:rPr>
              <a:t>Criticism: your value as a person cannot be measured by your value to the community.</a:t>
            </a:r>
          </a:p>
          <a:p>
            <a:r>
              <a:rPr lang="en-US" sz="1800" dirty="0">
                <a:solidFill>
                  <a:srgbClr val="333333"/>
                </a:solidFill>
                <a:effectLst/>
                <a:latin typeface="Arial" panose="020B0604020202020204" pitchFamily="34" charset="0"/>
                <a:cs typeface="Arial" panose="020B0604020202020204" pitchFamily="34" charset="0"/>
              </a:rPr>
              <a:t>Principle: Everyone has value in themselves. People should not be considered instrumental goods but intrinsic goods. </a:t>
            </a:r>
            <a:endParaRPr lang="en-US" sz="1800" dirty="0">
              <a:latin typeface="Arial" panose="020B0604020202020204" pitchFamily="34" charset="0"/>
              <a:cs typeface="Arial" panose="020B0604020202020204" pitchFamily="34" charset="0"/>
            </a:endParaRPr>
          </a:p>
          <a:p>
            <a:pPr lvl="1"/>
            <a:r>
              <a:rPr lang="en-US" dirty="0">
                <a:solidFill>
                  <a:srgbClr val="333333"/>
                </a:solidFill>
                <a:effectLst/>
                <a:latin typeface="Arial" panose="020B0604020202020204" pitchFamily="34" charset="0"/>
                <a:cs typeface="Arial" panose="020B0604020202020204" pitchFamily="34" charset="0"/>
              </a:rPr>
              <a:t>Do some people have more value than others?</a:t>
            </a:r>
          </a:p>
          <a:p>
            <a:r>
              <a:rPr lang="en-US" sz="1800" dirty="0">
                <a:solidFill>
                  <a:srgbClr val="333333"/>
                </a:solidFill>
                <a:effectLst/>
                <a:latin typeface="Arial" panose="020B0604020202020204" pitchFamily="34" charset="0"/>
                <a:cs typeface="Arial" panose="020B0604020202020204" pitchFamily="34" charset="0"/>
              </a:rPr>
              <a:t>If so, we fall into egoism which contradicts the utilitarian principle</a:t>
            </a:r>
          </a:p>
          <a:p>
            <a:r>
              <a:rPr lang="en-US" sz="1800" dirty="0">
                <a:solidFill>
                  <a:srgbClr val="333333"/>
                </a:solidFill>
                <a:effectLst/>
                <a:latin typeface="Arial" panose="020B0604020202020204" pitchFamily="34" charset="0"/>
                <a:cs typeface="Arial" panose="020B0604020202020204" pitchFamily="34" charset="0"/>
              </a:rPr>
              <a:t>Better: set up a lottery to use the dialysis machines </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2580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B727272-DE61-E746-7326-4E10F83CD39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3AC27F-27DA-4943-863D-CB4C6D10E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31CF23-5CBD-E943-1D7F-8BCF085C3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53DBF-A62E-12AA-A2E0-DC7B6CFAF1C8}"/>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Dialectic Method</a:t>
            </a:r>
          </a:p>
        </p:txBody>
      </p:sp>
      <p:cxnSp>
        <p:nvCxnSpPr>
          <p:cNvPr id="13" name="Straight Connector 12">
            <a:extLst>
              <a:ext uri="{FF2B5EF4-FFF2-40B4-BE49-F238E27FC236}">
                <a16:creationId xmlns:a16="http://schemas.microsoft.com/office/drawing/2014/main" id="{66F31BC4-A5A5-9B61-4A73-0847ADF79B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DCE5009B-E14D-A05E-FB3C-5B241CF4F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CBA4B681-DF14-85D7-8CE6-E1D45C8111C8}"/>
              </a:ext>
            </a:extLst>
          </p:cNvPr>
          <p:cNvSpPr>
            <a:spLocks noGrp="1"/>
          </p:cNvSpPr>
          <p:nvPr>
            <p:ph type="body" idx="1"/>
          </p:nvPr>
        </p:nvSpPr>
        <p:spPr>
          <a:xfrm>
            <a:off x="962658" y="2401087"/>
            <a:ext cx="10266681" cy="3172409"/>
          </a:xfrm>
        </p:spPr>
        <p:txBody>
          <a:bodyPr>
            <a:noAutofit/>
          </a:bodyPr>
          <a:lstStyle/>
          <a:p>
            <a:r>
              <a:rPr lang="en-US" sz="1800" dirty="0">
                <a:solidFill>
                  <a:srgbClr val="333333"/>
                </a:solidFill>
                <a:effectLst/>
                <a:latin typeface="Arial" panose="020B0604020202020204" pitchFamily="34" charset="0"/>
                <a:cs typeface="Arial" panose="020B0604020202020204" pitchFamily="34" charset="0"/>
              </a:rPr>
              <a:t>identify a principle</a:t>
            </a:r>
          </a:p>
          <a:p>
            <a:r>
              <a:rPr lang="en-US" sz="1800" dirty="0">
                <a:solidFill>
                  <a:srgbClr val="333333"/>
                </a:solidFill>
                <a:effectLst/>
                <a:latin typeface="Arial" panose="020B0604020202020204" pitchFamily="34" charset="0"/>
                <a:cs typeface="Arial" panose="020B0604020202020204" pitchFamily="34" charset="0"/>
              </a:rPr>
              <a:t>explore the implications</a:t>
            </a:r>
          </a:p>
          <a:p>
            <a:r>
              <a:rPr lang="en-US" sz="1800" dirty="0">
                <a:solidFill>
                  <a:srgbClr val="333333"/>
                </a:solidFill>
                <a:effectLst/>
                <a:latin typeface="Arial" panose="020B0604020202020204" pitchFamily="34" charset="0"/>
                <a:cs typeface="Arial" panose="020B0604020202020204" pitchFamily="34" charset="0"/>
              </a:rPr>
              <a:t>make a case for a position (focus on the utilitarian principle) </a:t>
            </a:r>
          </a:p>
          <a:p>
            <a:pPr marL="0" indent="0">
              <a:buNone/>
            </a:pPr>
            <a:r>
              <a:rPr lang="en-US" sz="1800" b="1" dirty="0">
                <a:solidFill>
                  <a:srgbClr val="333333"/>
                </a:solidFill>
                <a:latin typeface="Arial" panose="020B0604020202020204" pitchFamily="34" charset="0"/>
                <a:cs typeface="Arial" panose="020B0604020202020204" pitchFamily="34" charset="0"/>
              </a:rPr>
              <a:t>Questions to discuss in small groups:</a:t>
            </a:r>
          </a:p>
          <a:p>
            <a:r>
              <a:rPr lang="en-US" sz="1800" dirty="0">
                <a:effectLst/>
                <a:latin typeface="Arial" panose="020B0604020202020204" pitchFamily="34" charset="0"/>
                <a:cs typeface="Arial" panose="020B0604020202020204" pitchFamily="34" charset="0"/>
              </a:rPr>
              <a:t>If someone has not properly secured some important data, is it ethical for another person to exploit that situation and take the information? </a:t>
            </a:r>
          </a:p>
          <a:p>
            <a:r>
              <a:rPr lang="en-US" sz="1800" dirty="0">
                <a:effectLst/>
                <a:latin typeface="Arial" panose="020B0604020202020204" pitchFamily="34" charset="0"/>
                <a:cs typeface="Arial" panose="020B0604020202020204" pitchFamily="34" charset="0"/>
              </a:rPr>
              <a:t>Is it not the original owner's error by not being more secure?</a:t>
            </a:r>
          </a:p>
          <a:p>
            <a:r>
              <a:rPr lang="en-US" sz="1800" dirty="0">
                <a:effectLst/>
                <a:latin typeface="Arial" panose="020B0604020202020204" pitchFamily="34" charset="0"/>
                <a:cs typeface="Arial" panose="020B0604020202020204" pitchFamily="34" charset="0"/>
              </a:rPr>
              <a:t> A parallel example is the situation that if a homeowner leaves a door unlocked, does someone else have the right to enter that house?</a:t>
            </a:r>
          </a:p>
          <a:p>
            <a:r>
              <a:rPr lang="en-US" sz="1800" dirty="0">
                <a:effectLst/>
                <a:latin typeface="Arial" panose="020B0604020202020204" pitchFamily="34" charset="0"/>
                <a:cs typeface="Arial" panose="020B0604020202020204" pitchFamily="34" charset="0"/>
              </a:rPr>
              <a:t> Consider a situation where someone has thrown away trash, but do others have the right to go "Dumpster Diving" to see what is there? </a:t>
            </a:r>
            <a:endParaRPr lang="en-US" sz="1800" dirty="0">
              <a:latin typeface="Arial" panose="020B0604020202020204" pitchFamily="34" charset="0"/>
              <a:cs typeface="Arial" panose="020B0604020202020204" pitchFamily="34" charset="0"/>
            </a:endParaRPr>
          </a:p>
          <a:p>
            <a:pPr marL="0" indent="0">
              <a:buNone/>
            </a:pPr>
            <a:endParaRPr lang="en-US" sz="1800" dirty="0">
              <a:solidFill>
                <a:srgbClr val="3333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1537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a:bodyPr>
          <a:lstStyle/>
          <a:p>
            <a:r>
              <a:rPr lang="en-US" dirty="0">
                <a:solidFill>
                  <a:schemeClr val="bg1"/>
                </a:solidFill>
              </a:rPr>
              <a:t>Doing Ethics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p:cNvSpPr>
            <a:spLocks noGrp="1"/>
          </p:cNvSpPr>
          <p:nvPr>
            <p:ph type="body" idx="1"/>
          </p:nvPr>
        </p:nvSpPr>
        <p:spPr>
          <a:xfrm>
            <a:off x="962658" y="2720100"/>
            <a:ext cx="10266681" cy="3172409"/>
          </a:xfrm>
        </p:spPr>
        <p:txBody>
          <a:bodyPr>
            <a:noAutofit/>
          </a:bodyPr>
          <a:lstStyle/>
          <a:p>
            <a:r>
              <a:rPr lang="en-US" sz="2400" dirty="0">
                <a:solidFill>
                  <a:srgbClr val="333333"/>
                </a:solidFill>
                <a:effectLst/>
                <a:latin typeface="Arial" panose="020B0604020202020204" pitchFamily="34" charset="0"/>
                <a:cs typeface="Arial" panose="020B0604020202020204" pitchFamily="34" charset="0"/>
              </a:rPr>
              <a:t>When discussing legal, economical, religious, political issues we presume that deliberation and action are better when ethical aspects are considered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Ethical analysis is aimed at helping us make decisions and act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Ethics is a way of looking at human conditions and interactions using a set of concepts and theories that are distinctly normative (normal) something right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The study of ethics is normative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0295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A8F25A4-982C-61B9-BAD7-267A94310CD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47D7F2-FEBF-F8A4-4525-DD2E1893D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15C5B1-4175-904D-2E8C-A7E3B690D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738D5-A8C6-C7D4-EDF6-FC1C17E0AA8A}"/>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Debate</a:t>
            </a:r>
          </a:p>
        </p:txBody>
      </p:sp>
      <p:cxnSp>
        <p:nvCxnSpPr>
          <p:cNvPr id="13" name="Straight Connector 12">
            <a:extLst>
              <a:ext uri="{FF2B5EF4-FFF2-40B4-BE49-F238E27FC236}">
                <a16:creationId xmlns:a16="http://schemas.microsoft.com/office/drawing/2014/main" id="{D6DA456B-D9E2-E012-C8A1-F2FE731AFE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9581F08D-9967-14A1-C64F-61C6FD6F4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E05C6540-B281-7E60-D676-0C5EDD55A3CC}"/>
              </a:ext>
            </a:extLst>
          </p:cNvPr>
          <p:cNvSpPr>
            <a:spLocks noGrp="1"/>
          </p:cNvSpPr>
          <p:nvPr>
            <p:ph type="body" idx="1"/>
          </p:nvPr>
        </p:nvSpPr>
        <p:spPr>
          <a:xfrm>
            <a:off x="962658" y="2401087"/>
            <a:ext cx="10266681" cy="3172409"/>
          </a:xfrm>
        </p:spPr>
        <p:txBody>
          <a:bodyPr>
            <a:noAutofit/>
          </a:bodyPr>
          <a:lstStyle/>
          <a:p>
            <a:pPr marL="0" indent="0">
              <a:buNone/>
            </a:pPr>
            <a:r>
              <a:rPr lang="en-US" sz="2400" dirty="0">
                <a:solidFill>
                  <a:srgbClr val="333333"/>
                </a:solidFill>
                <a:effectLst/>
                <a:latin typeface="Arial" panose="020B0604020202020204" pitchFamily="34" charset="0"/>
                <a:cs typeface="Arial" panose="020B0604020202020204" pitchFamily="34" charset="0"/>
              </a:rPr>
              <a:t>Topic: </a:t>
            </a:r>
            <a:r>
              <a:rPr lang="en-US" sz="2400" dirty="0">
                <a:effectLst/>
                <a:latin typeface="Arial" panose="020B0604020202020204" pitchFamily="34" charset="0"/>
                <a:cs typeface="Arial" panose="020B0604020202020204" pitchFamily="34" charset="0"/>
              </a:rPr>
              <a:t>The iPad is considered revolutionary in many senses but we don't necessarily perceive it as an incredibly new technology. It has been argued that the iPad is a good tool for education. Consider the following normative statement: The iPad is an important educational tool. </a:t>
            </a:r>
          </a:p>
          <a:p>
            <a:r>
              <a:rPr lang="en-US" sz="2400" dirty="0">
                <a:solidFill>
                  <a:srgbClr val="3F3F3F"/>
                </a:solidFill>
                <a:effectLst/>
                <a:latin typeface="Arial" panose="020B0604020202020204" pitchFamily="34" charset="0"/>
                <a:cs typeface="Arial" panose="020B0604020202020204" pitchFamily="34" charset="0"/>
              </a:rPr>
              <a:t>Listen</a:t>
            </a:r>
          </a:p>
          <a:p>
            <a:r>
              <a:rPr lang="en-US" sz="2400" dirty="0">
                <a:solidFill>
                  <a:srgbClr val="3F3F3F"/>
                </a:solidFill>
                <a:effectLst/>
                <a:latin typeface="Arial" panose="020B0604020202020204" pitchFamily="34" charset="0"/>
                <a:cs typeface="Arial" panose="020B0604020202020204" pitchFamily="34" charset="0"/>
              </a:rPr>
              <a:t>Write at least one question for each of the speakers </a:t>
            </a:r>
          </a:p>
          <a:p>
            <a:r>
              <a:rPr lang="en-US" sz="2400" dirty="0">
                <a:solidFill>
                  <a:srgbClr val="3F3F3F"/>
                </a:solidFill>
                <a:effectLst/>
                <a:latin typeface="Arial" panose="020B0604020202020204" pitchFamily="34" charset="0"/>
                <a:cs typeface="Arial" panose="020B0604020202020204" pitchFamily="34" charset="0"/>
              </a:rPr>
              <a:t>Everybody will ask one question</a:t>
            </a:r>
          </a:p>
          <a:p>
            <a:r>
              <a:rPr lang="en-US" sz="2400" dirty="0">
                <a:solidFill>
                  <a:srgbClr val="3F3F3F"/>
                </a:solidFill>
                <a:effectLst/>
                <a:latin typeface="Arial" panose="020B0604020202020204" pitchFamily="34" charset="0"/>
                <a:cs typeface="Arial" panose="020B0604020202020204" pitchFamily="34" charset="0"/>
              </a:rPr>
              <a:t>In between answers students can comment on the issue </a:t>
            </a:r>
            <a:endParaRPr lang="en-US"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7635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560A0C3-AF94-B1BF-D6EE-E8C6822BDA7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DF9771-CB12-8B0B-6F27-324CCAD2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7060E1-83B3-D25E-B640-5A70040D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2F198-4FC5-D045-5938-BA375B4108A5}"/>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Dialectic Exercise</a:t>
            </a:r>
          </a:p>
        </p:txBody>
      </p:sp>
      <p:cxnSp>
        <p:nvCxnSpPr>
          <p:cNvPr id="13" name="Straight Connector 12">
            <a:extLst>
              <a:ext uri="{FF2B5EF4-FFF2-40B4-BE49-F238E27FC236}">
                <a16:creationId xmlns:a16="http://schemas.microsoft.com/office/drawing/2014/main" id="{363166F3-091D-EF51-04E4-CD2AE028F9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1CE59A4A-EA4B-3186-77D0-0A2DCFF3F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788999DB-9A8B-C441-F845-5C642EFE5E47}"/>
              </a:ext>
            </a:extLst>
          </p:cNvPr>
          <p:cNvSpPr>
            <a:spLocks noGrp="1"/>
          </p:cNvSpPr>
          <p:nvPr>
            <p:ph type="body" idx="1"/>
          </p:nvPr>
        </p:nvSpPr>
        <p:spPr>
          <a:xfrm>
            <a:off x="962658" y="2401087"/>
            <a:ext cx="10266681" cy="3172409"/>
          </a:xfrm>
        </p:spPr>
        <p:txBody>
          <a:bodyPr>
            <a:noAutofit/>
          </a:bodyPr>
          <a:lstStyle/>
          <a:p>
            <a:pPr marL="0" indent="0">
              <a:buNone/>
            </a:pPr>
            <a:r>
              <a:rPr lang="en-US" sz="2400" dirty="0">
                <a:solidFill>
                  <a:srgbClr val="333333"/>
                </a:solidFill>
                <a:effectLst/>
                <a:latin typeface="Arial" panose="020B0604020202020204" pitchFamily="34" charset="0"/>
                <a:cs typeface="Arial" panose="020B0604020202020204" pitchFamily="34" charset="0"/>
              </a:rPr>
              <a:t>Case: Cell Phone Usage In Prisons. </a:t>
            </a:r>
            <a:endParaRPr lang="en-US" sz="2400" dirty="0">
              <a:latin typeface="Arial" panose="020B0604020202020204" pitchFamily="34" charset="0"/>
              <a:cs typeface="Arial" panose="020B0604020202020204" pitchFamily="34" charset="0"/>
            </a:endParaRPr>
          </a:p>
          <a:p>
            <a:pPr marL="0" indent="0">
              <a:buNone/>
            </a:pPr>
            <a:r>
              <a:rPr lang="en-US" sz="2400" dirty="0">
                <a:solidFill>
                  <a:srgbClr val="333333"/>
                </a:solidFill>
                <a:effectLst/>
                <a:latin typeface="Arial" panose="020B0604020202020204" pitchFamily="34" charset="0"/>
                <a:cs typeface="Arial" panose="020B0604020202020204" pitchFamily="34" charset="0"/>
              </a:rPr>
              <a:t>Discuss in small groups: Why should we be concerned? What are the risks? Are they being used for criminal activity? If not, why should we prevent its usage in prisons? Do this prohibitions interfere with their basic human rights? </a:t>
            </a:r>
          </a:p>
          <a:p>
            <a:pPr marL="0" indent="0">
              <a:buNone/>
            </a:pPr>
            <a:r>
              <a:rPr lang="en-US" sz="2400" dirty="0">
                <a:solidFill>
                  <a:srgbClr val="333333"/>
                </a:solidFill>
                <a:effectLst/>
                <a:latin typeface="Arial" panose="020B0604020202020204" pitchFamily="34" charset="0"/>
                <a:cs typeface="Arial" panose="020B0604020202020204" pitchFamily="34" charset="0"/>
              </a:rPr>
              <a:t>References:</a:t>
            </a:r>
            <a:br>
              <a:rPr lang="en-US" sz="2400" dirty="0">
                <a:solidFill>
                  <a:srgbClr val="333333"/>
                </a:solidFill>
                <a:effectLst/>
                <a:latin typeface="Arial" panose="020B0604020202020204" pitchFamily="34" charset="0"/>
                <a:cs typeface="Arial" panose="020B0604020202020204" pitchFamily="34" charset="0"/>
              </a:rPr>
            </a:br>
            <a:r>
              <a:rPr lang="en-US" sz="2400" dirty="0">
                <a:solidFill>
                  <a:srgbClr val="333333"/>
                </a:solidFill>
                <a:effectLst/>
                <a:latin typeface="Arial" panose="020B0604020202020204" pitchFamily="34" charset="0"/>
                <a:cs typeface="Arial" panose="020B0604020202020204" pitchFamily="34" charset="0"/>
              </a:rPr>
              <a:t>1.</a:t>
            </a:r>
            <a:r>
              <a:rPr lang="en-US" sz="2400" dirty="0">
                <a:solidFill>
                  <a:srgbClr val="333333"/>
                </a:solidFill>
                <a:effectLst/>
                <a:latin typeface="Arial" panose="020B0604020202020204" pitchFamily="34" charset="0"/>
                <a:cs typeface="Arial" panose="020B0604020202020204" pitchFamily="34" charset="0"/>
                <a:hlinkClick r:id="rId2"/>
              </a:rPr>
              <a:t> </a:t>
            </a:r>
            <a:r>
              <a:rPr lang="en-US" sz="2400" dirty="0">
                <a:solidFill>
                  <a:srgbClr val="999999"/>
                </a:solidFill>
                <a:effectLst/>
                <a:latin typeface="Arial" panose="020B0604020202020204" pitchFamily="34" charset="0"/>
                <a:cs typeface="Arial" panose="020B0604020202020204" pitchFamily="34" charset="0"/>
                <a:hlinkClick r:id="rId2"/>
              </a:rPr>
              <a:t>http://</a:t>
            </a:r>
            <a:r>
              <a:rPr lang="en-US" sz="2400" dirty="0" err="1">
                <a:solidFill>
                  <a:srgbClr val="999999"/>
                </a:solidFill>
                <a:effectLst/>
                <a:latin typeface="Arial" panose="020B0604020202020204" pitchFamily="34" charset="0"/>
                <a:cs typeface="Arial" panose="020B0604020202020204" pitchFamily="34" charset="0"/>
                <a:hlinkClick r:id="rId2"/>
              </a:rPr>
              <a:t>en.wikipedia.org</a:t>
            </a:r>
            <a:r>
              <a:rPr lang="en-US" sz="2400" dirty="0">
                <a:solidFill>
                  <a:srgbClr val="999999"/>
                </a:solidFill>
                <a:effectLst/>
                <a:latin typeface="Arial" panose="020B0604020202020204" pitchFamily="34" charset="0"/>
                <a:cs typeface="Arial" panose="020B0604020202020204" pitchFamily="34" charset="0"/>
                <a:hlinkClick r:id="rId2"/>
              </a:rPr>
              <a:t>/wiki/</a:t>
            </a:r>
            <a:r>
              <a:rPr lang="en-US" sz="2400" dirty="0" err="1">
                <a:solidFill>
                  <a:srgbClr val="999999"/>
                </a:solidFill>
                <a:effectLst/>
                <a:latin typeface="Arial" panose="020B0604020202020204" pitchFamily="34" charset="0"/>
                <a:cs typeface="Arial" panose="020B0604020202020204" pitchFamily="34" charset="0"/>
                <a:hlinkClick r:id="rId2"/>
              </a:rPr>
              <a:t>Prisoners'_rights</a:t>
            </a:r>
            <a:br>
              <a:rPr lang="en-US" sz="2400" dirty="0">
                <a:solidFill>
                  <a:srgbClr val="999999"/>
                </a:solidFill>
                <a:effectLst/>
                <a:latin typeface="Arial" panose="020B0604020202020204" pitchFamily="34" charset="0"/>
                <a:cs typeface="Arial" panose="020B0604020202020204" pitchFamily="34" charset="0"/>
              </a:rPr>
            </a:br>
            <a:r>
              <a:rPr lang="en-US" sz="2400" dirty="0">
                <a:solidFill>
                  <a:srgbClr val="333333"/>
                </a:solidFill>
                <a:effectLst/>
                <a:latin typeface="Arial" panose="020B0604020202020204" pitchFamily="34" charset="0"/>
                <a:cs typeface="Arial" panose="020B0604020202020204" pitchFamily="34" charset="0"/>
              </a:rPr>
              <a:t>2. </a:t>
            </a:r>
            <a:r>
              <a:rPr lang="en-US" sz="2400" dirty="0">
                <a:solidFill>
                  <a:srgbClr val="999999"/>
                </a:solidFill>
                <a:effectLst/>
                <a:latin typeface="Arial" panose="020B0604020202020204" pitchFamily="34" charset="0"/>
                <a:cs typeface="Arial" panose="020B0604020202020204" pitchFamily="34" charset="0"/>
                <a:hlinkClick r:id="rId3"/>
              </a:rPr>
              <a:t>http://</a:t>
            </a:r>
            <a:r>
              <a:rPr lang="en-US" sz="2400" dirty="0" err="1">
                <a:solidFill>
                  <a:srgbClr val="999999"/>
                </a:solidFill>
                <a:effectLst/>
                <a:latin typeface="Arial" panose="020B0604020202020204" pitchFamily="34" charset="0"/>
                <a:cs typeface="Arial" panose="020B0604020202020204" pitchFamily="34" charset="0"/>
                <a:hlinkClick r:id="rId3"/>
              </a:rPr>
              <a:t>www.govtech.com</a:t>
            </a:r>
            <a:r>
              <a:rPr lang="en-US" sz="2400" dirty="0">
                <a:solidFill>
                  <a:srgbClr val="999999"/>
                </a:solidFill>
                <a:effectLst/>
                <a:latin typeface="Arial" panose="020B0604020202020204" pitchFamily="34" charset="0"/>
                <a:cs typeface="Arial" panose="020B0604020202020204" pitchFamily="34" charset="0"/>
                <a:hlinkClick r:id="rId3"/>
              </a:rPr>
              <a:t>/public-safety/State-Prisons-Battling- Contraband-Cell-</a:t>
            </a:r>
            <a:r>
              <a:rPr lang="en-US" sz="2400" dirty="0" err="1">
                <a:solidFill>
                  <a:srgbClr val="999999"/>
                </a:solidFill>
                <a:effectLst/>
                <a:latin typeface="Arial" panose="020B0604020202020204" pitchFamily="34" charset="0"/>
                <a:cs typeface="Arial" panose="020B0604020202020204" pitchFamily="34" charset="0"/>
                <a:hlinkClick r:id="rId3"/>
              </a:rPr>
              <a:t>Phones.html</a:t>
            </a:r>
            <a:r>
              <a:rPr lang="en-US" sz="2400" dirty="0">
                <a:solidFill>
                  <a:srgbClr val="999999"/>
                </a:solidFill>
                <a:effectLst/>
                <a:latin typeface="Arial" panose="020B0604020202020204" pitchFamily="34" charset="0"/>
                <a:cs typeface="Arial" panose="020B0604020202020204" pitchFamily="34" charset="0"/>
                <a:hlinkClick r:id="rId3"/>
              </a:rPr>
              <a:t># </a:t>
            </a:r>
            <a:endParaRPr lang="en-US"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6940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80FD7A3-B3A1-A40D-6B39-38245E9848F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C5D3ED-E973-4D44-54A9-080D40C23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0A2410-9FB1-E74D-DA7D-3A9C5E9F6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F15BFB-85D9-CA90-CF92-1D41F21F2920}"/>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Debate</a:t>
            </a:r>
          </a:p>
        </p:txBody>
      </p:sp>
      <p:cxnSp>
        <p:nvCxnSpPr>
          <p:cNvPr id="13" name="Straight Connector 12">
            <a:extLst>
              <a:ext uri="{FF2B5EF4-FFF2-40B4-BE49-F238E27FC236}">
                <a16:creationId xmlns:a16="http://schemas.microsoft.com/office/drawing/2014/main" id="{A26C67B6-E347-6B8D-E436-493D81764A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01AFE5DB-F99F-A1D8-3BE0-4822A9A4A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7B4753F8-1BFE-C2B1-D7ED-843D261987B7}"/>
              </a:ext>
            </a:extLst>
          </p:cNvPr>
          <p:cNvSpPr>
            <a:spLocks noGrp="1"/>
          </p:cNvSpPr>
          <p:nvPr>
            <p:ph type="body" idx="1"/>
          </p:nvPr>
        </p:nvSpPr>
        <p:spPr>
          <a:xfrm>
            <a:off x="962658" y="2401087"/>
            <a:ext cx="10266681" cy="3172409"/>
          </a:xfrm>
        </p:spPr>
        <p:txBody>
          <a:bodyPr>
            <a:noAutofit/>
          </a:bodyPr>
          <a:lstStyle/>
          <a:p>
            <a:pPr marL="0" indent="0">
              <a:buNone/>
            </a:pPr>
            <a:r>
              <a:rPr lang="en-US" sz="2400" dirty="0">
                <a:solidFill>
                  <a:srgbClr val="333333"/>
                </a:solidFill>
                <a:effectLst/>
                <a:latin typeface="Arial" panose="020B0604020202020204" pitchFamily="34" charset="0"/>
                <a:cs typeface="Arial" panose="020B0604020202020204" pitchFamily="34" charset="0"/>
              </a:rPr>
              <a:t>Topic: </a:t>
            </a:r>
            <a:r>
              <a:rPr lang="en-US" sz="2400" dirty="0">
                <a:effectLst/>
                <a:latin typeface="Arial" panose="020B0604020202020204" pitchFamily="34" charset="0"/>
                <a:cs typeface="Arial" panose="020B0604020202020204" pitchFamily="34" charset="0"/>
              </a:rPr>
              <a:t>The use of headphones is put into question. An article claims that not only do they isolate you, but they may also be making you deaf. Should we make policy against the use of headphones?</a:t>
            </a:r>
          </a:p>
          <a:p>
            <a:r>
              <a:rPr lang="en-US" sz="2400" dirty="0">
                <a:latin typeface="Arial" panose="020B0604020202020204" pitchFamily="34" charset="0"/>
                <a:cs typeface="Arial" panose="020B0604020202020204" pitchFamily="34" charset="0"/>
              </a:rPr>
              <a:t>Listen</a:t>
            </a:r>
          </a:p>
          <a:p>
            <a:r>
              <a:rPr lang="en-US" sz="2400" dirty="0">
                <a:solidFill>
                  <a:srgbClr val="3F3F3F"/>
                </a:solidFill>
                <a:effectLst/>
                <a:latin typeface="Arial" panose="020B0604020202020204" pitchFamily="34" charset="0"/>
                <a:cs typeface="Arial" panose="020B0604020202020204" pitchFamily="34" charset="0"/>
              </a:rPr>
              <a:t>Write at least one question for each of the speakers </a:t>
            </a:r>
          </a:p>
          <a:p>
            <a:r>
              <a:rPr lang="en-US" sz="2400" dirty="0">
                <a:solidFill>
                  <a:srgbClr val="3F3F3F"/>
                </a:solidFill>
                <a:effectLst/>
                <a:latin typeface="Arial" panose="020B0604020202020204" pitchFamily="34" charset="0"/>
                <a:cs typeface="Arial" panose="020B0604020202020204" pitchFamily="34" charset="0"/>
              </a:rPr>
              <a:t>Everybody will ask one question</a:t>
            </a:r>
          </a:p>
          <a:p>
            <a:r>
              <a:rPr lang="en-US" sz="2400" dirty="0">
                <a:solidFill>
                  <a:srgbClr val="3F3F3F"/>
                </a:solidFill>
                <a:effectLst/>
                <a:latin typeface="Arial" panose="020B0604020202020204" pitchFamily="34" charset="0"/>
                <a:cs typeface="Arial" panose="020B0604020202020204" pitchFamily="34" charset="0"/>
              </a:rPr>
              <a:t>In between answers students can comment on the issue </a:t>
            </a:r>
            <a:endParaRPr lang="en-US" sz="2400" dirty="0">
              <a:latin typeface="Arial" panose="020B0604020202020204" pitchFamily="34" charset="0"/>
              <a:cs typeface="Arial" panose="020B0604020202020204" pitchFamily="34" charset="0"/>
            </a:endParaRPr>
          </a:p>
          <a:p>
            <a:pPr marL="0" indent="0">
              <a:buNone/>
            </a:pPr>
            <a:r>
              <a:rPr lang="en-US" sz="2400" dirty="0">
                <a:effectLst/>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111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184CDFE-1048-169E-00F0-231CEEE12AD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A5585BB-34DC-441F-4934-E723AD954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2EDF7E-9F58-4397-BA19-8DAD2B546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2221B-50B9-FFE4-1DAA-962D4CB8F2A5}"/>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Deontological Theory</a:t>
            </a:r>
          </a:p>
        </p:txBody>
      </p:sp>
      <p:cxnSp>
        <p:nvCxnSpPr>
          <p:cNvPr id="13" name="Straight Connector 12">
            <a:extLst>
              <a:ext uri="{FF2B5EF4-FFF2-40B4-BE49-F238E27FC236}">
                <a16:creationId xmlns:a16="http://schemas.microsoft.com/office/drawing/2014/main" id="{38AF63DF-C1E2-CB5B-28CD-C2AEADA00E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1DFA1FA8-4919-2A7D-4C8A-66EB66A1F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CDF439BD-DB46-2A88-BE4D-96FFCC9782B2}"/>
              </a:ext>
            </a:extLst>
          </p:cNvPr>
          <p:cNvSpPr>
            <a:spLocks noGrp="1"/>
          </p:cNvSpPr>
          <p:nvPr>
            <p:ph type="body" idx="1"/>
          </p:nvPr>
        </p:nvSpPr>
        <p:spPr>
          <a:xfrm>
            <a:off x="962658" y="2401087"/>
            <a:ext cx="10266681" cy="3172409"/>
          </a:xfrm>
        </p:spPr>
        <p:txBody>
          <a:bodyPr>
            <a:noAutofit/>
          </a:bodyPr>
          <a:lstStyle/>
          <a:p>
            <a:r>
              <a:rPr lang="en-US" sz="2400" dirty="0">
                <a:solidFill>
                  <a:srgbClr val="333333"/>
                </a:solidFill>
                <a:effectLst/>
                <a:latin typeface="Arial" panose="020B0604020202020204" pitchFamily="34" charset="0"/>
                <a:cs typeface="Arial" panose="020B0604020202020204" pitchFamily="34" charset="0"/>
              </a:rPr>
              <a:t>Idea: Focus on the act itself, not on its consequences. Deontology derives from Greek </a:t>
            </a:r>
            <a:r>
              <a:rPr lang="en-US" sz="2400" dirty="0" err="1">
                <a:solidFill>
                  <a:srgbClr val="333333"/>
                </a:solidFill>
                <a:effectLst/>
                <a:latin typeface="Arial" panose="020B0604020202020204" pitchFamily="34" charset="0"/>
                <a:cs typeface="Arial" panose="020B0604020202020204" pitchFamily="34" charset="0"/>
              </a:rPr>
              <a:t>deon</a:t>
            </a:r>
            <a:r>
              <a:rPr lang="en-US" sz="2400" dirty="0">
                <a:solidFill>
                  <a:srgbClr val="333333"/>
                </a:solidFill>
                <a:effectLst/>
                <a:latin typeface="Arial" panose="020B0604020202020204" pitchFamily="34" charset="0"/>
                <a:cs typeface="Arial" panose="020B0604020202020204" pitchFamily="34" charset="0"/>
              </a:rPr>
              <a:t> (duty) and logos (science)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Deontologist claim that happiness cannot be the highest good on the basis that we are rational beings </a:t>
            </a:r>
            <a:endParaRPr lang="en-US" sz="2400" dirty="0">
              <a:latin typeface="Arial" panose="020B0604020202020204" pitchFamily="34" charset="0"/>
              <a:cs typeface="Arial" panose="020B0604020202020204" pitchFamily="34" charset="0"/>
            </a:endParaRPr>
          </a:p>
          <a:p>
            <a:r>
              <a:rPr lang="en-US" sz="2400" i="1" dirty="0">
                <a:solidFill>
                  <a:srgbClr val="333333"/>
                </a:solidFill>
                <a:effectLst/>
                <a:latin typeface="Arial" panose="020B0604020202020204" pitchFamily="34" charset="0"/>
                <a:cs typeface="Arial" panose="020B0604020202020204" pitchFamily="34" charset="0"/>
              </a:rPr>
              <a:t>Categorical Imperative (Kant)</a:t>
            </a:r>
            <a:r>
              <a:rPr lang="en-US" sz="2400" dirty="0">
                <a:solidFill>
                  <a:srgbClr val="333333"/>
                </a:solidFill>
                <a:effectLst/>
                <a:latin typeface="Arial" panose="020B0604020202020204" pitchFamily="34" charset="0"/>
                <a:cs typeface="Arial" panose="020B0604020202020204" pitchFamily="34" charset="0"/>
              </a:rPr>
              <a:t>: Never treat another human merely as means but always as an end.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Reasoning: we each can decide and act for ourselves and should be treated in ways that recognize this capacity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7984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843F887-6F1D-1986-D82D-8C9B5186F9E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A45C6E-438C-A162-9C85-D58C4BA4C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FD9136-B859-AA11-6A03-32E6B96AD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0824B-32B3-001E-A0E4-7F92773DBDEA}"/>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Deontological Theory</a:t>
            </a:r>
          </a:p>
        </p:txBody>
      </p:sp>
      <p:cxnSp>
        <p:nvCxnSpPr>
          <p:cNvPr id="13" name="Straight Connector 12">
            <a:extLst>
              <a:ext uri="{FF2B5EF4-FFF2-40B4-BE49-F238E27FC236}">
                <a16:creationId xmlns:a16="http://schemas.microsoft.com/office/drawing/2014/main" id="{7DB96102-7CA1-44FF-278C-1F2A1270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8B65E6B3-CDAD-9B43-D4B6-CDF1ADE8D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C8777702-76F2-3B56-7945-495D20D7CEEF}"/>
              </a:ext>
            </a:extLst>
          </p:cNvPr>
          <p:cNvSpPr>
            <a:spLocks noGrp="1"/>
          </p:cNvSpPr>
          <p:nvPr>
            <p:ph type="body" idx="1"/>
          </p:nvPr>
        </p:nvSpPr>
        <p:spPr>
          <a:xfrm>
            <a:off x="962658" y="2401087"/>
            <a:ext cx="10266681" cy="3172409"/>
          </a:xfrm>
        </p:spPr>
        <p:txBody>
          <a:bodyPr>
            <a:noAutofit/>
          </a:bodyPr>
          <a:lstStyle/>
          <a:p>
            <a:r>
              <a:rPr lang="en-US" sz="2600" dirty="0">
                <a:solidFill>
                  <a:srgbClr val="333333"/>
                </a:solidFill>
                <a:effectLst/>
                <a:latin typeface="Arial" panose="020B0604020202020204" pitchFamily="34" charset="0"/>
                <a:cs typeface="Arial" panose="020B0604020202020204" pitchFamily="34" charset="0"/>
              </a:rPr>
              <a:t>Instead of fixing in a particular value that structures morality, morality should be based on the capacity to choose and organize oneself. </a:t>
            </a:r>
            <a:endParaRPr lang="en-US" sz="2600" dirty="0">
              <a:latin typeface="Arial" panose="020B0604020202020204" pitchFamily="34" charset="0"/>
              <a:cs typeface="Arial" panose="020B0604020202020204" pitchFamily="34" charset="0"/>
            </a:endParaRPr>
          </a:p>
          <a:p>
            <a:r>
              <a:rPr lang="en-US" sz="2600" dirty="0">
                <a:solidFill>
                  <a:srgbClr val="333333"/>
                </a:solidFill>
                <a:effectLst/>
                <a:latin typeface="Arial" panose="020B0604020202020204" pitchFamily="34" charset="0"/>
                <a:cs typeface="Arial" panose="020B0604020202020204" pitchFamily="34" charset="0"/>
              </a:rPr>
              <a:t>Morality requires that we respect each other because we are all valuable in ourselves. </a:t>
            </a:r>
            <a:endParaRPr lang="en-US" sz="2600" dirty="0">
              <a:latin typeface="Arial" panose="020B0604020202020204" pitchFamily="34" charset="0"/>
              <a:cs typeface="Arial" panose="020B0604020202020204" pitchFamily="34" charset="0"/>
            </a:endParaRPr>
          </a:p>
          <a:p>
            <a:r>
              <a:rPr lang="en-US" sz="2600" dirty="0">
                <a:solidFill>
                  <a:srgbClr val="333333"/>
                </a:solidFill>
                <a:effectLst/>
                <a:latin typeface="Arial" panose="020B0604020202020204" pitchFamily="34" charset="0"/>
                <a:cs typeface="Arial" panose="020B0604020202020204" pitchFamily="34" charset="0"/>
              </a:rPr>
              <a:t>Any moral rule should not put a human being in a position that he or she only serves a purpose for our own goals. </a:t>
            </a:r>
            <a:endParaRPr lang="en-US" sz="2600" dirty="0">
              <a:latin typeface="Arial" panose="020B0604020202020204" pitchFamily="34" charset="0"/>
              <a:cs typeface="Arial" panose="020B0604020202020204" pitchFamily="34" charset="0"/>
            </a:endParaRPr>
          </a:p>
          <a:p>
            <a:r>
              <a:rPr lang="en-US" sz="2600" dirty="0">
                <a:solidFill>
                  <a:srgbClr val="333333"/>
                </a:solidFill>
                <a:effectLst/>
                <a:latin typeface="Arial" panose="020B0604020202020204" pitchFamily="34" charset="0"/>
                <a:cs typeface="Arial" panose="020B0604020202020204" pitchFamily="34" charset="0"/>
              </a:rPr>
              <a:t>Deontology put emphasis on humans as goal driven creatures. </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9320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2AEC6A2-D31D-8DA6-A2C6-CC34D1106B2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E60348-BCA4-87D7-5A9C-518CCBE7C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865B863-BF6A-518E-555F-7CAB8FD43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21583-B344-1BBB-5A20-021D526FAF97}"/>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Deontological Theory</a:t>
            </a:r>
          </a:p>
        </p:txBody>
      </p:sp>
      <p:cxnSp>
        <p:nvCxnSpPr>
          <p:cNvPr id="13" name="Straight Connector 12">
            <a:extLst>
              <a:ext uri="{FF2B5EF4-FFF2-40B4-BE49-F238E27FC236}">
                <a16:creationId xmlns:a16="http://schemas.microsoft.com/office/drawing/2014/main" id="{BCC887F2-82C6-12A5-011F-86B329491D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BE6139C7-2AD7-864B-E081-32E429999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A65A6C7D-27E5-F596-534B-C072E4C099D3}"/>
              </a:ext>
            </a:extLst>
          </p:cNvPr>
          <p:cNvSpPr>
            <a:spLocks noGrp="1"/>
          </p:cNvSpPr>
          <p:nvPr>
            <p:ph type="body" idx="1"/>
          </p:nvPr>
        </p:nvSpPr>
        <p:spPr>
          <a:xfrm>
            <a:off x="962658" y="2401087"/>
            <a:ext cx="10266681" cy="3172409"/>
          </a:xfrm>
        </p:spPr>
        <p:txBody>
          <a:bodyPr>
            <a:noAutofit/>
          </a:bodyPr>
          <a:lstStyle/>
          <a:p>
            <a:pPr marL="0" indent="0">
              <a:buNone/>
            </a:pPr>
            <a:r>
              <a:rPr lang="en-US" sz="2400" dirty="0">
                <a:solidFill>
                  <a:srgbClr val="333333"/>
                </a:solidFill>
                <a:effectLst/>
                <a:latin typeface="Arial" panose="020B0604020202020204" pitchFamily="34" charset="0"/>
                <a:cs typeface="Arial" panose="020B0604020202020204" pitchFamily="34" charset="0"/>
              </a:rPr>
              <a:t>Example: Promise of confidentiality in a research study. </a:t>
            </a:r>
            <a:endParaRPr lang="en-US" sz="2400" dirty="0">
              <a:latin typeface="Arial" panose="020B0604020202020204" pitchFamily="34" charset="0"/>
              <a:cs typeface="Arial" panose="020B0604020202020204" pitchFamily="34" charset="0"/>
            </a:endParaRPr>
          </a:p>
          <a:p>
            <a:r>
              <a:rPr lang="en-US" sz="2400" b="1" dirty="0">
                <a:solidFill>
                  <a:srgbClr val="333333"/>
                </a:solidFill>
                <a:effectLst/>
                <a:latin typeface="Arial" panose="020B0604020202020204" pitchFamily="34" charset="0"/>
                <a:cs typeface="Arial" panose="020B0604020202020204" pitchFamily="34" charset="0"/>
              </a:rPr>
              <a:t>Utilitarian analysis: </a:t>
            </a:r>
            <a:r>
              <a:rPr lang="en-US" sz="2400" dirty="0">
                <a:solidFill>
                  <a:srgbClr val="333333"/>
                </a:solidFill>
                <a:effectLst/>
                <a:latin typeface="Arial" panose="020B0604020202020204" pitchFamily="34" charset="0"/>
                <a:cs typeface="Arial" panose="020B0604020202020204" pitchFamily="34" charset="0"/>
              </a:rPr>
              <a:t>weight good consequences that come from research versus the harm to the subjects if information is leaked </a:t>
            </a:r>
            <a:endParaRPr lang="en-US" sz="2400" dirty="0">
              <a:latin typeface="Arial" panose="020B0604020202020204" pitchFamily="34" charset="0"/>
              <a:cs typeface="Arial" panose="020B0604020202020204" pitchFamily="34" charset="0"/>
            </a:endParaRPr>
          </a:p>
          <a:p>
            <a:pPr lvl="1"/>
            <a:r>
              <a:rPr lang="en-US" sz="2400" dirty="0">
                <a:solidFill>
                  <a:srgbClr val="333333"/>
                </a:solidFill>
                <a:effectLst/>
                <a:latin typeface="Arial" panose="020B0604020202020204" pitchFamily="34" charset="0"/>
                <a:cs typeface="Arial" panose="020B0604020202020204" pitchFamily="34" charset="0"/>
              </a:rPr>
              <a:t>By violating confidentiality professional credibility and mistrust are not favorable consequences. </a:t>
            </a:r>
            <a:endParaRPr lang="en-US" sz="2400" dirty="0">
              <a:latin typeface="Arial" panose="020B0604020202020204" pitchFamily="34" charset="0"/>
              <a:cs typeface="Arial" panose="020B0604020202020204" pitchFamily="34" charset="0"/>
            </a:endParaRPr>
          </a:p>
          <a:p>
            <a:r>
              <a:rPr lang="en-US" sz="2400" b="1" dirty="0">
                <a:solidFill>
                  <a:srgbClr val="333333"/>
                </a:solidFill>
                <a:effectLst/>
                <a:latin typeface="Arial" panose="020B0604020202020204" pitchFamily="34" charset="0"/>
                <a:cs typeface="Arial" panose="020B0604020202020204" pitchFamily="34" charset="0"/>
              </a:rPr>
              <a:t>Deontological analysis: </a:t>
            </a:r>
            <a:r>
              <a:rPr lang="en-US" sz="2400" dirty="0">
                <a:solidFill>
                  <a:srgbClr val="333333"/>
                </a:solidFill>
                <a:effectLst/>
                <a:latin typeface="Arial" panose="020B0604020202020204" pitchFamily="34" charset="0"/>
                <a:cs typeface="Arial" panose="020B0604020202020204" pitchFamily="34" charset="0"/>
              </a:rPr>
              <a:t>are the subjects being treated merely as means to career advancement? </a:t>
            </a:r>
            <a:endParaRPr lang="en-US" sz="2400" dirty="0">
              <a:latin typeface="Arial" panose="020B0604020202020204" pitchFamily="34" charset="0"/>
              <a:cs typeface="Arial" panose="020B0604020202020204" pitchFamily="34" charset="0"/>
            </a:endParaRPr>
          </a:p>
          <a:p>
            <a:pPr lvl="1"/>
            <a:r>
              <a:rPr lang="en-US" sz="2400" dirty="0">
                <a:solidFill>
                  <a:srgbClr val="333333"/>
                </a:solidFill>
                <a:effectLst/>
                <a:latin typeface="Arial" panose="020B0604020202020204" pitchFamily="34" charset="0"/>
                <a:cs typeface="Arial" panose="020B0604020202020204" pitchFamily="34" charset="0"/>
              </a:rPr>
              <a:t>By violating confidentiality, we are not treating subjects as ends, we are not treating them with respect.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8285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3A76DD8-7753-89CD-6527-4194848E439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B2DB98-03E7-A93C-EE8D-467921F1A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D6D81C-E401-0497-CA72-0B3C874FA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A29AC-A7A6-8854-2AA8-657E1AD4C5D8}"/>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Social Contract Theory</a:t>
            </a:r>
          </a:p>
        </p:txBody>
      </p:sp>
      <p:cxnSp>
        <p:nvCxnSpPr>
          <p:cNvPr id="13" name="Straight Connector 12">
            <a:extLst>
              <a:ext uri="{FF2B5EF4-FFF2-40B4-BE49-F238E27FC236}">
                <a16:creationId xmlns:a16="http://schemas.microsoft.com/office/drawing/2014/main" id="{4E89328E-9637-6471-4F1D-0E4A5BFBAA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16616132-FF95-62B9-0116-3C4B562A5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36A7551E-137B-33FE-69C1-F4F3E90FE094}"/>
              </a:ext>
            </a:extLst>
          </p:cNvPr>
          <p:cNvSpPr>
            <a:spLocks noGrp="1"/>
          </p:cNvSpPr>
          <p:nvPr>
            <p:ph type="body" idx="1"/>
          </p:nvPr>
        </p:nvSpPr>
        <p:spPr>
          <a:xfrm>
            <a:off x="962658" y="2401087"/>
            <a:ext cx="10266681" cy="3172409"/>
          </a:xfrm>
        </p:spPr>
        <p:txBody>
          <a:bodyPr>
            <a:noAutofit/>
          </a:bodyPr>
          <a:lstStyle/>
          <a:p>
            <a:r>
              <a:rPr lang="en-US" sz="2400" b="1" dirty="0">
                <a:solidFill>
                  <a:srgbClr val="333333"/>
                </a:solidFill>
                <a:effectLst/>
                <a:latin typeface="Arial" panose="020B0604020202020204" pitchFamily="34" charset="0"/>
                <a:cs typeface="Arial" panose="020B0604020202020204" pitchFamily="34" charset="0"/>
              </a:rPr>
              <a:t>Negative rights: </a:t>
            </a:r>
            <a:r>
              <a:rPr lang="en-US" sz="2400" dirty="0">
                <a:solidFill>
                  <a:srgbClr val="333333"/>
                </a:solidFill>
                <a:effectLst/>
                <a:latin typeface="Arial" panose="020B0604020202020204" pitchFamily="34" charset="0"/>
                <a:cs typeface="Arial" panose="020B0604020202020204" pitchFamily="34" charset="0"/>
              </a:rPr>
              <a:t>guarantee that others cannot do something to us, that is they require restraint by others </a:t>
            </a:r>
            <a:endParaRPr lang="en-US" sz="2400" dirty="0">
              <a:latin typeface="Arial" panose="020B0604020202020204" pitchFamily="34" charset="0"/>
              <a:cs typeface="Arial" panose="020B0604020202020204" pitchFamily="34" charset="0"/>
            </a:endParaRPr>
          </a:p>
          <a:p>
            <a:r>
              <a:rPr lang="en-US" sz="2400" b="1" dirty="0">
                <a:solidFill>
                  <a:srgbClr val="333333"/>
                </a:solidFill>
                <a:effectLst/>
                <a:latin typeface="Arial" panose="020B0604020202020204" pitchFamily="34" charset="0"/>
                <a:cs typeface="Arial" panose="020B0604020202020204" pitchFamily="34" charset="0"/>
              </a:rPr>
              <a:t>Positive rights:</a:t>
            </a:r>
            <a:r>
              <a:rPr lang="en-US" sz="2400" dirty="0">
                <a:solidFill>
                  <a:srgbClr val="333333"/>
                </a:solidFill>
                <a:effectLst/>
                <a:latin typeface="Arial" panose="020B0604020202020204" pitchFamily="34" charset="0"/>
                <a:cs typeface="Arial" panose="020B0604020202020204" pitchFamily="34" charset="0"/>
              </a:rPr>
              <a:t> require that others do something for us, that is forces other to have a sense of duty towards us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Rights are often associated with deontological theories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Example: Individual should have the right to own software Reasoning: By allowing software to be owned, better software will be created which will have beneficial consequences (utilitarian perspective)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506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D145CBC-E2F3-D437-D7ED-C60B21B8740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420789-4323-79F7-97AB-96CE0416F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BD081D-3430-D63F-D79A-EE606498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9BD4D-2984-E4D1-0873-8B94D8BEE160}"/>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Social Contract Theory</a:t>
            </a:r>
          </a:p>
        </p:txBody>
      </p:sp>
      <p:cxnSp>
        <p:nvCxnSpPr>
          <p:cNvPr id="13" name="Straight Connector 12">
            <a:extLst>
              <a:ext uri="{FF2B5EF4-FFF2-40B4-BE49-F238E27FC236}">
                <a16:creationId xmlns:a16="http://schemas.microsoft.com/office/drawing/2014/main" id="{02FA2F12-CA39-65FC-8DDB-A7B2D22FE1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A8799331-CFF8-B620-366F-17FA0CDFB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75DCC081-E1CC-C963-C7D7-47B7DF06C9ED}"/>
              </a:ext>
            </a:extLst>
          </p:cNvPr>
          <p:cNvSpPr>
            <a:spLocks noGrp="1"/>
          </p:cNvSpPr>
          <p:nvPr>
            <p:ph type="body" idx="1"/>
          </p:nvPr>
        </p:nvSpPr>
        <p:spPr>
          <a:xfrm>
            <a:off x="962658" y="2401087"/>
            <a:ext cx="10266681" cy="3172409"/>
          </a:xfrm>
        </p:spPr>
        <p:txBody>
          <a:bodyPr>
            <a:noAutofit/>
          </a:bodyPr>
          <a:lstStyle/>
          <a:p>
            <a:r>
              <a:rPr lang="en-US" sz="2200" dirty="0">
                <a:solidFill>
                  <a:srgbClr val="333333"/>
                </a:solidFill>
                <a:effectLst/>
                <a:latin typeface="Arial" panose="020B0604020202020204" pitchFamily="34" charset="0"/>
                <a:cs typeface="Arial" panose="020B0604020202020204" pitchFamily="34" charset="0"/>
              </a:rPr>
              <a:t>1972, John Rawls introduced one idea of a contract between individuals based on justice </a:t>
            </a:r>
            <a:endParaRPr lang="en-US" sz="2200" dirty="0">
              <a:latin typeface="Arial" panose="020B0604020202020204" pitchFamily="34" charset="0"/>
              <a:cs typeface="Arial" panose="020B0604020202020204" pitchFamily="34" charset="0"/>
            </a:endParaRPr>
          </a:p>
          <a:p>
            <a:r>
              <a:rPr lang="en-US" sz="2200" dirty="0">
                <a:solidFill>
                  <a:srgbClr val="333333"/>
                </a:solidFill>
                <a:effectLst/>
                <a:latin typeface="Arial" panose="020B0604020202020204" pitchFamily="34" charset="0"/>
                <a:cs typeface="Arial" panose="020B0604020202020204" pitchFamily="34" charset="0"/>
              </a:rPr>
              <a:t>In what Rawls calls the original position (a state of ignorance of the characteristics of individuals other than rational and self- interested) </a:t>
            </a:r>
          </a:p>
          <a:p>
            <a:r>
              <a:rPr lang="en-US" sz="2200" dirty="0">
                <a:solidFill>
                  <a:srgbClr val="333333"/>
                </a:solidFill>
                <a:latin typeface="Arial" panose="020B0604020202020204" pitchFamily="34" charset="0"/>
                <a:cs typeface="Arial" panose="020B0604020202020204" pitchFamily="34" charset="0"/>
              </a:rPr>
              <a:t>H</a:t>
            </a:r>
            <a:r>
              <a:rPr lang="en-US" sz="2200" dirty="0">
                <a:solidFill>
                  <a:srgbClr val="333333"/>
                </a:solidFill>
                <a:effectLst/>
                <a:latin typeface="Arial" panose="020B0604020202020204" pitchFamily="34" charset="0"/>
                <a:cs typeface="Arial" panose="020B0604020202020204" pitchFamily="34" charset="0"/>
              </a:rPr>
              <a:t>e defines justice as the rules which these individuals would agree to follow. </a:t>
            </a:r>
            <a:endParaRPr lang="en-US" sz="2200" dirty="0">
              <a:latin typeface="Arial" panose="020B0604020202020204" pitchFamily="34" charset="0"/>
              <a:cs typeface="Arial" panose="020B0604020202020204" pitchFamily="34" charset="0"/>
            </a:endParaRPr>
          </a:p>
          <a:p>
            <a:pPr marL="0" indent="0">
              <a:buNone/>
            </a:pPr>
            <a:r>
              <a:rPr lang="en-US" sz="2200" dirty="0">
                <a:solidFill>
                  <a:srgbClr val="333333"/>
                </a:solidFill>
                <a:effectLst/>
                <a:latin typeface="Arial" panose="020B0604020202020204" pitchFamily="34" charset="0"/>
                <a:cs typeface="Arial" panose="020B0604020202020204" pitchFamily="34" charset="0"/>
              </a:rPr>
              <a:t>Meta Rules: </a:t>
            </a:r>
            <a:endParaRPr lang="en-US" sz="2200" dirty="0">
              <a:latin typeface="Arial" panose="020B0604020202020204" pitchFamily="34" charset="0"/>
              <a:cs typeface="Arial" panose="020B0604020202020204" pitchFamily="34" charset="0"/>
            </a:endParaRPr>
          </a:p>
          <a:p>
            <a:pPr>
              <a:buFont typeface="+mj-lt"/>
              <a:buAutoNum type="arabicPeriod"/>
            </a:pPr>
            <a:r>
              <a:rPr lang="en-US" sz="2200" dirty="0">
                <a:solidFill>
                  <a:srgbClr val="333333"/>
                </a:solidFill>
                <a:effectLst/>
                <a:latin typeface="Arial" panose="020B0604020202020204" pitchFamily="34" charset="0"/>
                <a:cs typeface="Arial" panose="020B0604020202020204" pitchFamily="34" charset="0"/>
              </a:rPr>
              <a:t>Each person should have an equal right to the most extensive basic liberty compatible with a similar liberty for others </a:t>
            </a:r>
          </a:p>
          <a:p>
            <a:pPr>
              <a:buFont typeface="+mj-lt"/>
              <a:buAutoNum type="arabicPeriod"/>
            </a:pPr>
            <a:r>
              <a:rPr lang="en-US" sz="2200" dirty="0">
                <a:solidFill>
                  <a:srgbClr val="333333"/>
                </a:solidFill>
                <a:effectLst/>
                <a:latin typeface="Arial" panose="020B0604020202020204" pitchFamily="34" charset="0"/>
                <a:cs typeface="Arial" panose="020B0604020202020204" pitchFamily="34" charset="0"/>
              </a:rPr>
              <a:t>Social and economic inequalities should be arranged so that they are reasonably expected to be to everyone's advantage </a:t>
            </a:r>
          </a:p>
        </p:txBody>
      </p:sp>
    </p:spTree>
    <p:extLst>
      <p:ext uri="{BB962C8B-B14F-4D97-AF65-F5344CB8AC3E}">
        <p14:creationId xmlns:p14="http://schemas.microsoft.com/office/powerpoint/2010/main" val="2339463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BC966EA-EB5A-F43D-6E15-F631E50615C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F39627-ACCD-09DE-4326-6FA1B5575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CA60C58-095B-7D55-913C-DF6C097B2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2F2F15-41FF-0888-224E-D761828F5A9D}"/>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Virtue Ethics</a:t>
            </a:r>
          </a:p>
        </p:txBody>
      </p:sp>
      <p:cxnSp>
        <p:nvCxnSpPr>
          <p:cNvPr id="13" name="Straight Connector 12">
            <a:extLst>
              <a:ext uri="{FF2B5EF4-FFF2-40B4-BE49-F238E27FC236}">
                <a16:creationId xmlns:a16="http://schemas.microsoft.com/office/drawing/2014/main" id="{96078AB8-26A1-F2C0-BF2B-E0DD1A4574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2086141F-C180-0911-4116-150C2A7E2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0B3E220F-5B12-B301-C8C0-4F938F9B7F3E}"/>
              </a:ext>
            </a:extLst>
          </p:cNvPr>
          <p:cNvSpPr>
            <a:spLocks noGrp="1"/>
          </p:cNvSpPr>
          <p:nvPr>
            <p:ph type="body" idx="1"/>
          </p:nvPr>
        </p:nvSpPr>
        <p:spPr>
          <a:xfrm>
            <a:off x="962658" y="2401087"/>
            <a:ext cx="10266681" cy="3172409"/>
          </a:xfrm>
        </p:spPr>
        <p:txBody>
          <a:bodyPr>
            <a:noAutofit/>
          </a:bodyPr>
          <a:lstStyle/>
          <a:p>
            <a:r>
              <a:rPr lang="en-US" sz="2400" dirty="0">
                <a:solidFill>
                  <a:srgbClr val="333333"/>
                </a:solidFill>
                <a:effectLst/>
                <a:latin typeface="Arial" panose="020B0604020202020204" pitchFamily="34" charset="0"/>
                <a:cs typeface="Arial" panose="020B0604020202020204" pitchFamily="34" charset="0"/>
              </a:rPr>
              <a:t>In Greek philosophy </a:t>
            </a:r>
          </a:p>
          <a:p>
            <a:r>
              <a:rPr lang="en-US" sz="2400" dirty="0">
                <a:solidFill>
                  <a:srgbClr val="333333"/>
                </a:solidFill>
                <a:effectLst/>
                <a:latin typeface="Arial" panose="020B0604020202020204" pitchFamily="34" charset="0"/>
                <a:cs typeface="Arial" panose="020B0604020202020204" pitchFamily="34" charset="0"/>
              </a:rPr>
              <a:t>virtues such as courage, benevolence, generosity, honesty, tolerance and self-control were ways in which individuals could be defined as a good person. (</a:t>
            </a:r>
            <a:r>
              <a:rPr lang="en-US" sz="2400">
                <a:solidFill>
                  <a:srgbClr val="333333"/>
                </a:solidFill>
                <a:effectLst/>
                <a:latin typeface="Arial" panose="020B0604020202020204" pitchFamily="34" charset="0"/>
                <a:cs typeface="Arial" panose="020B0604020202020204" pitchFamily="34" charset="0"/>
              </a:rPr>
              <a:t>To answer What </a:t>
            </a:r>
            <a:r>
              <a:rPr lang="en-US" sz="2400" dirty="0">
                <a:solidFill>
                  <a:srgbClr val="333333"/>
                </a:solidFill>
                <a:effectLst/>
                <a:latin typeface="Arial" panose="020B0604020202020204" pitchFamily="34" charset="0"/>
                <a:cs typeface="Arial" panose="020B0604020202020204" pitchFamily="34" charset="0"/>
              </a:rPr>
              <a:t>is good person?)</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Identifying and defining such virtues is an important but difficult task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Virtue theory focuses on moral character rather than on actions and consequences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What sort of character we want for ourselves?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Example: Professional ethics, where we try to define what makes a good computer professional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2748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941F0F4-F94B-CDFD-3514-1DD3CA142C9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19A8F0B-F6B4-0032-B66C-A6CDEF916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EC15ED-1239-D9A4-615D-D58453883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43D72-0439-CB46-7A1D-9DD09F1558FD}"/>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Analogical Reasoning</a:t>
            </a:r>
          </a:p>
        </p:txBody>
      </p:sp>
      <p:cxnSp>
        <p:nvCxnSpPr>
          <p:cNvPr id="13" name="Straight Connector 12">
            <a:extLst>
              <a:ext uri="{FF2B5EF4-FFF2-40B4-BE49-F238E27FC236}">
                <a16:creationId xmlns:a16="http://schemas.microsoft.com/office/drawing/2014/main" id="{D446292A-96E6-54FE-F68F-C419356771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2E513735-8639-5923-0B5F-D52B3CD6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4EB87085-02B6-CA5B-982C-A5F478E572F9}"/>
              </a:ext>
            </a:extLst>
          </p:cNvPr>
          <p:cNvSpPr>
            <a:spLocks noGrp="1"/>
          </p:cNvSpPr>
          <p:nvPr>
            <p:ph type="body" idx="1"/>
          </p:nvPr>
        </p:nvSpPr>
        <p:spPr>
          <a:xfrm>
            <a:off x="962658" y="2401087"/>
            <a:ext cx="10266681" cy="4456913"/>
          </a:xfrm>
        </p:spPr>
        <p:txBody>
          <a:bodyPr>
            <a:noAutofit/>
          </a:bodyPr>
          <a:lstStyle/>
          <a:p>
            <a:r>
              <a:rPr lang="en-US" sz="2300" dirty="0">
                <a:solidFill>
                  <a:srgbClr val="333333"/>
                </a:solidFill>
                <a:effectLst/>
                <a:latin typeface="Arial" panose="020B0604020202020204" pitchFamily="34" charset="0"/>
                <a:cs typeface="Arial" panose="020B0604020202020204" pitchFamily="34" charset="0"/>
              </a:rPr>
              <a:t>We often reason by analogy and try to identify whether or not the technology plays an important role, that is, it helps define the moral character of the situation. </a:t>
            </a:r>
            <a:endParaRPr lang="en-US" sz="2300" dirty="0">
              <a:latin typeface="Arial" panose="020B0604020202020204" pitchFamily="34" charset="0"/>
              <a:cs typeface="Arial" panose="020B0604020202020204" pitchFamily="34" charset="0"/>
            </a:endParaRPr>
          </a:p>
          <a:p>
            <a:r>
              <a:rPr lang="en-US" sz="2300" dirty="0">
                <a:solidFill>
                  <a:srgbClr val="333333"/>
                </a:solidFill>
                <a:effectLst/>
                <a:latin typeface="Arial" panose="020B0604020202020204" pitchFamily="34" charset="0"/>
                <a:cs typeface="Arial" panose="020B0604020202020204" pitchFamily="34" charset="0"/>
              </a:rPr>
              <a:t>Example 1: Hacker breaking into a computer system vs Individual breaking into an office's file cabinets </a:t>
            </a:r>
            <a:endParaRPr lang="en-US" sz="2300" dirty="0">
              <a:latin typeface="Arial" panose="020B0604020202020204" pitchFamily="34" charset="0"/>
              <a:cs typeface="Arial" panose="020B0604020202020204" pitchFamily="34" charset="0"/>
            </a:endParaRPr>
          </a:p>
          <a:p>
            <a:r>
              <a:rPr lang="en-US" sz="2300" dirty="0">
                <a:solidFill>
                  <a:srgbClr val="333333"/>
                </a:solidFill>
                <a:effectLst/>
                <a:latin typeface="Arial" panose="020B0604020202020204" pitchFamily="34" charset="0"/>
                <a:cs typeface="Arial" panose="020B0604020202020204" pitchFamily="34" charset="0"/>
              </a:rPr>
              <a:t>Example 2: Hacker breaks into a computer only to prove a point vs Individual walking about on a neighborhood checking which doors are open </a:t>
            </a:r>
            <a:endParaRPr lang="en-US" sz="2300" dirty="0">
              <a:latin typeface="Arial" panose="020B0604020202020204" pitchFamily="34" charset="0"/>
              <a:cs typeface="Arial" panose="020B0604020202020204" pitchFamily="34" charset="0"/>
            </a:endParaRPr>
          </a:p>
          <a:p>
            <a:r>
              <a:rPr lang="en-US" sz="2300" dirty="0">
                <a:solidFill>
                  <a:srgbClr val="333333"/>
                </a:solidFill>
                <a:effectLst/>
                <a:latin typeface="Arial" panose="020B0604020202020204" pitchFamily="34" charset="0"/>
                <a:cs typeface="Arial" panose="020B0604020202020204" pitchFamily="34" charset="0"/>
              </a:rPr>
              <a:t>Example 3: Launching a virus on the Internet vs Starting a fire in a public place </a:t>
            </a: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910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fontScale="90000"/>
          </a:bodyPr>
          <a:lstStyle/>
          <a:p>
            <a:r>
              <a:rPr lang="en-US" dirty="0">
                <a:solidFill>
                  <a:schemeClr val="bg1"/>
                </a:solidFill>
              </a:rPr>
              <a:t>Descriptive vs Normative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p:cNvSpPr>
            <a:spLocks noGrp="1"/>
          </p:cNvSpPr>
          <p:nvPr>
            <p:ph idx="1"/>
          </p:nvPr>
        </p:nvSpPr>
        <p:spPr>
          <a:xfrm>
            <a:off x="962658" y="2501159"/>
            <a:ext cx="10266681" cy="3801670"/>
          </a:xfrm>
        </p:spPr>
        <p:txBody>
          <a:bodyPr>
            <a:noAutofit/>
          </a:bodyPr>
          <a:lstStyle/>
          <a:p>
            <a:r>
              <a:rPr lang="en-US" sz="2400" i="1" dirty="0">
                <a:solidFill>
                  <a:srgbClr val="333333"/>
                </a:solidFill>
                <a:effectLst/>
                <a:latin typeface="Arial" panose="020B0604020202020204" pitchFamily="34" charset="0"/>
                <a:cs typeface="Arial" panose="020B0604020202020204" pitchFamily="34" charset="0"/>
              </a:rPr>
              <a:t>Descriptive </a:t>
            </a:r>
            <a:r>
              <a:rPr lang="en-US" sz="2400" dirty="0">
                <a:solidFill>
                  <a:srgbClr val="333333"/>
                </a:solidFill>
                <a:effectLst/>
                <a:latin typeface="Arial" panose="020B0604020202020204" pitchFamily="34" charset="0"/>
                <a:cs typeface="Arial" panose="020B0604020202020204" pitchFamily="34" charset="0"/>
              </a:rPr>
              <a:t>statements are statements that describe a state of affairs </a:t>
            </a:r>
            <a:endParaRPr lang="en-US" sz="2400" dirty="0">
              <a:latin typeface="Arial" panose="020B0604020202020204" pitchFamily="34" charset="0"/>
              <a:cs typeface="Arial" panose="020B0604020202020204" pitchFamily="34" charset="0"/>
            </a:endParaRPr>
          </a:p>
          <a:p>
            <a:pPr marL="0" indent="0">
              <a:buNone/>
            </a:pPr>
            <a:r>
              <a:rPr lang="en-US" sz="2400" dirty="0">
                <a:solidFill>
                  <a:srgbClr val="333333"/>
                </a:solidFill>
                <a:effectLst/>
                <a:latin typeface="Arial" panose="020B0604020202020204" pitchFamily="34" charset="0"/>
                <a:cs typeface="Arial" panose="020B0604020202020204" pitchFamily="34" charset="0"/>
              </a:rPr>
              <a:t>	  Question: What is? (verifiable; empiric)</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Making descriptive claims is only a part of decision making.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We rely on empirical data to understand the human condition and to help us make better decisions but...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A statement like "Illegal download of music is commonly done" tells us nothing about whether it is right or wrong to do so. (only descriptive, not tell you why)</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3104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CCE1132-1AC9-57DC-DAA1-B3E6FBDF76B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DB14BD-33D9-6308-C2E5-2D9587091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4B3B1C-92BA-CEA5-9631-92123F5B1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0F9A5-BE42-C751-E5F0-953988670322}"/>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Ethical Analysis</a:t>
            </a:r>
          </a:p>
        </p:txBody>
      </p:sp>
      <p:cxnSp>
        <p:nvCxnSpPr>
          <p:cNvPr id="13" name="Straight Connector 12">
            <a:extLst>
              <a:ext uri="{FF2B5EF4-FFF2-40B4-BE49-F238E27FC236}">
                <a16:creationId xmlns:a16="http://schemas.microsoft.com/office/drawing/2014/main" id="{E0FAC362-BF57-36A1-7EEC-274243298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B535C9CD-BD8D-9EC0-F629-B3C3C7137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4043B435-4DE7-2BC2-3F3D-99613F40BC4C}"/>
              </a:ext>
            </a:extLst>
          </p:cNvPr>
          <p:cNvSpPr>
            <a:spLocks noGrp="1"/>
          </p:cNvSpPr>
          <p:nvPr>
            <p:ph type="body" idx="1"/>
          </p:nvPr>
        </p:nvSpPr>
        <p:spPr>
          <a:xfrm>
            <a:off x="962658" y="2401087"/>
            <a:ext cx="10266681" cy="4456913"/>
          </a:xfrm>
        </p:spPr>
        <p:txBody>
          <a:bodyPr>
            <a:noAutofit/>
          </a:bodyPr>
          <a:lstStyle/>
          <a:p>
            <a:pPr marL="0" indent="0">
              <a:buNone/>
            </a:pPr>
            <a:r>
              <a:rPr lang="en-US" dirty="0">
                <a:solidFill>
                  <a:srgbClr val="333333"/>
                </a:solidFill>
                <a:effectLst/>
                <a:latin typeface="Arial" panose="020B0604020202020204" pitchFamily="34" charset="0"/>
                <a:cs typeface="Arial" panose="020B0604020202020204" pitchFamily="34" charset="0"/>
              </a:rPr>
              <a:t>Guidelines:</a:t>
            </a:r>
          </a:p>
          <a:p>
            <a:r>
              <a:rPr lang="en-US" dirty="0">
                <a:solidFill>
                  <a:srgbClr val="333333"/>
                </a:solidFill>
                <a:effectLst/>
                <a:latin typeface="Arial" panose="020B0604020202020204" pitchFamily="34" charset="0"/>
                <a:cs typeface="Arial" panose="020B0604020202020204" pitchFamily="34" charset="0"/>
              </a:rPr>
              <a:t>Claims about rights and justice should not be accepted without question. Frame rights analysis on an ethical theory and analyze its implications.</a:t>
            </a:r>
          </a:p>
          <a:p>
            <a:r>
              <a:rPr lang="en-US" dirty="0">
                <a:solidFill>
                  <a:srgbClr val="333333"/>
                </a:solidFill>
                <a:effectLst/>
                <a:latin typeface="Arial" panose="020B0604020202020204" pitchFamily="34" charset="0"/>
                <a:cs typeface="Arial" panose="020B0604020202020204" pitchFamily="34" charset="0"/>
              </a:rPr>
              <a:t>When analyzing on utilitarian grounds weight pros and cons, and continue the dialectic until you get to happiness </a:t>
            </a:r>
          </a:p>
          <a:p>
            <a:r>
              <a:rPr lang="en-US" dirty="0">
                <a:solidFill>
                  <a:srgbClr val="333333"/>
                </a:solidFill>
                <a:effectLst/>
                <a:latin typeface="Arial" panose="020B0604020202020204" pitchFamily="34" charset="0"/>
                <a:cs typeface="Arial" panose="020B0604020202020204" pitchFamily="34" charset="0"/>
              </a:rPr>
              <a:t>Deontological analysis is done by analyzing the motive of an act, not it's consequences. Remember the categorical imperative.</a:t>
            </a:r>
          </a:p>
          <a:p>
            <a:r>
              <a:rPr lang="en-US" dirty="0">
                <a:solidFill>
                  <a:srgbClr val="333333"/>
                </a:solidFill>
                <a:effectLst/>
                <a:latin typeface="Arial" panose="020B0604020202020204" pitchFamily="34" charset="0"/>
                <a:cs typeface="Arial" panose="020B0604020202020204" pitchFamily="34" charset="0"/>
              </a:rPr>
              <a:t>Based on virtue ethics, try to identify a set of characteristics that help you define a good person in the context of discussion.</a:t>
            </a:r>
          </a:p>
          <a:p>
            <a:r>
              <a:rPr lang="en-US" dirty="0">
                <a:solidFill>
                  <a:srgbClr val="333333"/>
                </a:solidFill>
                <a:effectLst/>
                <a:latin typeface="Arial" panose="020B0604020202020204" pitchFamily="34" charset="0"/>
                <a:cs typeface="Arial" panose="020B0604020202020204" pitchFamily="34" charset="0"/>
              </a:rPr>
              <a:t>Analogies can help us identify whether the ethical question is determined by the technology or not.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2189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184674F-1970-85EA-C38F-824794EA090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6F4C29-60B6-6E64-6CE1-A59E2F676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C47ABB-E5A9-4441-A36D-25E4AFAA2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E0A8A7-AC28-CCB6-6FD0-4FD42612CEA8}"/>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Debate</a:t>
            </a:r>
          </a:p>
        </p:txBody>
      </p:sp>
      <p:cxnSp>
        <p:nvCxnSpPr>
          <p:cNvPr id="13" name="Straight Connector 12">
            <a:extLst>
              <a:ext uri="{FF2B5EF4-FFF2-40B4-BE49-F238E27FC236}">
                <a16:creationId xmlns:a16="http://schemas.microsoft.com/office/drawing/2014/main" id="{B2E586DA-9586-E1CF-CF1D-E9C2B9D29E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F67B74E3-E0EC-3D0F-1134-6555D540D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6AE751CC-428A-54C2-6953-E2BC84560339}"/>
              </a:ext>
            </a:extLst>
          </p:cNvPr>
          <p:cNvSpPr>
            <a:spLocks noGrp="1"/>
          </p:cNvSpPr>
          <p:nvPr>
            <p:ph type="body" idx="1"/>
          </p:nvPr>
        </p:nvSpPr>
        <p:spPr>
          <a:xfrm>
            <a:off x="962658" y="2401087"/>
            <a:ext cx="10266681" cy="4456913"/>
          </a:xfrm>
        </p:spPr>
        <p:txBody>
          <a:bodyPr>
            <a:noAutofit/>
          </a:bodyPr>
          <a:lstStyle/>
          <a:p>
            <a:pPr marL="0" indent="0">
              <a:buNone/>
            </a:pPr>
            <a:r>
              <a:rPr lang="en-US" sz="2400" dirty="0">
                <a:solidFill>
                  <a:srgbClr val="333333"/>
                </a:solidFill>
                <a:effectLst/>
                <a:latin typeface="Arial" panose="020B0604020202020204" pitchFamily="34" charset="0"/>
                <a:cs typeface="Arial" panose="020B0604020202020204" pitchFamily="34" charset="0"/>
              </a:rPr>
              <a:t>Topic: </a:t>
            </a:r>
            <a:r>
              <a:rPr lang="en-US" sz="2400" dirty="0">
                <a:effectLst/>
                <a:latin typeface="Arial" panose="020B0604020202020204" pitchFamily="34" charset="0"/>
                <a:cs typeface="Arial" panose="020B0604020202020204" pitchFamily="34" charset="0"/>
              </a:rPr>
              <a:t>Relationships begun in high school can go on, and on, and on, thanks to Skype. Build a case for or against Skype as a technology to perpetuate long distance relationships. </a:t>
            </a:r>
          </a:p>
          <a:p>
            <a:r>
              <a:rPr lang="en-US" sz="2400" dirty="0">
                <a:latin typeface="Arial" panose="020B0604020202020204" pitchFamily="34" charset="0"/>
                <a:cs typeface="Arial" panose="020B0604020202020204" pitchFamily="34" charset="0"/>
              </a:rPr>
              <a:t>Listen</a:t>
            </a:r>
          </a:p>
          <a:p>
            <a:r>
              <a:rPr lang="en-US" sz="2400" dirty="0">
                <a:solidFill>
                  <a:srgbClr val="3F3F3F"/>
                </a:solidFill>
                <a:effectLst/>
                <a:latin typeface="Arial" panose="020B0604020202020204" pitchFamily="34" charset="0"/>
                <a:cs typeface="Arial" panose="020B0604020202020204" pitchFamily="34" charset="0"/>
              </a:rPr>
              <a:t>Write at least one question for each of the speakers </a:t>
            </a:r>
          </a:p>
          <a:p>
            <a:r>
              <a:rPr lang="en-US" sz="2400" dirty="0">
                <a:solidFill>
                  <a:srgbClr val="3F3F3F"/>
                </a:solidFill>
                <a:effectLst/>
                <a:latin typeface="Arial" panose="020B0604020202020204" pitchFamily="34" charset="0"/>
                <a:cs typeface="Arial" panose="020B0604020202020204" pitchFamily="34" charset="0"/>
              </a:rPr>
              <a:t>Everybody will ask one question</a:t>
            </a:r>
          </a:p>
          <a:p>
            <a:r>
              <a:rPr lang="en-US" sz="2400" dirty="0">
                <a:solidFill>
                  <a:srgbClr val="3F3F3F"/>
                </a:solidFill>
                <a:effectLst/>
                <a:latin typeface="Arial" panose="020B0604020202020204" pitchFamily="34" charset="0"/>
                <a:cs typeface="Arial" panose="020B0604020202020204" pitchFamily="34" charset="0"/>
              </a:rPr>
              <a:t>In between answers students can comment on the issue </a:t>
            </a:r>
            <a:endParaRPr lang="en-US"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7893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fontScale="90000"/>
          </a:bodyPr>
          <a:lstStyle/>
          <a:p>
            <a:r>
              <a:rPr lang="en-US" dirty="0">
                <a:solidFill>
                  <a:schemeClr val="bg1"/>
                </a:solidFill>
              </a:rPr>
              <a:t>Descriptive vs Normative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p:cNvSpPr>
            <a:spLocks noGrp="1"/>
          </p:cNvSpPr>
          <p:nvPr>
            <p:ph idx="1"/>
          </p:nvPr>
        </p:nvSpPr>
        <p:spPr>
          <a:xfrm>
            <a:off x="962658" y="2620280"/>
            <a:ext cx="10266681" cy="4123420"/>
          </a:xfrm>
        </p:spPr>
        <p:txBody>
          <a:bodyPr>
            <a:noAutofit/>
          </a:bodyPr>
          <a:lstStyle/>
          <a:p>
            <a:r>
              <a:rPr lang="en-US" sz="2400" i="1" dirty="0">
                <a:solidFill>
                  <a:srgbClr val="333333"/>
                </a:solidFill>
                <a:effectLst/>
                <a:latin typeface="Arial" panose="020B0604020202020204" pitchFamily="34" charset="0"/>
                <a:cs typeface="Arial" panose="020B0604020202020204" pitchFamily="34" charset="0"/>
              </a:rPr>
              <a:t>Normative </a:t>
            </a:r>
            <a:r>
              <a:rPr lang="en-US" sz="2400" dirty="0">
                <a:solidFill>
                  <a:srgbClr val="333333"/>
                </a:solidFill>
                <a:effectLst/>
                <a:latin typeface="Arial" panose="020B0604020202020204" pitchFamily="34" charset="0"/>
                <a:cs typeface="Arial" panose="020B0604020202020204" pitchFamily="34" charset="0"/>
              </a:rPr>
              <a:t>statements are prescriptive and evaluative </a:t>
            </a:r>
            <a:r>
              <a:rPr lang="en-US" sz="2400" dirty="0">
                <a:solidFill>
                  <a:srgbClr val="333333"/>
                </a:solidFill>
                <a:latin typeface="Arial" panose="020B0604020202020204" pitchFamily="34" charset="0"/>
                <a:cs typeface="Arial" panose="020B0604020202020204" pitchFamily="34" charset="0"/>
              </a:rPr>
              <a:t>(</a:t>
            </a:r>
            <a:r>
              <a:rPr lang="zh-CN" altLang="en-US" sz="2400" dirty="0">
                <a:solidFill>
                  <a:srgbClr val="333333"/>
                </a:solidFill>
                <a:latin typeface="Arial" panose="020B0604020202020204" pitchFamily="34" charset="0"/>
                <a:cs typeface="Arial" panose="020B0604020202020204" pitchFamily="34" charset="0"/>
              </a:rPr>
              <a:t>规定性 评价性</a:t>
            </a:r>
            <a:r>
              <a:rPr lang="en-US" sz="2400" dirty="0">
                <a:solidFill>
                  <a:srgbClr val="333333"/>
                </a:solidFill>
                <a:latin typeface="Arial" panose="020B0604020202020204" pitchFamily="34" charset="0"/>
                <a:cs typeface="Arial" panose="020B0604020202020204" pitchFamily="34" charset="0"/>
              </a:rPr>
              <a:t>)</a:t>
            </a:r>
            <a:endParaRPr lang="en-US" sz="2400" dirty="0">
              <a:solidFill>
                <a:srgbClr val="333333"/>
              </a:solidFill>
              <a:effectLst/>
              <a:latin typeface="Arial" panose="020B0604020202020204" pitchFamily="34" charset="0"/>
              <a:cs typeface="Arial" panose="020B0604020202020204" pitchFamily="34" charset="0"/>
            </a:endParaRPr>
          </a:p>
          <a:p>
            <a:pPr marL="0" indent="0">
              <a:buNone/>
            </a:pPr>
            <a:r>
              <a:rPr lang="en-US" sz="2400" dirty="0">
                <a:solidFill>
                  <a:srgbClr val="333333"/>
                </a:solidFill>
                <a:latin typeface="Arial" panose="020B0604020202020204" pitchFamily="34" charset="0"/>
                <a:cs typeface="Arial" panose="020B0604020202020204" pitchFamily="34" charset="0"/>
              </a:rPr>
              <a:t>	</a:t>
            </a:r>
            <a:r>
              <a:rPr lang="en-US" sz="2400" dirty="0">
                <a:solidFill>
                  <a:srgbClr val="333333"/>
                </a:solidFill>
                <a:effectLst/>
                <a:latin typeface="Arial" panose="020B0604020202020204" pitchFamily="34" charset="0"/>
                <a:cs typeface="Arial" panose="020B0604020202020204" pitchFamily="34" charset="0"/>
              </a:rPr>
              <a:t>Question: What ought to be? (aspirational)</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Normative claims tell us what people </a:t>
            </a:r>
            <a:r>
              <a:rPr lang="en-US" sz="2400" i="1" dirty="0">
                <a:solidFill>
                  <a:srgbClr val="333333"/>
                </a:solidFill>
                <a:effectLst/>
                <a:latin typeface="Arial" panose="020B0604020202020204" pitchFamily="34" charset="0"/>
                <a:cs typeface="Arial" panose="020B0604020202020204" pitchFamily="34" charset="0"/>
              </a:rPr>
              <a:t>should </a:t>
            </a:r>
            <a:r>
              <a:rPr lang="en-US" sz="2400" dirty="0">
                <a:solidFill>
                  <a:srgbClr val="333333"/>
                </a:solidFill>
                <a:effectLst/>
                <a:latin typeface="Arial" panose="020B0604020202020204" pitchFamily="34" charset="0"/>
                <a:cs typeface="Arial" panose="020B0604020202020204" pitchFamily="34" charset="0"/>
              </a:rPr>
              <a:t>do and not what they actually do.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Making decisions, choices and making policies are normative tasks.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Consider the normative claim "Is it ok for me to download illegal music” justifying it with a descriptive clam “everyone else does it" (error in inference)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5276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fontScale="90000"/>
          </a:bodyPr>
          <a:lstStyle/>
          <a:p>
            <a:r>
              <a:rPr lang="en-US" dirty="0">
                <a:solidFill>
                  <a:schemeClr val="bg1"/>
                </a:solidFill>
              </a:rPr>
              <a:t>Descriptive vs Normative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p:cNvSpPr>
            <a:spLocks noGrp="1"/>
          </p:cNvSpPr>
          <p:nvPr>
            <p:ph idx="1"/>
          </p:nvPr>
        </p:nvSpPr>
        <p:spPr>
          <a:xfrm>
            <a:off x="960120" y="2390398"/>
            <a:ext cx="10266681" cy="4317343"/>
          </a:xfrm>
        </p:spPr>
        <p:txBody>
          <a:bodyPr>
            <a:noAutofit/>
          </a:bodyPr>
          <a:lstStyle/>
          <a:p>
            <a:r>
              <a:rPr lang="en-US" sz="2200" dirty="0">
                <a:solidFill>
                  <a:srgbClr val="333333"/>
                </a:solidFill>
                <a:effectLst/>
                <a:latin typeface="Arial" panose="020B0604020202020204" pitchFamily="34" charset="0"/>
                <a:cs typeface="Arial" panose="020B0604020202020204" pitchFamily="34" charset="0"/>
              </a:rPr>
              <a:t>Descriptive statements can be used to </a:t>
            </a:r>
            <a:r>
              <a:rPr lang="en-US" sz="2200" dirty="0">
                <a:solidFill>
                  <a:srgbClr val="FFC000"/>
                </a:solidFill>
                <a:effectLst/>
                <a:latin typeface="Arial" panose="020B0604020202020204" pitchFamily="34" charset="0"/>
                <a:cs typeface="Arial" panose="020B0604020202020204" pitchFamily="34" charset="0"/>
              </a:rPr>
              <a:t>inform us about a normative issue</a:t>
            </a:r>
            <a:r>
              <a:rPr lang="en-US" sz="2200" dirty="0">
                <a:solidFill>
                  <a:srgbClr val="FFC000"/>
                </a:solidFill>
                <a:latin typeface="Arial" panose="020B0604020202020204" pitchFamily="34" charset="0"/>
                <a:cs typeface="Arial" panose="020B0604020202020204" pitchFamily="34" charset="0"/>
              </a:rPr>
              <a:t>(can verify or not)</a:t>
            </a:r>
            <a:r>
              <a:rPr lang="en-US" sz="2200" dirty="0">
                <a:solidFill>
                  <a:srgbClr val="333333"/>
                </a:solidFill>
                <a:effectLst/>
                <a:latin typeface="Arial" panose="020B0604020202020204" pitchFamily="34" charset="0"/>
                <a:cs typeface="Arial" panose="020B0604020202020204" pitchFamily="34" charset="0"/>
              </a:rPr>
              <a:t> </a:t>
            </a:r>
          </a:p>
          <a:p>
            <a:r>
              <a:rPr lang="en-US" sz="2200" dirty="0">
                <a:solidFill>
                  <a:srgbClr val="333333"/>
                </a:solidFill>
                <a:latin typeface="Arial" panose="020B0604020202020204" pitchFamily="34" charset="0"/>
                <a:cs typeface="Arial" panose="020B0604020202020204" pitchFamily="34" charset="0"/>
              </a:rPr>
              <a:t>Normative beliefs </a:t>
            </a:r>
            <a:r>
              <a:rPr lang="en-US" sz="2200" dirty="0">
                <a:solidFill>
                  <a:srgbClr val="FFC000"/>
                </a:solidFill>
                <a:latin typeface="Arial" panose="020B0604020202020204" pitchFamily="34" charset="0"/>
                <a:cs typeface="Arial" panose="020B0604020202020204" pitchFamily="34" charset="0"/>
              </a:rPr>
              <a:t>influence what kind of empirical data we collect</a:t>
            </a:r>
          </a:p>
          <a:p>
            <a:pPr lvl="1"/>
            <a:r>
              <a:rPr lang="en-US" sz="2200" dirty="0">
                <a:solidFill>
                  <a:srgbClr val="333333"/>
                </a:solidFill>
                <a:effectLst/>
                <a:latin typeface="Arial" panose="020B0604020202020204" pitchFamily="34" charset="0"/>
                <a:cs typeface="Arial" panose="020B0604020202020204" pitchFamily="34" charset="0"/>
              </a:rPr>
              <a:t>Examples:</a:t>
            </a:r>
          </a:p>
          <a:p>
            <a:pPr lvl="2"/>
            <a:r>
              <a:rPr lang="en-US" sz="2200" dirty="0">
                <a:solidFill>
                  <a:srgbClr val="333333"/>
                </a:solidFill>
                <a:effectLst/>
                <a:latin typeface="Arial" panose="020B0604020202020204" pitchFamily="34" charset="0"/>
                <a:cs typeface="Arial" panose="020B0604020202020204" pitchFamily="34" charset="0"/>
              </a:rPr>
              <a:t>History tells us that humans can be very creative</a:t>
            </a:r>
          </a:p>
          <a:p>
            <a:pPr lvl="2"/>
            <a:r>
              <a:rPr lang="en-US" sz="2200" dirty="0">
                <a:solidFill>
                  <a:srgbClr val="333333"/>
                </a:solidFill>
                <a:effectLst/>
                <a:latin typeface="Arial" panose="020B0604020202020204" pitchFamily="34" charset="0"/>
                <a:cs typeface="Arial" panose="020B0604020202020204" pitchFamily="34" charset="0"/>
              </a:rPr>
              <a:t>It is not right to kill </a:t>
            </a:r>
            <a:endParaRPr lang="en-US" sz="2200" dirty="0">
              <a:latin typeface="Arial" panose="020B0604020202020204" pitchFamily="34" charset="0"/>
              <a:cs typeface="Arial" panose="020B0604020202020204" pitchFamily="34" charset="0"/>
            </a:endParaRPr>
          </a:p>
          <a:p>
            <a:pPr lvl="2"/>
            <a:r>
              <a:rPr lang="en-US" sz="2200" dirty="0">
                <a:solidFill>
                  <a:srgbClr val="333333"/>
                </a:solidFill>
                <a:effectLst/>
                <a:latin typeface="Arial" panose="020B0604020202020204" pitchFamily="34" charset="0"/>
                <a:cs typeface="Arial" panose="020B0604020202020204" pitchFamily="34" charset="0"/>
              </a:rPr>
              <a:t>The internet is important for economic development</a:t>
            </a:r>
            <a:endParaRPr lang="en-US" sz="2200" dirty="0">
              <a:solidFill>
                <a:srgbClr val="333333"/>
              </a:solidFill>
              <a:latin typeface="Arial" panose="020B0604020202020204" pitchFamily="34" charset="0"/>
              <a:cs typeface="Arial" panose="020B0604020202020204" pitchFamily="34" charset="0"/>
            </a:endParaRPr>
          </a:p>
          <a:p>
            <a:pPr lvl="2"/>
            <a:r>
              <a:rPr lang="en-US" sz="2200" dirty="0">
                <a:solidFill>
                  <a:srgbClr val="333333"/>
                </a:solidFill>
                <a:effectLst/>
                <a:latin typeface="Arial" panose="020B0604020202020204" pitchFamily="34" charset="0"/>
                <a:cs typeface="Arial" panose="020B0604020202020204" pitchFamily="34" charset="0"/>
              </a:rPr>
              <a:t>The internet has helped the spread of democracy</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1643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a:bodyPr>
          <a:lstStyle/>
          <a:p>
            <a:r>
              <a:rPr lang="en-US" dirty="0">
                <a:solidFill>
                  <a:schemeClr val="bg1"/>
                </a:solidFill>
              </a:rPr>
              <a:t>The Dialectic Method</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p:cNvSpPr>
            <a:spLocks noGrp="1"/>
          </p:cNvSpPr>
          <p:nvPr>
            <p:ph type="body" idx="1"/>
          </p:nvPr>
        </p:nvSpPr>
        <p:spPr>
          <a:xfrm>
            <a:off x="807720" y="2295727"/>
            <a:ext cx="10266681" cy="4327071"/>
          </a:xfrm>
        </p:spPr>
        <p:txBody>
          <a:bodyPr>
            <a:noAutofit/>
          </a:bodyPr>
          <a:lstStyle/>
          <a:p>
            <a:pPr marL="0" indent="0">
              <a:buNone/>
            </a:pPr>
            <a:r>
              <a:rPr lang="en-US" dirty="0">
                <a:solidFill>
                  <a:srgbClr val="333333"/>
                </a:solidFill>
                <a:effectLst/>
                <a:latin typeface="Arial" panose="020B0604020202020204" pitchFamily="34" charset="0"/>
                <a:cs typeface="Arial" panose="020B0604020202020204" pitchFamily="34" charset="0"/>
              </a:rPr>
              <a:t> “</a:t>
            </a:r>
            <a:r>
              <a:rPr lang="en-US" dirty="0">
                <a:effectLst/>
                <a:latin typeface="Arial" panose="020B0604020202020204" pitchFamily="34" charset="0"/>
                <a:cs typeface="Arial" panose="020B0604020202020204" pitchFamily="34" charset="0"/>
              </a:rPr>
              <a:t>Dialectic is based on a </a:t>
            </a:r>
            <a:r>
              <a:rPr lang="en-US" dirty="0">
                <a:solidFill>
                  <a:srgbClr val="0544AA"/>
                </a:solidFill>
                <a:effectLst/>
                <a:latin typeface="Arial" panose="020B0604020202020204" pitchFamily="34" charset="0"/>
                <a:cs typeface="Arial" panose="020B0604020202020204" pitchFamily="34" charset="0"/>
              </a:rPr>
              <a:t>dialogue </a:t>
            </a:r>
            <a:r>
              <a:rPr lang="en-US" dirty="0">
                <a:effectLst/>
                <a:latin typeface="Arial" panose="020B0604020202020204" pitchFamily="34" charset="0"/>
                <a:cs typeface="Arial" panose="020B0604020202020204" pitchFamily="34" charset="0"/>
              </a:rPr>
              <a:t>between two or more people who may hold differing views, yet wish to seek the truth of the matter through the exchange of their viewpoints while applying reason.” (Wikipedia)  </a:t>
            </a:r>
            <a:r>
              <a:rPr lang="zh-CN" altLang="en-US" dirty="0">
                <a:effectLst/>
                <a:latin typeface="Arial" panose="020B0604020202020204" pitchFamily="34" charset="0"/>
                <a:cs typeface="Arial" panose="020B0604020202020204" pitchFamily="34" charset="0"/>
              </a:rPr>
              <a:t>辩证法</a:t>
            </a:r>
            <a:endParaRPr lang="en-US" dirty="0">
              <a:latin typeface="Arial" panose="020B0604020202020204" pitchFamily="34" charset="0"/>
              <a:cs typeface="Arial" panose="020B0604020202020204" pitchFamily="34" charset="0"/>
            </a:endParaRPr>
          </a:p>
          <a:p>
            <a:r>
              <a:rPr lang="en-US" dirty="0">
                <a:solidFill>
                  <a:srgbClr val="333333"/>
                </a:solidFill>
                <a:effectLst/>
                <a:latin typeface="Arial" panose="020B0604020202020204" pitchFamily="34" charset="0"/>
                <a:cs typeface="Arial" panose="020B0604020202020204" pitchFamily="34" charset="0"/>
              </a:rPr>
              <a:t>Dialectic method formulates normative claims into arguments.  </a:t>
            </a:r>
            <a:r>
              <a:rPr lang="zh-CN" altLang="en-US" dirty="0">
                <a:solidFill>
                  <a:srgbClr val="333333"/>
                </a:solidFill>
                <a:effectLst/>
                <a:latin typeface="Arial" panose="020B0604020202020204" pitchFamily="34" charset="0"/>
                <a:cs typeface="Arial" panose="020B0604020202020204" pitchFamily="34" charset="0"/>
              </a:rPr>
              <a:t>规范主张转换成论证</a:t>
            </a:r>
            <a:endParaRPr lang="en-US" dirty="0">
              <a:solidFill>
                <a:srgbClr val="333333"/>
              </a:solidFill>
              <a:effectLst/>
              <a:latin typeface="Arial" panose="020B0604020202020204" pitchFamily="34" charset="0"/>
              <a:cs typeface="Arial" panose="020B0604020202020204" pitchFamily="34" charset="0"/>
            </a:endParaRPr>
          </a:p>
          <a:p>
            <a:r>
              <a:rPr lang="en-US" dirty="0">
                <a:solidFill>
                  <a:srgbClr val="333333"/>
                </a:solidFill>
                <a:effectLst/>
                <a:latin typeface="Arial" panose="020B0604020202020204" pitchFamily="34" charset="0"/>
                <a:cs typeface="Arial" panose="020B0604020202020204" pitchFamily="34" charset="0"/>
              </a:rPr>
              <a:t>An </a:t>
            </a:r>
            <a:r>
              <a:rPr lang="en-US" u="sng" dirty="0">
                <a:solidFill>
                  <a:srgbClr val="333333"/>
                </a:solidFill>
                <a:effectLst/>
                <a:latin typeface="Arial" panose="020B0604020202020204" pitchFamily="34" charset="0"/>
                <a:cs typeface="Arial" panose="020B0604020202020204" pitchFamily="34" charset="0"/>
              </a:rPr>
              <a:t>argument</a:t>
            </a:r>
            <a:r>
              <a:rPr lang="en-US" dirty="0">
                <a:solidFill>
                  <a:srgbClr val="333333"/>
                </a:solidFill>
                <a:effectLst/>
                <a:latin typeface="Arial" panose="020B0604020202020204" pitchFamily="34" charset="0"/>
                <a:cs typeface="Arial" panose="020B0604020202020204" pitchFamily="34" charset="0"/>
              </a:rPr>
              <a:t> is a claim and a set of reasons to justify the claim.</a:t>
            </a:r>
          </a:p>
          <a:p>
            <a:r>
              <a:rPr lang="en-US" dirty="0">
                <a:solidFill>
                  <a:srgbClr val="333333"/>
                </a:solidFill>
                <a:latin typeface="Arial" panose="020B0604020202020204" pitchFamily="34" charset="0"/>
                <a:cs typeface="Arial" panose="020B0604020202020204" pitchFamily="34" charset="0"/>
              </a:rPr>
              <a:t>Arguments must be logically consistent.</a:t>
            </a:r>
            <a:r>
              <a:rPr lang="en-US" dirty="0">
                <a:solidFill>
                  <a:srgbClr val="333333"/>
                </a:solidFill>
                <a:effectLst/>
                <a:latin typeface="Arial" panose="020B0604020202020204" pitchFamily="34" charset="0"/>
                <a:cs typeface="Arial" panose="020B0604020202020204" pitchFamily="34" charset="0"/>
              </a:rPr>
              <a:t> (“Everyone is entitled to their opinion”)</a:t>
            </a:r>
            <a:endParaRPr lang="en-US" dirty="0">
              <a:latin typeface="Arial" panose="020B0604020202020204" pitchFamily="34" charset="0"/>
              <a:cs typeface="Arial" panose="020B0604020202020204" pitchFamily="34" charset="0"/>
            </a:endParaRPr>
          </a:p>
          <a:p>
            <a:r>
              <a:rPr lang="en-US" dirty="0">
                <a:solidFill>
                  <a:srgbClr val="333333"/>
                </a:solidFill>
                <a:effectLst/>
                <a:latin typeface="Arial" panose="020B0604020202020204" pitchFamily="34" charset="0"/>
                <a:cs typeface="Arial" panose="020B0604020202020204" pitchFamily="34" charset="0"/>
              </a:rPr>
              <a:t>Normative analysis: </a:t>
            </a:r>
          </a:p>
          <a:p>
            <a:pPr lvl="1"/>
            <a:r>
              <a:rPr lang="en-US" sz="2000" dirty="0">
                <a:solidFill>
                  <a:srgbClr val="333333"/>
                </a:solidFill>
                <a:effectLst/>
                <a:latin typeface="Arial" panose="020B0604020202020204" pitchFamily="34" charset="0"/>
                <a:cs typeface="Arial" panose="020B0604020202020204" pitchFamily="34" charset="0"/>
              </a:rPr>
              <a:t>identify a principle </a:t>
            </a:r>
          </a:p>
          <a:p>
            <a:pPr lvl="1"/>
            <a:r>
              <a:rPr lang="en-US" sz="2000" dirty="0">
                <a:solidFill>
                  <a:srgbClr val="333333"/>
                </a:solidFill>
                <a:effectLst/>
                <a:latin typeface="Arial" panose="020B0604020202020204" pitchFamily="34" charset="0"/>
                <a:cs typeface="Arial" panose="020B0604020202020204" pitchFamily="34" charset="0"/>
              </a:rPr>
              <a:t>explore the implications </a:t>
            </a:r>
            <a:endParaRPr lang="en-US" sz="2000" dirty="0">
              <a:latin typeface="Arial" panose="020B0604020202020204" pitchFamily="34" charset="0"/>
              <a:cs typeface="Arial" panose="020B0604020202020204" pitchFamily="34" charset="0"/>
            </a:endParaRPr>
          </a:p>
          <a:p>
            <a:pPr lvl="1"/>
            <a:r>
              <a:rPr lang="en-US" sz="2000" dirty="0">
                <a:solidFill>
                  <a:srgbClr val="333333"/>
                </a:solidFill>
                <a:effectLst/>
                <a:latin typeface="Arial" panose="020B0604020202020204" pitchFamily="34" charset="0"/>
                <a:cs typeface="Arial" panose="020B0604020202020204" pitchFamily="34" charset="0"/>
              </a:rPr>
              <a:t>make a case for a position (e.g., using descriptive statements)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616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B70901B-3777-C318-9753-AA7A6019AED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E44A6A8-F58D-8191-379B-ED38E078F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A5A8034-3F70-C151-DCB2-CF045562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471EE-45F8-CB26-FF34-D58CDDCE1083}"/>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The Dialectic Method</a:t>
            </a:r>
          </a:p>
        </p:txBody>
      </p:sp>
      <p:cxnSp>
        <p:nvCxnSpPr>
          <p:cNvPr id="13" name="Straight Connector 12">
            <a:extLst>
              <a:ext uri="{FF2B5EF4-FFF2-40B4-BE49-F238E27FC236}">
                <a16:creationId xmlns:a16="http://schemas.microsoft.com/office/drawing/2014/main" id="{C810920E-93BA-51E1-A939-18AAC0F178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D1502A80-AB91-5609-FE74-11B1B2AC1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BB500CE2-B932-0DC0-8847-CDE801D2EAE2}"/>
              </a:ext>
            </a:extLst>
          </p:cNvPr>
          <p:cNvSpPr>
            <a:spLocks noGrp="1"/>
          </p:cNvSpPr>
          <p:nvPr>
            <p:ph type="body" idx="1"/>
          </p:nvPr>
        </p:nvSpPr>
        <p:spPr>
          <a:xfrm>
            <a:off x="960119" y="2942252"/>
            <a:ext cx="10266681" cy="3172409"/>
          </a:xfrm>
        </p:spPr>
        <p:txBody>
          <a:bodyPr>
            <a:normAutofit lnSpcReduction="10000"/>
          </a:bodyPr>
          <a:lstStyle/>
          <a:p>
            <a:r>
              <a:rPr lang="en-US" sz="2400" dirty="0">
                <a:solidFill>
                  <a:srgbClr val="333333"/>
                </a:solidFill>
                <a:effectLst/>
                <a:latin typeface="Arial" panose="020B0604020202020204" pitchFamily="34" charset="0"/>
                <a:cs typeface="Arial" panose="020B0604020202020204" pitchFamily="34" charset="0"/>
              </a:rPr>
              <a:t>Reasons for a moral belief make dialogue possible</a:t>
            </a:r>
          </a:p>
          <a:p>
            <a:r>
              <a:rPr lang="en-US" sz="2400" dirty="0">
                <a:solidFill>
                  <a:srgbClr val="333333"/>
                </a:solidFill>
                <a:effectLst/>
                <a:latin typeface="Arial" panose="020B0604020202020204" pitchFamily="34" charset="0"/>
                <a:cs typeface="Arial" panose="020B0604020202020204" pitchFamily="34" charset="0"/>
              </a:rPr>
              <a:t>Reasons can be examined and critically evaluated</a:t>
            </a:r>
          </a:p>
          <a:p>
            <a:r>
              <a:rPr lang="en-US" sz="2400" dirty="0">
                <a:solidFill>
                  <a:srgbClr val="333333"/>
                </a:solidFill>
                <a:effectLst/>
                <a:latin typeface="Arial" panose="020B0604020202020204" pitchFamily="34" charset="0"/>
                <a:cs typeface="Arial" panose="020B0604020202020204" pitchFamily="34" charset="0"/>
              </a:rPr>
              <a:t>Without reasons it is very ha</a:t>
            </a:r>
            <a:r>
              <a:rPr lang="en-US" altLang="zh-CN" sz="2400" dirty="0">
                <a:solidFill>
                  <a:srgbClr val="333333"/>
                </a:solidFill>
                <a:effectLst/>
                <a:latin typeface="Arial" panose="020B0604020202020204" pitchFamily="34" charset="0"/>
                <a:cs typeface="Arial" panose="020B0604020202020204" pitchFamily="34" charset="0"/>
              </a:rPr>
              <a:t>r</a:t>
            </a:r>
            <a:r>
              <a:rPr lang="en-US" sz="2400" dirty="0">
                <a:solidFill>
                  <a:srgbClr val="333333"/>
                </a:solidFill>
                <a:effectLst/>
                <a:latin typeface="Arial" panose="020B0604020202020204" pitchFamily="34" charset="0"/>
                <a:cs typeface="Arial" panose="020B0604020202020204" pitchFamily="34" charset="0"/>
              </a:rPr>
              <a:t>d to adopt a claim as right (faith)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Critical evaluations are often done to </a:t>
            </a:r>
            <a:r>
              <a:rPr lang="en-US" sz="2400" dirty="0">
                <a:solidFill>
                  <a:srgbClr val="333333"/>
                </a:solidFill>
                <a:effectLst/>
                <a:highlight>
                  <a:srgbClr val="FFFF00"/>
                </a:highlight>
                <a:latin typeface="Arial" panose="020B0604020202020204" pitchFamily="34" charset="0"/>
                <a:cs typeface="Arial" panose="020B0604020202020204" pitchFamily="34" charset="0"/>
              </a:rPr>
              <a:t>convince or to reject</a:t>
            </a:r>
            <a:r>
              <a:rPr lang="en-US" sz="2400" dirty="0">
                <a:solidFill>
                  <a:srgbClr val="333333"/>
                </a:solidFill>
                <a:effectLst/>
                <a:latin typeface="Arial" panose="020B0604020202020204" pitchFamily="34" charset="0"/>
                <a:cs typeface="Arial" panose="020B0604020202020204" pitchFamily="34" charset="0"/>
              </a:rPr>
              <a:t> a point of view. </a:t>
            </a:r>
          </a:p>
          <a:p>
            <a:r>
              <a:rPr lang="en-US" sz="2400" dirty="0">
                <a:solidFill>
                  <a:srgbClr val="333333"/>
                </a:solidFill>
                <a:effectLst/>
                <a:latin typeface="Arial" panose="020B0604020202020204" pitchFamily="34" charset="0"/>
                <a:cs typeface="Arial" panose="020B0604020202020204" pitchFamily="34" charset="0"/>
              </a:rPr>
              <a:t>But it can also be done to simply gain a better understanding of the claim.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667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F05E24B-7088-CFA9-3B76-E653FBA6C77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3FCD2A-9070-614A-EA8B-296CF2C3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39FD79-56AD-5EAB-2570-44FF28F4E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51639-53E3-79C1-2974-C7434192A5EB}"/>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The Dialectic Method</a:t>
            </a:r>
          </a:p>
        </p:txBody>
      </p:sp>
      <p:cxnSp>
        <p:nvCxnSpPr>
          <p:cNvPr id="13" name="Straight Connector 12">
            <a:extLst>
              <a:ext uri="{FF2B5EF4-FFF2-40B4-BE49-F238E27FC236}">
                <a16:creationId xmlns:a16="http://schemas.microsoft.com/office/drawing/2014/main" id="{46BACE53-2C72-A1B0-DADF-20C8DEF6F7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D6D86B36-7B18-208F-284A-F54B75213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05C276C6-A332-7BB5-5A57-6B3C2F1EB98E}"/>
              </a:ext>
            </a:extLst>
          </p:cNvPr>
          <p:cNvSpPr>
            <a:spLocks noGrp="1"/>
          </p:cNvSpPr>
          <p:nvPr>
            <p:ph type="body" idx="1"/>
          </p:nvPr>
        </p:nvSpPr>
        <p:spPr>
          <a:xfrm>
            <a:off x="960119" y="2942252"/>
            <a:ext cx="10266681" cy="3172409"/>
          </a:xfrm>
        </p:spPr>
        <p:txBody>
          <a:bodyPr>
            <a:noAutofit/>
          </a:bodyPr>
          <a:lstStyle/>
          <a:p>
            <a:pPr marL="0" indent="0">
              <a:buNone/>
            </a:pPr>
            <a:r>
              <a:rPr lang="en-US" sz="2400" dirty="0">
                <a:solidFill>
                  <a:srgbClr val="333333"/>
                </a:solidFill>
                <a:effectLst/>
                <a:latin typeface="Arial" panose="020B0604020202020204" pitchFamily="34" charset="0"/>
                <a:cs typeface="Arial" panose="020B0604020202020204" pitchFamily="34" charset="0"/>
              </a:rPr>
              <a:t>Example: Euthanasia is wrong (normative claim) </a:t>
            </a:r>
          </a:p>
          <a:p>
            <a:r>
              <a:rPr lang="en-US" sz="2400" dirty="0">
                <a:solidFill>
                  <a:srgbClr val="333333"/>
                </a:solidFill>
                <a:effectLst/>
                <a:latin typeface="Arial" panose="020B0604020202020204" pitchFamily="34" charset="0"/>
                <a:cs typeface="Arial" panose="020B0604020202020204" pitchFamily="34" charset="0"/>
              </a:rPr>
              <a:t>Principle: Human life should not be intentionally ended </a:t>
            </a:r>
          </a:p>
          <a:p>
            <a:r>
              <a:rPr lang="en-US" sz="2400" dirty="0">
                <a:solidFill>
                  <a:srgbClr val="333333"/>
                </a:solidFill>
                <a:effectLst/>
                <a:latin typeface="Arial" panose="020B0604020202020204" pitchFamily="34" charset="0"/>
                <a:cs typeface="Arial" panose="020B0604020202020204" pitchFamily="34" charset="0"/>
              </a:rPr>
              <a:t>Explore cases and contexts: extreme pain, terminally ill, young vs elderly, unconscious.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highlight>
                  <a:srgbClr val="FFFF00"/>
                </a:highlight>
                <a:latin typeface="Arial" panose="020B0604020202020204" pitchFamily="34" charset="0"/>
                <a:cs typeface="Arial" panose="020B0604020202020204" pitchFamily="34" charset="0"/>
              </a:rPr>
              <a:t>Test your principle</a:t>
            </a:r>
            <a:r>
              <a:rPr lang="en-US" sz="2400" dirty="0">
                <a:solidFill>
                  <a:srgbClr val="333333"/>
                </a:solidFill>
                <a:effectLst/>
                <a:latin typeface="Arial" panose="020B0604020202020204" pitchFamily="34" charset="0"/>
                <a:cs typeface="Arial" panose="020B0604020202020204" pitchFamily="34" charset="0"/>
              </a:rPr>
              <a:t>: Is intentional killing in war or in death sentences wrong? (this may cause the principle to change)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98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E1A7CA5-C3BF-7440-6A3D-2F3995ECF41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B76462-DD70-EE77-A53D-C455ED3BC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66D80A-859F-0B31-0E32-43E5055D5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F3090-0009-AAE0-A664-0D1270C74F92}"/>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The Dialectic Method</a:t>
            </a:r>
          </a:p>
        </p:txBody>
      </p:sp>
      <p:cxnSp>
        <p:nvCxnSpPr>
          <p:cNvPr id="13" name="Straight Connector 12">
            <a:extLst>
              <a:ext uri="{FF2B5EF4-FFF2-40B4-BE49-F238E27FC236}">
                <a16:creationId xmlns:a16="http://schemas.microsoft.com/office/drawing/2014/main" id="{2E38B640-5CC6-39E0-A94E-F07D1CEF1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55FE4604-882C-20C7-4AD3-CDE7486E7D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9F72DAEA-AACA-CBB9-AD82-2631AB6EE585}"/>
              </a:ext>
            </a:extLst>
          </p:cNvPr>
          <p:cNvSpPr>
            <a:spLocks noGrp="1"/>
          </p:cNvSpPr>
          <p:nvPr>
            <p:ph type="body" idx="1"/>
          </p:nvPr>
        </p:nvSpPr>
        <p:spPr>
          <a:xfrm>
            <a:off x="960119" y="2820474"/>
            <a:ext cx="10266681" cy="3294188"/>
          </a:xfrm>
        </p:spPr>
        <p:txBody>
          <a:bodyPr>
            <a:noAutofit/>
          </a:bodyPr>
          <a:lstStyle/>
          <a:p>
            <a:pPr marL="0" indent="0">
              <a:buNone/>
            </a:pPr>
            <a:r>
              <a:rPr lang="en-US" sz="2400" dirty="0">
                <a:solidFill>
                  <a:srgbClr val="333333"/>
                </a:solidFill>
                <a:effectLst/>
                <a:latin typeface="Arial" panose="020B0604020202020204" pitchFamily="34" charset="0"/>
                <a:cs typeface="Arial" panose="020B0604020202020204" pitchFamily="34" charset="0"/>
              </a:rPr>
              <a:t>Important: </a:t>
            </a:r>
            <a:endParaRPr lang="en-US" sz="2400" dirty="0">
              <a:latin typeface="Arial" panose="020B0604020202020204" pitchFamily="34" charset="0"/>
              <a:cs typeface="Arial" panose="020B0604020202020204" pitchFamily="34" charset="0"/>
            </a:endParaRPr>
          </a:p>
          <a:p>
            <a:r>
              <a:rPr lang="en-US" sz="2400" dirty="0">
                <a:solidFill>
                  <a:srgbClr val="333333"/>
                </a:solidFill>
                <a:effectLst/>
                <a:latin typeface="Arial" panose="020B0604020202020204" pitchFamily="34" charset="0"/>
                <a:cs typeface="Arial" panose="020B0604020202020204" pitchFamily="34" charset="0"/>
              </a:rPr>
              <a:t>We may not obtain absolute conclusions</a:t>
            </a:r>
          </a:p>
          <a:p>
            <a:r>
              <a:rPr lang="en-US" sz="2400" dirty="0">
                <a:solidFill>
                  <a:srgbClr val="333333"/>
                </a:solidFill>
                <a:effectLst/>
                <a:latin typeface="Arial" panose="020B0604020202020204" pitchFamily="34" charset="0"/>
                <a:cs typeface="Arial" panose="020B0604020202020204" pitchFamily="34" charset="0"/>
              </a:rPr>
              <a:t>We may not reach a consensus an agreement</a:t>
            </a:r>
          </a:p>
          <a:p>
            <a:r>
              <a:rPr lang="en-US" sz="2400" dirty="0">
                <a:solidFill>
                  <a:srgbClr val="333333"/>
                </a:solidFill>
                <a:effectLst/>
                <a:latin typeface="Arial" panose="020B0604020202020204" pitchFamily="34" charset="0"/>
                <a:cs typeface="Arial" panose="020B0604020202020204" pitchFamily="34" charset="0"/>
              </a:rPr>
              <a:t>You must be open to further discussions</a:t>
            </a:r>
          </a:p>
          <a:p>
            <a:r>
              <a:rPr lang="en-US" sz="2400" dirty="0">
                <a:solidFill>
                  <a:srgbClr val="333333"/>
                </a:solidFill>
                <a:effectLst/>
                <a:latin typeface="Arial" panose="020B0604020202020204" pitchFamily="34" charset="0"/>
                <a:cs typeface="Arial" panose="020B0604020202020204" pitchFamily="34" charset="0"/>
              </a:rPr>
              <a:t>Take every argument as an opportunity to learn</a:t>
            </a:r>
          </a:p>
          <a:p>
            <a:r>
              <a:rPr lang="en-US" sz="2400" dirty="0">
                <a:solidFill>
                  <a:srgbClr val="333333"/>
                </a:solidFill>
                <a:effectLst/>
                <a:latin typeface="Arial" panose="020B0604020202020204" pitchFamily="34" charset="0"/>
                <a:cs typeface="Arial" panose="020B0604020202020204" pitchFamily="34" charset="0"/>
              </a:rPr>
              <a:t>Progress can be made even without reaching a conclusion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359174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410</TotalTime>
  <Words>2478</Words>
  <Application>Microsoft Office PowerPoint</Application>
  <PresentationFormat>宽屏</PresentationFormat>
  <Paragraphs>203</Paragraphs>
  <Slides>31</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Arial</vt:lpstr>
      <vt:lpstr>Calibri</vt:lpstr>
      <vt:lpstr>Century Schoolbook</vt:lpstr>
      <vt:lpstr>Corbel</vt:lpstr>
      <vt:lpstr>Headlines</vt:lpstr>
      <vt:lpstr>Computer Ethics</vt:lpstr>
      <vt:lpstr>Doing Ethics</vt:lpstr>
      <vt:lpstr>Descriptive vs Normative</vt:lpstr>
      <vt:lpstr>Descriptive vs Normative</vt:lpstr>
      <vt:lpstr>Descriptive vs Normative</vt:lpstr>
      <vt:lpstr>The Dialectic Method</vt:lpstr>
      <vt:lpstr>The Dialectic Method</vt:lpstr>
      <vt:lpstr>The Dialectic Method</vt:lpstr>
      <vt:lpstr>The Dialectic Method</vt:lpstr>
      <vt:lpstr>The Dialectic Method</vt:lpstr>
      <vt:lpstr>The Dialectic Method</vt:lpstr>
      <vt:lpstr>Ethical Relativism</vt:lpstr>
      <vt:lpstr>Ethical Relativism</vt:lpstr>
      <vt:lpstr>Ethical Relativism</vt:lpstr>
      <vt:lpstr>Debate</vt:lpstr>
      <vt:lpstr>Utilitarianism</vt:lpstr>
      <vt:lpstr>Utilitarianism</vt:lpstr>
      <vt:lpstr>Utilitarianism</vt:lpstr>
      <vt:lpstr>Dialectic Method</vt:lpstr>
      <vt:lpstr>Debate</vt:lpstr>
      <vt:lpstr>Dialectic Exercise</vt:lpstr>
      <vt:lpstr>Debate</vt:lpstr>
      <vt:lpstr>Deontological Theory</vt:lpstr>
      <vt:lpstr>Deontological Theory</vt:lpstr>
      <vt:lpstr>Deontological Theory</vt:lpstr>
      <vt:lpstr>Social Contract Theory</vt:lpstr>
      <vt:lpstr>Social Contract Theory</vt:lpstr>
      <vt:lpstr>Virtue Ethics</vt:lpstr>
      <vt:lpstr>Analogical Reasoning</vt:lpstr>
      <vt:lpstr>Ethical Analysis</vt:lpstr>
      <vt:lpstr>Debate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Ethics</dc:title>
  <dc:creator>Guarionex Salivia</dc:creator>
  <cp:lastModifiedBy>wm20210308@163.com</cp:lastModifiedBy>
  <cp:revision>56</cp:revision>
  <dcterms:created xsi:type="dcterms:W3CDTF">2024-02-05T21:29:00Z</dcterms:created>
  <dcterms:modified xsi:type="dcterms:W3CDTF">2024-02-20T14:51:13Z</dcterms:modified>
</cp:coreProperties>
</file>