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9" r:id="rId2"/>
    <p:sldId id="298" r:id="rId3"/>
    <p:sldId id="256" r:id="rId4"/>
    <p:sldId id="261" r:id="rId5"/>
    <p:sldId id="296" r:id="rId6"/>
    <p:sldId id="258" r:id="rId7"/>
    <p:sldId id="283" r:id="rId8"/>
    <p:sldId id="282" r:id="rId9"/>
    <p:sldId id="284" r:id="rId10"/>
    <p:sldId id="285" r:id="rId11"/>
    <p:sldId id="288" r:id="rId12"/>
    <p:sldId id="286" r:id="rId13"/>
    <p:sldId id="262" r:id="rId14"/>
    <p:sldId id="287" r:id="rId15"/>
    <p:sldId id="297" r:id="rId16"/>
    <p:sldId id="260" r:id="rId17"/>
    <p:sldId id="280" r:id="rId18"/>
    <p:sldId id="281" r:id="rId19"/>
    <p:sldId id="269" r:id="rId20"/>
    <p:sldId id="294" r:id="rId21"/>
    <p:sldId id="289" r:id="rId22"/>
    <p:sldId id="290" r:id="rId23"/>
    <p:sldId id="291" r:id="rId24"/>
    <p:sldId id="293" r:id="rId25"/>
    <p:sldId id="292" r:id="rId26"/>
    <p:sldId id="295" r:id="rId27"/>
    <p:sldId id="279" r:id="rId28"/>
    <p:sldId id="271" r:id="rId29"/>
    <p:sldId id="274" r:id="rId30"/>
    <p:sldId id="275" r:id="rId31"/>
    <p:sldId id="276" r:id="rId32"/>
    <p:sldId id="266" r:id="rId33"/>
    <p:sldId id="267" r:id="rId34"/>
    <p:sldId id="268" r:id="rId35"/>
    <p:sldId id="257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87958" autoAdjust="0"/>
  </p:normalViewPr>
  <p:slideViewPr>
    <p:cSldViewPr snapToGrid="0">
      <p:cViewPr>
        <p:scale>
          <a:sx n="75" d="100"/>
          <a:sy n="75" d="100"/>
        </p:scale>
        <p:origin x="105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F1935-0C8A-458D-B5D5-0867ADB17737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F0099-2497-477F-A2C4-DB1E5D474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1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26CF9-4B5B-0404-7A63-6FFEE76F9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D510AA-69D6-A1A7-F3C4-A6AA0563B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48499-75C1-B865-638C-9FC6A46D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62E5-E2C4-4127-A5CE-30343A701486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FEC64-B786-4EA2-CF7A-E9958333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486D1-A372-E86A-C342-FC9A90F8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EC76-C278-4A41-BA8E-1C2A62E95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77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A2EA0-471F-3F86-3896-5866FBA4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EC6761-5C21-6148-8638-B55911C3F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F0BCF-4355-4B24-E421-75D3A5D7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62E5-E2C4-4127-A5CE-30343A701486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9B1BA-00AF-D965-D78F-B94BEF57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E50E1-2285-A830-EC35-D347F5C1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EC76-C278-4A41-BA8E-1C2A62E95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56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9D9478-F2E3-BF97-6E55-9E43DC1BE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4F6A47-3AEC-4FE6-8A9C-DE31E41D1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DD5CD-F970-A3BA-4EE3-75935A2A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62E5-E2C4-4127-A5CE-30343A701486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9BCD7-C4E2-764D-C0D7-0D768BBA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EC9B3-07C4-C3B1-5027-186FB0C1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EC76-C278-4A41-BA8E-1C2A62E95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73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AEE94-EC24-58CD-2E85-7D165DD7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3051E-4162-63BF-DAC8-CFFB2C56E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ECB16-EE1F-4234-7AFF-9F108C45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62E5-E2C4-4127-A5CE-30343A701486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84D8A-1AC5-16EC-6EF5-5D7FC630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D53267-DC60-47D2-0D6A-1A0F0B9E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EC76-C278-4A41-BA8E-1C2A62E95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F84AD-D37A-5B66-91B2-D5469E68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25EEF-0A6E-E10B-EA58-E5492C8D2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B2864-D1CB-7D63-4ED1-0B7E82A0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62E5-E2C4-4127-A5CE-30343A701486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E456D-E5A6-2C15-BB9C-44BBC6EE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7184A-DD44-461E-2A2E-C0DA10EC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EC76-C278-4A41-BA8E-1C2A62E95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27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340F1-5DD4-3243-A78A-96D46531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58605-34E9-4093-02E1-DC88E5CA1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8180D4-867A-F561-94D8-46D65A419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B05F2B-B796-922C-BED9-6B6293D36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62E5-E2C4-4127-A5CE-30343A701486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90AD17-19F8-B17D-E1C0-0A55AF4B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548224-4898-7C2F-9C12-01DEF764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EC76-C278-4A41-BA8E-1C2A62E95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89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DFC41-0687-CDE9-ABBE-E5C1CA55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55713E-2604-F670-6CBC-1FF70AE29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818219-7353-6C4F-ACE7-7E16AD2C1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CD36F5-16BA-46E9-32D5-A820E0F63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2702D5-4C5A-20C7-FE25-A5DD535BF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0F157A-CA19-4B74-5AFB-582ADE7D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62E5-E2C4-4127-A5CE-30343A701486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AEAD04-F1A9-6579-CD75-A2453E9B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F6B06E-A9E0-78DC-B70C-B81C28F0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EC76-C278-4A41-BA8E-1C2A62E95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91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2542C-6527-B777-5035-1758DFA3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E2EE14-ED96-4651-BA6D-55F6B3AE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62E5-E2C4-4127-A5CE-30343A701486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733B18-EE21-4928-A1B6-9D1AE811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BD4140-E59C-C1D8-93A2-D744D786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EC76-C278-4A41-BA8E-1C2A62E95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3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B9D90D-5B8D-8AD1-564F-746CD2A5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62E5-E2C4-4127-A5CE-30343A701486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88E6D1-2517-E935-9614-EFD1BD06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63D761-2975-4FBD-B2E6-94FB14CF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EC76-C278-4A41-BA8E-1C2A62E95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08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90B18-C9EB-3643-33A4-25FAF9A8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25518A-1331-F502-F443-B8C034138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3AA66C-CDCB-EBAB-E106-AC700FBF7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634369-08B9-31DD-6BE8-79D71413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62E5-E2C4-4127-A5CE-30343A701486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4BD38E-22B4-D5CA-4E1F-4F38EAC07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1A2FE5-115F-3174-7AF0-D23151A1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EC76-C278-4A41-BA8E-1C2A62E95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8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55A86-1F89-D9F7-C30A-2D65DE7F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BB3D82-CE84-548A-4D6B-73943B717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392BD8-8F21-61AF-F4F3-99DA31811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61CCC7-9A1B-8F4E-154C-FE8ECC10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62E5-E2C4-4127-A5CE-30343A701486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44D60A-07D4-CB28-D2D4-D22634AF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350D96-1513-E8E1-E6FA-9BF0CAE1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EC76-C278-4A41-BA8E-1C2A62E95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71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4519F0-34B2-57D6-E8EF-AFE644421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1A8C4-9973-FDBF-214B-EB718989E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1C4C9-A287-3C74-5E8B-1A6910C79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B62E5-E2C4-4127-A5CE-30343A701486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A0832D-EF7F-2295-C3E4-3D7F19B6B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BF103-2846-5415-1CCF-BC19C17C8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8EC76-C278-4A41-BA8E-1C2A62E95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65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DB430-8CAA-B540-162A-0E89F9C9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1694502"/>
            <a:ext cx="10751507" cy="346899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Fake news detection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458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89205-60FA-F488-8419-85200DE2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1264356"/>
            <a:ext cx="6064044" cy="4644832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Cluster </a:t>
            </a:r>
            <a:r>
              <a:rPr lang="zh-CN" altLang="en-US" sz="2800" dirty="0"/>
              <a:t>应用</a:t>
            </a: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r>
              <a:rPr lang="zh-CN" altLang="en-US" sz="2800" dirty="0"/>
              <a:t>映射到特征空间的准确性</a:t>
            </a: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r>
              <a:rPr lang="zh-CN" altLang="en-US" sz="2800" dirty="0"/>
              <a:t>将</a:t>
            </a:r>
            <a:r>
              <a:rPr lang="en-US" altLang="zh-CN" sz="2800" dirty="0"/>
              <a:t>feature</a:t>
            </a:r>
            <a:r>
              <a:rPr lang="zh-CN" altLang="en-US" sz="2800" dirty="0"/>
              <a:t>区分开来，样本靠近中心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E37B92-6C24-3156-75F5-DEB43A2AD39B}"/>
              </a:ext>
            </a:extLst>
          </p:cNvPr>
          <p:cNvSpPr txBox="1"/>
          <p:nvPr/>
        </p:nvSpPr>
        <p:spPr>
          <a:xfrm>
            <a:off x="4744064" y="511278"/>
            <a:ext cx="2703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真假新闻夹杂问题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1209B2-F442-8C1C-B056-F1A25B124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723" y="1882404"/>
            <a:ext cx="5265876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8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A59D7FE-7B1C-DDAC-7D18-6CCAFDF35248}"/>
              </a:ext>
            </a:extLst>
          </p:cNvPr>
          <p:cNvSpPr txBox="1"/>
          <p:nvPr/>
        </p:nvSpPr>
        <p:spPr>
          <a:xfrm>
            <a:off x="314633" y="1389167"/>
            <a:ext cx="58698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特征提取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多源融合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计算</a:t>
            </a:r>
            <a:r>
              <a:rPr lang="en-US" altLang="zh-CN" dirty="0"/>
              <a:t>loss (</a:t>
            </a:r>
            <a:r>
              <a:rPr lang="zh-CN" altLang="en-US" dirty="0"/>
              <a:t>交叉熵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49C246-AABB-7625-E116-77C7F4788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676" y="717757"/>
            <a:ext cx="8614043" cy="475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4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6CF99-FF6A-ECE2-3838-0CF114B2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/>
              <a:t>数据类型</a:t>
            </a:r>
            <a:r>
              <a:rPr lang="en-US" altLang="zh-CN" sz="3600" dirty="0"/>
              <a:t>: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3CCF7-AEDC-CA28-DB25-D8066C988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sz="2800" dirty="0"/>
              <a:t> 报告类数据</a:t>
            </a:r>
            <a:r>
              <a:rPr lang="en-US" altLang="zh-CN" sz="2800" dirty="0"/>
              <a:t>: </a:t>
            </a:r>
            <a:r>
              <a:rPr lang="zh-CN" altLang="en-US" dirty="0"/>
              <a:t>长篇文本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sz="2800" dirty="0"/>
          </a:p>
          <a:p>
            <a:r>
              <a:rPr lang="zh-CN" altLang="en-US" sz="2800" dirty="0"/>
              <a:t>历史类数据</a:t>
            </a:r>
            <a:r>
              <a:rPr lang="en-US" altLang="zh-CN" sz="2800" dirty="0"/>
              <a:t>: </a:t>
            </a:r>
            <a:r>
              <a:rPr lang="zh-CN" altLang="en-US" sz="2800" dirty="0"/>
              <a:t>非文本</a:t>
            </a:r>
            <a:r>
              <a:rPr lang="en-US" altLang="zh-CN" sz="2800" dirty="0"/>
              <a:t>,</a:t>
            </a:r>
            <a:r>
              <a:rPr lang="zh-CN" altLang="en-US" sz="2800" dirty="0"/>
              <a:t>以作者历史数据分为五类，以数据形式呈现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692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03C3AE35-A340-AC9E-AF74-842A17FAF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69" y="481781"/>
            <a:ext cx="8034670" cy="99711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200" dirty="0"/>
              <a:t>Compare With </a:t>
            </a:r>
          </a:p>
          <a:p>
            <a:r>
              <a:rPr lang="en-US" altLang="zh-CN" sz="3200" dirty="0"/>
              <a:t>Traditional Machine Learning methods 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C6D931-C752-6700-4C1A-24B4D9063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69" y="1895555"/>
            <a:ext cx="6891387" cy="44806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A48D04A-91E3-2852-4F86-43E13A4BBD4C}"/>
              </a:ext>
            </a:extLst>
          </p:cNvPr>
          <p:cNvSpPr txBox="1"/>
          <p:nvPr/>
        </p:nvSpPr>
        <p:spPr>
          <a:xfrm>
            <a:off x="9589479" y="2021840"/>
            <a:ext cx="1810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random</a:t>
            </a:r>
          </a:p>
          <a:p>
            <a:r>
              <a:rPr lang="en-US" altLang="zh-CN" dirty="0"/>
              <a:t>majority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77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F26AB2-214B-00EF-061A-A4DC8F5E4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760" y="1154601"/>
            <a:ext cx="5544457" cy="454879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10F24A9-F4E2-C8A3-2AC8-F0D344CD0E94}"/>
              </a:ext>
            </a:extLst>
          </p:cNvPr>
          <p:cNvSpPr txBox="1"/>
          <p:nvPr/>
        </p:nvSpPr>
        <p:spPr>
          <a:xfrm>
            <a:off x="762000" y="568960"/>
            <a:ext cx="418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Wang’s model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0D86A3-1452-1685-3094-3916F66E14F6}"/>
              </a:ext>
            </a:extLst>
          </p:cNvPr>
          <p:cNvSpPr txBox="1"/>
          <p:nvPr/>
        </p:nvSpPr>
        <p:spPr>
          <a:xfrm>
            <a:off x="223520" y="139895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“Liar, Liar Pants on Fire”: A New Benchmark Dataset for Fake News Detection - ACL Anthology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3DD50EE-62C5-74CB-EA3E-4BCE1E8276A3}"/>
              </a:ext>
            </a:extLst>
          </p:cNvPr>
          <p:cNvSpPr txBox="1"/>
          <p:nvPr/>
        </p:nvSpPr>
        <p:spPr>
          <a:xfrm>
            <a:off x="304800" y="3429000"/>
            <a:ext cx="428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Bidirectional-LSTM:</a:t>
            </a:r>
          </a:p>
          <a:p>
            <a:endParaRPr lang="en-US" altLang="zh-CN" dirty="0"/>
          </a:p>
          <a:p>
            <a:r>
              <a:rPr lang="en-US" altLang="zh-CN" dirty="0"/>
              <a:t>metadata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1230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A1F3F9-C7A6-8F1D-2750-D353045CBC60}"/>
              </a:ext>
            </a:extLst>
          </p:cNvPr>
          <p:cNvSpPr txBox="1"/>
          <p:nvPr/>
        </p:nvSpPr>
        <p:spPr>
          <a:xfrm>
            <a:off x="2733040" y="243840"/>
            <a:ext cx="560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模型模块优化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E536EA-C75E-EB3D-8375-3FE380D5E0F4}"/>
              </a:ext>
            </a:extLst>
          </p:cNvPr>
          <p:cNvSpPr txBox="1"/>
          <p:nvPr/>
        </p:nvSpPr>
        <p:spPr>
          <a:xfrm>
            <a:off x="1391920" y="1305341"/>
            <a:ext cx="82905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模块一：</a:t>
            </a:r>
            <a:endParaRPr lang="en-US" altLang="zh-CN" dirty="0"/>
          </a:p>
          <a:p>
            <a:r>
              <a:rPr lang="zh-CN" altLang="en-US" dirty="0"/>
              <a:t>特征提取部分替换成其他算法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模块二：</a:t>
            </a:r>
            <a:endParaRPr lang="en-US" altLang="zh-CN" dirty="0"/>
          </a:p>
          <a:p>
            <a:r>
              <a:rPr lang="zh-CN" altLang="en-US" dirty="0"/>
              <a:t>来源分析，使用同样权重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模块三：</a:t>
            </a:r>
            <a:endParaRPr lang="en-US" altLang="zh-CN" dirty="0"/>
          </a:p>
          <a:p>
            <a:r>
              <a:rPr lang="zh-CN" altLang="en-US" dirty="0"/>
              <a:t>虚假性辨别分类器替换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79BF98-0568-C720-45EB-96E15B2C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479" y="1662962"/>
            <a:ext cx="6903305" cy="38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35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1BBB28-7839-ABFD-7452-D1C3D62DC6E4}"/>
              </a:ext>
            </a:extLst>
          </p:cNvPr>
          <p:cNvSpPr txBox="1"/>
          <p:nvPr/>
        </p:nvSpPr>
        <p:spPr>
          <a:xfrm>
            <a:off x="796413" y="442452"/>
            <a:ext cx="272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存在问题：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6BBF96-BD40-3543-134B-EF54C20C336B}"/>
              </a:ext>
            </a:extLst>
          </p:cNvPr>
          <p:cNvSpPr txBox="1"/>
          <p:nvPr/>
        </p:nvSpPr>
        <p:spPr>
          <a:xfrm>
            <a:off x="3165987" y="1275541"/>
            <a:ext cx="69809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</a:p>
          <a:p>
            <a:endParaRPr lang="en-US" altLang="zh-CN" dirty="0"/>
          </a:p>
          <a:p>
            <a:r>
              <a:rPr lang="zh-CN" altLang="en-US" dirty="0"/>
              <a:t>对于小数据</a:t>
            </a:r>
            <a:r>
              <a:rPr lang="en-US" altLang="zh-CN" dirty="0"/>
              <a:t>,</a:t>
            </a:r>
            <a:r>
              <a:rPr lang="zh-CN" altLang="en-US" dirty="0"/>
              <a:t>篇幅较短新闻分类效果避险得分较低</a:t>
            </a:r>
            <a:r>
              <a:rPr lang="en-US" altLang="zh-CN" dirty="0"/>
              <a:t>(statement , writer’s profile)</a:t>
            </a:r>
          </a:p>
          <a:p>
            <a:endParaRPr lang="en-US" altLang="zh-CN" dirty="0"/>
          </a:p>
          <a:p>
            <a:r>
              <a:rPr lang="en-US" altLang="zh-CN" dirty="0"/>
              <a:t>2.</a:t>
            </a:r>
          </a:p>
          <a:p>
            <a:endParaRPr lang="en-US" altLang="zh-CN" dirty="0"/>
          </a:p>
          <a:p>
            <a:r>
              <a:rPr lang="zh-CN" altLang="en-US" dirty="0"/>
              <a:t>短篇新闻为主流数据来源，尤其在</a:t>
            </a:r>
            <a:r>
              <a:rPr lang="en-US" altLang="zh-CN" dirty="0"/>
              <a:t>social media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378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D08F34E-D3D8-A571-243D-4ADC964D3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10" y="1601612"/>
            <a:ext cx="3935595" cy="36547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2982AF3-B098-23FA-2009-3CD39AA13085}"/>
              </a:ext>
            </a:extLst>
          </p:cNvPr>
          <p:cNvSpPr txBox="1"/>
          <p:nvPr/>
        </p:nvSpPr>
        <p:spPr>
          <a:xfrm>
            <a:off x="7069393" y="1601612"/>
            <a:ext cx="278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传统神经网络：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5259EA-BFAC-030E-5EAA-FBF5C7E1C687}"/>
              </a:ext>
            </a:extLst>
          </p:cNvPr>
          <p:cNvSpPr txBox="1"/>
          <p:nvPr/>
        </p:nvSpPr>
        <p:spPr>
          <a:xfrm>
            <a:off x="6931741" y="2381552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层与层之间存在连接，同层的节点无法连接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输⼊和输出的维数都是固定的，不能任意改变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727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A36E2A7-7D66-F23C-B93F-3987A0DA1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06" y="1948318"/>
            <a:ext cx="11065987" cy="343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59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BFA4055-0DDF-CC16-8613-E607B53D0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986" y="957435"/>
            <a:ext cx="8626588" cy="33378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BCACBAC-D085-C99E-E70D-4887D7BB0F59}"/>
              </a:ext>
            </a:extLst>
          </p:cNvPr>
          <p:cNvSpPr txBox="1"/>
          <p:nvPr/>
        </p:nvSpPr>
        <p:spPr>
          <a:xfrm>
            <a:off x="3845186" y="4947920"/>
            <a:ext cx="367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循环神经网络，重复结构较为简单</a:t>
            </a:r>
          </a:p>
        </p:txBody>
      </p:sp>
    </p:spTree>
    <p:extLst>
      <p:ext uri="{BB962C8B-B14F-4D97-AF65-F5344CB8AC3E}">
        <p14:creationId xmlns:p14="http://schemas.microsoft.com/office/powerpoint/2010/main" val="126014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6428C-7F6B-0599-9104-E9AFBE2E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6480" y="883920"/>
            <a:ext cx="7152640" cy="1569402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DE3B2F-8BED-0DFC-5672-D5A440535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60400" y="2911158"/>
            <a:ext cx="9144000" cy="1655762"/>
          </a:xfrm>
        </p:spPr>
        <p:txBody>
          <a:bodyPr/>
          <a:lstStyle/>
          <a:p>
            <a:r>
              <a:rPr lang="en-US" altLang="zh-CN" dirty="0"/>
              <a:t>	              1.</a:t>
            </a:r>
            <a:r>
              <a:rPr lang="zh-CN" altLang="en-US" dirty="0"/>
              <a:t>模型讲解   论文</a:t>
            </a:r>
            <a:endParaRPr lang="en-US" altLang="zh-CN" dirty="0"/>
          </a:p>
          <a:p>
            <a:r>
              <a:rPr lang="en-US" altLang="zh-CN" dirty="0"/>
              <a:t>                          2.RNN LSTM </a:t>
            </a:r>
            <a:r>
              <a:rPr lang="zh-CN" altLang="en-US" dirty="0"/>
              <a:t>介绍</a:t>
            </a:r>
            <a:endParaRPr lang="en-US" altLang="zh-CN" dirty="0"/>
          </a:p>
          <a:p>
            <a:r>
              <a:rPr lang="en-US" altLang="zh-CN" dirty="0"/>
              <a:t>               3.</a:t>
            </a:r>
            <a:r>
              <a:rPr lang="zh-CN" altLang="en-US" dirty="0"/>
              <a:t>代码复现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2798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DAE9660-7149-8C0E-40C8-81FB9CB378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80" y="1540103"/>
            <a:ext cx="10515600" cy="362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BE12559-23DE-3AF9-8511-DC976C782C18}"/>
              </a:ext>
            </a:extLst>
          </p:cNvPr>
          <p:cNvSpPr txBox="1"/>
          <p:nvPr/>
        </p:nvSpPr>
        <p:spPr>
          <a:xfrm>
            <a:off x="2892056" y="5308882"/>
            <a:ext cx="5560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长，远程缺乏关联</a:t>
            </a:r>
          </a:p>
        </p:txBody>
      </p:sp>
    </p:spTree>
    <p:extLst>
      <p:ext uri="{BB962C8B-B14F-4D97-AF65-F5344CB8AC3E}">
        <p14:creationId xmlns:p14="http://schemas.microsoft.com/office/powerpoint/2010/main" val="855150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A7F60-ABD9-42BD-D442-9644BC1B2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985519"/>
            <a:ext cx="5090160" cy="2956560"/>
          </a:xfrm>
        </p:spPr>
        <p:txBody>
          <a:bodyPr>
            <a:normAutofit fontScale="90000"/>
          </a:bodyPr>
          <a:lstStyle/>
          <a:p>
            <a:r>
              <a:rPr lang="zh-CN" altLang="en-US" sz="2400" dirty="0"/>
              <a:t>输入层门：</a:t>
            </a:r>
            <a:br>
              <a:rPr lang="en-US" altLang="zh-CN" sz="2400" dirty="0"/>
            </a:br>
            <a:r>
              <a:rPr lang="zh-CN" altLang="en-US" sz="2400" dirty="0"/>
              <a:t>记录新的输入</a:t>
            </a:r>
            <a:r>
              <a:rPr lang="en-US" altLang="zh-CN" sz="2400" dirty="0"/>
              <a:t>, </a:t>
            </a:r>
            <a:r>
              <a:rPr lang="zh-CN" altLang="en-US" sz="2400" dirty="0"/>
              <a:t>更新新的主语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r>
              <a:rPr lang="zh-CN" altLang="en-US" sz="2400" dirty="0"/>
              <a:t>遗忘门：</a:t>
            </a:r>
            <a:br>
              <a:rPr lang="en-US" altLang="zh-CN" sz="2400" dirty="0"/>
            </a:br>
            <a:r>
              <a:rPr lang="zh-CN" altLang="en-US" sz="2400" dirty="0"/>
              <a:t>选择性遗忘先前输入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r>
              <a:rPr lang="zh-CN" altLang="en-US" sz="2400" dirty="0"/>
              <a:t>输出层门</a:t>
            </a:r>
            <a:r>
              <a:rPr lang="en-US" altLang="zh-CN" sz="2400" dirty="0"/>
              <a:t>:</a:t>
            </a:r>
            <a:br>
              <a:rPr lang="en-US" altLang="zh-CN" sz="2400" dirty="0"/>
            </a:br>
            <a:r>
              <a:rPr lang="zh-CN" altLang="en-US" sz="2400" dirty="0"/>
              <a:t>预测接下来的输出，动词可能性更大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EACB1D-061C-612C-A20A-D8AAEC0D5B05}"/>
              </a:ext>
            </a:extLst>
          </p:cNvPr>
          <p:cNvSpPr txBox="1"/>
          <p:nvPr/>
        </p:nvSpPr>
        <p:spPr>
          <a:xfrm>
            <a:off x="8676640" y="2285219"/>
            <a:ext cx="3017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例子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:</a:t>
            </a: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他今天有事，所以我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385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2E7C47-F892-5966-31E5-7EBF0FCD7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16" y="664063"/>
            <a:ext cx="8397968" cy="337595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C527439-7368-E49E-9414-44785F2D0E47}"/>
              </a:ext>
            </a:extLst>
          </p:cNvPr>
          <p:cNvSpPr txBox="1"/>
          <p:nvPr/>
        </p:nvSpPr>
        <p:spPr>
          <a:xfrm>
            <a:off x="3756473" y="4622800"/>
            <a:ext cx="4679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四层结构：</a:t>
            </a:r>
            <a:endParaRPr lang="en-US" altLang="zh-CN" dirty="0"/>
          </a:p>
          <a:p>
            <a:pPr algn="ctr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Sigmoid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层输出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到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之间的数值，控制输出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ctr"/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完全丢弃，完全保留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131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EC95A84-1F25-899A-DD7B-0A682CC07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885825"/>
            <a:ext cx="12192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C1C5152-7CA0-6357-04E9-6ADFA1BF1FB1}"/>
              </a:ext>
            </a:extLst>
          </p:cNvPr>
          <p:cNvSpPr txBox="1"/>
          <p:nvPr/>
        </p:nvSpPr>
        <p:spPr>
          <a:xfrm>
            <a:off x="5273040" y="5008881"/>
            <a:ext cx="269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</a:t>
            </a:r>
            <a:r>
              <a:rPr lang="zh-CN" altLang="en-US" sz="2400" dirty="0"/>
              <a:t>：完全丢弃信息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：完全保留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A7BCF0-5F74-C357-91BD-B98B0E34CD23}"/>
              </a:ext>
            </a:extLst>
          </p:cNvPr>
          <p:cNvSpPr txBox="1"/>
          <p:nvPr/>
        </p:nvSpPr>
        <p:spPr>
          <a:xfrm>
            <a:off x="4663440" y="337740"/>
            <a:ext cx="33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遗忘门</a:t>
            </a:r>
          </a:p>
        </p:txBody>
      </p:sp>
    </p:spTree>
    <p:extLst>
      <p:ext uri="{BB962C8B-B14F-4D97-AF65-F5344CB8AC3E}">
        <p14:creationId xmlns:p14="http://schemas.microsoft.com/office/powerpoint/2010/main" val="4205330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B208ACB-D11B-14EE-2019-549C15050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" y="2134927"/>
            <a:ext cx="6634480" cy="204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F74A8ED-250B-44BB-B506-98D3B4F6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268290"/>
            <a:ext cx="5770879" cy="17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F8A7DBC-14F2-21B4-CFB3-4A9A23A11CB5}"/>
              </a:ext>
            </a:extLst>
          </p:cNvPr>
          <p:cNvSpPr txBox="1"/>
          <p:nvPr/>
        </p:nvSpPr>
        <p:spPr>
          <a:xfrm>
            <a:off x="7487920" y="4460240"/>
            <a:ext cx="338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更新状态：</a:t>
            </a:r>
            <a:endParaRPr lang="en-US" altLang="zh-CN" dirty="0"/>
          </a:p>
          <a:p>
            <a:r>
              <a:rPr lang="zh-CN" altLang="en-US" dirty="0"/>
              <a:t>通过确定权重，确定更新值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487902-86A7-59C0-BC27-BF38B45A033B}"/>
              </a:ext>
            </a:extLst>
          </p:cNvPr>
          <p:cNvSpPr txBox="1"/>
          <p:nvPr/>
        </p:nvSpPr>
        <p:spPr>
          <a:xfrm>
            <a:off x="2367280" y="568296"/>
            <a:ext cx="504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输入门和隐藏层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C3A742-F656-3E8A-D3DD-C15A4E7D7E0D}"/>
              </a:ext>
            </a:extLst>
          </p:cNvPr>
          <p:cNvSpPr txBox="1"/>
          <p:nvPr/>
        </p:nvSpPr>
        <p:spPr>
          <a:xfrm>
            <a:off x="1249680" y="4361318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Tanh: </a:t>
            </a:r>
            <a:r>
              <a:rPr lang="zh-CN" altLang="en-US" dirty="0"/>
              <a:t>新输入</a:t>
            </a:r>
          </a:p>
        </p:txBody>
      </p:sp>
    </p:spTree>
    <p:extLst>
      <p:ext uri="{BB962C8B-B14F-4D97-AF65-F5344CB8AC3E}">
        <p14:creationId xmlns:p14="http://schemas.microsoft.com/office/powerpoint/2010/main" val="1274576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3382EC9-470D-BE06-E337-3513B051A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" y="509905"/>
            <a:ext cx="12192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6D1DC3D-3709-07C0-EA75-847BBB8DC46A}"/>
              </a:ext>
            </a:extLst>
          </p:cNvPr>
          <p:cNvSpPr txBox="1"/>
          <p:nvPr/>
        </p:nvSpPr>
        <p:spPr>
          <a:xfrm>
            <a:off x="4754880" y="5049520"/>
            <a:ext cx="268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输出信息</a:t>
            </a:r>
          </a:p>
        </p:txBody>
      </p:sp>
    </p:spTree>
    <p:extLst>
      <p:ext uri="{BB962C8B-B14F-4D97-AF65-F5344CB8AC3E}">
        <p14:creationId xmlns:p14="http://schemas.microsoft.com/office/powerpoint/2010/main" val="893159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66ACBF-9CC8-813C-BF97-45501E382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4" y="818931"/>
            <a:ext cx="10988992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91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164EB4-32AD-D414-645F-5D2CA2155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75" y="1061883"/>
            <a:ext cx="5682544" cy="514347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6844940-C4D9-59E4-16FB-89D0AD43AB30}"/>
              </a:ext>
            </a:extLst>
          </p:cNvPr>
          <p:cNvSpPr txBox="1"/>
          <p:nvPr/>
        </p:nvSpPr>
        <p:spPr>
          <a:xfrm>
            <a:off x="7708490" y="1406012"/>
            <a:ext cx="2959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延时单元 </a:t>
            </a:r>
            <a:r>
              <a:rPr lang="en-US" altLang="zh-CN" dirty="0"/>
              <a:t>Z</a:t>
            </a:r>
          </a:p>
          <a:p>
            <a:endParaRPr lang="en-US" altLang="zh-CN" dirty="0"/>
          </a:p>
          <a:p>
            <a:r>
              <a:rPr lang="zh-CN" altLang="en-US" dirty="0"/>
              <a:t>储存</a:t>
            </a:r>
            <a:r>
              <a:rPr lang="en-US" altLang="zh-CN" dirty="0"/>
              <a:t>(</a:t>
            </a:r>
            <a:r>
              <a:rPr lang="zh-CN" altLang="en-US" dirty="0"/>
              <a:t>输入，输出</a:t>
            </a:r>
            <a:r>
              <a:rPr lang="en-US" altLang="zh-CN" dirty="0"/>
              <a:t>....)</a:t>
            </a:r>
          </a:p>
          <a:p>
            <a:endParaRPr lang="en-US" altLang="zh-CN" dirty="0"/>
          </a:p>
          <a:p>
            <a:r>
              <a:rPr lang="zh-CN" altLang="en-US" dirty="0"/>
              <a:t>增加短时记忆功能</a:t>
            </a:r>
          </a:p>
        </p:txBody>
      </p:sp>
    </p:spTree>
    <p:extLst>
      <p:ext uri="{BB962C8B-B14F-4D97-AF65-F5344CB8AC3E}">
        <p14:creationId xmlns:p14="http://schemas.microsoft.com/office/powerpoint/2010/main" val="3923566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22B91C6-6F8D-D477-166E-D3971E377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91" y="3957082"/>
            <a:ext cx="7643522" cy="5486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65E974-C005-57A5-8335-7185AA3E8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86" y="1345882"/>
            <a:ext cx="11390739" cy="35472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8996D72-E2AD-A8D8-D646-65D05AF18426}"/>
              </a:ext>
            </a:extLst>
          </p:cNvPr>
          <p:cNvSpPr txBox="1">
            <a:spLocks/>
          </p:cNvSpPr>
          <p:nvPr/>
        </p:nvSpPr>
        <p:spPr>
          <a:xfrm>
            <a:off x="121461" y="142239"/>
            <a:ext cx="5902960" cy="1203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数据集准备</a:t>
            </a:r>
          </a:p>
        </p:txBody>
      </p:sp>
    </p:spTree>
    <p:extLst>
      <p:ext uri="{BB962C8B-B14F-4D97-AF65-F5344CB8AC3E}">
        <p14:creationId xmlns:p14="http://schemas.microsoft.com/office/powerpoint/2010/main" val="3517391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63D15C5-1DF8-E76B-28AB-5FEB779FC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77" y="2026479"/>
            <a:ext cx="6134632" cy="44961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34D18F-93C6-2CA9-FBFF-0D74973F0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131" y="335331"/>
            <a:ext cx="7254869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0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BA0674D-0CB3-BBFE-7316-6E4AEE5A7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96" y="1447797"/>
            <a:ext cx="10471355" cy="385178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dirty="0"/>
              <a:t>定义</a:t>
            </a:r>
            <a:r>
              <a:rPr lang="en-US" altLang="zh-CN" dirty="0"/>
              <a:t>:</a:t>
            </a:r>
          </a:p>
          <a:p>
            <a:pPr algn="l"/>
            <a:r>
              <a:rPr lang="en-US" altLang="zh-CN" dirty="0"/>
              <a:t>1.</a:t>
            </a:r>
            <a:r>
              <a:rPr lang="zh-CN" altLang="en-US" dirty="0"/>
              <a:t>逻辑上难以自洽，前后矛盾</a:t>
            </a:r>
            <a:endParaRPr lang="en-US" altLang="zh-CN" dirty="0"/>
          </a:p>
          <a:p>
            <a:pPr algn="l"/>
            <a:r>
              <a:rPr lang="en-US" altLang="zh-CN" dirty="0"/>
              <a:t>2.</a:t>
            </a:r>
            <a:r>
              <a:rPr lang="zh-CN" altLang="en-US" dirty="0"/>
              <a:t>明显与常理相违背</a:t>
            </a:r>
            <a:endParaRPr lang="en-US" altLang="zh-CN" dirty="0"/>
          </a:p>
          <a:p>
            <a:pPr algn="l"/>
            <a:r>
              <a:rPr lang="en-US" altLang="zh-CN" dirty="0"/>
              <a:t>3.</a:t>
            </a:r>
            <a:r>
              <a:rPr lang="zh-CN" altLang="en-US" dirty="0"/>
              <a:t>智能合成</a:t>
            </a:r>
            <a:r>
              <a:rPr lang="en-US" altLang="zh-CN" dirty="0"/>
              <a:t>,</a:t>
            </a:r>
            <a:r>
              <a:rPr lang="zh-CN" altLang="en-US" dirty="0"/>
              <a:t>机器生成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程度</a:t>
            </a:r>
            <a:r>
              <a:rPr lang="en-US" altLang="zh-CN" dirty="0"/>
              <a:t>:</a:t>
            </a:r>
          </a:p>
          <a:p>
            <a:pPr algn="l"/>
            <a:r>
              <a:rPr lang="en-US" altLang="zh-CN" dirty="0"/>
              <a:t>1.</a:t>
            </a:r>
            <a:r>
              <a:rPr lang="zh-CN" altLang="en-US" dirty="0"/>
              <a:t>二分类  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2.</a:t>
            </a:r>
            <a:r>
              <a:rPr lang="zh-CN" altLang="en-US" dirty="0"/>
              <a:t>多梯度分类：</a:t>
            </a:r>
            <a:endParaRPr lang="en-US" altLang="zh-CN" dirty="0"/>
          </a:p>
          <a:p>
            <a:pPr algn="l"/>
            <a:r>
              <a:rPr lang="en-US" altLang="zh-CN" dirty="0"/>
              <a:t>True, half True, Fake, half Fake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2DCE3A-1465-F3DC-E699-F00E70BEF97F}"/>
              </a:ext>
            </a:extLst>
          </p:cNvPr>
          <p:cNvSpPr txBox="1"/>
          <p:nvPr/>
        </p:nvSpPr>
        <p:spPr>
          <a:xfrm>
            <a:off x="639097" y="403123"/>
            <a:ext cx="468015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What is fake news?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391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62DBCA9-1FAB-104F-CA02-0E0E97AC5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51" y="1773200"/>
            <a:ext cx="6357257" cy="48448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D55A02-888D-064C-A945-CF28786FA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969" y="664465"/>
            <a:ext cx="7058002" cy="389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53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9CA5BB5-4E7E-7BCF-E77B-BB9597C3B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931" y="759213"/>
            <a:ext cx="5509737" cy="56850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AC27096-5EEC-713A-CAF7-86E49D07B06C}"/>
              </a:ext>
            </a:extLst>
          </p:cNvPr>
          <p:cNvSpPr txBox="1"/>
          <p:nvPr/>
        </p:nvSpPr>
        <p:spPr>
          <a:xfrm>
            <a:off x="1127760" y="467360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其他算法：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4CCD28-C0B2-6A52-73C3-CC8BF0E51A61}"/>
              </a:ext>
            </a:extLst>
          </p:cNvPr>
          <p:cNvSpPr txBox="1"/>
          <p:nvPr/>
        </p:nvSpPr>
        <p:spPr>
          <a:xfrm>
            <a:off x="162560" y="155135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Fake news detection on social networks using Machine learning techniques - ScienceDirect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446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12A441D-8203-A31D-AC26-96C764EB5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97" y="277857"/>
            <a:ext cx="9411516" cy="63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2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EB585C8-0509-92E5-F6C1-414DA206B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66" y="698091"/>
            <a:ext cx="9041327" cy="33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03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801727D-023A-FEA0-B03C-E8FE340C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586" y="490014"/>
            <a:ext cx="6154258" cy="649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472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3F19A-6A1C-97C9-9201-EF16DB33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Reference: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DF7068-8230-2E73-B3AB-C29D2E4A9BF7}"/>
              </a:ext>
            </a:extLst>
          </p:cNvPr>
          <p:cNvSpPr txBox="1"/>
          <p:nvPr/>
        </p:nvSpPr>
        <p:spPr>
          <a:xfrm>
            <a:off x="943568" y="1290932"/>
            <a:ext cx="871079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[1]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S. Hochreiter and J. Schmidhuber, “Long Short-Term Memory,” 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Neural Compute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vol. 9, no. 8, pp. 1735–1780, Nov. 1997.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 https://www.researchgate.net/publication/12314435_Neural_system_identification_model_of_human_sound_localization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</a:p>
          <a:p>
            <a:r>
              <a:rPr lang="en-US" altLang="zh-CN" dirty="0"/>
              <a:t>“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Liar, Liar Pants on Fire”: A New Benchmark Dataset for Fake News Detection, Proceedings of the 55th Annual Meeting of the Association for Computational Linguistics (Volume 2: Short Papers)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Survey of Fake News: Fundamental Theories, Detection Methods, and Opportunities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FAKEDETECTOR: Effective Fake News Detection with Deep Diffusive Neural Network, 2020 IEEE 36th International Conference on Data Engineering (ICDE)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[6]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https://scholar.google.com/citations?user=DaFHynwAAAAJ&amp;hl=en</a:t>
            </a:r>
          </a:p>
        </p:txBody>
      </p:sp>
    </p:spTree>
    <p:extLst>
      <p:ext uri="{BB962C8B-B14F-4D97-AF65-F5344CB8AC3E}">
        <p14:creationId xmlns:p14="http://schemas.microsoft.com/office/powerpoint/2010/main" val="262695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B6FC908-C3D9-64A2-B5C0-7ED7543DE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04" y="937044"/>
            <a:ext cx="11400508" cy="24919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FBD5F22-5A24-7DE5-AD0B-CE5E55D8D88D}"/>
              </a:ext>
            </a:extLst>
          </p:cNvPr>
          <p:cNvSpPr txBox="1"/>
          <p:nvPr/>
        </p:nvSpPr>
        <p:spPr>
          <a:xfrm>
            <a:off x="1006438" y="3387977"/>
            <a:ext cx="45911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Stage 1:</a:t>
            </a:r>
            <a:r>
              <a:rPr lang="zh-CN" altLang="en-US" dirty="0"/>
              <a:t>构建</a:t>
            </a:r>
            <a:r>
              <a:rPr lang="en-US" altLang="zh-CN" dirty="0"/>
              <a:t>raw “facts”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Stage 2:</a:t>
            </a:r>
            <a:r>
              <a:rPr lang="zh-CN" altLang="en-US" dirty="0"/>
              <a:t>从新闻中提取知识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Stage 3:</a:t>
            </a:r>
            <a:r>
              <a:rPr lang="zh-CN" altLang="en-US" dirty="0"/>
              <a:t>与事实比较，评估真实性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A1FFC6-A4F9-37AC-5C10-5ED453812B8B}"/>
              </a:ext>
            </a:extLst>
          </p:cNvPr>
          <p:cNvSpPr txBox="1"/>
          <p:nvPr/>
        </p:nvSpPr>
        <p:spPr>
          <a:xfrm>
            <a:off x="6096000" y="41728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(Subject, Predicate, Object) (SPO) </a:t>
            </a:r>
            <a:r>
              <a:rPr lang="zh-CN" altLang="en-US" sz="1800" dirty="0"/>
              <a:t>主谓宾</a:t>
            </a:r>
            <a:r>
              <a:rPr lang="en-US" altLang="zh-CN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724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92A4043-480B-EF54-C721-1DDF8E628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78" y="2303811"/>
            <a:ext cx="3063505" cy="28348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81E67F-0BA2-9985-3849-3A46FC8C7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277" y="2405411"/>
            <a:ext cx="2911092" cy="28348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02BB4C3-4374-B5FA-D3C8-6A668721953C}"/>
              </a:ext>
            </a:extLst>
          </p:cNvPr>
          <p:cNvSpPr txBox="1"/>
          <p:nvPr/>
        </p:nvSpPr>
        <p:spPr>
          <a:xfrm>
            <a:off x="497840" y="581383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检测案例</a:t>
            </a:r>
            <a:r>
              <a:rPr lang="en-US" altLang="zh-CN" sz="3200" dirty="0"/>
              <a:t>: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8712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C0ACD-F9B1-BE46-0F32-D5072999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227473"/>
            <a:ext cx="10515600" cy="1325563"/>
          </a:xfrm>
        </p:spPr>
        <p:txBody>
          <a:bodyPr/>
          <a:lstStyle/>
          <a:p>
            <a:r>
              <a:rPr lang="en-US" altLang="zh-CN" dirty="0"/>
              <a:t>MMFD(multi class-multi source)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0A2591-F246-167E-5E0C-669E88921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402"/>
            <a:ext cx="7788551" cy="368931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43D16F9-1AEB-707A-2B9D-68BE0187DC27}"/>
              </a:ext>
            </a:extLst>
          </p:cNvPr>
          <p:cNvSpPr txBox="1"/>
          <p:nvPr/>
        </p:nvSpPr>
        <p:spPr>
          <a:xfrm>
            <a:off x="7460226" y="1398402"/>
            <a:ext cx="29791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集成多个来源的信息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提供在数学上区分伪造度的方法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特征提取，多源融合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源头判断真假</a:t>
            </a:r>
            <a:r>
              <a:rPr lang="en-US" altLang="zh-C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Author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Organization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95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1B3FC0-BA00-7D85-D8F5-03DA71A5A570}"/>
              </a:ext>
            </a:extLst>
          </p:cNvPr>
          <p:cNvSpPr txBox="1"/>
          <p:nvPr/>
        </p:nvSpPr>
        <p:spPr>
          <a:xfrm>
            <a:off x="3367548" y="363794"/>
            <a:ext cx="4965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特征提取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5798E8-2DC2-F8FD-B95B-8624BD1F9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61" y="1524395"/>
            <a:ext cx="5235394" cy="50677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630FC49-D131-0DFF-5EFD-2B463D850756}"/>
              </a:ext>
            </a:extLst>
          </p:cNvPr>
          <p:cNvSpPr txBox="1"/>
          <p:nvPr/>
        </p:nvSpPr>
        <p:spPr>
          <a:xfrm>
            <a:off x="7570838" y="2345218"/>
            <a:ext cx="26055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循环神经网络</a:t>
            </a:r>
            <a:endParaRPr lang="en-US" altLang="zh-CN" dirty="0"/>
          </a:p>
          <a:p>
            <a:r>
              <a:rPr lang="en-US" altLang="zh-CN" dirty="0"/>
              <a:t>Same feature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长短期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全连接</a:t>
            </a:r>
          </a:p>
        </p:txBody>
      </p:sp>
    </p:spTree>
    <p:extLst>
      <p:ext uri="{BB962C8B-B14F-4D97-AF65-F5344CB8AC3E}">
        <p14:creationId xmlns:p14="http://schemas.microsoft.com/office/powerpoint/2010/main" val="1549820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6C48093-A5D1-B701-69EF-CB7D0DE6A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265" y="3854243"/>
            <a:ext cx="4765023" cy="219911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6751C43-4E29-52D3-7021-3185D1AEFAF2}"/>
              </a:ext>
            </a:extLst>
          </p:cNvPr>
          <p:cNvSpPr txBox="1"/>
          <p:nvPr/>
        </p:nvSpPr>
        <p:spPr>
          <a:xfrm>
            <a:off x="2772697" y="250567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0" i="0" u="none" strike="noStrike" baseline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小米</a:t>
            </a:r>
            <a:r>
              <a:rPr lang="zh-CN" altLang="en-US" sz="1800" b="0" i="0" u="none" strike="noStrike" baseline="0" dirty="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创始⼈</a:t>
            </a:r>
            <a:r>
              <a:rPr lang="zh-CN" altLang="en-US" sz="1800" b="0" i="0" u="none" strike="noStrike" baseline="0" dirty="0">
                <a:solidFill>
                  <a:srgbClr val="ED767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雷军</a:t>
            </a:r>
            <a:r>
              <a:rPr lang="zh-CN" altLang="en-US" sz="1800" b="0" i="0" u="none" strike="noStrike" baseline="0" dirty="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表示，该公司</a:t>
            </a:r>
            <a:r>
              <a:rPr lang="en-US" altLang="zh-CN" sz="1800" b="0" i="0" u="none" strike="noStrike" baseline="0" dirty="0">
                <a:solidFill>
                  <a:srgbClr val="1FAFCE"/>
                </a:solidFill>
                <a:latin typeface="ArialMT"/>
                <a:ea typeface="华文楷体" panose="02010600040101010101" pitchFamily="2" charset="-122"/>
              </a:rPr>
              <a:t>2015</a:t>
            </a:r>
            <a:r>
              <a:rPr lang="zh-CN" altLang="en-US" sz="1800" b="0" i="0" u="none" strike="noStrike" baseline="0" dirty="0">
                <a:solidFill>
                  <a:srgbClr val="1FAFC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zh-CN" altLang="en-US" sz="1800" b="0" i="0" u="none" strike="noStrike" baseline="0" dirty="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营收达到</a:t>
            </a:r>
            <a:r>
              <a:rPr lang="en-US" altLang="zh-CN" sz="1800" b="0" i="0" u="none" strike="noStrike" baseline="0" dirty="0">
                <a:solidFill>
                  <a:srgbClr val="FFC100"/>
                </a:solidFill>
                <a:latin typeface="ArialMT"/>
                <a:ea typeface="华文楷体" panose="02010600040101010101" pitchFamily="2" charset="-122"/>
              </a:rPr>
              <a:t>780</a:t>
            </a:r>
            <a:r>
              <a:rPr lang="zh-CN" altLang="en-US" sz="1800" b="0" i="0" u="none" strike="noStrike" baseline="0" dirty="0">
                <a:solidFill>
                  <a:srgbClr val="FFC1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亿</a:t>
            </a:r>
            <a:r>
              <a:rPr lang="zh-CN" altLang="en-US" sz="1800" b="0" i="0" u="none" strike="noStrike" baseline="0" dirty="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元⼈民币，较</a:t>
            </a:r>
            <a:r>
              <a:rPr lang="en-US" altLang="zh-CN" sz="1800" b="0" i="0" u="none" strike="noStrike" baseline="0" dirty="0">
                <a:solidFill>
                  <a:srgbClr val="1FAFCE"/>
                </a:solidFill>
                <a:latin typeface="ArialMT"/>
                <a:ea typeface="华文楷体" panose="02010600040101010101" pitchFamily="2" charset="-122"/>
              </a:rPr>
              <a:t>2014</a:t>
            </a:r>
            <a:r>
              <a:rPr lang="zh-CN" altLang="en-US" sz="1800" b="0" i="0" u="none" strike="noStrike" baseline="0" dirty="0">
                <a:solidFill>
                  <a:srgbClr val="1FAFC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zh-CN" altLang="en-US" sz="1800" b="0" i="0" u="none" strike="noStrike" baseline="0" dirty="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FFC100"/>
                </a:solidFill>
                <a:latin typeface="ArialMT"/>
                <a:ea typeface="华文楷体" panose="02010600040101010101" pitchFamily="2" charset="-122"/>
              </a:rPr>
              <a:t>743</a:t>
            </a:r>
            <a:r>
              <a:rPr lang="zh-CN" altLang="en-US" sz="1800" b="0" i="0" u="none" strike="noStrike" baseline="0" dirty="0">
                <a:solidFill>
                  <a:srgbClr val="FFC1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亿</a:t>
            </a:r>
            <a:r>
              <a:rPr lang="zh-CN" altLang="en-US" sz="1800" b="0" i="0" u="none" strike="noStrike" baseline="0" dirty="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元⼈民币增长了</a:t>
            </a:r>
            <a:r>
              <a:rPr lang="en-US" altLang="zh-CN" sz="1800" b="0" i="0" u="none" strike="noStrike" baseline="0" dirty="0">
                <a:solidFill>
                  <a:srgbClr val="FFC100"/>
                </a:solidFill>
                <a:latin typeface="ArialMT"/>
                <a:ea typeface="华文楷体" panose="02010600040101010101" pitchFamily="2" charset="-122"/>
              </a:rPr>
              <a:t>5%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334028-BC64-5A9B-E447-87E20FC910F0}"/>
              </a:ext>
            </a:extLst>
          </p:cNvPr>
          <p:cNvSpPr txBox="1"/>
          <p:nvPr/>
        </p:nvSpPr>
        <p:spPr>
          <a:xfrm>
            <a:off x="1845357" y="11918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从⽆结构的⽂本中抽取结构化的信息，形成知识</a:t>
            </a:r>
          </a:p>
        </p:txBody>
      </p:sp>
    </p:spTree>
    <p:extLst>
      <p:ext uri="{BB962C8B-B14F-4D97-AF65-F5344CB8AC3E}">
        <p14:creationId xmlns:p14="http://schemas.microsoft.com/office/powerpoint/2010/main" val="388516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D709E56-DE68-136B-B56B-BE9DA6477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337" y="1972175"/>
            <a:ext cx="5143946" cy="405419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FE58D6A-6D5E-AC3C-7441-DBB8A2566ADA}"/>
              </a:ext>
            </a:extLst>
          </p:cNvPr>
          <p:cNvSpPr txBox="1"/>
          <p:nvPr/>
        </p:nvSpPr>
        <p:spPr>
          <a:xfrm>
            <a:off x="-281057" y="462116"/>
            <a:ext cx="5958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多源融合：   </a:t>
            </a:r>
            <a:endParaRPr lang="en-US" altLang="zh-CN" sz="3600" dirty="0"/>
          </a:p>
          <a:p>
            <a:pPr algn="ctr"/>
            <a:r>
              <a:rPr lang="en-US" altLang="zh-CN" sz="3600" dirty="0"/>
              <a:t>Attention</a:t>
            </a:r>
            <a:r>
              <a:rPr lang="zh-CN" altLang="en-US" sz="3600" dirty="0"/>
              <a:t>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65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729</Words>
  <Application>Microsoft Office PowerPoint</Application>
  <PresentationFormat>宽屏</PresentationFormat>
  <Paragraphs>163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-apple-system</vt:lpstr>
      <vt:lpstr>ArialMT</vt:lpstr>
      <vt:lpstr>等线</vt:lpstr>
      <vt:lpstr>等线 Light</vt:lpstr>
      <vt:lpstr>华文楷体</vt:lpstr>
      <vt:lpstr>微软雅黑</vt:lpstr>
      <vt:lpstr>Arial</vt:lpstr>
      <vt:lpstr>Office 主题​​</vt:lpstr>
      <vt:lpstr>Fake news detection </vt:lpstr>
      <vt:lpstr>目录</vt:lpstr>
      <vt:lpstr>PowerPoint 演示文稿</vt:lpstr>
      <vt:lpstr>PowerPoint 演示文稿</vt:lpstr>
      <vt:lpstr>PowerPoint 演示文稿</vt:lpstr>
      <vt:lpstr>MMFD(multi class-multi source)</vt:lpstr>
      <vt:lpstr>PowerPoint 演示文稿</vt:lpstr>
      <vt:lpstr>PowerPoint 演示文稿</vt:lpstr>
      <vt:lpstr>PowerPoint 演示文稿</vt:lpstr>
      <vt:lpstr>Cluster 应用   映射到特征空间的准确性   将feature区分开来，样本靠近中心</vt:lpstr>
      <vt:lpstr>PowerPoint 演示文稿</vt:lpstr>
      <vt:lpstr>数据类型: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输入层门： 记录新的输入, 更新新的主语   遗忘门： 选择性遗忘先前输入   输出层门: 预测接下来的输出，动词可能性更大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Reference: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WM20210308@163.com</dc:creator>
  <cp:lastModifiedBy>WM20210308@163.com</cp:lastModifiedBy>
  <cp:revision>52</cp:revision>
  <dcterms:created xsi:type="dcterms:W3CDTF">2023-04-10T02:41:14Z</dcterms:created>
  <dcterms:modified xsi:type="dcterms:W3CDTF">2023-05-07T13:04:54Z</dcterms:modified>
</cp:coreProperties>
</file>