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880" r:id="rId4"/>
  </p:sldMasterIdLst>
  <p:notesMasterIdLst>
    <p:notesMasterId r:id="rId13"/>
  </p:notesMasterIdLst>
  <p:handoutMasterIdLst>
    <p:handoutMasterId r:id="rId14"/>
  </p:handoutMasterIdLst>
  <p:sldIdLst>
    <p:sldId id="258" r:id="rId5"/>
    <p:sldId id="978" r:id="rId6"/>
    <p:sldId id="1286" r:id="rId7"/>
    <p:sldId id="1278" r:id="rId8"/>
    <p:sldId id="1281" r:id="rId9"/>
    <p:sldId id="1287" r:id="rId10"/>
    <p:sldId id="1285" r:id="rId11"/>
    <p:sldId id="1288" r:id="rId12"/>
  </p:sldIdLst>
  <p:sldSz cx="12192000" cy="6858000"/>
  <p:notesSz cx="6811963" cy="99425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sj" initials="l" lastIdx="8" clrIdx="0">
    <p:extLst>
      <p:ext uri="{19B8F6BF-5375-455C-9EA6-DF929625EA0E}">
        <p15:presenceInfo xmlns:p15="http://schemas.microsoft.com/office/powerpoint/2012/main" userId="lsj" providerId="None"/>
      </p:ext>
    </p:extLst>
  </p:cmAuthor>
  <p:cmAuthor id="2" name="Junhe Lian" initials="JL" lastIdx="1" clrIdx="1">
    <p:extLst>
      <p:ext uri="{19B8F6BF-5375-455C-9EA6-DF929625EA0E}">
        <p15:presenceInfo xmlns:p15="http://schemas.microsoft.com/office/powerpoint/2012/main" userId="c48a0666b18b49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C00000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BFF"/>
    <a:srgbClr val="00FF00"/>
    <a:srgbClr val="D1E2CD"/>
    <a:srgbClr val="0000FF"/>
    <a:srgbClr val="FF0000"/>
    <a:srgbClr val="EAF1E8"/>
    <a:srgbClr val="00549F"/>
    <a:srgbClr val="FF9900"/>
    <a:srgbClr val="C0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2056" autoAdjust="0"/>
  </p:normalViewPr>
  <p:slideViewPr>
    <p:cSldViewPr snapToGrid="0">
      <p:cViewPr varScale="1">
        <p:scale>
          <a:sx n="144" d="100"/>
          <a:sy n="144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590" y="960"/>
      </p:cViewPr>
      <p:guideLst>
        <p:guide orient="horz" pos="3131"/>
        <p:guide pos="21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 Junhe" userId="a0cda37c-ccb9-4727-af89-e62f80b393e0" providerId="ADAL" clId="{A8F31186-6626-494B-82B5-48707BC4A70A}"/>
    <pc:docChg chg="addSld modSld">
      <pc:chgData name="Lian Junhe" userId="a0cda37c-ccb9-4727-af89-e62f80b393e0" providerId="ADAL" clId="{A8F31186-6626-494B-82B5-48707BC4A70A}" dt="2022-10-17T14:39:55.199" v="526" actId="20577"/>
      <pc:docMkLst>
        <pc:docMk/>
      </pc:docMkLst>
      <pc:sldChg chg="modSp mod modAnim">
        <pc:chgData name="Lian Junhe" userId="a0cda37c-ccb9-4727-af89-e62f80b393e0" providerId="ADAL" clId="{A8F31186-6626-494B-82B5-48707BC4A70A}" dt="2022-10-17T14:39:55.199" v="526" actId="20577"/>
        <pc:sldMkLst>
          <pc:docMk/>
          <pc:sldMk cId="2238817957" sldId="1281"/>
        </pc:sldMkLst>
        <pc:spChg chg="mod">
          <ac:chgData name="Lian Junhe" userId="a0cda37c-ccb9-4727-af89-e62f80b393e0" providerId="ADAL" clId="{A8F31186-6626-494B-82B5-48707BC4A70A}" dt="2022-10-17T14:39:55.199" v="526" actId="20577"/>
          <ac:spMkLst>
            <pc:docMk/>
            <pc:sldMk cId="2238817957" sldId="1281"/>
            <ac:spMk id="4" creationId="{FD99F0DB-4AEC-4479-BEE4-2280C056D440}"/>
          </ac:spMkLst>
        </pc:spChg>
      </pc:sldChg>
      <pc:sldChg chg="modSp mod">
        <pc:chgData name="Lian Junhe" userId="a0cda37c-ccb9-4727-af89-e62f80b393e0" providerId="ADAL" clId="{A8F31186-6626-494B-82B5-48707BC4A70A}" dt="2022-10-15T11:21:51.860" v="25" actId="790"/>
        <pc:sldMkLst>
          <pc:docMk/>
          <pc:sldMk cId="2955464952" sldId="1285"/>
        </pc:sldMkLst>
        <pc:spChg chg="mod">
          <ac:chgData name="Lian Junhe" userId="a0cda37c-ccb9-4727-af89-e62f80b393e0" providerId="ADAL" clId="{A8F31186-6626-494B-82B5-48707BC4A70A}" dt="2022-10-15T11:21:51.860" v="25" actId="790"/>
          <ac:spMkLst>
            <pc:docMk/>
            <pc:sldMk cId="2955464952" sldId="1285"/>
            <ac:spMk id="3" creationId="{3BB33722-C9B8-44CC-9A96-5D7E79C8B617}"/>
          </ac:spMkLst>
        </pc:spChg>
      </pc:sldChg>
      <pc:sldChg chg="modSp add mod">
        <pc:chgData name="Lian Junhe" userId="a0cda37c-ccb9-4727-af89-e62f80b393e0" providerId="ADAL" clId="{A8F31186-6626-494B-82B5-48707BC4A70A}" dt="2022-10-15T11:32:43.784" v="475" actId="20577"/>
        <pc:sldMkLst>
          <pc:docMk/>
          <pc:sldMk cId="2312857265" sldId="1288"/>
        </pc:sldMkLst>
        <pc:spChg chg="mod">
          <ac:chgData name="Lian Junhe" userId="a0cda37c-ccb9-4727-af89-e62f80b393e0" providerId="ADAL" clId="{A8F31186-6626-494B-82B5-48707BC4A70A}" dt="2022-10-15T11:32:43.784" v="475" actId="20577"/>
          <ac:spMkLst>
            <pc:docMk/>
            <pc:sldMk cId="2312857265" sldId="1288"/>
            <ac:spMk id="2" creationId="{FDDDC601-0C4D-4E4C-9E8D-52206667296F}"/>
          </ac:spMkLst>
        </pc:spChg>
        <pc:spChg chg="mod">
          <ac:chgData name="Lian Junhe" userId="a0cda37c-ccb9-4727-af89-e62f80b393e0" providerId="ADAL" clId="{A8F31186-6626-494B-82B5-48707BC4A70A}" dt="2022-10-15T11:21:34.383" v="24" actId="20577"/>
          <ac:spMkLst>
            <pc:docMk/>
            <pc:sldMk cId="2312857265" sldId="1288"/>
            <ac:spMk id="3" creationId="{3BB33722-C9B8-44CC-9A96-5D7E79C8B61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8129"/>
          </a:xfrm>
          <a:prstGeom prst="rect">
            <a:avLst/>
          </a:prstGeom>
        </p:spPr>
        <p:txBody>
          <a:bodyPr vert="horz" lIns="88362" tIns="44180" rIns="88362" bIns="4418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387" y="1"/>
            <a:ext cx="2952054" cy="498129"/>
          </a:xfrm>
          <a:prstGeom prst="rect">
            <a:avLst/>
          </a:prstGeom>
        </p:spPr>
        <p:txBody>
          <a:bodyPr vert="horz" lIns="88362" tIns="44180" rIns="88362" bIns="4418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17.10.2022</a:t>
            </a:fld>
            <a:endParaRPr lang="de-D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4386"/>
            <a:ext cx="2952054" cy="498129"/>
          </a:xfrm>
          <a:prstGeom prst="rect">
            <a:avLst/>
          </a:prstGeom>
        </p:spPr>
        <p:txBody>
          <a:bodyPr vert="horz" lIns="88362" tIns="44180" rIns="88362" bIns="4418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387" y="9444386"/>
            <a:ext cx="2952054" cy="498129"/>
          </a:xfrm>
          <a:prstGeom prst="rect">
            <a:avLst/>
          </a:prstGeom>
        </p:spPr>
        <p:txBody>
          <a:bodyPr vert="horz" lIns="88362" tIns="44180" rIns="88362" bIns="4418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8129"/>
          </a:xfrm>
          <a:prstGeom prst="rect">
            <a:avLst/>
          </a:prstGeom>
        </p:spPr>
        <p:txBody>
          <a:bodyPr vert="horz" lIns="88362" tIns="44180" rIns="88362" bIns="4418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387" y="1"/>
            <a:ext cx="2952054" cy="498129"/>
          </a:xfrm>
          <a:prstGeom prst="rect">
            <a:avLst/>
          </a:prstGeom>
        </p:spPr>
        <p:txBody>
          <a:bodyPr vert="horz" lIns="88362" tIns="44180" rIns="88362" bIns="4418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17.10.2022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362" tIns="44180" rIns="88362" bIns="4418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892" y="4785424"/>
            <a:ext cx="5450180" cy="3914084"/>
          </a:xfrm>
          <a:prstGeom prst="rect">
            <a:avLst/>
          </a:prstGeom>
        </p:spPr>
        <p:txBody>
          <a:bodyPr vert="horz" lIns="88362" tIns="44180" rIns="88362" bIns="4418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4386"/>
            <a:ext cx="2952054" cy="498129"/>
          </a:xfrm>
          <a:prstGeom prst="rect">
            <a:avLst/>
          </a:prstGeom>
        </p:spPr>
        <p:txBody>
          <a:bodyPr vert="horz" lIns="88362" tIns="44180" rIns="88362" bIns="4418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387" y="9444386"/>
            <a:ext cx="2952054" cy="498129"/>
          </a:xfrm>
          <a:prstGeom prst="rect">
            <a:avLst/>
          </a:prstGeom>
        </p:spPr>
        <p:txBody>
          <a:bodyPr vert="horz" lIns="88362" tIns="44180" rIns="88362" bIns="4418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2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6467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An aerial view of the Aalto University campus at sunset/ Photo by Mika Huisman">
            <a:extLst>
              <a:ext uri="{FF2B5EF4-FFF2-40B4-BE49-F238E27FC236}">
                <a16:creationId xmlns:a16="http://schemas.microsoft.com/office/drawing/2014/main" id="{285388FA-C0D1-46D0-9F89-F45FA70FF5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2" b="16262"/>
          <a:stretch/>
        </p:blipFill>
        <p:spPr bwMode="auto">
          <a:xfrm>
            <a:off x="0" y="1"/>
            <a:ext cx="12192000" cy="299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3265737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915691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 list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6953" y="6153414"/>
            <a:ext cx="2371047" cy="5815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4"/>
          <a:srcRect l="222" r="-29"/>
          <a:stretch/>
        </p:blipFill>
        <p:spPr>
          <a:xfrm>
            <a:off x="0" y="-3467"/>
            <a:ext cx="12193200" cy="307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7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3265737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915691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 list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6953" y="6153414"/>
            <a:ext cx="2371047" cy="581507"/>
          </a:xfrm>
          <a:prstGeom prst="rect">
            <a:avLst/>
          </a:prstGeom>
        </p:spPr>
      </p:pic>
      <p:pic>
        <p:nvPicPr>
          <p:cNvPr id="8" name="Picture 3" descr="An aerial view of the Aalto University campus at sunset/ Photo by Mika Huisman">
            <a:extLst>
              <a:ext uri="{FF2B5EF4-FFF2-40B4-BE49-F238E27FC236}">
                <a16:creationId xmlns:a16="http://schemas.microsoft.com/office/drawing/2014/main" id="{285388FA-C0D1-46D0-9F89-F45FA70FF5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2" b="16262"/>
          <a:stretch/>
        </p:blipFill>
        <p:spPr bwMode="auto">
          <a:xfrm>
            <a:off x="0" y="1"/>
            <a:ext cx="12192000" cy="299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72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145309"/>
            <a:ext cx="11425767" cy="3733541"/>
          </a:xfrm>
          <a:prstGeom prst="rect">
            <a:avLst/>
          </a:prstGeom>
        </p:spPr>
        <p:txBody>
          <a:bodyPr lIns="0" tIns="0" rIns="0" bIns="0"/>
          <a:lstStyle>
            <a:lvl1pPr marL="215900" indent="-432000">
              <a:lnSpc>
                <a:spcPct val="135000"/>
              </a:lnSpc>
              <a:buClr>
                <a:srgbClr val="C00000"/>
              </a:buClr>
              <a:buSzPct val="90000"/>
              <a:buFont typeface="Wingdings" panose="05000000000000000000" pitchFamily="2" charset="2"/>
              <a:buChar char="q"/>
              <a:defRPr baseline="0"/>
            </a:lvl1pPr>
            <a:lvl2pPr marL="792000" indent="-360000">
              <a:lnSpc>
                <a:spcPct val="135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/>
            </a:lvl2pPr>
            <a:lvl3pPr marL="1080000" indent="-288000">
              <a:lnSpc>
                <a:spcPct val="135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368000" indent="-288000">
              <a:lnSpc>
                <a:spcPct val="135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noProof="0" dirty="0"/>
              <a:t>List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5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1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1" y="1152000"/>
            <a:ext cx="11425767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684800"/>
            <a:ext cx="11425767" cy="3194050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buClr>
                <a:srgbClr val="C00000"/>
              </a:buClr>
              <a:buFont typeface="Arial" panose="020B0604020202020204" pitchFamily="34" charset="0"/>
              <a:buChar char="•"/>
              <a:defRPr baseline="0"/>
            </a:lvl1pPr>
            <a:lvl2pPr marL="431800" indent="-2159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647700" indent="-2159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3pPr>
            <a:lvl4pPr marL="863600" indent="-2159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noProof="0" dirty="0"/>
              <a:t>List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Forth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5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1" y="1152000"/>
            <a:ext cx="11425767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 baseline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383118" y="1684800"/>
            <a:ext cx="11425767" cy="36322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rgbClr val="C00000"/>
              </a:buClr>
              <a:defRPr/>
            </a:lvl1pPr>
          </a:lstStyle>
          <a:p>
            <a:pPr lvl="0"/>
            <a:r>
              <a:rPr lang="en-US" noProof="0" dirty="0"/>
              <a:t>Add diagram by clicking on the symbol</a:t>
            </a:r>
            <a:endParaRPr lang="de-DE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2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01600"/>
            <a:ext cx="913384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de-DE" dirty="0"/>
              <a:t>Slide title</a:t>
            </a:r>
            <a:endParaRPr lang="en-US" dirty="0"/>
          </a:p>
        </p:txBody>
      </p:sp>
      <p:pic>
        <p:nvPicPr>
          <p:cNvPr id="6" name="Picture 2" descr="P:\Orgakram\rwth_iehk_en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184115"/>
            <a:ext cx="3169232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247100"/>
            <a:ext cx="1726229" cy="925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205740" y="3422302"/>
            <a:ext cx="2371047" cy="5815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4312219"/>
            <a:ext cx="1103176" cy="570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1FCDCF-DD0C-4E28-91B5-6A8074C3ECB1}"/>
              </a:ext>
            </a:extLst>
          </p:cNvPr>
          <p:cNvPicPr/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6" t="30686" r="11868" b="31017"/>
          <a:stretch/>
        </p:blipFill>
        <p:spPr bwMode="auto">
          <a:xfrm>
            <a:off x="6821940" y="3362425"/>
            <a:ext cx="3200400" cy="606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12313F-E56E-4AEB-8C41-345FCE24D81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36114" y="3403636"/>
            <a:ext cx="2755631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7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383118" y="2487613"/>
            <a:ext cx="11425767" cy="10795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noProof="0" dirty="0">
                <a:solidFill>
                  <a:srgbClr val="C00000"/>
                </a:solidFill>
              </a:rPr>
              <a:t>Thank you!</a:t>
            </a: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1" y="3988800"/>
            <a:ext cx="11425767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noProof="0" dirty="0"/>
              <a:t>Add 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7838" y="196028"/>
            <a:ext cx="2371047" cy="5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1F5D-EF29-4176-BA08-0479C87992B8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6991-B7A1-4DA5-8808-60F73B8D3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68289" y="814388"/>
            <a:ext cx="11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268289" y="6534564"/>
            <a:ext cx="11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1"/>
          <p:cNvSpPr>
            <a:spLocks noChangeArrowheads="1"/>
          </p:cNvSpPr>
          <p:nvPr userDrawn="1"/>
        </p:nvSpPr>
        <p:spPr bwMode="auto">
          <a:xfrm>
            <a:off x="268289" y="6617285"/>
            <a:ext cx="84243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HY견고딕"/>
                <a:cs typeface="HY견고딕"/>
              </a:defRPr>
            </a:lvl9pPr>
          </a:lstStyle>
          <a:p>
            <a:pPr eaLnBrk="1" latinLnBrk="1" hangingPunct="1">
              <a:defRPr/>
            </a:pPr>
            <a:fld id="{3DDF5E21-2980-4365-AB15-B4F6486D8378}" type="slidenum">
              <a:rPr kumimoji="1" lang="ko-KR" altLang="en-US" sz="1200" smtClean="0">
                <a:solidFill>
                  <a:schemeClr val="tx1"/>
                </a:solidFill>
                <a:ea typeface="휴먼옛체"/>
                <a:cs typeface="휴먼옛체"/>
              </a:rPr>
              <a:pPr eaLnBrk="1" latinLnBrk="1" hangingPunct="1">
                <a:defRPr/>
              </a:pPr>
              <a:t>‹#›</a:t>
            </a:fld>
            <a:endParaRPr kumimoji="1" lang="en-US" altLang="ko-KR" sz="1200" dirty="0">
              <a:solidFill>
                <a:schemeClr val="tx1"/>
              </a:solidFill>
              <a:latin typeface="+mn-lt"/>
              <a:ea typeface="휴먼옛체"/>
              <a:cs typeface="휴먼옛체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7838" y="196028"/>
            <a:ext cx="2371047" cy="581507"/>
          </a:xfrm>
          <a:prstGeom prst="rect">
            <a:avLst/>
          </a:prstGeom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384000" y="6563944"/>
            <a:ext cx="11424000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2159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1200" dirty="0"/>
              <a:t>Project Plan</a:t>
            </a:r>
          </a:p>
        </p:txBody>
      </p:sp>
      <p:sp>
        <p:nvSpPr>
          <p:cNvPr id="18" name="Subtitle 2"/>
          <p:cNvSpPr txBox="1">
            <a:spLocks/>
          </p:cNvSpPr>
          <p:nvPr userDrawn="1"/>
        </p:nvSpPr>
        <p:spPr>
          <a:xfrm>
            <a:off x="10370820" y="6563944"/>
            <a:ext cx="1552891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2159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sz="1200" dirty="0"/>
              <a:t>Zinan Li</a:t>
            </a:r>
          </a:p>
        </p:txBody>
      </p:sp>
    </p:spTree>
    <p:extLst>
      <p:ext uri="{BB962C8B-B14F-4D97-AF65-F5344CB8AC3E}">
        <p14:creationId xmlns:p14="http://schemas.microsoft.com/office/powerpoint/2010/main" val="184114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fontAlgn="base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fontAlgn="base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fontAlgn="base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fontAlgn="base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fontAlgn="base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3265736"/>
            <a:ext cx="11424000" cy="897891"/>
          </a:xfrm>
        </p:spPr>
        <p:txBody>
          <a:bodyPr/>
          <a:lstStyle/>
          <a:p>
            <a:r>
              <a:rPr lang="en-US" sz="3000" dirty="0"/>
              <a:t>Experimental characterization of the deformation and failure fracture behavior of HSS</a:t>
            </a:r>
            <a:endParaRPr lang="en-GB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00" y="4285131"/>
            <a:ext cx="11424000" cy="2275467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Student: Feliks Diljak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Advisor: Zinan Li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Supervisor: Junhe Lian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Advanced Manufacturing and Materials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Department of Mechanical Engineering</a:t>
            </a:r>
          </a:p>
          <a:p>
            <a:pPr>
              <a:lnSpc>
                <a:spcPct val="125000"/>
              </a:lnSpc>
            </a:pPr>
            <a:r>
              <a:rPr lang="de-DE" altLang="zh-CN" sz="2000" i="1" dirty="0"/>
              <a:t>Aalto University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99"/>
    </mc:Choice>
    <mc:Fallback xmlns="">
      <p:transition spd="slow" advTm="2559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altLang="de-DE" dirty="0">
                <a:latin typeface="Arial"/>
                <a:cs typeface="Arial"/>
              </a:rPr>
              <a:t>Table of Contents</a:t>
            </a:r>
            <a:endParaRPr lang="en-US" altLang="de-DE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D426D67-3B63-49B8-B20A-FB54E80F6C10}"/>
              </a:ext>
            </a:extLst>
          </p:cNvPr>
          <p:cNvSpPr txBox="1">
            <a:spLocks/>
          </p:cNvSpPr>
          <p:nvPr/>
        </p:nvSpPr>
        <p:spPr>
          <a:xfrm>
            <a:off x="921598" y="1581249"/>
            <a:ext cx="9229233" cy="4045527"/>
          </a:xfrm>
          <a:prstGeom prst="rect">
            <a:avLst/>
          </a:prstGeom>
        </p:spPr>
        <p:txBody>
          <a:bodyPr lIns="0" tIns="0" rIns="0" bIns="0" anchor="t"/>
          <a:lstStyle>
            <a:lvl1pPr marL="2159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dirty="0">
                <a:latin typeface="Arial"/>
                <a:cs typeface="Arial"/>
              </a:rPr>
              <a:t>PROJECT OVERVIEW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Aim and objectives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Timeline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BACKGROUND and DEVELOPMENT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Literature review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Materials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Experimental plan</a:t>
            </a:r>
          </a:p>
          <a:p>
            <a:pPr lvl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lvl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 lvl="1">
              <a:lnSpc>
                <a:spcPct val="20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9008E6-46C2-4E39-A661-18B70AEB3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077" t="2742" r="1740" b="4021"/>
          <a:stretch/>
        </p:blipFill>
        <p:spPr>
          <a:xfrm>
            <a:off x="6096000" y="1949310"/>
            <a:ext cx="4530218" cy="33744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065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22C9C5-E7A8-413A-8337-C965F96721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Characterize the failure behavior of QP1000 at various temperatures</a:t>
            </a:r>
          </a:p>
          <a:p>
            <a:r>
              <a:rPr lang="en-US" dirty="0"/>
              <a:t>Characterize the failure behavior of DP1000 at room temperature</a:t>
            </a:r>
          </a:p>
          <a:p>
            <a:r>
              <a:rPr lang="en-US" dirty="0"/>
              <a:t>Compare the deformation property under each loading condition</a:t>
            </a:r>
          </a:p>
          <a:p>
            <a:r>
              <a:rPr lang="en-US" dirty="0"/>
              <a:t>Evaluate the difference of the failure performance among QP1000, DP1000 and CP1000 steels</a:t>
            </a:r>
          </a:p>
          <a:p>
            <a:endParaRPr lang="fi-FI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A78DC3-8553-472F-8200-F3D3EDA8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objectives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6262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0921-9006-4ECD-82FD-32040282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</a:t>
            </a:r>
            <a:endParaRPr lang="fi-FI" dirty="0"/>
          </a:p>
        </p:txBody>
      </p:sp>
      <p:sp>
        <p:nvSpPr>
          <p:cNvPr id="3" name="September 11: Introduction to course + Materials testing and characterisation…">
            <a:extLst>
              <a:ext uri="{FF2B5EF4-FFF2-40B4-BE49-F238E27FC236}">
                <a16:creationId xmlns:a16="http://schemas.microsoft.com/office/drawing/2014/main" id="{0379883A-1D2F-46D2-8E50-327DA9DD3C4B}"/>
              </a:ext>
            </a:extLst>
          </p:cNvPr>
          <p:cNvSpPr txBox="1">
            <a:spLocks/>
          </p:cNvSpPr>
          <p:nvPr/>
        </p:nvSpPr>
        <p:spPr>
          <a:xfrm>
            <a:off x="624419" y="1262742"/>
            <a:ext cx="10943167" cy="46046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609594" rtl="0" latinLnBrk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/>
              <a:defRPr sz="2800" b="1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33600" algn="l" defTabSz="609594" rtl="0" latinLnBrk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/>
              <a:defRPr sz="2666" b="0" i="0" u="none" strike="noStrike" cap="none" spc="0" baseline="0">
                <a:solidFill>
                  <a:srgbClr val="000000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2pPr>
            <a:lvl3pPr marL="0" marR="0" indent="307196" algn="l" defTabSz="609594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/>
              <a:defRPr sz="2134" b="0" i="1" u="none" strike="noStrike" cap="none" spc="0" baseline="0">
                <a:solidFill>
                  <a:srgbClr val="000000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3pPr>
            <a:lvl4pPr marL="0" marR="0" indent="796792" algn="l" defTabSz="609594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/>
              <a:defRPr sz="1867" b="0" i="0" u="none" strike="noStrike" cap="none" spc="0" baseline="0">
                <a:solidFill>
                  <a:srgbClr val="000000"/>
                </a:solidFill>
                <a:uFillTx/>
                <a:latin typeface="Georgia"/>
                <a:ea typeface="Georgia"/>
                <a:cs typeface="Georgia"/>
                <a:sym typeface="Georgia"/>
              </a:defRPr>
            </a:lvl4pPr>
            <a:lvl5pPr marL="0" marR="0" indent="1144788" algn="l" defTabSz="609594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/>
              <a:defRPr sz="1733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535645" marR="0" indent="-487675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145238" marR="0" indent="-487675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4754831" marR="0" indent="-487674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364425" marR="0" indent="-487674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30912" algn="l" defTabSz="1557851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>
                <a:tab pos="1557851" algn="dec"/>
              </a:tabLst>
              <a:defRPr sz="1472" i="1">
                <a:solidFill>
                  <a:srgbClr val="BB16A3">
                    <a:satOff val="-24130"/>
                    <a:lumOff val="14754"/>
                  </a:srgbClr>
                </a:solidFill>
              </a:defRPr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BB16A3">
                    <a:satOff val="-24130"/>
                    <a:lumOff val="14754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Week 1  Orientation week, initiation of the project</a:t>
            </a:r>
          </a:p>
          <a:p>
            <a:pPr marL="457200" marR="0" lvl="1" indent="282622" algn="l" defTabSz="366743" rtl="0" eaLnBrk="1" fontAlgn="auto" latinLnBrk="0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72" i="0"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BB16A3">
                    <a:satOff val="-24130"/>
                    <a:lumOff val="14754"/>
                  </a:srgbClr>
                </a:solidFill>
                <a:effectLst/>
                <a:uLnTx/>
                <a:uFillTx/>
                <a:latin typeface="Georgia"/>
                <a:sym typeface="Georgia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  <a:sym typeface="Georgia"/>
              </a:rPr>
              <a:t>Aug. 22</a:t>
            </a:r>
            <a:r>
              <a: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  <a:sym typeface="Georgia"/>
              </a:rPr>
              <a:t>nd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  <a:sym typeface="Georgia"/>
              </a:rPr>
              <a:t>  – 26</a:t>
            </a:r>
            <a:r>
              <a: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  <a:sym typeface="Georgia"/>
              </a:rPr>
              <a:t>th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+mn-ea"/>
              <a:cs typeface="+mn-cs"/>
              <a:sym typeface="Arial"/>
            </a:endParaRPr>
          </a:p>
          <a:p>
            <a:pPr marL="0" marR="0" lvl="0" indent="30912" algn="l" defTabSz="1557851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>
                <a:tab pos="1557851" algn="dec"/>
              </a:tabLst>
              <a:defRPr sz="1472" i="1">
                <a:solidFill>
                  <a:srgbClr val="BB16A3">
                    <a:satOff val="-24130"/>
                    <a:lumOff val="14754"/>
                  </a:srgbClr>
                </a:solidFill>
              </a:defRPr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BB16A3">
                    <a:satOff val="-24130"/>
                    <a:lumOff val="14754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Week 2 Lab training, project kick-off</a:t>
            </a:r>
          </a:p>
          <a:p>
            <a:pPr marL="457200" marR="0" lvl="1" indent="282622" algn="l" defTabSz="366743" rtl="0" eaLnBrk="1" fontAlgn="auto" latinLnBrk="0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1472" i="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  <a:sym typeface="Georgia"/>
              </a:rPr>
              <a:t>Postprocessing, testing, DIC setup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+mn-ea"/>
              <a:cs typeface="+mn-cs"/>
              <a:sym typeface="Arial"/>
            </a:endParaRPr>
          </a:p>
          <a:p>
            <a:pPr marL="0" marR="0" lvl="0" indent="30912" algn="l" defTabSz="1557851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>
                <a:tab pos="1557851" algn="dec"/>
              </a:tabLst>
              <a:defRPr sz="1472" i="1">
                <a:solidFill>
                  <a:srgbClr val="BB16A3">
                    <a:satOff val="-24130"/>
                    <a:lumOff val="14754"/>
                  </a:srgbClr>
                </a:solidFill>
              </a:defRPr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BB16A3">
                    <a:satOff val="-24130"/>
                    <a:lumOff val="14754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Week 3 4 &amp; 5  Experimental tests part A, mid-term review</a:t>
            </a:r>
          </a:p>
          <a:p>
            <a:pPr marL="457200" lvl="1" indent="282622" defTabSz="366743" eaLnBrk="1" fontAlgn="auto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defRPr sz="1472" i="0"/>
            </a:pPr>
            <a:r>
              <a:rPr lang="en-US" sz="1800" kern="0" dirty="0"/>
              <a:t>DIC measurement on tensile tests</a:t>
            </a:r>
            <a:endParaRPr lang="en-US" sz="1800" b="1" i="1" kern="0" dirty="0">
              <a:solidFill>
                <a:srgbClr val="BB16A3">
                  <a:satOff val="-24130"/>
                  <a:lumOff val="14754"/>
                </a:srgbClr>
              </a:solidFill>
              <a:latin typeface="Arial"/>
              <a:cs typeface="Arial"/>
              <a:sym typeface="Arial"/>
            </a:endParaRPr>
          </a:p>
          <a:p>
            <a:pPr marL="0" marR="0" lvl="0" indent="30912" algn="l" defTabSz="1557851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>
                <a:tab pos="1557851" algn="dec"/>
              </a:tabLst>
              <a:defRPr sz="1472" i="1">
                <a:solidFill>
                  <a:srgbClr val="BB16A3">
                    <a:satOff val="-24130"/>
                    <a:lumOff val="14754"/>
                  </a:srgbClr>
                </a:solidFill>
              </a:defRPr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BB16A3">
                    <a:satOff val="-24130"/>
                    <a:lumOff val="14754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Week 6 7 &amp; 8  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BB16A3">
                    <a:satOff val="-24130"/>
                    <a:lumOff val="14754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Experimental tests part B, progress meeting</a:t>
            </a:r>
          </a:p>
          <a:p>
            <a:pPr marL="457200" lvl="1" indent="282622" defTabSz="366743" eaLnBrk="1" fontAlgn="auto" hangingPunct="1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defRPr sz="1472" i="0"/>
            </a:pPr>
            <a:r>
              <a:rPr lang="en-US" sz="1800" kern="0" dirty="0">
                <a:ea typeface="+mn-ea"/>
                <a:cs typeface="+mn-cs"/>
              </a:rPr>
              <a:t>Elevated temperature tensile tests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BB16A3">
                  <a:satOff val="-24130"/>
                  <a:lumOff val="14754"/>
                </a:srgbClr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30912" algn="l" defTabSz="1557851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>
                <a:tab pos="1557851" algn="dec"/>
              </a:tabLst>
              <a:defRPr sz="1472" i="1">
                <a:solidFill>
                  <a:srgbClr val="BB16A3">
                    <a:satOff val="-24130"/>
                    <a:lumOff val="14754"/>
                  </a:srgbClr>
                </a:solidFill>
              </a:defRPr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BB16A3">
                    <a:satOff val="-24130"/>
                    <a:lumOff val="14754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Week 9  Submission of the final report  </a:t>
            </a:r>
          </a:p>
          <a:p>
            <a:pPr marL="0" marR="0" lvl="1" indent="282622" algn="l" defTabSz="366743" rtl="0" eaLnBrk="1" fontAlgn="auto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/>
              <a:defRPr sz="1472" i="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sym typeface="Georgia"/>
              </a:rPr>
              <a:t>		Submission DL: Oct. 21</a:t>
            </a:r>
            <a:r>
              <a: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sym typeface="Georgia"/>
              </a:rPr>
              <a:t>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sym typeface="Georgia"/>
              </a:rPr>
              <a:t> </a:t>
            </a:r>
          </a:p>
          <a:p>
            <a:pPr marL="0" marR="0" lvl="1" indent="282622" algn="l" defTabSz="36674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BB16A3"/>
              </a:buClr>
              <a:buSzTx/>
              <a:buFont typeface="Wingdings" panose="05000000000000000000" pitchFamily="2" charset="2"/>
              <a:buNone/>
              <a:tabLst/>
              <a:defRPr sz="1472" i="0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53681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E1B4-44AE-4219-A010-011B7B63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  <a:endParaRPr lang="fi-FI" dirty="0"/>
          </a:p>
        </p:txBody>
      </p:sp>
      <p:sp>
        <p:nvSpPr>
          <p:cNvPr id="4" name="Help with CES software…">
            <a:extLst>
              <a:ext uri="{FF2B5EF4-FFF2-40B4-BE49-F238E27FC236}">
                <a16:creationId xmlns:a16="http://schemas.microsoft.com/office/drawing/2014/main" id="{FD99F0DB-4AEC-4479-BEE4-2280C056D440}"/>
              </a:ext>
            </a:extLst>
          </p:cNvPr>
          <p:cNvSpPr txBox="1">
            <a:spLocks/>
          </p:cNvSpPr>
          <p:nvPr/>
        </p:nvSpPr>
        <p:spPr>
          <a:xfrm>
            <a:off x="334633" y="822035"/>
            <a:ext cx="9935189" cy="5717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95" marR="0" indent="-457195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045018" marR="0" indent="-435424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625584" marR="0" indent="-406396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316457" marR="0" indent="-487675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926051" marR="0" indent="-487675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26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535645" marR="0" indent="-487675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4145238" marR="0" indent="-487675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4754831" marR="0" indent="-487674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5364425" marR="0" indent="-487674" algn="l" defTabSz="609594" rtl="0" latinLnBrk="0">
              <a:lnSpc>
                <a:spcPct val="100000"/>
              </a:lnSpc>
              <a:spcBef>
                <a:spcPts val="93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267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195" marR="0" lvl="0" indent="-457195" algn="l" defTabSz="51205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1764"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Project kick-off meeting with</a:t>
            </a:r>
            <a:r>
              <a:rPr lang="en-US" sz="1600" b="1" kern="0" dirty="0"/>
              <a:t> Supervisor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(Sep. 6</a:t>
            </a:r>
            <a:r>
              <a:rPr kumimoji="0" lang="en-US" sz="16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, 11:00 - 12:00)</a:t>
            </a:r>
          </a:p>
          <a:p>
            <a:pPr marL="457195" marR="0" lvl="0" indent="0" algn="l" defTabSz="51205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None/>
              <a:tabLst/>
              <a:defRPr sz="1679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1</a:t>
            </a:r>
            <a:r>
              <a:rPr kumimoji="0" lang="en-US" sz="16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presentation with Professor (early stage)</a:t>
            </a:r>
          </a:p>
          <a:p>
            <a:pPr marL="457195" marR="0" lvl="0" indent="-457195" algn="l" defTabSz="51205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1764"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Weekly meeting with Advisor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(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Thursdays, 16:00 - 17:00) </a:t>
            </a:r>
          </a:p>
          <a:p>
            <a:pPr marL="457195" marR="0" lvl="0" indent="0" algn="l" defTabSz="51205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None/>
              <a:tabLst/>
              <a:defRPr sz="1679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Progress meeting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 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marL="457195" marR="0" lvl="0" indent="-457195" algn="l" defTabSz="51205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1764"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Mid-term presentation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(Sep. 23</a:t>
            </a:r>
            <a:r>
              <a:rPr kumimoji="0" lang="en-US" sz="16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rd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, 14:00 - 15:30) </a:t>
            </a:r>
          </a:p>
          <a:p>
            <a:pPr marL="457195" marR="0" lvl="0" indent="0" algn="l" defTabSz="51205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None/>
              <a:tabLst/>
              <a:defRPr sz="1679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Presentation within the whole group, with a 15-20 minutes presentation and 10 minutes feedback session. </a:t>
            </a:r>
          </a:p>
          <a:p>
            <a:pPr lvl="0" defTabSz="512058" eaLnBrk="1" fontAlgn="auto" hangingPunct="1">
              <a:lnSpc>
                <a:spcPct val="125000"/>
              </a:lnSpc>
              <a:spcBef>
                <a:spcPts val="0"/>
              </a:spcBef>
              <a:defRPr sz="1764"/>
            </a:pPr>
            <a:r>
              <a:rPr lang="en-US" sz="1600" b="1" kern="0" dirty="0">
                <a:ea typeface="+mn-ea"/>
              </a:rPr>
              <a:t>Monitoring meeting</a:t>
            </a:r>
            <a:r>
              <a:rPr lang="en-US" sz="1600" b="1" kern="0" dirty="0"/>
              <a:t> – </a:t>
            </a:r>
            <a:r>
              <a:rPr lang="en-US" sz="1600" b="1" kern="0" dirty="0">
                <a:ea typeface="+mn-ea"/>
              </a:rPr>
              <a:t>Advisor &amp; Supervisor </a:t>
            </a:r>
            <a:r>
              <a:rPr lang="en-US" sz="1600" kern="0" dirty="0">
                <a:ea typeface="+mn-ea"/>
              </a:rPr>
              <a:t>(Oct. 4</a:t>
            </a:r>
            <a:r>
              <a:rPr lang="en-US" sz="1600" kern="0" baseline="30000" dirty="0">
                <a:ea typeface="+mn-ea"/>
              </a:rPr>
              <a:t>th</a:t>
            </a:r>
            <a:r>
              <a:rPr lang="en-US" sz="1600" kern="0" dirty="0">
                <a:ea typeface="+mn-ea"/>
              </a:rPr>
              <a:t>,14:00-15:00)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defTabSz="512058" eaLnBrk="1" fontAlgn="auto" hangingPunct="1">
              <a:lnSpc>
                <a:spcPct val="125000"/>
              </a:lnSpc>
              <a:spcBef>
                <a:spcPts val="0"/>
              </a:spcBef>
              <a:defRPr sz="1764"/>
            </a:pPr>
            <a:r>
              <a:rPr lang="en-US" sz="1600" b="1" kern="0" dirty="0"/>
              <a:t>Feedback after mid-term – Student &amp; Advisor </a:t>
            </a:r>
            <a:endParaRPr lang="en-US" sz="1600" kern="0" dirty="0"/>
          </a:p>
          <a:p>
            <a:pPr lvl="0" defTabSz="512058" eaLnBrk="1" fontAlgn="auto" hangingPunct="1">
              <a:lnSpc>
                <a:spcPct val="125000"/>
              </a:lnSpc>
              <a:spcBef>
                <a:spcPts val="0"/>
              </a:spcBef>
              <a:defRPr sz="1764"/>
            </a:pPr>
            <a:r>
              <a:rPr lang="en-US" sz="1600" b="1" kern="0" dirty="0"/>
              <a:t>First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sym typeface="Arial"/>
              </a:rPr>
              <a:t> draft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Arial"/>
              </a:rPr>
              <a:t>report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(Due by Oct. 9</a:t>
            </a:r>
            <a:r>
              <a:rPr kumimoji="0" lang="en-US" sz="16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th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) </a:t>
            </a:r>
          </a:p>
          <a:p>
            <a:pPr marL="457195" marR="0" lvl="0" indent="-457195" algn="l" defTabSz="51205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1764"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sym typeface="Arial"/>
              </a:rPr>
              <a:t>Second/final presentation with all </a:t>
            </a:r>
            <a:r>
              <a:rPr kumimoji="0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sym typeface="Arial"/>
              </a:rPr>
              <a:t>deliverables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sym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Arial"/>
              </a:rPr>
              <a:t>(Oct. 13</a:t>
            </a:r>
            <a:r>
              <a:rPr kumimoji="0" lang="en-US" sz="16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Arial"/>
              </a:rPr>
              <a:t>th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Arial"/>
              </a:rPr>
              <a:t>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Arial"/>
            </a:endParaRPr>
          </a:p>
          <a:p>
            <a:pPr marL="457195" marR="0" lvl="0" indent="-457195" algn="l" defTabSz="51205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Char char="q"/>
              <a:tabLst/>
              <a:defRPr sz="1764"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Final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report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(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Due by Oct. 21</a:t>
            </a:r>
            <a:r>
              <a:rPr kumimoji="0" lang="en-US" sz="16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) </a:t>
            </a:r>
          </a:p>
          <a:p>
            <a:pPr marL="457195" marR="0" lvl="0" indent="0" algn="l" defTabSz="51205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BB16A3"/>
              </a:buClr>
              <a:buSzPct val="70000"/>
              <a:buFont typeface="Wingdings" panose="05000000000000000000" pitchFamily="2" charset="2"/>
              <a:buNone/>
              <a:tabLst/>
              <a:defRPr sz="1679"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Project 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report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with </a:t>
            </a:r>
            <a:r>
              <a:rPr lang="en-US" sz="1600" kern="0" dirty="0"/>
              <a:t>20 -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40 pages. Complete results, progress summary, plots,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 discussion, given template.</a:t>
            </a:r>
          </a:p>
          <a:p>
            <a:pPr lvl="0" defTabSz="512058" eaLnBrk="1" fontAlgn="auto" hangingPunct="1">
              <a:lnSpc>
                <a:spcPct val="125000"/>
              </a:lnSpc>
              <a:spcBef>
                <a:spcPts val="0"/>
              </a:spcBef>
              <a:defRPr sz="1764"/>
            </a:pPr>
            <a:r>
              <a:rPr lang="en-US" sz="1600" b="1" kern="0" dirty="0"/>
              <a:t>Evaluation/feedback of the work – Advisor &amp; Supervisor </a:t>
            </a:r>
            <a:r>
              <a:rPr lang="en-US" altLang="zh-CN" sz="1600" kern="0" dirty="0"/>
              <a:t>(</a:t>
            </a:r>
            <a:r>
              <a:rPr lang="en-US" sz="1600" kern="0" dirty="0"/>
              <a:t>Due by Oct. 28) </a:t>
            </a:r>
          </a:p>
          <a:p>
            <a:pPr lvl="0" indent="0" defTabSz="512058" eaLnBrk="1" fontAlgn="auto" hangingPunct="1">
              <a:lnSpc>
                <a:spcPct val="125000"/>
              </a:lnSpc>
              <a:spcBef>
                <a:spcPts val="0"/>
              </a:spcBef>
              <a:buNone/>
              <a:defRPr sz="1679"/>
            </a:pPr>
            <a:r>
              <a:rPr lang="en-US" sz="1600" kern="0" dirty="0"/>
              <a:t>Review the deliverables &amp; report. Review &amp; finalize the evaluation draft of the student by the advisor.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3B898-3B52-40E3-BA9A-58C55DD2262C}"/>
              </a:ext>
            </a:extLst>
          </p:cNvPr>
          <p:cNvSpPr/>
          <p:nvPr/>
        </p:nvSpPr>
        <p:spPr>
          <a:xfrm>
            <a:off x="10409836" y="1149331"/>
            <a:ext cx="629053" cy="480238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BB16A3"/>
            </a:solidFill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60959" tIns="60959" rIns="60959" bIns="60959" numCol="1" spcCol="38100" rtlCol="0" anchor="ctr">
            <a:spAutoFit/>
          </a:bodyPr>
          <a:lstStyle/>
          <a:p>
            <a:pPr marL="0" marR="0" lvl="0" indent="0" algn="l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7765D-F34A-46F9-A8B5-B1162FFD7E7C}"/>
              </a:ext>
            </a:extLst>
          </p:cNvPr>
          <p:cNvSpPr txBox="1"/>
          <p:nvPr/>
        </p:nvSpPr>
        <p:spPr>
          <a:xfrm rot="16200000">
            <a:off x="8443043" y="3379340"/>
            <a:ext cx="4573110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lvl="0" indent="0" algn="ct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Internship Project</a:t>
            </a:r>
          </a:p>
        </p:txBody>
      </p:sp>
    </p:spTree>
    <p:extLst>
      <p:ext uri="{BB962C8B-B14F-4D97-AF65-F5344CB8AC3E}">
        <p14:creationId xmlns:p14="http://schemas.microsoft.com/office/powerpoint/2010/main" val="223881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B81677-11F2-4110-A073-A63B6DF27E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Daily supervision and weekly discussion with </a:t>
            </a:r>
            <a:r>
              <a:rPr lang="en-US" dirty="0" err="1"/>
              <a:t>advisior</a:t>
            </a:r>
            <a:endParaRPr lang="en-US" dirty="0"/>
          </a:p>
          <a:p>
            <a:r>
              <a:rPr lang="en-US" dirty="0"/>
              <a:t>Scientific discussion in the weekly scientific group meeting </a:t>
            </a:r>
          </a:p>
          <a:p>
            <a:r>
              <a:rPr lang="en-US" dirty="0"/>
              <a:t>Progressive discussion with supervising Professor once per three weeks</a:t>
            </a:r>
          </a:p>
          <a:p>
            <a:r>
              <a:rPr lang="en-US" dirty="0"/>
              <a:t>Progressive presentation in group meetings every 1.5 months</a:t>
            </a:r>
            <a:endParaRPr lang="fi-FI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E60C87-7270-4E2C-AF37-42E55A84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plan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4076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DDC601-0C4D-4E4C-9E8D-5220666729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Testing results and data</a:t>
            </a:r>
          </a:p>
          <a:p>
            <a:pPr lvl="1"/>
            <a:r>
              <a:rPr lang="en-US" dirty="0"/>
              <a:t>Measured sample dimensions with detailed features</a:t>
            </a:r>
          </a:p>
          <a:p>
            <a:pPr lvl="1"/>
            <a:r>
              <a:rPr lang="en-US" dirty="0"/>
              <a:t>Photos of the sample before and after tension</a:t>
            </a:r>
          </a:p>
          <a:p>
            <a:pPr lvl="1"/>
            <a:r>
              <a:rPr lang="en-US" dirty="0"/>
              <a:t>Force-Displacement until fracture</a:t>
            </a:r>
          </a:p>
          <a:p>
            <a:pPr lvl="1"/>
            <a:r>
              <a:rPr lang="en-US" dirty="0"/>
              <a:t>DIC measurement, images, calculation after postprocessing</a:t>
            </a:r>
          </a:p>
          <a:p>
            <a:pPr marL="432000" lvl="1" indent="0">
              <a:buNone/>
            </a:pPr>
            <a:endParaRPr lang="en-US" dirty="0"/>
          </a:p>
          <a:p>
            <a:r>
              <a:rPr lang="en-US" dirty="0"/>
              <a:t>Report </a:t>
            </a:r>
          </a:p>
          <a:p>
            <a:pPr lvl="1"/>
            <a:r>
              <a:rPr lang="en-US" dirty="0"/>
              <a:t>Brief literature review</a:t>
            </a:r>
          </a:p>
          <a:p>
            <a:pPr lvl="1"/>
            <a:r>
              <a:rPr lang="en-US" dirty="0"/>
              <a:t>Scientific writing</a:t>
            </a:r>
          </a:p>
          <a:p>
            <a:pPr lvl="1"/>
            <a:r>
              <a:rPr lang="en-US" dirty="0"/>
              <a:t>Progress summary</a:t>
            </a:r>
          </a:p>
          <a:p>
            <a:pPr lvl="1"/>
            <a:r>
              <a:rPr lang="en-US" dirty="0"/>
              <a:t>Presentation</a:t>
            </a:r>
            <a:endParaRPr lang="fi-FI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33722-C9B8-44CC-9A96-5D7E79C8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results, deliverables</a:t>
            </a:r>
          </a:p>
        </p:txBody>
      </p:sp>
    </p:spTree>
    <p:extLst>
      <p:ext uri="{BB962C8B-B14F-4D97-AF65-F5344CB8AC3E}">
        <p14:creationId xmlns:p14="http://schemas.microsoft.com/office/powerpoint/2010/main" val="295546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DDC601-0C4D-4E4C-9E8D-5220666729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33722-C9B8-44CC-9A96-5D7E79C8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procedures</a:t>
            </a:r>
          </a:p>
        </p:txBody>
      </p:sp>
    </p:spTree>
    <p:extLst>
      <p:ext uri="{BB962C8B-B14F-4D97-AF65-F5344CB8AC3E}">
        <p14:creationId xmlns:p14="http://schemas.microsoft.com/office/powerpoint/2010/main" val="23128572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4"/>
</p:tagLst>
</file>

<file path=ppt/theme/theme1.xml><?xml version="1.0" encoding="utf-8"?>
<a:theme xmlns:a="http://schemas.openxmlformats.org/drawingml/2006/main" name="5_Master_Aalto_2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40711_Powerpointvorlage_institute" id="{6AF4898E-60FD-416D-BF3D-28671F2B1415}" vid="{09427FF8-CA38-4CCF-836C-16EF93A39D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939adeb-b424-4b1d-aedb-1dddbad62a9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A9A36768BFBA4B866FD78BE76CDDB4" ma:contentTypeVersion="12" ma:contentTypeDescription="Create a new document." ma:contentTypeScope="" ma:versionID="76da1c8c66d04cfb4c95c08bca544c6f">
  <xsd:schema xmlns:xsd="http://www.w3.org/2001/XMLSchema" xmlns:xs="http://www.w3.org/2001/XMLSchema" xmlns:p="http://schemas.microsoft.com/office/2006/metadata/properties" xmlns:ns2="1939adeb-b424-4b1d-aedb-1dddbad62a9a" xmlns:ns3="b915a8e2-26fd-4269-82f7-377190d4bf78" targetNamespace="http://schemas.microsoft.com/office/2006/metadata/properties" ma:root="true" ma:fieldsID="6ab02b20fdda6349c98e016032808f0b" ns2:_="" ns3:_="">
    <xsd:import namespace="1939adeb-b424-4b1d-aedb-1dddbad62a9a"/>
    <xsd:import namespace="b915a8e2-26fd-4269-82f7-377190d4bf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9adeb-b424-4b1d-aedb-1dddbad62a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d61bb93-c830-477f-800c-34a01ab1e7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15a8e2-26fd-4269-82f7-377190d4bf7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66E2DF-53E2-41CD-96DF-1C1415BDA7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16DF14-3C0E-4C45-87C0-C4EC4B3994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442CBDC-2B9B-4562-AAE5-E6D62E15BB38}"/>
</file>

<file path=docProps/app.xml><?xml version="1.0" encoding="utf-8"?>
<Properties xmlns="http://schemas.openxmlformats.org/officeDocument/2006/extended-properties" xmlns:vt="http://schemas.openxmlformats.org/officeDocument/2006/docPropsVTypes">
  <Template>Präsentation_Master_RWTH_Institute</Template>
  <TotalTime>111359</TotalTime>
  <Words>425</Words>
  <Application>Microsoft Office PowerPoint</Application>
  <PresentationFormat>Widescreen</PresentationFormat>
  <Paragraphs>68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Symbol</vt:lpstr>
      <vt:lpstr>Wingdings</vt:lpstr>
      <vt:lpstr>5_Master_Aalto_2</vt:lpstr>
      <vt:lpstr>Experimental characterization of the deformation and failure fracture behavior of HSS</vt:lpstr>
      <vt:lpstr>Table of Contents</vt:lpstr>
      <vt:lpstr>Aim &amp; objectives</vt:lpstr>
      <vt:lpstr>Timetable</vt:lpstr>
      <vt:lpstr>Activities</vt:lpstr>
      <vt:lpstr>Monitoring plan</vt:lpstr>
      <vt:lpstr>Expected results, deliverables</vt:lpstr>
      <vt:lpstr>Evaluation procedures</vt:lpstr>
    </vt:vector>
  </TitlesOfParts>
  <Company>IEHK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Exp. char. failure </dc:title>
  <dc:subject>HSS</dc:subject>
  <dc:creator>Li Zinan</dc:creator>
  <cp:lastModifiedBy>Lian Junhe</cp:lastModifiedBy>
  <cp:revision>946</cp:revision>
  <cp:lastPrinted>2021-12-02T11:34:25Z</cp:lastPrinted>
  <dcterms:created xsi:type="dcterms:W3CDTF">2014-11-13T09:09:37Z</dcterms:created>
  <dcterms:modified xsi:type="dcterms:W3CDTF">2022-10-17T15:05:52Z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0x010100E0A9A36768BFBA4B866FD78BE76CDDB4</vt:lpwstr>
  </property>
  <property fmtid="{D5CDD505-2E9C-101B-9397-08002B2CF9AE}" pid="3" name="Order">
    <vt:r8>200</vt:r8>
  </property>
  <property fmtid="{D5CDD505-2E9C-101B-9397-08002B2CF9AE}" pid="4" name="xd_Signature">
    <vt:bool>false</vt:bool>
  </property>
  <property fmtid="{D5CDD505-2E9C-101B-9397-08002B2CF9AE}" pid="5" name="_ColorTag">
    <vt:lpwstr/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_ColorHex">
    <vt:lpwstr/>
  </property>
  <property fmtid="{D5CDD505-2E9C-101B-9397-08002B2CF9AE}" pid="12" name="_Emoji">
    <vt:lpwstr/>
  </property>
  <property fmtid="{D5CDD505-2E9C-101B-9397-08002B2CF9AE}" pid="13" name="ComplianceAssetId">
    <vt:lpwstr/>
  </property>
  <property fmtid="{D5CDD505-2E9C-101B-9397-08002B2CF9AE}" pid="14" name="TemplateUrl">
    <vt:lpwstr/>
  </property>
</Properties>
</file>