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28"/>
  </p:notesMasterIdLst>
  <p:handoutMasterIdLst>
    <p:handoutMasterId r:id="rId29"/>
  </p:handout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9" r:id="rId19"/>
    <p:sldId id="275" r:id="rId20"/>
    <p:sldId id="276" r:id="rId21"/>
    <p:sldId id="277" r:id="rId22"/>
    <p:sldId id="278" r:id="rId23"/>
    <p:sldId id="257" r:id="rId24"/>
    <p:sldId id="258" r:id="rId25"/>
    <p:sldId id="259"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E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982898090976038"/>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FI"/>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Entertainment</c:v>
                </c:pt>
                <c:pt idx="1">
                  <c:v>Travel</c:v>
                </c:pt>
                <c:pt idx="2">
                  <c:v>Accommodation</c:v>
                </c:pt>
                <c:pt idx="3">
                  <c:v>Food</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FI"/>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r>
            <a:rPr lang="en-ZA" cap="none" dirty="0"/>
            <a:t>Adventure</a:t>
          </a:r>
          <a:endParaRPr lang="en-US" cap="none" dirty="0"/>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r>
            <a:rPr lang="en-ZA" cap="none" dirty="0"/>
            <a:t>Enthusiasm</a:t>
          </a:r>
          <a:endParaRPr lang="en-US" cap="none" dirty="0"/>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r>
            <a:rPr lang="en-ZA" cap="none" dirty="0"/>
            <a:t>Discovery</a:t>
          </a:r>
          <a:endParaRPr lang="en-US" cap="none" dirty="0"/>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dgm:spPr/>
    </dgm:pt>
    <dgm:pt modelId="{8FF3ED10-1F7A-4228-8DBA-95ED52350852}" type="pres">
      <dgm:prSet presAssocID="{0C85100E-26AF-40B3-97DF-19C4EC3CC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dgm:spPr/>
    </dgm:pt>
    <dgm:pt modelId="{D6853916-A787-4645-8300-F6B01D5465FD}" type="pres">
      <dgm:prSet presAssocID="{69653324-E1E3-437C-A9D5-28B1353F64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dgm:spPr/>
    </dgm:pt>
    <dgm:pt modelId="{F978FA78-402E-430D-BD6D-B50543BC1779}" type="pres">
      <dgm:prSet presAssocID="{7F8797D3-295D-45B0-9E28-F7696E313A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r>
            <a:rPr lang="en-ZA" cap="none" dirty="0"/>
            <a:t>Adventure</a:t>
          </a:r>
          <a:endParaRPr lang="en-US" cap="none" dirty="0"/>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r>
            <a:rPr lang="en-ZA" cap="none" dirty="0"/>
            <a:t>Enthusiasm</a:t>
          </a:r>
          <a:endParaRPr lang="en-US" cap="none" dirty="0"/>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r>
            <a:rPr lang="en-ZA" cap="none" dirty="0"/>
            <a:t>Discovery</a:t>
          </a:r>
          <a:endParaRPr lang="en-US" cap="none" dirty="0"/>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dgm:spPr/>
    </dgm:pt>
    <dgm:pt modelId="{8FF3ED10-1F7A-4228-8DBA-95ED52350852}" type="pres">
      <dgm:prSet presAssocID="{0C85100E-26AF-40B3-97DF-19C4EC3CC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dgm:spPr/>
    </dgm:pt>
    <dgm:pt modelId="{D6853916-A787-4645-8300-F6B01D5465FD}" type="pres">
      <dgm:prSet presAssocID="{69653324-E1E3-437C-A9D5-28B1353F64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dgm:spPr/>
    </dgm:pt>
    <dgm:pt modelId="{F978FA78-402E-430D-BD6D-B50543BC1779}" type="pres">
      <dgm:prSet presAssocID="{7F8797D3-295D-45B0-9E28-F7696E313A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1362DA-B794-45B9-9BEE-599A1FD4F7C7}" type="doc">
      <dgm:prSet loTypeId="urn:microsoft.com/office/officeart/2009/3/layout/PhasedProcess" loCatId="process" qsTypeId="urn:microsoft.com/office/officeart/2005/8/quickstyle/simple3" qsCatId="simple" csTypeId="urn:microsoft.com/office/officeart/2005/8/colors/accent0_3" csCatId="mainScheme" phldr="1"/>
      <dgm:spPr/>
      <dgm:t>
        <a:bodyPr/>
        <a:lstStyle/>
        <a:p>
          <a:endParaRPr lang="en-ZA"/>
        </a:p>
      </dgm:t>
    </dgm:pt>
    <dgm:pt modelId="{4821B3E8-9370-4D21-8198-65BA4339E415}">
      <dgm:prSet phldrT="[Text]" custT="1"/>
      <dgm:spPr/>
      <dgm:t>
        <a:bodyPr/>
        <a:lstStyle/>
        <a:p>
          <a:r>
            <a:rPr lang="en-ZA" sz="1800" b="1" dirty="0"/>
            <a:t>Car</a:t>
          </a:r>
        </a:p>
      </dgm:t>
    </dgm:pt>
    <dgm:pt modelId="{763F03D9-CB7E-435B-BA77-D1F8D4274E03}" type="parTrans" cxnId="{E14EC1FA-6481-41D2-AE31-0F9E15D74881}">
      <dgm:prSet/>
      <dgm:spPr/>
      <dgm:t>
        <a:bodyPr/>
        <a:lstStyle/>
        <a:p>
          <a:endParaRPr lang="en-ZA" sz="1400"/>
        </a:p>
      </dgm:t>
    </dgm:pt>
    <dgm:pt modelId="{9F2F4829-C8AF-40C8-B99D-D020B7AFAD49}" type="sibTrans" cxnId="{E14EC1FA-6481-41D2-AE31-0F9E15D74881}">
      <dgm:prSet/>
      <dgm:spPr/>
      <dgm:t>
        <a:bodyPr/>
        <a:lstStyle/>
        <a:p>
          <a:endParaRPr lang="en-ZA" sz="1400"/>
        </a:p>
      </dgm:t>
    </dgm:pt>
    <dgm:pt modelId="{A79BCC07-4436-42E3-80A6-732F0A17966E}">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Ride Share</a:t>
          </a:r>
        </a:p>
      </dgm:t>
    </dgm:pt>
    <dgm:pt modelId="{087A1BFF-C84C-4587-A80D-8974ABC8EF5F}" type="sibTrans" cxnId="{6C3AEE11-2408-49AA-A775-6A3512F6F523}">
      <dgm:prSet/>
      <dgm:spPr/>
      <dgm:t>
        <a:bodyPr/>
        <a:lstStyle/>
        <a:p>
          <a:endParaRPr lang="en-ZA" sz="1400"/>
        </a:p>
      </dgm:t>
    </dgm:pt>
    <dgm:pt modelId="{C3A2DAB3-4DF7-44D0-8672-751A277F8AE2}" type="parTrans" cxnId="{6C3AEE11-2408-49AA-A775-6A3512F6F523}">
      <dgm:prSet/>
      <dgm:spPr/>
      <dgm:t>
        <a:bodyPr/>
        <a:lstStyle/>
        <a:p>
          <a:endParaRPr lang="en-ZA" sz="1400"/>
        </a:p>
      </dgm:t>
    </dgm:pt>
    <dgm:pt modelId="{8990175B-9D44-4607-8FBA-A007DD3BDCD2}">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Taxi</a:t>
          </a:r>
        </a:p>
      </dgm:t>
    </dgm:pt>
    <dgm:pt modelId="{02F16045-3CB8-41FE-AF3D-FC471EDB1A43}" type="sibTrans" cxnId="{3B800981-BF06-4825-8D19-D45C3C790513}">
      <dgm:prSet/>
      <dgm:spPr/>
      <dgm:t>
        <a:bodyPr/>
        <a:lstStyle/>
        <a:p>
          <a:endParaRPr lang="en-ZA" sz="1400"/>
        </a:p>
      </dgm:t>
    </dgm:pt>
    <dgm:pt modelId="{1E28B33B-A87B-4A20-B998-C7F1781B7D5F}" type="parTrans" cxnId="{3B800981-BF06-4825-8D19-D45C3C790513}">
      <dgm:prSet/>
      <dgm:spPr/>
      <dgm:t>
        <a:bodyPr/>
        <a:lstStyle/>
        <a:p>
          <a:endParaRPr lang="en-ZA" sz="1400"/>
        </a:p>
      </dgm:t>
    </dgm:pt>
    <dgm:pt modelId="{819594FA-0AF7-4BCA-BF4E-B320063C2DB1}">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Rental</a:t>
          </a:r>
        </a:p>
      </dgm:t>
    </dgm:pt>
    <dgm:pt modelId="{132C8A32-FFC0-4A33-B7C4-C6295D26E9C0}" type="sibTrans" cxnId="{4E926AF1-506D-474E-8D21-8714659EE5EF}">
      <dgm:prSet/>
      <dgm:spPr/>
      <dgm:t>
        <a:bodyPr/>
        <a:lstStyle/>
        <a:p>
          <a:endParaRPr lang="en-ZA" sz="1400"/>
        </a:p>
      </dgm:t>
    </dgm:pt>
    <dgm:pt modelId="{1E130B30-3A17-4D96-B9AD-9A806206E5CD}" type="parTrans" cxnId="{4E926AF1-506D-474E-8D21-8714659EE5EF}">
      <dgm:prSet/>
      <dgm:spPr/>
      <dgm:t>
        <a:bodyPr/>
        <a:lstStyle/>
        <a:p>
          <a:endParaRPr lang="en-ZA" sz="1400"/>
        </a:p>
      </dgm:t>
    </dgm:pt>
    <dgm:pt modelId="{EED48EC9-139E-4D1A-A023-E1766F475502}">
      <dgm:prSet phldrT="[Text]" custT="1"/>
      <dgm:spPr/>
      <dgm:t>
        <a:bodyPr/>
        <a:lstStyle/>
        <a:p>
          <a:r>
            <a:rPr lang="en-ZA" sz="1800" b="1" dirty="0"/>
            <a:t>Air</a:t>
          </a:r>
        </a:p>
      </dgm:t>
    </dgm:pt>
    <dgm:pt modelId="{E8A58E6C-D702-4CD5-A4A4-68BF06D65777}" type="sibTrans" cxnId="{508AA677-84BC-4D76-B730-28EA84E9EBCA}">
      <dgm:prSet/>
      <dgm:spPr/>
      <dgm:t>
        <a:bodyPr/>
        <a:lstStyle/>
        <a:p>
          <a:endParaRPr lang="en-ZA" sz="1400"/>
        </a:p>
      </dgm:t>
    </dgm:pt>
    <dgm:pt modelId="{D0F6851C-F0F8-491D-B94E-762CD794E96A}" type="parTrans" cxnId="{508AA677-84BC-4D76-B730-28EA84E9EBCA}">
      <dgm:prSet/>
      <dgm:spPr/>
      <dgm:t>
        <a:bodyPr/>
        <a:lstStyle/>
        <a:p>
          <a:endParaRPr lang="en-ZA" sz="1400"/>
        </a:p>
      </dgm:t>
    </dgm:pt>
    <dgm:pt modelId="{D51408AB-258D-4406-B40B-CC29CF313713}">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Int.</a:t>
          </a:r>
        </a:p>
      </dgm:t>
    </dgm:pt>
    <dgm:pt modelId="{18195661-4D89-4F14-8701-171F7C521288}" type="sibTrans" cxnId="{1D3D3BC2-7F82-4C5A-8D6B-503206F18A71}">
      <dgm:prSet/>
      <dgm:spPr/>
      <dgm:t>
        <a:bodyPr/>
        <a:lstStyle/>
        <a:p>
          <a:endParaRPr lang="en-ZA" sz="1400"/>
        </a:p>
      </dgm:t>
    </dgm:pt>
    <dgm:pt modelId="{6CA7A0CF-B790-4872-B7B2-B1B9A8D28491}" type="parTrans" cxnId="{1D3D3BC2-7F82-4C5A-8D6B-503206F18A71}">
      <dgm:prSet/>
      <dgm:spPr/>
      <dgm:t>
        <a:bodyPr/>
        <a:lstStyle/>
        <a:p>
          <a:endParaRPr lang="en-ZA" sz="1400"/>
        </a:p>
      </dgm:t>
    </dgm:pt>
    <dgm:pt modelId="{B85C599F-6166-4440-BCFA-9954E84F1BAF}">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Domestic</a:t>
          </a:r>
        </a:p>
      </dgm:t>
    </dgm:pt>
    <dgm:pt modelId="{62B06A73-353D-495C-8CB4-D7FEDF8F7DF5}" type="sibTrans" cxnId="{92557761-266F-4572-B7E2-B98C8F080698}">
      <dgm:prSet/>
      <dgm:spPr/>
      <dgm:t>
        <a:bodyPr/>
        <a:lstStyle/>
        <a:p>
          <a:endParaRPr lang="en-ZA" sz="1400"/>
        </a:p>
      </dgm:t>
    </dgm:pt>
    <dgm:pt modelId="{6452ABC8-EC92-4CB5-B305-5A7115AC0173}" type="parTrans" cxnId="{92557761-266F-4572-B7E2-B98C8F080698}">
      <dgm:prSet/>
      <dgm:spPr/>
      <dgm:t>
        <a:bodyPr/>
        <a:lstStyle/>
        <a:p>
          <a:endParaRPr lang="en-ZA" sz="1400"/>
        </a:p>
      </dgm:t>
    </dgm:pt>
    <dgm:pt modelId="{55D18788-16D9-46D2-837A-960D65CA32C9}">
      <dgm:prSet phldrT="[Text]" custT="1"/>
      <dgm:spPr/>
      <dgm:t>
        <a:bodyPr/>
        <a:lstStyle/>
        <a:p>
          <a:r>
            <a:rPr lang="en-ZA" sz="1800" b="1" dirty="0"/>
            <a:t>Rail</a:t>
          </a:r>
        </a:p>
      </dgm:t>
    </dgm:pt>
    <dgm:pt modelId="{8442729E-1D19-458D-98BD-1AB5B700F9E0}" type="sibTrans" cxnId="{E20EF0EF-E539-4948-B46C-9E9B5B3AA634}">
      <dgm:prSet/>
      <dgm:spPr/>
      <dgm:t>
        <a:bodyPr/>
        <a:lstStyle/>
        <a:p>
          <a:endParaRPr lang="en-ZA" sz="1400"/>
        </a:p>
      </dgm:t>
    </dgm:pt>
    <dgm:pt modelId="{D39B7213-81B5-4957-BC58-13232544EBDA}" type="parTrans" cxnId="{E20EF0EF-E539-4948-B46C-9E9B5B3AA634}">
      <dgm:prSet/>
      <dgm:spPr/>
      <dgm:t>
        <a:bodyPr/>
        <a:lstStyle/>
        <a:p>
          <a:endParaRPr lang="en-ZA" sz="1400"/>
        </a:p>
      </dgm:t>
    </dgm:pt>
    <dgm:pt modelId="{5F850C0C-66DA-4799-ACB6-9C952061092A}">
      <dgm:prSet phldrT="[Text]" custT="1"/>
      <dgm:spPr>
        <a:solidFill>
          <a:schemeClr val="accent4">
            <a:lumMod val="20000"/>
            <a:lumOff val="80000"/>
          </a:schemeClr>
        </a:solidFill>
        <a:scene3d>
          <a:camera prst="orthographicFront"/>
          <a:lightRig rig="flat" dir="t"/>
        </a:scene3d>
        <a:sp3d prstMaterial="dkEdge"/>
      </dgm:spPr>
      <dgm:t>
        <a:bodyPr/>
        <a:lstStyle/>
        <a:p>
          <a:r>
            <a:rPr lang="en-ZA" sz="1400" dirty="0">
              <a:solidFill>
                <a:schemeClr val="tx1"/>
              </a:solidFill>
            </a:rPr>
            <a:t>Railway </a:t>
          </a:r>
        </a:p>
      </dgm:t>
    </dgm:pt>
    <dgm:pt modelId="{58B73E70-F319-49CA-BE47-ADD9C686A37D}" type="sibTrans" cxnId="{45D09604-CFA8-4712-A57A-6D3291397897}">
      <dgm:prSet/>
      <dgm:spPr/>
      <dgm:t>
        <a:bodyPr/>
        <a:lstStyle/>
        <a:p>
          <a:endParaRPr lang="en-ZA" sz="1400"/>
        </a:p>
      </dgm:t>
    </dgm:pt>
    <dgm:pt modelId="{3CA76CAB-6D0D-46D9-A13C-6ECDE85AF2D6}" type="parTrans" cxnId="{45D09604-CFA8-4712-A57A-6D3291397897}">
      <dgm:prSet/>
      <dgm:spPr/>
      <dgm:t>
        <a:bodyPr/>
        <a:lstStyle/>
        <a:p>
          <a:endParaRPr lang="en-ZA" sz="1400"/>
        </a:p>
      </dgm:t>
    </dgm:pt>
    <dgm:pt modelId="{7F997771-75EA-4896-A86B-88DEFCAAF0DF}" type="pres">
      <dgm:prSet presAssocID="{6A1362DA-B794-45B9-9BEE-599A1FD4F7C7}" presName="Name0" presStyleCnt="0">
        <dgm:presLayoutVars>
          <dgm:chMax val="3"/>
          <dgm:chPref val="3"/>
          <dgm:bulletEnabled val="1"/>
          <dgm:dir/>
          <dgm:animLvl val="lvl"/>
        </dgm:presLayoutVars>
      </dgm:prSet>
      <dgm:spPr/>
    </dgm:pt>
    <dgm:pt modelId="{0659EFF8-8E37-48D0-8531-AA8591B030C2}" type="pres">
      <dgm:prSet presAssocID="{6A1362DA-B794-45B9-9BEE-599A1FD4F7C7}" presName="arc1" presStyleLbl="node1" presStyleIdx="0" presStyleCnt="4"/>
      <dgm:spPr>
        <a:solidFill>
          <a:schemeClr val="bg1">
            <a:lumMod val="85000"/>
          </a:schemeClr>
        </a:solidFill>
        <a:scene3d>
          <a:camera prst="orthographicFront"/>
          <a:lightRig rig="flat" dir="t"/>
        </a:scene3d>
        <a:sp3d prstMaterial="dkEdge"/>
      </dgm:spPr>
    </dgm:pt>
    <dgm:pt modelId="{6849B046-FFF3-4CD3-87C3-760114804747}" type="pres">
      <dgm:prSet presAssocID="{6A1362DA-B794-45B9-9BEE-599A1FD4F7C7}" presName="arc3" presStyleLbl="node1" presStyleIdx="1" presStyleCnt="4"/>
      <dgm: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DC93D40F-6B01-43A2-B629-3007E6988A4F}" type="pres">
      <dgm:prSet presAssocID="{6A1362DA-B794-45B9-9BEE-599A1FD4F7C7}" presName="parentText2" presStyleLbl="revTx" presStyleIdx="0" presStyleCnt="3">
        <dgm:presLayoutVars>
          <dgm:chMax val="4"/>
          <dgm:chPref val="3"/>
          <dgm:bulletEnabled val="1"/>
        </dgm:presLayoutVars>
      </dgm:prSet>
      <dgm:spPr/>
    </dgm:pt>
    <dgm:pt modelId="{23056524-C614-4F7B-A945-D2D9D78E93A8}" type="pres">
      <dgm:prSet presAssocID="{6A1362DA-B794-45B9-9BEE-599A1FD4F7C7}" presName="arc2" presStyleLbl="node1" presStyleIdx="2" presStyleCnt="4"/>
      <dgm: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03188925-9B58-4F84-B5B5-244FB2812A99}" type="pres">
      <dgm:prSet presAssocID="{6A1362DA-B794-45B9-9BEE-599A1FD4F7C7}" presName="arc4" presStyleLbl="node1" presStyleIdx="3" presStyleCnt="4"/>
      <dgm: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C8228DC6-78D1-404B-8BAE-5596AA679220}" type="pres">
      <dgm:prSet presAssocID="{6A1362DA-B794-45B9-9BEE-599A1FD4F7C7}" presName="parentText3" presStyleLbl="revTx" presStyleIdx="1" presStyleCnt="3">
        <dgm:presLayoutVars>
          <dgm:chMax val="1"/>
          <dgm:chPref val="1"/>
          <dgm:bulletEnabled val="1"/>
        </dgm:presLayoutVars>
      </dgm:prSet>
      <dgm:spPr/>
    </dgm:pt>
    <dgm:pt modelId="{2F199568-9382-4F57-8637-EA89AB21FD2E}" type="pres">
      <dgm:prSet presAssocID="{6A1362DA-B794-45B9-9BEE-599A1FD4F7C7}" presName="middleComposite" presStyleCnt="0"/>
      <dgm:spPr/>
    </dgm:pt>
    <dgm:pt modelId="{1F528CDB-ABFE-433C-9B57-F41659B19CD6}" type="pres">
      <dgm:prSet presAssocID="{D51408AB-258D-4406-B40B-CC29CF313713}" presName="circ1" presStyleLbl="vennNode1" presStyleIdx="0" presStyleCnt="8" custScaleX="110000" custScaleY="110000"/>
      <dgm:spPr/>
    </dgm:pt>
    <dgm:pt modelId="{A77D9594-052F-47B3-BB36-E5F7883905A4}" type="pres">
      <dgm:prSet presAssocID="{D51408AB-258D-4406-B40B-CC29CF313713}" presName="circ1Tx" presStyleLbl="revTx" presStyleIdx="1" presStyleCnt="3">
        <dgm:presLayoutVars>
          <dgm:chMax val="0"/>
          <dgm:chPref val="0"/>
        </dgm:presLayoutVars>
      </dgm:prSet>
      <dgm:spPr/>
    </dgm:pt>
    <dgm:pt modelId="{F0631B9D-3479-476B-BC88-ACBFFB6E96AB}" type="pres">
      <dgm:prSet presAssocID="{B85C599F-6166-4440-BCFA-9954E84F1BAF}" presName="circ2" presStyleLbl="vennNode1" presStyleIdx="1" presStyleCnt="8" custScaleX="110000" custScaleY="110000"/>
      <dgm:spPr/>
    </dgm:pt>
    <dgm:pt modelId="{7384308B-870E-4E97-A25D-53C3020DFBE2}" type="pres">
      <dgm:prSet presAssocID="{B85C599F-6166-4440-BCFA-9954E84F1BAF}" presName="circ2Tx" presStyleLbl="revTx" presStyleIdx="1" presStyleCnt="3">
        <dgm:presLayoutVars>
          <dgm:chMax val="0"/>
          <dgm:chPref val="0"/>
        </dgm:presLayoutVars>
      </dgm:prSet>
      <dgm:spPr/>
    </dgm:pt>
    <dgm:pt modelId="{2C6B576E-83E6-4A2B-86DA-256C01041219}" type="pres">
      <dgm:prSet presAssocID="{6A1362DA-B794-45B9-9BEE-599A1FD4F7C7}" presName="leftComposite" presStyleCnt="0"/>
      <dgm:spPr/>
    </dgm:pt>
    <dgm:pt modelId="{30071BB3-0EB4-4882-BD62-205BE426F0A9}" type="pres">
      <dgm:prSet presAssocID="{A79BCC07-4436-42E3-80A6-732F0A17966E}" presName="childText1_1" presStyleLbl="vennNode1" presStyleIdx="2" presStyleCnt="8">
        <dgm:presLayoutVars>
          <dgm:chMax val="0"/>
          <dgm:chPref val="0"/>
        </dgm:presLayoutVars>
      </dgm:prSet>
      <dgm:spPr/>
    </dgm:pt>
    <dgm:pt modelId="{00180506-7B30-4C83-B5EB-803D3453F7E0}" type="pres">
      <dgm:prSet presAssocID="{A79BCC07-4436-42E3-80A6-732F0A17966E}" presName="ellipse1" presStyleLbl="vennNode1" presStyleIdx="3" presStyleCnt="8"/>
      <dgm:spPr>
        <a:solidFill>
          <a:schemeClr val="accent2">
            <a:lumMod val="60000"/>
            <a:lumOff val="40000"/>
          </a:schemeClr>
        </a:solidFill>
        <a:scene3d>
          <a:camera prst="orthographicFront"/>
          <a:lightRig rig="flat" dir="t"/>
        </a:scene3d>
        <a:sp3d prstMaterial="dkEdge"/>
      </dgm:spPr>
    </dgm:pt>
    <dgm:pt modelId="{87E6C4B1-CD6A-4E27-BDA3-091E52F28104}" type="pres">
      <dgm:prSet presAssocID="{A79BCC07-4436-42E3-80A6-732F0A17966E}" presName="ellipse2" presStyleLbl="vennNode1" presStyleIdx="4" presStyleCnt="8"/>
      <dgm:spPr>
        <a:solidFill>
          <a:schemeClr val="accent2">
            <a:lumMod val="60000"/>
            <a:lumOff val="40000"/>
          </a:schemeClr>
        </a:solidFill>
        <a:scene3d>
          <a:camera prst="orthographicFront"/>
          <a:lightRig rig="flat" dir="t"/>
        </a:scene3d>
        <a:sp3d prstMaterial="dkEdge"/>
      </dgm:spPr>
    </dgm:pt>
    <dgm:pt modelId="{3C492A34-5353-42F4-A9D0-320B80142C39}" type="pres">
      <dgm:prSet presAssocID="{8990175B-9D44-4607-8FBA-A007DD3BDCD2}" presName="childText1_2" presStyleLbl="vennNode1" presStyleIdx="5" presStyleCnt="8">
        <dgm:presLayoutVars>
          <dgm:chMax val="0"/>
          <dgm:chPref val="0"/>
        </dgm:presLayoutVars>
      </dgm:prSet>
      <dgm:spPr/>
    </dgm:pt>
    <dgm:pt modelId="{8975C524-7118-448B-955F-56AAFE8A7AAA}" type="pres">
      <dgm:prSet presAssocID="{8990175B-9D44-4607-8FBA-A007DD3BDCD2}" presName="ellipse3" presStyleLbl="vennNode1" presStyleIdx="6" presStyleCnt="8"/>
      <dgm:spPr>
        <a:solidFill>
          <a:schemeClr val="accent2">
            <a:lumMod val="60000"/>
            <a:lumOff val="40000"/>
          </a:schemeClr>
        </a:solidFill>
        <a:scene3d>
          <a:camera prst="orthographicFront"/>
          <a:lightRig rig="flat" dir="t"/>
        </a:scene3d>
        <a:sp3d prstMaterial="dkEdge"/>
      </dgm:spPr>
    </dgm:pt>
    <dgm:pt modelId="{7F470B30-C0E6-4733-B1C2-C22A3339ECF1}" type="pres">
      <dgm:prSet presAssocID="{819594FA-0AF7-4BCA-BF4E-B320063C2DB1}" presName="childText1_3" presStyleLbl="vennNode1" presStyleIdx="7" presStyleCnt="8">
        <dgm:presLayoutVars>
          <dgm:chMax val="0"/>
          <dgm:chPref val="0"/>
        </dgm:presLayoutVars>
      </dgm:prSet>
      <dgm:spPr/>
    </dgm:pt>
    <dgm:pt modelId="{AD01EDAC-4230-46FC-BEF5-EDD9B36F1C08}" type="pres">
      <dgm:prSet presAssocID="{6A1362DA-B794-45B9-9BEE-599A1FD4F7C7}" presName="rightChild" presStyleLbl="node2" presStyleIdx="0" presStyleCnt="1">
        <dgm:presLayoutVars>
          <dgm:chMax val="0"/>
          <dgm:chPref val="0"/>
        </dgm:presLayoutVars>
      </dgm:prSet>
      <dgm:spPr/>
    </dgm:pt>
    <dgm:pt modelId="{2F20CFD9-9E25-4178-B585-093FFDC4B696}" type="pres">
      <dgm:prSet presAssocID="{6A1362DA-B794-45B9-9BEE-599A1FD4F7C7}" presName="parentText1" presStyleLbl="revTx" presStyleIdx="2" presStyleCnt="3">
        <dgm:presLayoutVars>
          <dgm:chMax val="4"/>
          <dgm:chPref val="3"/>
          <dgm:bulletEnabled val="1"/>
        </dgm:presLayoutVars>
      </dgm:prSet>
      <dgm:spPr/>
    </dgm:pt>
  </dgm:ptLst>
  <dgm:cxnLst>
    <dgm:cxn modelId="{45D09604-CFA8-4712-A57A-6D3291397897}" srcId="{55D18788-16D9-46D2-837A-960D65CA32C9}" destId="{5F850C0C-66DA-4799-ACB6-9C952061092A}" srcOrd="0" destOrd="0" parTransId="{3CA76CAB-6D0D-46D9-A13C-6ECDE85AF2D6}" sibTransId="{58B73E70-F319-49CA-BE47-ADD9C686A37D}"/>
    <dgm:cxn modelId="{9F72A209-3E49-4599-9DCA-9C049022F59C}" type="presOf" srcId="{6A1362DA-B794-45B9-9BEE-599A1FD4F7C7}" destId="{7F997771-75EA-4896-A86B-88DEFCAAF0DF}" srcOrd="0" destOrd="0" presId="urn:microsoft.com/office/officeart/2009/3/layout/PhasedProcess"/>
    <dgm:cxn modelId="{6C3AEE11-2408-49AA-A775-6A3512F6F523}" srcId="{4821B3E8-9370-4D21-8198-65BA4339E415}" destId="{A79BCC07-4436-42E3-80A6-732F0A17966E}" srcOrd="0" destOrd="0" parTransId="{C3A2DAB3-4DF7-44D0-8672-751A277F8AE2}" sibTransId="{087A1BFF-C84C-4587-A80D-8974ABC8EF5F}"/>
    <dgm:cxn modelId="{AF972721-403C-470B-A699-6122EFDEB1B2}" type="presOf" srcId="{A79BCC07-4436-42E3-80A6-732F0A17966E}" destId="{30071BB3-0EB4-4882-BD62-205BE426F0A9}" srcOrd="0" destOrd="0" presId="urn:microsoft.com/office/officeart/2009/3/layout/PhasedProcess"/>
    <dgm:cxn modelId="{266AC232-17F2-4DBF-8D63-ADF2201D73CC}" type="presOf" srcId="{D51408AB-258D-4406-B40B-CC29CF313713}" destId="{1F528CDB-ABFE-433C-9B57-F41659B19CD6}" srcOrd="0" destOrd="0" presId="urn:microsoft.com/office/officeart/2009/3/layout/PhasedProcess"/>
    <dgm:cxn modelId="{B30D423D-32FE-454E-8A9F-3BF4D4FAF097}" type="presOf" srcId="{819594FA-0AF7-4BCA-BF4E-B320063C2DB1}" destId="{7F470B30-C0E6-4733-B1C2-C22A3339ECF1}" srcOrd="0" destOrd="0" presId="urn:microsoft.com/office/officeart/2009/3/layout/PhasedProcess"/>
    <dgm:cxn modelId="{92557761-266F-4572-B7E2-B98C8F080698}" srcId="{EED48EC9-139E-4D1A-A023-E1766F475502}" destId="{B85C599F-6166-4440-BCFA-9954E84F1BAF}" srcOrd="1" destOrd="0" parTransId="{6452ABC8-EC92-4CB5-B305-5A7115AC0173}" sibTransId="{62B06A73-353D-495C-8CB4-D7FEDF8F7DF5}"/>
    <dgm:cxn modelId="{ABA40B63-DF4F-47C5-BE09-C50957178DB2}" type="presOf" srcId="{EED48EC9-139E-4D1A-A023-E1766F475502}" destId="{DC93D40F-6B01-43A2-B629-3007E6988A4F}" srcOrd="0" destOrd="0" presId="urn:microsoft.com/office/officeart/2009/3/layout/PhasedProcess"/>
    <dgm:cxn modelId="{508AA677-84BC-4D76-B730-28EA84E9EBCA}" srcId="{6A1362DA-B794-45B9-9BEE-599A1FD4F7C7}" destId="{EED48EC9-139E-4D1A-A023-E1766F475502}" srcOrd="1" destOrd="0" parTransId="{D0F6851C-F0F8-491D-B94E-762CD794E96A}" sibTransId="{E8A58E6C-D702-4CD5-A4A4-68BF06D65777}"/>
    <dgm:cxn modelId="{9E1F8D7C-8884-4990-A37A-624E03BB1C88}" type="presOf" srcId="{D51408AB-258D-4406-B40B-CC29CF313713}" destId="{A77D9594-052F-47B3-BB36-E5F7883905A4}" srcOrd="1" destOrd="0" presId="urn:microsoft.com/office/officeart/2009/3/layout/PhasedProcess"/>
    <dgm:cxn modelId="{3B800981-BF06-4825-8D19-D45C3C790513}" srcId="{4821B3E8-9370-4D21-8198-65BA4339E415}" destId="{8990175B-9D44-4607-8FBA-A007DD3BDCD2}" srcOrd="1" destOrd="0" parTransId="{1E28B33B-A87B-4A20-B998-C7F1781B7D5F}" sibTransId="{02F16045-3CB8-41FE-AF3D-FC471EDB1A43}"/>
    <dgm:cxn modelId="{60E570A3-E599-48E8-947E-B7F9C3612225}" type="presOf" srcId="{B85C599F-6166-4440-BCFA-9954E84F1BAF}" destId="{7384308B-870E-4E97-A25D-53C3020DFBE2}" srcOrd="1" destOrd="0" presId="urn:microsoft.com/office/officeart/2009/3/layout/PhasedProcess"/>
    <dgm:cxn modelId="{04A418BB-53ED-4C8F-A64A-27858A40B828}" type="presOf" srcId="{5F850C0C-66DA-4799-ACB6-9C952061092A}" destId="{AD01EDAC-4230-46FC-BEF5-EDD9B36F1C08}" srcOrd="0" destOrd="0" presId="urn:microsoft.com/office/officeart/2009/3/layout/PhasedProcess"/>
    <dgm:cxn modelId="{70A959BF-5B4B-414B-B264-7E1E8C236B1D}" type="presOf" srcId="{B85C599F-6166-4440-BCFA-9954E84F1BAF}" destId="{F0631B9D-3479-476B-BC88-ACBFFB6E96AB}" srcOrd="0" destOrd="0" presId="urn:microsoft.com/office/officeart/2009/3/layout/PhasedProcess"/>
    <dgm:cxn modelId="{1D3D3BC2-7F82-4C5A-8D6B-503206F18A71}" srcId="{EED48EC9-139E-4D1A-A023-E1766F475502}" destId="{D51408AB-258D-4406-B40B-CC29CF313713}" srcOrd="0" destOrd="0" parTransId="{6CA7A0CF-B790-4872-B7B2-B1B9A8D28491}" sibTransId="{18195661-4D89-4F14-8701-171F7C521288}"/>
    <dgm:cxn modelId="{CE99E7D0-A82B-4941-B43E-4911112B61FA}" type="presOf" srcId="{4821B3E8-9370-4D21-8198-65BA4339E415}" destId="{2F20CFD9-9E25-4178-B585-093FFDC4B696}" srcOrd="0" destOrd="0" presId="urn:microsoft.com/office/officeart/2009/3/layout/PhasedProcess"/>
    <dgm:cxn modelId="{1AB8B6EF-CE8B-4ED9-8092-F95AE5D99454}" type="presOf" srcId="{55D18788-16D9-46D2-837A-960D65CA32C9}" destId="{C8228DC6-78D1-404B-8BAE-5596AA679220}" srcOrd="0" destOrd="0" presId="urn:microsoft.com/office/officeart/2009/3/layout/PhasedProcess"/>
    <dgm:cxn modelId="{E20EF0EF-E539-4948-B46C-9E9B5B3AA634}" srcId="{6A1362DA-B794-45B9-9BEE-599A1FD4F7C7}" destId="{55D18788-16D9-46D2-837A-960D65CA32C9}" srcOrd="2" destOrd="0" parTransId="{D39B7213-81B5-4957-BC58-13232544EBDA}" sibTransId="{8442729E-1D19-458D-98BD-1AB5B700F9E0}"/>
    <dgm:cxn modelId="{1C2D47F0-CB41-4D0C-8049-4BD5CEADDD41}" type="presOf" srcId="{8990175B-9D44-4607-8FBA-A007DD3BDCD2}" destId="{3C492A34-5353-42F4-A9D0-320B80142C39}" srcOrd="0" destOrd="0" presId="urn:microsoft.com/office/officeart/2009/3/layout/PhasedProcess"/>
    <dgm:cxn modelId="{4E926AF1-506D-474E-8D21-8714659EE5EF}" srcId="{4821B3E8-9370-4D21-8198-65BA4339E415}" destId="{819594FA-0AF7-4BCA-BF4E-B320063C2DB1}" srcOrd="2" destOrd="0" parTransId="{1E130B30-3A17-4D96-B9AD-9A806206E5CD}" sibTransId="{132C8A32-FFC0-4A33-B7C4-C6295D26E9C0}"/>
    <dgm:cxn modelId="{E14EC1FA-6481-41D2-AE31-0F9E15D74881}" srcId="{6A1362DA-B794-45B9-9BEE-599A1FD4F7C7}" destId="{4821B3E8-9370-4D21-8198-65BA4339E415}" srcOrd="0" destOrd="0" parTransId="{763F03D9-CB7E-435B-BA77-D1F8D4274E03}" sibTransId="{9F2F4829-C8AF-40C8-B99D-D020B7AFAD49}"/>
    <dgm:cxn modelId="{015DE727-6CE5-4307-A8CC-A95DC2D879B3}" type="presParOf" srcId="{7F997771-75EA-4896-A86B-88DEFCAAF0DF}" destId="{0659EFF8-8E37-48D0-8531-AA8591B030C2}" srcOrd="0" destOrd="0" presId="urn:microsoft.com/office/officeart/2009/3/layout/PhasedProcess"/>
    <dgm:cxn modelId="{58DACE89-6D87-49F4-9CB6-8D5778A22807}" type="presParOf" srcId="{7F997771-75EA-4896-A86B-88DEFCAAF0DF}" destId="{6849B046-FFF3-4CD3-87C3-760114804747}" srcOrd="1" destOrd="0" presId="urn:microsoft.com/office/officeart/2009/3/layout/PhasedProcess"/>
    <dgm:cxn modelId="{9E4A4637-176F-4A46-8E51-97933B2B093C}" type="presParOf" srcId="{7F997771-75EA-4896-A86B-88DEFCAAF0DF}" destId="{DC93D40F-6B01-43A2-B629-3007E6988A4F}" srcOrd="2" destOrd="0" presId="urn:microsoft.com/office/officeart/2009/3/layout/PhasedProcess"/>
    <dgm:cxn modelId="{0655A8C4-C065-42DA-90E3-2C9EA2C837C3}" type="presParOf" srcId="{7F997771-75EA-4896-A86B-88DEFCAAF0DF}" destId="{23056524-C614-4F7B-A945-D2D9D78E93A8}" srcOrd="3" destOrd="0" presId="urn:microsoft.com/office/officeart/2009/3/layout/PhasedProcess"/>
    <dgm:cxn modelId="{ECD79578-D8E9-4687-AF49-45F57393446B}" type="presParOf" srcId="{7F997771-75EA-4896-A86B-88DEFCAAF0DF}" destId="{03188925-9B58-4F84-B5B5-244FB2812A99}" srcOrd="4" destOrd="0" presId="urn:microsoft.com/office/officeart/2009/3/layout/PhasedProcess"/>
    <dgm:cxn modelId="{26882245-485B-4B83-96E5-DFBD5AA3BDDE}" type="presParOf" srcId="{7F997771-75EA-4896-A86B-88DEFCAAF0DF}" destId="{C8228DC6-78D1-404B-8BAE-5596AA679220}" srcOrd="5" destOrd="0" presId="urn:microsoft.com/office/officeart/2009/3/layout/PhasedProcess"/>
    <dgm:cxn modelId="{5A39184B-789C-424C-9F77-D2C886162712}" type="presParOf" srcId="{7F997771-75EA-4896-A86B-88DEFCAAF0DF}" destId="{2F199568-9382-4F57-8637-EA89AB21FD2E}" srcOrd="6" destOrd="0" presId="urn:microsoft.com/office/officeart/2009/3/layout/PhasedProcess"/>
    <dgm:cxn modelId="{36FB3A25-2E80-459D-912F-C7CF21434658}" type="presParOf" srcId="{2F199568-9382-4F57-8637-EA89AB21FD2E}" destId="{1F528CDB-ABFE-433C-9B57-F41659B19CD6}" srcOrd="0" destOrd="0" presId="urn:microsoft.com/office/officeart/2009/3/layout/PhasedProcess"/>
    <dgm:cxn modelId="{17991873-07EC-4E89-B641-84CC2C160721}" type="presParOf" srcId="{2F199568-9382-4F57-8637-EA89AB21FD2E}" destId="{A77D9594-052F-47B3-BB36-E5F7883905A4}" srcOrd="1" destOrd="0" presId="urn:microsoft.com/office/officeart/2009/3/layout/PhasedProcess"/>
    <dgm:cxn modelId="{67B2076F-8F02-4C09-ADFD-65463E59E1AC}" type="presParOf" srcId="{2F199568-9382-4F57-8637-EA89AB21FD2E}" destId="{F0631B9D-3479-476B-BC88-ACBFFB6E96AB}" srcOrd="2" destOrd="0" presId="urn:microsoft.com/office/officeart/2009/3/layout/PhasedProcess"/>
    <dgm:cxn modelId="{CFC0C370-CA14-45AB-8BF7-80D5618B7503}" type="presParOf" srcId="{2F199568-9382-4F57-8637-EA89AB21FD2E}" destId="{7384308B-870E-4E97-A25D-53C3020DFBE2}" srcOrd="3" destOrd="0" presId="urn:microsoft.com/office/officeart/2009/3/layout/PhasedProcess"/>
    <dgm:cxn modelId="{5716EB85-A799-4BF1-8F79-8F379BE194C2}" type="presParOf" srcId="{7F997771-75EA-4896-A86B-88DEFCAAF0DF}" destId="{2C6B576E-83E6-4A2B-86DA-256C01041219}" srcOrd="7" destOrd="0" presId="urn:microsoft.com/office/officeart/2009/3/layout/PhasedProcess"/>
    <dgm:cxn modelId="{C3EF00FD-1359-4191-8968-C86AEE4AD890}" type="presParOf" srcId="{2C6B576E-83E6-4A2B-86DA-256C01041219}" destId="{30071BB3-0EB4-4882-BD62-205BE426F0A9}" srcOrd="0" destOrd="0" presId="urn:microsoft.com/office/officeart/2009/3/layout/PhasedProcess"/>
    <dgm:cxn modelId="{9ACE9002-FAAE-4898-86A7-C9E20D41F4BC}" type="presParOf" srcId="{2C6B576E-83E6-4A2B-86DA-256C01041219}" destId="{00180506-7B30-4C83-B5EB-803D3453F7E0}" srcOrd="1" destOrd="0" presId="urn:microsoft.com/office/officeart/2009/3/layout/PhasedProcess"/>
    <dgm:cxn modelId="{978D31BC-470D-42AB-874D-3719C7867838}" type="presParOf" srcId="{2C6B576E-83E6-4A2B-86DA-256C01041219}" destId="{87E6C4B1-CD6A-4E27-BDA3-091E52F28104}" srcOrd="2" destOrd="0" presId="urn:microsoft.com/office/officeart/2009/3/layout/PhasedProcess"/>
    <dgm:cxn modelId="{55A3B645-0C19-40DB-8252-9E23DDEA6B3D}" type="presParOf" srcId="{2C6B576E-83E6-4A2B-86DA-256C01041219}" destId="{3C492A34-5353-42F4-A9D0-320B80142C39}" srcOrd="3" destOrd="0" presId="urn:microsoft.com/office/officeart/2009/3/layout/PhasedProcess"/>
    <dgm:cxn modelId="{C5441BAE-9A86-45D8-B551-47022426DF32}" type="presParOf" srcId="{2C6B576E-83E6-4A2B-86DA-256C01041219}" destId="{8975C524-7118-448B-955F-56AAFE8A7AAA}" srcOrd="4" destOrd="0" presId="urn:microsoft.com/office/officeart/2009/3/layout/PhasedProcess"/>
    <dgm:cxn modelId="{7E2FEC05-7872-4E5D-B69D-1202FC5CF5E2}" type="presParOf" srcId="{2C6B576E-83E6-4A2B-86DA-256C01041219}" destId="{7F470B30-C0E6-4733-B1C2-C22A3339ECF1}" srcOrd="5" destOrd="0" presId="urn:microsoft.com/office/officeart/2009/3/layout/PhasedProcess"/>
    <dgm:cxn modelId="{913512D6-3282-401F-BBC6-10C59D8645EB}" type="presParOf" srcId="{7F997771-75EA-4896-A86B-88DEFCAAF0DF}" destId="{AD01EDAC-4230-46FC-BEF5-EDD9B36F1C08}" srcOrd="8" destOrd="0" presId="urn:microsoft.com/office/officeart/2009/3/layout/PhasedProcess"/>
    <dgm:cxn modelId="{55CB1FD3-BBB7-4B7D-A899-0B561FDC1E8D}" type="presParOf" srcId="{7F997771-75EA-4896-A86B-88DEFCAAF0DF}" destId="{2F20CFD9-9E25-4178-B585-093FFDC4B696}" srcOrd="9" destOrd="0" presId="urn:microsoft.com/office/officeart/2009/3/layout/Phased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432780" y="87180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688718" y="1127737"/>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Adventure</a:t>
          </a:r>
          <a:endParaRPr lang="en-US" sz="3200" kern="1200" cap="none" dirty="0"/>
        </a:p>
      </dsp:txBody>
      <dsp:txXfrm>
        <a:off x="48874" y="2446800"/>
        <a:ext cx="1968750" cy="720000"/>
      </dsp:txXfrm>
    </dsp:sp>
    <dsp:sp modelId="{CA2BB399-46B1-46DF-BB84-F602FEBB6E8F}">
      <dsp:nvSpPr>
        <dsp:cNvPr id="0" name=""/>
        <dsp:cNvSpPr/>
      </dsp:nvSpPr>
      <dsp:spPr>
        <a:xfrm>
          <a:off x="2746061" y="87180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3001999" y="1127737"/>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Enthusiasm</a:t>
          </a:r>
          <a:endParaRPr lang="en-US" sz="3200" kern="1200" cap="none" dirty="0"/>
        </a:p>
      </dsp:txBody>
      <dsp:txXfrm>
        <a:off x="2362155" y="2446800"/>
        <a:ext cx="1968750" cy="720000"/>
      </dsp:txXfrm>
    </dsp:sp>
    <dsp:sp modelId="{1FBD15DA-15EC-437E-AD24-BB3FBA44188E}">
      <dsp:nvSpPr>
        <dsp:cNvPr id="0" name=""/>
        <dsp:cNvSpPr/>
      </dsp:nvSpPr>
      <dsp:spPr>
        <a:xfrm>
          <a:off x="5059343" y="87180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15280" y="112773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Discovery</a:t>
          </a:r>
          <a:endParaRPr lang="en-US" sz="3200" kern="1200" cap="none" dirty="0"/>
        </a:p>
      </dsp:txBody>
      <dsp:txXfrm>
        <a:off x="4675436" y="2446800"/>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432780" y="87180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688718" y="1127737"/>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Adventure</a:t>
          </a:r>
          <a:endParaRPr lang="en-US" sz="3200" kern="1200" cap="none" dirty="0"/>
        </a:p>
      </dsp:txBody>
      <dsp:txXfrm>
        <a:off x="48874" y="2446800"/>
        <a:ext cx="1968750" cy="720000"/>
      </dsp:txXfrm>
    </dsp:sp>
    <dsp:sp modelId="{CA2BB399-46B1-46DF-BB84-F602FEBB6E8F}">
      <dsp:nvSpPr>
        <dsp:cNvPr id="0" name=""/>
        <dsp:cNvSpPr/>
      </dsp:nvSpPr>
      <dsp:spPr>
        <a:xfrm>
          <a:off x="2746061" y="87180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3001999" y="1127737"/>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Enthusiasm</a:t>
          </a:r>
          <a:endParaRPr lang="en-US" sz="3200" kern="1200" cap="none" dirty="0"/>
        </a:p>
      </dsp:txBody>
      <dsp:txXfrm>
        <a:off x="2362155" y="2446800"/>
        <a:ext cx="1968750" cy="720000"/>
      </dsp:txXfrm>
    </dsp:sp>
    <dsp:sp modelId="{1FBD15DA-15EC-437E-AD24-BB3FBA44188E}">
      <dsp:nvSpPr>
        <dsp:cNvPr id="0" name=""/>
        <dsp:cNvSpPr/>
      </dsp:nvSpPr>
      <dsp:spPr>
        <a:xfrm>
          <a:off x="5059343" y="87180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15280" y="112773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Discovery</a:t>
          </a:r>
          <a:endParaRPr lang="en-US" sz="3200" kern="1200" cap="none" dirty="0"/>
        </a:p>
      </dsp:txBody>
      <dsp:txXfrm>
        <a:off x="4675436" y="2446800"/>
        <a:ext cx="196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9EFF8-8E37-48D0-8531-AA8591B030C2}">
      <dsp:nvSpPr>
        <dsp:cNvPr id="0" name=""/>
        <dsp:cNvSpPr/>
      </dsp:nvSpPr>
      <dsp:spPr>
        <a:xfrm rot="5400000">
          <a:off x="201" y="614694"/>
          <a:ext cx="2628200" cy="2628604"/>
        </a:xfrm>
        <a:prstGeom prst="blockArc">
          <a:avLst>
            <a:gd name="adj1" fmla="val 13500000"/>
            <a:gd name="adj2" fmla="val 18900000"/>
            <a:gd name="adj3" fmla="val 4960"/>
          </a:avLst>
        </a:prstGeom>
        <a:solidFill>
          <a:schemeClr val="bg1">
            <a:lumMod val="85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849B046-FFF3-4CD3-87C3-760114804747}">
      <dsp:nvSpPr>
        <dsp:cNvPr id="0" name=""/>
        <dsp:cNvSpPr/>
      </dsp:nvSpPr>
      <dsp: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C93D40F-6B01-43A2-B629-3007E6988A4F}">
      <dsp:nvSpPr>
        <dsp:cNvPr id="0" name=""/>
        <dsp:cNvSpPr/>
      </dsp:nvSpPr>
      <dsp:spPr>
        <a:xfrm>
          <a:off x="3015935"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Air</a:t>
          </a:r>
        </a:p>
      </dsp:txBody>
      <dsp:txXfrm>
        <a:off x="3015935" y="2897894"/>
        <a:ext cx="1995512" cy="525808"/>
      </dsp:txXfrm>
    </dsp:sp>
    <dsp:sp modelId="{23056524-C614-4F7B-A945-D2D9D78E93A8}">
      <dsp:nvSpPr>
        <dsp:cNvPr id="0" name=""/>
        <dsp:cNvSpPr/>
      </dsp:nvSpPr>
      <dsp: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03188925-9B58-4F84-B5B5-244FB2812A99}">
      <dsp:nvSpPr>
        <dsp:cNvPr id="0" name=""/>
        <dsp:cNvSpPr/>
      </dsp:nvSpPr>
      <dsp: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C8228DC6-78D1-404B-8BAE-5596AA679220}">
      <dsp:nvSpPr>
        <dsp:cNvPr id="0" name=""/>
        <dsp:cNvSpPr/>
      </dsp:nvSpPr>
      <dsp:spPr>
        <a:xfrm>
          <a:off x="5444113"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Rail</a:t>
          </a:r>
        </a:p>
      </dsp:txBody>
      <dsp:txXfrm>
        <a:off x="5444113" y="2897894"/>
        <a:ext cx="1995512" cy="525808"/>
      </dsp:txXfrm>
    </dsp:sp>
    <dsp:sp modelId="{1F528CDB-ABFE-433C-9B57-F41659B19CD6}">
      <dsp:nvSpPr>
        <dsp:cNvPr id="0" name=""/>
        <dsp:cNvSpPr/>
      </dsp:nvSpPr>
      <dsp:spPr>
        <a:xfrm>
          <a:off x="2891606"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Int.</a:t>
          </a:r>
        </a:p>
      </dsp:txBody>
      <dsp:txXfrm>
        <a:off x="3076572" y="1465028"/>
        <a:ext cx="763731" cy="1012200"/>
      </dsp:txXfrm>
    </dsp:sp>
    <dsp:sp modelId="{F0631B9D-3479-476B-BC88-ACBFFB6E96AB}">
      <dsp:nvSpPr>
        <dsp:cNvPr id="0" name=""/>
        <dsp:cNvSpPr/>
      </dsp:nvSpPr>
      <dsp:spPr>
        <a:xfrm>
          <a:off x="3759483"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Domestic</a:t>
          </a:r>
        </a:p>
      </dsp:txBody>
      <dsp:txXfrm>
        <a:off x="4135382" y="1465028"/>
        <a:ext cx="763731" cy="1012200"/>
      </dsp:txXfrm>
    </dsp:sp>
    <dsp:sp modelId="{30071BB3-0EB4-4882-BD62-205BE426F0A9}">
      <dsp:nvSpPr>
        <dsp:cNvPr id="0" name=""/>
        <dsp:cNvSpPr/>
      </dsp:nvSpPr>
      <dsp:spPr>
        <a:xfrm>
          <a:off x="758097" y="1013874"/>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Ride Share</a:t>
          </a:r>
        </a:p>
      </dsp:txBody>
      <dsp:txXfrm>
        <a:off x="880053" y="1135833"/>
        <a:ext cx="588856" cy="588870"/>
      </dsp:txXfrm>
    </dsp:sp>
    <dsp:sp modelId="{00180506-7B30-4C83-B5EB-803D3453F7E0}">
      <dsp:nvSpPr>
        <dsp:cNvPr id="0" name=""/>
        <dsp:cNvSpPr/>
      </dsp:nvSpPr>
      <dsp:spPr>
        <a:xfrm>
          <a:off x="450958" y="1710121"/>
          <a:ext cx="409062" cy="408898"/>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87E6C4B1-CD6A-4E27-BDA3-091E52F28104}">
      <dsp:nvSpPr>
        <dsp:cNvPr id="0" name=""/>
        <dsp:cNvSpPr/>
      </dsp:nvSpPr>
      <dsp:spPr>
        <a:xfrm>
          <a:off x="1659205" y="1177686"/>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3C492A34-5353-42F4-A9D0-320B80142C39}">
      <dsp:nvSpPr>
        <dsp:cNvPr id="0" name=""/>
        <dsp:cNvSpPr/>
      </dsp:nvSpPr>
      <dsp:spPr>
        <a:xfrm>
          <a:off x="1570754" y="1511271"/>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Taxi</a:t>
          </a:r>
        </a:p>
      </dsp:txBody>
      <dsp:txXfrm>
        <a:off x="1692710" y="1633230"/>
        <a:ext cx="588856" cy="588870"/>
      </dsp:txXfrm>
    </dsp:sp>
    <dsp:sp modelId="{8975C524-7118-448B-955F-56AAFE8A7AAA}">
      <dsp:nvSpPr>
        <dsp:cNvPr id="0" name=""/>
        <dsp:cNvSpPr/>
      </dsp:nvSpPr>
      <dsp:spPr>
        <a:xfrm>
          <a:off x="1657838" y="2394991"/>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7F470B30-C0E6-4733-B1C2-C22A3339ECF1}">
      <dsp:nvSpPr>
        <dsp:cNvPr id="0" name=""/>
        <dsp:cNvSpPr/>
      </dsp:nvSpPr>
      <dsp:spPr>
        <a:xfrm>
          <a:off x="772936" y="1987175"/>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Rental</a:t>
          </a:r>
        </a:p>
      </dsp:txBody>
      <dsp:txXfrm>
        <a:off x="894892" y="2109134"/>
        <a:ext cx="588856" cy="588870"/>
      </dsp:txXfrm>
    </dsp:sp>
    <dsp:sp modelId="{AD01EDAC-4230-46FC-BEF5-EDD9B36F1C08}">
      <dsp:nvSpPr>
        <dsp:cNvPr id="0" name=""/>
        <dsp:cNvSpPr/>
      </dsp:nvSpPr>
      <dsp:spPr>
        <a:xfrm>
          <a:off x="5670786" y="1158119"/>
          <a:ext cx="1535009" cy="1534731"/>
        </a:xfrm>
        <a:prstGeom prst="ellipse">
          <a:avLst/>
        </a:prstGeom>
        <a:solidFill>
          <a:schemeClr val="accent4">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solidFill>
                <a:schemeClr val="tx1"/>
              </a:solidFill>
            </a:rPr>
            <a:t>Railway </a:t>
          </a:r>
        </a:p>
      </dsp:txBody>
      <dsp:txXfrm>
        <a:off x="5895583" y="1382875"/>
        <a:ext cx="1085415" cy="1085219"/>
      </dsp:txXfrm>
    </dsp:sp>
    <dsp:sp modelId="{2F20CFD9-9E25-4178-B585-093FFDC4B696}">
      <dsp:nvSpPr>
        <dsp:cNvPr id="0" name=""/>
        <dsp:cNvSpPr/>
      </dsp:nvSpPr>
      <dsp:spPr>
        <a:xfrm>
          <a:off x="493907"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Car</a:t>
          </a:r>
        </a:p>
      </dsp:txBody>
      <dsp:txXfrm>
        <a:off x="493907" y="2897894"/>
        <a:ext cx="1995512" cy="525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3/14/2024</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3/14/2024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15</a:t>
            </a:fld>
            <a:endParaRPr lang="en-US" dirty="0"/>
          </a:p>
        </p:txBody>
      </p:sp>
    </p:spTree>
    <p:extLst>
      <p:ext uri="{BB962C8B-B14F-4D97-AF65-F5344CB8AC3E}">
        <p14:creationId xmlns:p14="http://schemas.microsoft.com/office/powerpoint/2010/main" val="78994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20</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21</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22</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23</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3/14/2024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3/14/2024</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3/14/2024</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3/14/2024</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3/14/2024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3/14/2024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E32"/>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3/14/2024</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709530" y="5812154"/>
            <a:ext cx="8767860" cy="349746"/>
          </a:xfrm>
        </p:spPr>
        <p:txBody>
          <a:bodyPr>
            <a:noAutofit/>
          </a:bodyPr>
          <a:lstStyle/>
          <a:p>
            <a:r>
              <a:rPr lang="en-US" sz="2800" b="1">
                <a:solidFill>
                  <a:schemeClr val="tx1"/>
                </a:solidFill>
              </a:rPr>
              <a:t>Summer Sales Insights: Performance Analytics and Strategic Enhancements for Wish.com Apparel</a:t>
            </a:r>
            <a:endParaRPr lang="en-US" sz="2800" b="1" dirty="0">
              <a:solidFill>
                <a:schemeClr val="tx1"/>
              </a:solidFill>
            </a:endParaRPr>
          </a:p>
        </p:txBody>
      </p:sp>
      <p:pic>
        <p:nvPicPr>
          <p:cNvPr id="1028" name="Picture 4" descr="Wish Lifestyle Blog - Fashion, Beauty, and Home Decor | Wish Shopping">
            <a:extLst>
              <a:ext uri="{FF2B5EF4-FFF2-40B4-BE49-F238E27FC236}">
                <a16:creationId xmlns:a16="http://schemas.microsoft.com/office/drawing/2014/main" id="{B0B71EE4-13FF-6E2A-7EE0-8984B9D9AB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11"/>
          <a:stretch/>
        </p:blipFill>
        <p:spPr bwMode="auto">
          <a:xfrm>
            <a:off x="-25928" y="-133164"/>
            <a:ext cx="12217928" cy="5077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F4971B0-CF87-2222-85C8-909D78433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294" y="1215468"/>
            <a:ext cx="1970949" cy="16421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7CE428-059C-087E-A951-024117138988}"/>
              </a:ext>
            </a:extLst>
          </p:cNvPr>
          <p:cNvSpPr txBox="1"/>
          <p:nvPr/>
        </p:nvSpPr>
        <p:spPr>
          <a:xfrm rot="5400000">
            <a:off x="4234648" y="3192400"/>
            <a:ext cx="2681056" cy="369332"/>
          </a:xfrm>
          <a:prstGeom prst="rect">
            <a:avLst/>
          </a:prstGeom>
          <a:noFill/>
        </p:spPr>
        <p:txBody>
          <a:bodyPr wrap="square">
            <a:spAutoFit/>
          </a:bodyPr>
          <a:lstStyle/>
          <a:p>
            <a:r>
              <a:rPr lang="fi-FI" u="sng"/>
              <a:t>https://blog.wish.com</a:t>
            </a:r>
            <a:endParaRPr lang="en-FI" u="sng"/>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40894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1513074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18718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133736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397624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a:t>Conclusion and appendix</a:t>
            </a:r>
            <a:endParaRPr lang="en-US" dirty="0"/>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219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687627"/>
          </a:xfrm>
        </p:spPr>
        <p:txBody>
          <a:bodyPr>
            <a:normAutofit fontScale="92500" lnSpcReduction="20000"/>
          </a:bodyPr>
          <a:lstStyle/>
          <a:p>
            <a:r>
              <a:rPr lang="en-US">
                <a:solidFill>
                  <a:schemeClr val="tx1"/>
                </a:solidFill>
              </a:rPr>
              <a:t>DESCRIPTION</a:t>
            </a:r>
          </a:p>
          <a:p>
            <a:pPr marL="45720" indent="0">
              <a:buNone/>
            </a:pPr>
            <a:r>
              <a:rPr lang="en-US">
                <a:solidFill>
                  <a:schemeClr val="tx1"/>
                </a:solidFill>
              </a:rPr>
              <a:t>See top products and hack the reason behind their success. This dataset contains sales performance, unlike many others.</a:t>
            </a:r>
          </a:p>
          <a:p>
            <a:r>
              <a:rPr lang="en-US">
                <a:solidFill>
                  <a:schemeClr val="tx1"/>
                </a:solidFill>
              </a:rPr>
              <a:t>SUMMARY</a:t>
            </a:r>
          </a:p>
          <a:p>
            <a:pPr marL="45720" indent="0">
              <a:buNone/>
            </a:pPr>
            <a:r>
              <a:rPr lang="en-US">
                <a:solidFill>
                  <a:schemeClr val="tx1"/>
                </a:solidFill>
              </a:rPr>
              <a:t>Summer Products and all related metrics data</a:t>
            </a:r>
          </a:p>
          <a:p>
            <a:r>
              <a:rPr lang="en-US">
                <a:solidFill>
                  <a:schemeClr val="tx1"/>
                </a:solidFill>
              </a:rPr>
              <a:t>Foreword</a:t>
            </a:r>
          </a:p>
          <a:p>
            <a:pPr marL="45720" indent="0">
              <a:buNone/>
            </a:pPr>
            <a:r>
              <a:rPr lang="en-US">
                <a:solidFill>
                  <a:schemeClr val="tx1"/>
                </a:solidFill>
              </a:rPr>
              <a:t>This users dataset is a preview of a much bigger dataset, with lots of related data (product listings of sellers, reviews on listed</a:t>
            </a:r>
          </a:p>
          <a:p>
            <a:pPr marL="45720" indent="0">
              <a:buNone/>
            </a:pPr>
            <a:r>
              <a:rPr lang="en-US">
                <a:solidFill>
                  <a:schemeClr val="tx1"/>
                </a:solidFill>
              </a:rPr>
              <a:t>products, etc...).</a:t>
            </a:r>
          </a:p>
          <a:p>
            <a:r>
              <a:rPr lang="en-US">
                <a:solidFill>
                  <a:schemeClr val="tx1"/>
                </a:solidFill>
              </a:rPr>
              <a:t>Context</a:t>
            </a:r>
          </a:p>
          <a:p>
            <a:pPr marL="45720" indent="0">
              <a:buNone/>
            </a:pPr>
            <a:r>
              <a:rPr lang="en-US">
                <a:solidFill>
                  <a:schemeClr val="tx1"/>
                </a:solidFill>
              </a:rPr>
              <a:t>Studying top products requires more than just product listings. You also need to know what sells well and what does not.</a:t>
            </a:r>
          </a:p>
          <a:p>
            <a:r>
              <a:rPr lang="en-US">
                <a:solidFill>
                  <a:schemeClr val="tx1"/>
                </a:solidFill>
              </a:rPr>
              <a:t>Content</a:t>
            </a:r>
          </a:p>
          <a:p>
            <a:pPr marL="45720" indent="0">
              <a:buNone/>
            </a:pPr>
            <a:r>
              <a:rPr lang="en-US">
                <a:solidFill>
                  <a:schemeClr val="tx1"/>
                </a:solidFill>
              </a:rPr>
              <a:t>This dataset contains product listings as well as products ratings and sales performance, which you would not find in other datasets. With this, you can finally start to look for correlations and patterns regarding the success of a product and the various components.</a:t>
            </a:r>
          </a:p>
        </p:txBody>
      </p:sp>
    </p:spTree>
    <p:extLst>
      <p:ext uri="{BB962C8B-B14F-4D97-AF65-F5344CB8AC3E}">
        <p14:creationId xmlns:p14="http://schemas.microsoft.com/office/powerpoint/2010/main" val="108533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687627"/>
          </a:xfrm>
        </p:spPr>
        <p:txBody>
          <a:bodyPr>
            <a:normAutofit fontScale="92500" lnSpcReduction="10000"/>
          </a:bodyPr>
          <a:lstStyle/>
          <a:p>
            <a:r>
              <a:rPr lang="en-US">
                <a:solidFill>
                  <a:schemeClr val="tx1"/>
                </a:solidFill>
              </a:rPr>
              <a:t>Inspiration</a:t>
            </a:r>
          </a:p>
          <a:p>
            <a:pPr marL="45720" indent="0">
              <a:buNone/>
            </a:pPr>
            <a:r>
              <a:rPr lang="en-US">
                <a:solidFill>
                  <a:schemeClr val="tx1"/>
                </a:solidFill>
              </a:rPr>
              <a:t>How about trying to validate the established idea of human sensitiveness to price drops ? (discounted price compared to original retail_price )</a:t>
            </a:r>
          </a:p>
          <a:p>
            <a:pPr marL="45720" indent="0">
              <a:buNone/>
            </a:pPr>
            <a:r>
              <a:rPr lang="en-US">
                <a:solidFill>
                  <a:schemeClr val="tx1"/>
                </a:solidFill>
              </a:rPr>
              <a:t>You may look for top categories of products so that you know what sells best</a:t>
            </a:r>
          </a:p>
          <a:p>
            <a:pPr marL="45720" indent="0">
              <a:buNone/>
            </a:pPr>
            <a:r>
              <a:rPr lang="en-US">
                <a:solidFill>
                  <a:schemeClr val="tx1"/>
                </a:solidFill>
              </a:rPr>
              <a:t>Do bad products sell ? How about the relationship between the quality of a product (ratings) and its success ? Does the price factor into this ?</a:t>
            </a:r>
          </a:p>
          <a:p>
            <a:r>
              <a:rPr lang="en-US">
                <a:solidFill>
                  <a:schemeClr val="tx1"/>
                </a:solidFill>
              </a:rPr>
              <a:t>Collection Methodology</a:t>
            </a:r>
          </a:p>
          <a:p>
            <a:pPr marL="45720" indent="0">
              <a:buNone/>
            </a:pPr>
            <a:r>
              <a:rPr lang="en-US">
                <a:solidFill>
                  <a:schemeClr val="tx1"/>
                </a:solidFill>
              </a:rPr>
              <a:t>- The data comes from the Wish platform.</a:t>
            </a:r>
          </a:p>
          <a:p>
            <a:pPr marL="45720" indent="0">
              <a:buNone/>
            </a:pPr>
            <a:r>
              <a:rPr lang="en-US">
                <a:solidFill>
                  <a:schemeClr val="tx1"/>
                </a:solidFill>
              </a:rPr>
              <a:t>- You can browse it to get a feel of the type of information you can get from there and how they are presented. This might give you some ideas and a better understanding.</a:t>
            </a:r>
          </a:p>
          <a:p>
            <a:pPr marL="45720" indent="0">
              <a:buNone/>
            </a:pPr>
            <a:r>
              <a:rPr lang="en-US">
                <a:solidFill>
                  <a:schemeClr val="tx1"/>
                </a:solidFill>
              </a:rPr>
              <a:t>- If you are confused about some columns, you can either browse the Wish website or app, or you can ask in the comments.</a:t>
            </a:r>
          </a:p>
          <a:p>
            <a:pPr marL="45720" indent="0">
              <a:buNone/>
            </a:pPr>
            <a:r>
              <a:rPr lang="en-US">
                <a:solidFill>
                  <a:schemeClr val="tx1"/>
                </a:solidFill>
              </a:rPr>
              <a:t>- The data was scraped in the french localisation (hence some non-ascii latin characters such as « é » and « à ») in the title column.</a:t>
            </a:r>
          </a:p>
          <a:p>
            <a:pPr marL="45720" indent="0">
              <a:buNone/>
            </a:pPr>
            <a:r>
              <a:rPr lang="en-US">
                <a:solidFill>
                  <a:schemeClr val="tx1"/>
                </a:solidFill>
              </a:rPr>
              <a:t>- Here is an example of an english search results page. Remember that the products found in this dataset are those from a French search results page.</a:t>
            </a:r>
          </a:p>
        </p:txBody>
      </p:sp>
    </p:spTree>
    <p:extLst>
      <p:ext uri="{BB962C8B-B14F-4D97-AF65-F5344CB8AC3E}">
        <p14:creationId xmlns:p14="http://schemas.microsoft.com/office/powerpoint/2010/main" val="186542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687627"/>
          </a:xfrm>
        </p:spPr>
        <p:txBody>
          <a:bodyPr>
            <a:normAutofit/>
          </a:bodyPr>
          <a:lstStyle/>
          <a:p>
            <a:r>
              <a:rPr lang="en-US">
                <a:solidFill>
                  <a:schemeClr val="tx1"/>
                </a:solidFill>
              </a:rPr>
              <a:t>Example Business Task</a:t>
            </a:r>
          </a:p>
          <a:p>
            <a:pPr marL="45720" indent="0">
              <a:buNone/>
            </a:pPr>
            <a:r>
              <a:rPr lang="en-US">
                <a:solidFill>
                  <a:schemeClr val="tx1"/>
                </a:solidFill>
              </a:rPr>
              <a:t>- Re-stocking products with the best potential is crucial for shops and businesses around the world.</a:t>
            </a:r>
          </a:p>
          <a:p>
            <a:pPr marL="45720" indent="0">
              <a:buNone/>
            </a:pPr>
            <a:r>
              <a:rPr lang="en-US">
                <a:solidFill>
                  <a:schemeClr val="tx1"/>
                </a:solidFill>
              </a:rPr>
              <a:t>- Through this dataset and task, you are requested to build a model that can help predict how well a product is going to sell.</a:t>
            </a:r>
          </a:p>
          <a:p>
            <a:pPr marL="45720" indent="0">
              <a:buNone/>
            </a:pPr>
            <a:r>
              <a:rPr lang="en-US">
                <a:solidFill>
                  <a:schemeClr val="tx1"/>
                </a:solidFill>
              </a:rPr>
              <a:t>- Such a model has many implications and could be used in many different ways, the most straightforward being to adjust how much of a product should be kept in stock.</a:t>
            </a:r>
          </a:p>
          <a:p>
            <a:pPr marL="45720" indent="0">
              <a:buNone/>
            </a:pPr>
            <a:r>
              <a:rPr lang="en-US">
                <a:solidFill>
                  <a:schemeClr val="tx1"/>
                </a:solidFill>
              </a:rPr>
              <a:t>- This would allow you to better understand e-commerce sales and get you a certain expertise for helping businesses optimize their stocks and sales.</a:t>
            </a:r>
          </a:p>
        </p:txBody>
      </p:sp>
    </p:spTree>
    <p:extLst>
      <p:ext uri="{BB962C8B-B14F-4D97-AF65-F5344CB8AC3E}">
        <p14:creationId xmlns:p14="http://schemas.microsoft.com/office/powerpoint/2010/main" val="1116324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345661" cy="6081204"/>
          </a:xfrm>
        </p:spPr>
        <p:txBody>
          <a:bodyPr>
            <a:normAutofit fontScale="77500" lnSpcReduction="20000"/>
          </a:bodyPr>
          <a:lstStyle/>
          <a:p>
            <a:r>
              <a:rPr lang="en-US">
                <a:solidFill>
                  <a:schemeClr val="tx1"/>
                </a:solidFill>
              </a:rPr>
              <a:t>Inspiration</a:t>
            </a:r>
          </a:p>
          <a:p>
            <a:pPr marL="45720" indent="0">
              <a:buNone/>
            </a:pPr>
            <a:r>
              <a:rPr lang="en-US">
                <a:solidFill>
                  <a:schemeClr val="tx1"/>
                </a:solidFill>
              </a:rPr>
              <a:t>- How about trying to validate the established idea of human sensitiveness to price drops ?</a:t>
            </a:r>
          </a:p>
          <a:p>
            <a:pPr marL="45720" indent="0">
              <a:buNone/>
            </a:pPr>
            <a:r>
              <a:rPr lang="en-US">
                <a:solidFill>
                  <a:schemeClr val="tx1"/>
                </a:solidFill>
              </a:rPr>
              <a:t>- You may look for top categories of products so that you know what sells best</a:t>
            </a:r>
          </a:p>
          <a:p>
            <a:pPr marL="45720" indent="0">
              <a:buNone/>
            </a:pPr>
            <a:r>
              <a:rPr lang="en-US">
                <a:solidFill>
                  <a:schemeClr val="tx1"/>
                </a:solidFill>
              </a:rPr>
              <a:t>- Do bad products sell ? How about the relationship between the quality of a product (ratings) and its success ? Does the price factor into this ?</a:t>
            </a:r>
          </a:p>
          <a:p>
            <a:pPr marL="45720" indent="0">
              <a:buNone/>
            </a:pPr>
            <a:r>
              <a:rPr lang="en-US">
                <a:solidFill>
                  <a:schemeClr val="tx1"/>
                </a:solidFill>
              </a:rPr>
              <a:t>- Do seller's fame factor into top products ?</a:t>
            </a:r>
          </a:p>
          <a:p>
            <a:pPr marL="45720" indent="0">
              <a:buNone/>
            </a:pPr>
            <a:r>
              <a:rPr lang="en-US">
                <a:solidFill>
                  <a:schemeClr val="tx1"/>
                </a:solidFill>
              </a:rPr>
              <a:t>- Do the number of tags (making a product more discoverable) factor into the success of a product ?</a:t>
            </a:r>
          </a:p>
          <a:p>
            <a:r>
              <a:rPr lang="en-US">
                <a:solidFill>
                  <a:schemeClr val="tx1"/>
                </a:solidFill>
              </a:rPr>
              <a:t>Expected Submission</a:t>
            </a:r>
          </a:p>
          <a:p>
            <a:pPr marL="45720" indent="0">
              <a:buNone/>
            </a:pPr>
            <a:r>
              <a:rPr lang="en-US">
                <a:solidFill>
                  <a:schemeClr val="tx1"/>
                </a:solidFill>
              </a:rPr>
              <a:t>- What should users submit? Should they solve the task primarily using Notebooks or Datasets? What should the solution contain? You may solve this task using a notebook.</a:t>
            </a:r>
          </a:p>
          <a:p>
            <a:r>
              <a:rPr lang="en-US">
                <a:solidFill>
                  <a:schemeClr val="tx1"/>
                </a:solidFill>
              </a:rPr>
              <a:t>Evaluation: What makes a good solution?</a:t>
            </a:r>
          </a:p>
          <a:p>
            <a:pPr marL="45720" indent="0">
              <a:buNone/>
            </a:pPr>
            <a:r>
              <a:rPr lang="en-US">
                <a:solidFill>
                  <a:schemeClr val="tx1"/>
                </a:solidFill>
              </a:rPr>
              <a:t>Your solution should minimize the risks of:</a:t>
            </a:r>
          </a:p>
          <a:p>
            <a:pPr marL="45720" indent="0">
              <a:buNone/>
            </a:pPr>
            <a:r>
              <a:rPr lang="en-US">
                <a:solidFill>
                  <a:schemeClr val="tx1"/>
                </a:solidFill>
              </a:rPr>
              <a:t>- Buying way too much of a product</a:t>
            </a:r>
          </a:p>
          <a:p>
            <a:pPr marL="45720" indent="0">
              <a:buNone/>
            </a:pPr>
            <a:r>
              <a:rPr lang="en-US">
                <a:solidFill>
                  <a:schemeClr val="tx1"/>
                </a:solidFill>
              </a:rPr>
              <a:t>- Ideally, identify products with a higher discount regarding the retail price. Practically, this means identifying products where the seller could increase his profit margin without losing too many buyers. See the concept of Price Elasticity of the demande</a:t>
            </a:r>
          </a:p>
          <a:p>
            <a:pPr marL="45720" indent="0">
              <a:buNone/>
            </a:pPr>
            <a:r>
              <a:rPr lang="en-US">
                <a:solidFill>
                  <a:schemeClr val="tx1"/>
                </a:solidFill>
              </a:rPr>
              <a:t>- Lastly. There are always a lot of product opportunities, so missing on a single opportunity is better than buying way too much another product, since this might cancel out the proØts gained elsewhere.</a:t>
            </a:r>
          </a:p>
          <a:p>
            <a:r>
              <a:rPr lang="en-US">
                <a:solidFill>
                  <a:schemeClr val="tx1"/>
                </a:solidFill>
              </a:rPr>
              <a:t>Your model will be evaluated on another similar dataset (same features and columns) to see how well it performs on new otherdata.</a:t>
            </a:r>
          </a:p>
        </p:txBody>
      </p:sp>
    </p:spTree>
    <p:extLst>
      <p:ext uri="{BB962C8B-B14F-4D97-AF65-F5344CB8AC3E}">
        <p14:creationId xmlns:p14="http://schemas.microsoft.com/office/powerpoint/2010/main" val="33466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ownload &quot;Serene Summer Escape&quot; | Wallpapers.com">
            <a:extLst>
              <a:ext uri="{FF2B5EF4-FFF2-40B4-BE49-F238E27FC236}">
                <a16:creationId xmlns:a16="http://schemas.microsoft.com/office/drawing/2014/main" id="{B3C24A35-C80E-0E57-0337-5531B67AE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912" y="231274"/>
            <a:ext cx="4161268" cy="6395453"/>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928D0093-DEBB-5C27-F700-FB90A066AF6C}"/>
              </a:ext>
            </a:extLst>
          </p:cNvPr>
          <p:cNvSpPr/>
          <p:nvPr/>
        </p:nvSpPr>
        <p:spPr>
          <a:xfrm rot="5400000">
            <a:off x="437858" y="428093"/>
            <a:ext cx="1055528" cy="1055528"/>
          </a:xfrm>
          <a:custGeom>
            <a:avLst/>
            <a:gdLst>
              <a:gd name="connsiteX0" fmla="*/ 0 w 1492249"/>
              <a:gd name="connsiteY0" fmla="*/ 738191 h 1492249"/>
              <a:gd name="connsiteX1" fmla="*/ 0 w 1492249"/>
              <a:gd name="connsiteY1" fmla="*/ 0 h 1492249"/>
              <a:gd name="connsiteX2" fmla="*/ 754058 w 1492249"/>
              <a:gd name="connsiteY2" fmla="*/ 0 h 1492249"/>
              <a:gd name="connsiteX3" fmla="*/ 1492249 w 1492249"/>
              <a:gd name="connsiteY3" fmla="*/ 0 h 1492249"/>
              <a:gd name="connsiteX4" fmla="*/ 1492249 w 1492249"/>
              <a:gd name="connsiteY4" fmla="*/ 738191 h 1492249"/>
              <a:gd name="connsiteX5" fmla="*/ 1492249 w 1492249"/>
              <a:gd name="connsiteY5" fmla="*/ 1492249 h 1492249"/>
              <a:gd name="connsiteX6" fmla="*/ 754058 w 1492249"/>
              <a:gd name="connsiteY6" fmla="*/ 1492249 h 1492249"/>
              <a:gd name="connsiteX7" fmla="*/ 754058 w 1492249"/>
              <a:gd name="connsiteY7" fmla="*/ 738191 h 14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2249" h="1492249">
                <a:moveTo>
                  <a:pt x="0" y="738191"/>
                </a:moveTo>
                <a:lnTo>
                  <a:pt x="0" y="0"/>
                </a:lnTo>
                <a:lnTo>
                  <a:pt x="754058" y="0"/>
                </a:lnTo>
                <a:lnTo>
                  <a:pt x="1492249" y="0"/>
                </a:lnTo>
                <a:lnTo>
                  <a:pt x="1492249" y="738191"/>
                </a:lnTo>
                <a:lnTo>
                  <a:pt x="1492249" y="1492249"/>
                </a:lnTo>
                <a:lnTo>
                  <a:pt x="754058" y="1492249"/>
                </a:lnTo>
                <a:lnTo>
                  <a:pt x="754058" y="738191"/>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A335C8F-AF4B-CFE0-FEC8-164794CC9A7D}"/>
              </a:ext>
            </a:extLst>
          </p:cNvPr>
          <p:cNvGrpSpPr/>
          <p:nvPr/>
        </p:nvGrpSpPr>
        <p:grpSpPr>
          <a:xfrm>
            <a:off x="3813222" y="346771"/>
            <a:ext cx="5282087" cy="6148449"/>
            <a:chOff x="5602981" y="138488"/>
            <a:chExt cx="5803927" cy="6563937"/>
          </a:xfrm>
        </p:grpSpPr>
        <p:grpSp>
          <p:nvGrpSpPr>
            <p:cNvPr id="8" name="Group 7">
              <a:extLst>
                <a:ext uri="{FF2B5EF4-FFF2-40B4-BE49-F238E27FC236}">
                  <a16:creationId xmlns:a16="http://schemas.microsoft.com/office/drawing/2014/main" id="{ECA4DF9F-A1AE-A524-8D11-A8A682065687}"/>
                </a:ext>
              </a:extLst>
            </p:cNvPr>
            <p:cNvGrpSpPr/>
            <p:nvPr/>
          </p:nvGrpSpPr>
          <p:grpSpPr>
            <a:xfrm>
              <a:off x="5602981" y="138488"/>
              <a:ext cx="5416000" cy="580225"/>
              <a:chOff x="5602981" y="138488"/>
              <a:chExt cx="5416000" cy="580225"/>
            </a:xfrm>
          </p:grpSpPr>
          <p:grpSp>
            <p:nvGrpSpPr>
              <p:cNvPr id="57" name="Group 56">
                <a:extLst>
                  <a:ext uri="{FF2B5EF4-FFF2-40B4-BE49-F238E27FC236}">
                    <a16:creationId xmlns:a16="http://schemas.microsoft.com/office/drawing/2014/main" id="{4040A6A5-8068-B5D5-7E1F-8600400CED96}"/>
                  </a:ext>
                </a:extLst>
              </p:cNvPr>
              <p:cNvGrpSpPr/>
              <p:nvPr/>
            </p:nvGrpSpPr>
            <p:grpSpPr>
              <a:xfrm>
                <a:off x="5602981" y="138488"/>
                <a:ext cx="542605" cy="580225"/>
                <a:chOff x="5602981" y="138488"/>
                <a:chExt cx="542605" cy="580225"/>
              </a:xfrm>
            </p:grpSpPr>
            <p:sp>
              <p:nvSpPr>
                <p:cNvPr id="59" name="Oval 58">
                  <a:extLst>
                    <a:ext uri="{FF2B5EF4-FFF2-40B4-BE49-F238E27FC236}">
                      <a16:creationId xmlns:a16="http://schemas.microsoft.com/office/drawing/2014/main" id="{B3366444-BD3B-9721-41AC-C30E3C134171}"/>
                    </a:ext>
                  </a:extLst>
                </p:cNvPr>
                <p:cNvSpPr/>
                <p:nvPr/>
              </p:nvSpPr>
              <p:spPr>
                <a:xfrm>
                  <a:off x="5602981" y="17610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0" name="Oval 59">
                  <a:extLst>
                    <a:ext uri="{FF2B5EF4-FFF2-40B4-BE49-F238E27FC236}">
                      <a16:creationId xmlns:a16="http://schemas.microsoft.com/office/drawing/2014/main" id="{C06894E6-29BA-826E-03D3-C152E164B1BF}"/>
                    </a:ext>
                  </a:extLst>
                </p:cNvPr>
                <p:cNvSpPr/>
                <p:nvPr/>
              </p:nvSpPr>
              <p:spPr>
                <a:xfrm>
                  <a:off x="5678679" y="231274"/>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1" name="TextBox 60">
                  <a:extLst>
                    <a:ext uri="{FF2B5EF4-FFF2-40B4-BE49-F238E27FC236}">
                      <a16:creationId xmlns:a16="http://schemas.microsoft.com/office/drawing/2014/main" id="{1D609D83-ACAA-816B-5B9B-7F39DCBC2869}"/>
                    </a:ext>
                  </a:extLst>
                </p:cNvPr>
                <p:cNvSpPr txBox="1"/>
                <p:nvPr/>
              </p:nvSpPr>
              <p:spPr>
                <a:xfrm>
                  <a:off x="5681237" y="138488"/>
                  <a:ext cx="370241" cy="492863"/>
                </a:xfrm>
                <a:prstGeom prst="rect">
                  <a:avLst/>
                </a:prstGeom>
                <a:noFill/>
              </p:spPr>
              <p:txBody>
                <a:bodyPr wrap="none" rtlCol="0" anchor="ctr">
                  <a:spAutoFit/>
                </a:bodyPr>
                <a:lstStyle/>
                <a:p>
                  <a:pPr algn="ctr"/>
                  <a:r>
                    <a:rPr lang="en-US" sz="2400" b="1"/>
                    <a:t>1</a:t>
                  </a:r>
                  <a:endParaRPr lang="en-IN" sz="2400" dirty="0"/>
                </a:p>
              </p:txBody>
            </p:sp>
          </p:grpSp>
          <p:sp>
            <p:nvSpPr>
              <p:cNvPr id="58" name="TextBox 57">
                <a:extLst>
                  <a:ext uri="{FF2B5EF4-FFF2-40B4-BE49-F238E27FC236}">
                    <a16:creationId xmlns:a16="http://schemas.microsoft.com/office/drawing/2014/main" id="{11920D5D-3299-67EC-5924-68AE45228304}"/>
                  </a:ext>
                </a:extLst>
              </p:cNvPr>
              <p:cNvSpPr txBox="1"/>
              <p:nvPr/>
            </p:nvSpPr>
            <p:spPr>
              <a:xfrm>
                <a:off x="6315721" y="239592"/>
                <a:ext cx="4703260" cy="374575"/>
              </a:xfrm>
              <a:prstGeom prst="rect">
                <a:avLst/>
              </a:prstGeom>
              <a:noFill/>
            </p:spPr>
            <p:txBody>
              <a:bodyPr wrap="square" lIns="0" tIns="0" rIns="0" bIns="0" rtlCol="0" anchor="ctr">
                <a:spAutoFit/>
              </a:bodyPr>
              <a:lstStyle/>
              <a:p>
                <a:pPr defTabSz="1219170">
                  <a:spcBef>
                    <a:spcPct val="20000"/>
                  </a:spcBef>
                  <a:defRPr/>
                </a:pPr>
                <a:r>
                  <a:rPr lang="en-US" b="1"/>
                  <a:t>Research objective</a:t>
                </a:r>
                <a:endParaRPr lang="en-US" b="1" dirty="0"/>
              </a:p>
              <a:p>
                <a:pPr defTabSz="1219170">
                  <a:spcBef>
                    <a:spcPct val="20000"/>
                  </a:spcBef>
                  <a:defRPr/>
                </a:pPr>
                <a:endParaRPr lang="en-US" sz="400" b="1" dirty="0"/>
              </a:p>
            </p:txBody>
          </p:sp>
        </p:grpSp>
        <p:grpSp>
          <p:nvGrpSpPr>
            <p:cNvPr id="9" name="Group 8">
              <a:extLst>
                <a:ext uri="{FF2B5EF4-FFF2-40B4-BE49-F238E27FC236}">
                  <a16:creationId xmlns:a16="http://schemas.microsoft.com/office/drawing/2014/main" id="{7974F78A-AEF2-938A-8A11-3323AA0D0E3C}"/>
                </a:ext>
              </a:extLst>
            </p:cNvPr>
            <p:cNvGrpSpPr/>
            <p:nvPr/>
          </p:nvGrpSpPr>
          <p:grpSpPr>
            <a:xfrm>
              <a:off x="5602981" y="892157"/>
              <a:ext cx="5416000" cy="556554"/>
              <a:chOff x="5602981" y="892157"/>
              <a:chExt cx="5416000" cy="556554"/>
            </a:xfrm>
          </p:grpSpPr>
          <p:grpSp>
            <p:nvGrpSpPr>
              <p:cNvPr id="52" name="Group 51">
                <a:extLst>
                  <a:ext uri="{FF2B5EF4-FFF2-40B4-BE49-F238E27FC236}">
                    <a16:creationId xmlns:a16="http://schemas.microsoft.com/office/drawing/2014/main" id="{E826082A-93C3-D8F8-5D0A-034DC8C9231C}"/>
                  </a:ext>
                </a:extLst>
              </p:cNvPr>
              <p:cNvGrpSpPr/>
              <p:nvPr/>
            </p:nvGrpSpPr>
            <p:grpSpPr>
              <a:xfrm>
                <a:off x="5602981" y="892157"/>
                <a:ext cx="542605" cy="556554"/>
                <a:chOff x="5602981" y="892157"/>
                <a:chExt cx="542605" cy="556554"/>
              </a:xfrm>
            </p:grpSpPr>
            <p:sp>
              <p:nvSpPr>
                <p:cNvPr id="54" name="Oval 53">
                  <a:extLst>
                    <a:ext uri="{FF2B5EF4-FFF2-40B4-BE49-F238E27FC236}">
                      <a16:creationId xmlns:a16="http://schemas.microsoft.com/office/drawing/2014/main" id="{7A030E2B-B26B-E9C3-3A56-A8E9C16354DF}"/>
                    </a:ext>
                  </a:extLst>
                </p:cNvPr>
                <p:cNvSpPr/>
                <p:nvPr/>
              </p:nvSpPr>
              <p:spPr>
                <a:xfrm>
                  <a:off x="5602981" y="906107"/>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5" name="Oval 54">
                  <a:extLst>
                    <a:ext uri="{FF2B5EF4-FFF2-40B4-BE49-F238E27FC236}">
                      <a16:creationId xmlns:a16="http://schemas.microsoft.com/office/drawing/2014/main" id="{DFAE5772-1F3B-C5F2-20A7-8529948F6DCC}"/>
                    </a:ext>
                  </a:extLst>
                </p:cNvPr>
                <p:cNvSpPr/>
                <p:nvPr/>
              </p:nvSpPr>
              <p:spPr>
                <a:xfrm>
                  <a:off x="5678679" y="981805"/>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6" name="TextBox 55">
                  <a:extLst>
                    <a:ext uri="{FF2B5EF4-FFF2-40B4-BE49-F238E27FC236}">
                      <a16:creationId xmlns:a16="http://schemas.microsoft.com/office/drawing/2014/main" id="{9DC909FF-690A-4CC6-E21B-851880387AA5}"/>
                    </a:ext>
                  </a:extLst>
                </p:cNvPr>
                <p:cNvSpPr txBox="1"/>
                <p:nvPr/>
              </p:nvSpPr>
              <p:spPr>
                <a:xfrm>
                  <a:off x="5689163" y="892157"/>
                  <a:ext cx="372002" cy="492862"/>
                </a:xfrm>
                <a:prstGeom prst="rect">
                  <a:avLst/>
                </a:prstGeom>
                <a:noFill/>
              </p:spPr>
              <p:txBody>
                <a:bodyPr wrap="none" rtlCol="0" anchor="ctr">
                  <a:spAutoFit/>
                </a:bodyPr>
                <a:lstStyle/>
                <a:p>
                  <a:pPr algn="ctr"/>
                  <a:r>
                    <a:rPr lang="en-US" sz="2400" b="1"/>
                    <a:t>2</a:t>
                  </a:r>
                  <a:endParaRPr lang="en-IN" sz="2400" dirty="0"/>
                </a:p>
              </p:txBody>
            </p:sp>
          </p:grpSp>
          <p:sp>
            <p:nvSpPr>
              <p:cNvPr id="53" name="TextBox 52">
                <a:extLst>
                  <a:ext uri="{FF2B5EF4-FFF2-40B4-BE49-F238E27FC236}">
                    <a16:creationId xmlns:a16="http://schemas.microsoft.com/office/drawing/2014/main" id="{334D7CFB-EFF1-15A2-C4C4-08321D9A6BA9}"/>
                  </a:ext>
                </a:extLst>
              </p:cNvPr>
              <p:cNvSpPr txBox="1"/>
              <p:nvPr/>
            </p:nvSpPr>
            <p:spPr>
              <a:xfrm>
                <a:off x="6315721" y="990122"/>
                <a:ext cx="4703260" cy="374575"/>
              </a:xfrm>
              <a:prstGeom prst="rect">
                <a:avLst/>
              </a:prstGeom>
              <a:noFill/>
            </p:spPr>
            <p:txBody>
              <a:bodyPr wrap="square" lIns="0" tIns="0" rIns="0" bIns="0" rtlCol="0" anchor="ctr">
                <a:spAutoFit/>
              </a:bodyPr>
              <a:lstStyle/>
              <a:p>
                <a:pPr defTabSz="1219170">
                  <a:spcBef>
                    <a:spcPct val="20000"/>
                  </a:spcBef>
                  <a:defRPr/>
                </a:pPr>
                <a:r>
                  <a:rPr lang="en-US" b="1"/>
                  <a:t>Data Overview &amp; Preparation</a:t>
                </a:r>
                <a:endParaRPr lang="en-US" b="1" dirty="0"/>
              </a:p>
              <a:p>
                <a:pPr defTabSz="1219170">
                  <a:spcBef>
                    <a:spcPct val="20000"/>
                  </a:spcBef>
                  <a:defRPr/>
                </a:pPr>
                <a:endParaRPr lang="en-US" sz="400" b="1" dirty="0"/>
              </a:p>
            </p:txBody>
          </p:sp>
        </p:grpSp>
        <p:grpSp>
          <p:nvGrpSpPr>
            <p:cNvPr id="10" name="Group 9">
              <a:extLst>
                <a:ext uri="{FF2B5EF4-FFF2-40B4-BE49-F238E27FC236}">
                  <a16:creationId xmlns:a16="http://schemas.microsoft.com/office/drawing/2014/main" id="{90823E90-37EA-D19E-E185-8D905B9D567E}"/>
                </a:ext>
              </a:extLst>
            </p:cNvPr>
            <p:cNvGrpSpPr/>
            <p:nvPr/>
          </p:nvGrpSpPr>
          <p:grpSpPr>
            <a:xfrm>
              <a:off x="5602981" y="1656638"/>
              <a:ext cx="5803927" cy="542604"/>
              <a:chOff x="5602981" y="1656638"/>
              <a:chExt cx="5803927" cy="542604"/>
            </a:xfrm>
          </p:grpSpPr>
          <p:grpSp>
            <p:nvGrpSpPr>
              <p:cNvPr id="47" name="Group 46">
                <a:extLst>
                  <a:ext uri="{FF2B5EF4-FFF2-40B4-BE49-F238E27FC236}">
                    <a16:creationId xmlns:a16="http://schemas.microsoft.com/office/drawing/2014/main" id="{27B957FF-CC2F-CF54-6C25-8FEDADCE971B}"/>
                  </a:ext>
                </a:extLst>
              </p:cNvPr>
              <p:cNvGrpSpPr/>
              <p:nvPr/>
            </p:nvGrpSpPr>
            <p:grpSpPr>
              <a:xfrm>
                <a:off x="5602981" y="1656638"/>
                <a:ext cx="542605" cy="542604"/>
                <a:chOff x="5602981" y="1656638"/>
                <a:chExt cx="542605" cy="542604"/>
              </a:xfrm>
            </p:grpSpPr>
            <p:sp>
              <p:nvSpPr>
                <p:cNvPr id="49" name="Oval 48">
                  <a:extLst>
                    <a:ext uri="{FF2B5EF4-FFF2-40B4-BE49-F238E27FC236}">
                      <a16:creationId xmlns:a16="http://schemas.microsoft.com/office/drawing/2014/main" id="{427F1432-EFC1-D2B5-5283-DA285ED3521E}"/>
                    </a:ext>
                  </a:extLst>
                </p:cNvPr>
                <p:cNvSpPr/>
                <p:nvPr/>
              </p:nvSpPr>
              <p:spPr>
                <a:xfrm>
                  <a:off x="5602981" y="1656638"/>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0" name="Oval 49">
                  <a:extLst>
                    <a:ext uri="{FF2B5EF4-FFF2-40B4-BE49-F238E27FC236}">
                      <a16:creationId xmlns:a16="http://schemas.microsoft.com/office/drawing/2014/main" id="{BE487652-7896-0288-74A7-D571B291E883}"/>
                    </a:ext>
                  </a:extLst>
                </p:cNvPr>
                <p:cNvSpPr/>
                <p:nvPr/>
              </p:nvSpPr>
              <p:spPr>
                <a:xfrm>
                  <a:off x="5678679" y="1732336"/>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1" name="TextBox 50">
                  <a:extLst>
                    <a:ext uri="{FF2B5EF4-FFF2-40B4-BE49-F238E27FC236}">
                      <a16:creationId xmlns:a16="http://schemas.microsoft.com/office/drawing/2014/main" id="{44AF729F-F406-CD9C-9204-C295806D97F4}"/>
                    </a:ext>
                  </a:extLst>
                </p:cNvPr>
                <p:cNvSpPr txBox="1"/>
                <p:nvPr/>
              </p:nvSpPr>
              <p:spPr>
                <a:xfrm>
                  <a:off x="5711180" y="1685215"/>
                  <a:ext cx="326205" cy="394290"/>
                </a:xfrm>
                <a:prstGeom prst="rect">
                  <a:avLst/>
                </a:prstGeom>
                <a:noFill/>
              </p:spPr>
              <p:txBody>
                <a:bodyPr wrap="none" rtlCol="0" anchor="ctr">
                  <a:spAutoFit/>
                </a:bodyPr>
                <a:lstStyle/>
                <a:p>
                  <a:pPr algn="ctr"/>
                  <a:r>
                    <a:rPr lang="en-US" b="1"/>
                    <a:t>3</a:t>
                  </a:r>
                  <a:endParaRPr lang="en-IN" dirty="0"/>
                </a:p>
              </p:txBody>
            </p:sp>
          </p:grpSp>
          <p:sp>
            <p:nvSpPr>
              <p:cNvPr id="48" name="TextBox 47">
                <a:extLst>
                  <a:ext uri="{FF2B5EF4-FFF2-40B4-BE49-F238E27FC236}">
                    <a16:creationId xmlns:a16="http://schemas.microsoft.com/office/drawing/2014/main" id="{E59C756A-7323-D478-103E-2CAE8C9FC85C}"/>
                  </a:ext>
                </a:extLst>
              </p:cNvPr>
              <p:cNvSpPr txBox="1"/>
              <p:nvPr/>
            </p:nvSpPr>
            <p:spPr>
              <a:xfrm>
                <a:off x="6315721" y="1740653"/>
                <a:ext cx="5091187" cy="374575"/>
              </a:xfrm>
              <a:prstGeom prst="rect">
                <a:avLst/>
              </a:prstGeom>
              <a:noFill/>
            </p:spPr>
            <p:txBody>
              <a:bodyPr wrap="square" lIns="0" tIns="0" rIns="0" bIns="0" rtlCol="0" anchor="ctr">
                <a:spAutoFit/>
              </a:bodyPr>
              <a:lstStyle/>
              <a:p>
                <a:pPr defTabSz="1219170">
                  <a:spcBef>
                    <a:spcPct val="20000"/>
                  </a:spcBef>
                  <a:defRPr/>
                </a:pPr>
                <a:r>
                  <a:rPr lang="en-US" b="1"/>
                  <a:t>Correlation analysis</a:t>
                </a:r>
                <a:endParaRPr lang="en-US" b="1" dirty="0"/>
              </a:p>
              <a:p>
                <a:pPr defTabSz="1219170">
                  <a:spcBef>
                    <a:spcPct val="20000"/>
                  </a:spcBef>
                  <a:defRPr/>
                </a:pPr>
                <a:endParaRPr lang="en-US" sz="400" b="1" dirty="0"/>
              </a:p>
            </p:txBody>
          </p:sp>
        </p:grpSp>
        <p:grpSp>
          <p:nvGrpSpPr>
            <p:cNvPr id="11" name="Group 10">
              <a:extLst>
                <a:ext uri="{FF2B5EF4-FFF2-40B4-BE49-F238E27FC236}">
                  <a16:creationId xmlns:a16="http://schemas.microsoft.com/office/drawing/2014/main" id="{D326B4F2-2C7A-A009-30B0-DF28B9834C35}"/>
                </a:ext>
              </a:extLst>
            </p:cNvPr>
            <p:cNvGrpSpPr/>
            <p:nvPr/>
          </p:nvGrpSpPr>
          <p:grpSpPr>
            <a:xfrm>
              <a:off x="5602981" y="2407169"/>
              <a:ext cx="5416000" cy="542604"/>
              <a:chOff x="5602981" y="2407169"/>
              <a:chExt cx="5416000" cy="542604"/>
            </a:xfrm>
          </p:grpSpPr>
          <p:grpSp>
            <p:nvGrpSpPr>
              <p:cNvPr id="42" name="Group 41">
                <a:extLst>
                  <a:ext uri="{FF2B5EF4-FFF2-40B4-BE49-F238E27FC236}">
                    <a16:creationId xmlns:a16="http://schemas.microsoft.com/office/drawing/2014/main" id="{D4F58544-0CC0-5AC9-68DC-4EDFCFEFE25A}"/>
                  </a:ext>
                </a:extLst>
              </p:cNvPr>
              <p:cNvGrpSpPr/>
              <p:nvPr/>
            </p:nvGrpSpPr>
            <p:grpSpPr>
              <a:xfrm>
                <a:off x="5602981" y="2407169"/>
                <a:ext cx="542605" cy="542604"/>
                <a:chOff x="5602981" y="2407169"/>
                <a:chExt cx="542605" cy="542604"/>
              </a:xfrm>
            </p:grpSpPr>
            <p:sp>
              <p:nvSpPr>
                <p:cNvPr id="44" name="Oval 43">
                  <a:extLst>
                    <a:ext uri="{FF2B5EF4-FFF2-40B4-BE49-F238E27FC236}">
                      <a16:creationId xmlns:a16="http://schemas.microsoft.com/office/drawing/2014/main" id="{7FADCA8B-B3D6-271A-FCDE-0C212BC19234}"/>
                    </a:ext>
                  </a:extLst>
                </p:cNvPr>
                <p:cNvSpPr/>
                <p:nvPr/>
              </p:nvSpPr>
              <p:spPr>
                <a:xfrm>
                  <a:off x="5602981" y="240716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AF86D140-5B9B-8E9B-0889-8AABF3D2B414}"/>
                    </a:ext>
                  </a:extLst>
                </p:cNvPr>
                <p:cNvSpPr/>
                <p:nvPr/>
              </p:nvSpPr>
              <p:spPr>
                <a:xfrm>
                  <a:off x="5678679" y="2482867"/>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6" name="TextBox 45">
                  <a:extLst>
                    <a:ext uri="{FF2B5EF4-FFF2-40B4-BE49-F238E27FC236}">
                      <a16:creationId xmlns:a16="http://schemas.microsoft.com/office/drawing/2014/main" id="{8F68C455-CE48-8047-BD74-E98F68806C7C}"/>
                    </a:ext>
                  </a:extLst>
                </p:cNvPr>
                <p:cNvSpPr txBox="1"/>
                <p:nvPr/>
              </p:nvSpPr>
              <p:spPr>
                <a:xfrm>
                  <a:off x="5696737" y="2423241"/>
                  <a:ext cx="336774" cy="394290"/>
                </a:xfrm>
                <a:prstGeom prst="rect">
                  <a:avLst/>
                </a:prstGeom>
                <a:noFill/>
              </p:spPr>
              <p:txBody>
                <a:bodyPr wrap="none" rtlCol="0" anchor="ctr">
                  <a:spAutoFit/>
                </a:bodyPr>
                <a:lstStyle/>
                <a:p>
                  <a:pPr algn="ctr"/>
                  <a:r>
                    <a:rPr lang="en-US" b="1">
                      <a:latin typeface="+mj-lt"/>
                    </a:rPr>
                    <a:t>4</a:t>
                  </a:r>
                  <a:endParaRPr lang="en-IN" dirty="0">
                    <a:latin typeface="+mj-lt"/>
                  </a:endParaRPr>
                </a:p>
              </p:txBody>
            </p:sp>
          </p:grpSp>
          <p:sp>
            <p:nvSpPr>
              <p:cNvPr id="43" name="TextBox 42">
                <a:extLst>
                  <a:ext uri="{FF2B5EF4-FFF2-40B4-BE49-F238E27FC236}">
                    <a16:creationId xmlns:a16="http://schemas.microsoft.com/office/drawing/2014/main" id="{317176FF-C039-6E57-F4D0-DBF13C742B0D}"/>
                  </a:ext>
                </a:extLst>
              </p:cNvPr>
              <p:cNvSpPr txBox="1"/>
              <p:nvPr/>
            </p:nvSpPr>
            <p:spPr>
              <a:xfrm>
                <a:off x="6315721" y="2491184"/>
                <a:ext cx="4703260" cy="374575"/>
              </a:xfrm>
              <a:prstGeom prst="rect">
                <a:avLst/>
              </a:prstGeom>
              <a:noFill/>
            </p:spPr>
            <p:txBody>
              <a:bodyPr wrap="square" lIns="0" tIns="0" rIns="0" bIns="0" rtlCol="0" anchor="ctr">
                <a:spAutoFit/>
              </a:bodyPr>
              <a:lstStyle/>
              <a:p>
                <a:pPr defTabSz="1219170">
                  <a:spcBef>
                    <a:spcPct val="20000"/>
                  </a:spcBef>
                  <a:defRPr/>
                </a:pPr>
                <a:r>
                  <a:rPr lang="en-US" b="1"/>
                  <a:t>Price sensitivity</a:t>
                </a:r>
                <a:endParaRPr lang="en-US" b="1" dirty="0"/>
              </a:p>
              <a:p>
                <a:pPr defTabSz="1219170">
                  <a:spcBef>
                    <a:spcPct val="20000"/>
                  </a:spcBef>
                  <a:defRPr/>
                </a:pPr>
                <a:endParaRPr lang="en-US" sz="400" b="1" dirty="0"/>
              </a:p>
            </p:txBody>
          </p:sp>
        </p:grpSp>
        <p:grpSp>
          <p:nvGrpSpPr>
            <p:cNvPr id="12" name="Group 11">
              <a:extLst>
                <a:ext uri="{FF2B5EF4-FFF2-40B4-BE49-F238E27FC236}">
                  <a16:creationId xmlns:a16="http://schemas.microsoft.com/office/drawing/2014/main" id="{2AF60264-16E5-1289-C146-F6AC90B69239}"/>
                </a:ext>
              </a:extLst>
            </p:cNvPr>
            <p:cNvGrpSpPr/>
            <p:nvPr/>
          </p:nvGrpSpPr>
          <p:grpSpPr>
            <a:xfrm>
              <a:off x="5602981" y="3157700"/>
              <a:ext cx="5416000" cy="542604"/>
              <a:chOff x="5602981" y="3157700"/>
              <a:chExt cx="5416000" cy="542604"/>
            </a:xfrm>
          </p:grpSpPr>
          <p:grpSp>
            <p:nvGrpSpPr>
              <p:cNvPr id="37" name="Group 36">
                <a:extLst>
                  <a:ext uri="{FF2B5EF4-FFF2-40B4-BE49-F238E27FC236}">
                    <a16:creationId xmlns:a16="http://schemas.microsoft.com/office/drawing/2014/main" id="{27DF1D98-66BB-39FC-21CC-AAB94C5849DF}"/>
                  </a:ext>
                </a:extLst>
              </p:cNvPr>
              <p:cNvGrpSpPr/>
              <p:nvPr/>
            </p:nvGrpSpPr>
            <p:grpSpPr>
              <a:xfrm>
                <a:off x="5602981" y="3157700"/>
                <a:ext cx="542605" cy="542604"/>
                <a:chOff x="5602981" y="3157700"/>
                <a:chExt cx="542605" cy="542604"/>
              </a:xfrm>
            </p:grpSpPr>
            <p:sp>
              <p:nvSpPr>
                <p:cNvPr id="39" name="Oval 38">
                  <a:extLst>
                    <a:ext uri="{FF2B5EF4-FFF2-40B4-BE49-F238E27FC236}">
                      <a16:creationId xmlns:a16="http://schemas.microsoft.com/office/drawing/2014/main" id="{254B0F5E-037D-0294-712B-CC59A9F4649B}"/>
                    </a:ext>
                  </a:extLst>
                </p:cNvPr>
                <p:cNvSpPr/>
                <p:nvPr/>
              </p:nvSpPr>
              <p:spPr>
                <a:xfrm>
                  <a:off x="5602981" y="3157700"/>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Oval 39">
                  <a:extLst>
                    <a:ext uri="{FF2B5EF4-FFF2-40B4-BE49-F238E27FC236}">
                      <a16:creationId xmlns:a16="http://schemas.microsoft.com/office/drawing/2014/main" id="{84539F28-EBFA-9A65-D0BA-25D3C855E2FC}"/>
                    </a:ext>
                  </a:extLst>
                </p:cNvPr>
                <p:cNvSpPr/>
                <p:nvPr/>
              </p:nvSpPr>
              <p:spPr>
                <a:xfrm>
                  <a:off x="5678679" y="3233398"/>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1" name="TextBox 40">
                  <a:extLst>
                    <a:ext uri="{FF2B5EF4-FFF2-40B4-BE49-F238E27FC236}">
                      <a16:creationId xmlns:a16="http://schemas.microsoft.com/office/drawing/2014/main" id="{906E7ED8-E086-55A1-911E-35E45DEF0E1A}"/>
                    </a:ext>
                  </a:extLst>
                </p:cNvPr>
                <p:cNvSpPr txBox="1"/>
                <p:nvPr/>
              </p:nvSpPr>
              <p:spPr>
                <a:xfrm>
                  <a:off x="5711180" y="3195362"/>
                  <a:ext cx="326205" cy="394290"/>
                </a:xfrm>
                <a:prstGeom prst="rect">
                  <a:avLst/>
                </a:prstGeom>
                <a:noFill/>
              </p:spPr>
              <p:txBody>
                <a:bodyPr wrap="none" rtlCol="0" anchor="ctr">
                  <a:spAutoFit/>
                </a:bodyPr>
                <a:lstStyle/>
                <a:p>
                  <a:pPr algn="ctr"/>
                  <a:r>
                    <a:rPr lang="en-US" b="1"/>
                    <a:t>5</a:t>
                  </a:r>
                  <a:endParaRPr lang="en-IN" dirty="0"/>
                </a:p>
              </p:txBody>
            </p:sp>
          </p:grpSp>
          <p:sp>
            <p:nvSpPr>
              <p:cNvPr id="38" name="TextBox 37">
                <a:extLst>
                  <a:ext uri="{FF2B5EF4-FFF2-40B4-BE49-F238E27FC236}">
                    <a16:creationId xmlns:a16="http://schemas.microsoft.com/office/drawing/2014/main" id="{3D2CCC5E-26B7-98F0-C6EA-A612A8EBF0D8}"/>
                  </a:ext>
                </a:extLst>
              </p:cNvPr>
              <p:cNvSpPr txBox="1"/>
              <p:nvPr/>
            </p:nvSpPr>
            <p:spPr>
              <a:xfrm>
                <a:off x="6315721" y="3241716"/>
                <a:ext cx="4703260" cy="374575"/>
              </a:xfrm>
              <a:prstGeom prst="rect">
                <a:avLst/>
              </a:prstGeom>
              <a:noFill/>
            </p:spPr>
            <p:txBody>
              <a:bodyPr wrap="square" lIns="0" tIns="0" rIns="0" bIns="0" rtlCol="0" anchor="ctr">
                <a:spAutoFit/>
              </a:bodyPr>
              <a:lstStyle/>
              <a:p>
                <a:pPr defTabSz="1219170">
                  <a:spcBef>
                    <a:spcPct val="20000"/>
                  </a:spcBef>
                  <a:defRPr/>
                </a:pPr>
                <a:r>
                  <a:rPr lang="en-US" b="1"/>
                  <a:t>Category performance</a:t>
                </a:r>
                <a:endParaRPr lang="en-US" b="1" dirty="0"/>
              </a:p>
              <a:p>
                <a:pPr defTabSz="1219170">
                  <a:spcBef>
                    <a:spcPct val="20000"/>
                  </a:spcBef>
                  <a:defRPr/>
                </a:pPr>
                <a:endParaRPr lang="en-US" sz="400" b="1" dirty="0"/>
              </a:p>
            </p:txBody>
          </p:sp>
        </p:grpSp>
        <p:grpSp>
          <p:nvGrpSpPr>
            <p:cNvPr id="13" name="Group 12">
              <a:extLst>
                <a:ext uri="{FF2B5EF4-FFF2-40B4-BE49-F238E27FC236}">
                  <a16:creationId xmlns:a16="http://schemas.microsoft.com/office/drawing/2014/main" id="{6C7C7FED-B93C-D985-CD0E-9D32207D2C67}"/>
                </a:ext>
              </a:extLst>
            </p:cNvPr>
            <p:cNvGrpSpPr/>
            <p:nvPr/>
          </p:nvGrpSpPr>
          <p:grpSpPr>
            <a:xfrm>
              <a:off x="5602981" y="3908231"/>
              <a:ext cx="5416000" cy="542604"/>
              <a:chOff x="5602981" y="3908231"/>
              <a:chExt cx="5416000" cy="542604"/>
            </a:xfrm>
          </p:grpSpPr>
          <p:grpSp>
            <p:nvGrpSpPr>
              <p:cNvPr id="32" name="Group 31">
                <a:extLst>
                  <a:ext uri="{FF2B5EF4-FFF2-40B4-BE49-F238E27FC236}">
                    <a16:creationId xmlns:a16="http://schemas.microsoft.com/office/drawing/2014/main" id="{0FA8E7A4-39F9-104A-E894-674C031EC9FC}"/>
                  </a:ext>
                </a:extLst>
              </p:cNvPr>
              <p:cNvGrpSpPr/>
              <p:nvPr/>
            </p:nvGrpSpPr>
            <p:grpSpPr>
              <a:xfrm>
                <a:off x="5602981" y="3908231"/>
                <a:ext cx="542605" cy="542604"/>
                <a:chOff x="5602981" y="3908231"/>
                <a:chExt cx="542605" cy="542604"/>
              </a:xfrm>
            </p:grpSpPr>
            <p:sp>
              <p:nvSpPr>
                <p:cNvPr id="34" name="Oval 33">
                  <a:extLst>
                    <a:ext uri="{FF2B5EF4-FFF2-40B4-BE49-F238E27FC236}">
                      <a16:creationId xmlns:a16="http://schemas.microsoft.com/office/drawing/2014/main" id="{5141C18A-0E93-5972-787A-5EA14E777818}"/>
                    </a:ext>
                  </a:extLst>
                </p:cNvPr>
                <p:cNvSpPr/>
                <p:nvPr/>
              </p:nvSpPr>
              <p:spPr>
                <a:xfrm>
                  <a:off x="5602981" y="3908231"/>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5" name="Oval 34">
                  <a:extLst>
                    <a:ext uri="{FF2B5EF4-FFF2-40B4-BE49-F238E27FC236}">
                      <a16:creationId xmlns:a16="http://schemas.microsoft.com/office/drawing/2014/main" id="{69B164E5-3081-6A34-B9DA-352CF8765194}"/>
                    </a:ext>
                  </a:extLst>
                </p:cNvPr>
                <p:cNvSpPr/>
                <p:nvPr/>
              </p:nvSpPr>
              <p:spPr>
                <a:xfrm>
                  <a:off x="5678679" y="3983929"/>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TextBox 35">
                  <a:extLst>
                    <a:ext uri="{FF2B5EF4-FFF2-40B4-BE49-F238E27FC236}">
                      <a16:creationId xmlns:a16="http://schemas.microsoft.com/office/drawing/2014/main" id="{459494BD-2FF5-A55C-DACC-94B11BF0AA4D}"/>
                    </a:ext>
                  </a:extLst>
                </p:cNvPr>
                <p:cNvSpPr txBox="1"/>
                <p:nvPr/>
              </p:nvSpPr>
              <p:spPr>
                <a:xfrm>
                  <a:off x="5703254" y="3988374"/>
                  <a:ext cx="342059" cy="394290"/>
                </a:xfrm>
                <a:prstGeom prst="rect">
                  <a:avLst/>
                </a:prstGeom>
                <a:noFill/>
              </p:spPr>
              <p:txBody>
                <a:bodyPr wrap="none" rtlCol="0" anchor="ctr">
                  <a:spAutoFit/>
                </a:bodyPr>
                <a:lstStyle/>
                <a:p>
                  <a:pPr algn="ctr"/>
                  <a:r>
                    <a:rPr lang="en-US" b="1"/>
                    <a:t>6</a:t>
                  </a:r>
                  <a:endParaRPr lang="en-IN" dirty="0"/>
                </a:p>
              </p:txBody>
            </p:sp>
          </p:grpSp>
          <p:sp>
            <p:nvSpPr>
              <p:cNvPr id="33" name="TextBox 32">
                <a:extLst>
                  <a:ext uri="{FF2B5EF4-FFF2-40B4-BE49-F238E27FC236}">
                    <a16:creationId xmlns:a16="http://schemas.microsoft.com/office/drawing/2014/main" id="{1CA9C946-CFBD-8B99-33EC-1A4BEBCF2842}"/>
                  </a:ext>
                </a:extLst>
              </p:cNvPr>
              <p:cNvSpPr txBox="1"/>
              <p:nvPr/>
            </p:nvSpPr>
            <p:spPr>
              <a:xfrm>
                <a:off x="6315721" y="3992246"/>
                <a:ext cx="4703260" cy="374575"/>
              </a:xfrm>
              <a:prstGeom prst="rect">
                <a:avLst/>
              </a:prstGeom>
              <a:noFill/>
            </p:spPr>
            <p:txBody>
              <a:bodyPr wrap="square" lIns="0" tIns="0" rIns="0" bIns="0" rtlCol="0" anchor="ctr">
                <a:spAutoFit/>
              </a:bodyPr>
              <a:lstStyle/>
              <a:p>
                <a:pPr defTabSz="1219170">
                  <a:spcBef>
                    <a:spcPct val="20000"/>
                  </a:spcBef>
                  <a:defRPr/>
                </a:pPr>
                <a:r>
                  <a:rPr lang="en-US" b="1"/>
                  <a:t>Quality v.s Sales</a:t>
                </a:r>
                <a:endParaRPr lang="en-US" b="1" dirty="0"/>
              </a:p>
              <a:p>
                <a:pPr defTabSz="1219170">
                  <a:spcBef>
                    <a:spcPct val="20000"/>
                  </a:spcBef>
                  <a:defRPr/>
                </a:pPr>
                <a:endParaRPr lang="en-US" sz="400" b="1" dirty="0"/>
              </a:p>
            </p:txBody>
          </p:sp>
        </p:grpSp>
        <p:grpSp>
          <p:nvGrpSpPr>
            <p:cNvPr id="14" name="Group 13">
              <a:extLst>
                <a:ext uri="{FF2B5EF4-FFF2-40B4-BE49-F238E27FC236}">
                  <a16:creationId xmlns:a16="http://schemas.microsoft.com/office/drawing/2014/main" id="{577F600F-2CA6-B37B-E773-369D9D947140}"/>
                </a:ext>
              </a:extLst>
            </p:cNvPr>
            <p:cNvGrpSpPr/>
            <p:nvPr/>
          </p:nvGrpSpPr>
          <p:grpSpPr>
            <a:xfrm>
              <a:off x="5602981" y="4658762"/>
              <a:ext cx="5416000" cy="542604"/>
              <a:chOff x="5602981" y="4658762"/>
              <a:chExt cx="5416000" cy="542604"/>
            </a:xfrm>
          </p:grpSpPr>
          <p:grpSp>
            <p:nvGrpSpPr>
              <p:cNvPr id="27" name="Group 26">
                <a:extLst>
                  <a:ext uri="{FF2B5EF4-FFF2-40B4-BE49-F238E27FC236}">
                    <a16:creationId xmlns:a16="http://schemas.microsoft.com/office/drawing/2014/main" id="{1BD6D91B-9866-615F-8C76-772A0F3083DD}"/>
                  </a:ext>
                </a:extLst>
              </p:cNvPr>
              <p:cNvGrpSpPr/>
              <p:nvPr/>
            </p:nvGrpSpPr>
            <p:grpSpPr>
              <a:xfrm>
                <a:off x="5602981" y="4658762"/>
                <a:ext cx="542605" cy="542604"/>
                <a:chOff x="5602981" y="4658762"/>
                <a:chExt cx="542605" cy="542604"/>
              </a:xfrm>
            </p:grpSpPr>
            <p:sp>
              <p:nvSpPr>
                <p:cNvPr id="29" name="Oval 28">
                  <a:extLst>
                    <a:ext uri="{FF2B5EF4-FFF2-40B4-BE49-F238E27FC236}">
                      <a16:creationId xmlns:a16="http://schemas.microsoft.com/office/drawing/2014/main" id="{D495EC97-682A-7BA0-28DF-FF9BEC4320E7}"/>
                    </a:ext>
                  </a:extLst>
                </p:cNvPr>
                <p:cNvSpPr/>
                <p:nvPr/>
              </p:nvSpPr>
              <p:spPr>
                <a:xfrm>
                  <a:off x="5602981" y="4658762"/>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0" name="Oval 29">
                  <a:extLst>
                    <a:ext uri="{FF2B5EF4-FFF2-40B4-BE49-F238E27FC236}">
                      <a16:creationId xmlns:a16="http://schemas.microsoft.com/office/drawing/2014/main" id="{F249BAD4-594C-C5A8-6C3E-DE82D3563EB4}"/>
                    </a:ext>
                  </a:extLst>
                </p:cNvPr>
                <p:cNvSpPr/>
                <p:nvPr/>
              </p:nvSpPr>
              <p:spPr>
                <a:xfrm>
                  <a:off x="5678679" y="4734460"/>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1" name="TextBox 30">
                  <a:extLst>
                    <a:ext uri="{FF2B5EF4-FFF2-40B4-BE49-F238E27FC236}">
                      <a16:creationId xmlns:a16="http://schemas.microsoft.com/office/drawing/2014/main" id="{D4495C1C-083A-88DE-C6E3-7449341C621B}"/>
                    </a:ext>
                  </a:extLst>
                </p:cNvPr>
                <p:cNvSpPr txBox="1"/>
                <p:nvPr/>
              </p:nvSpPr>
              <p:spPr>
                <a:xfrm>
                  <a:off x="5711181" y="4690621"/>
                  <a:ext cx="326205" cy="394290"/>
                </a:xfrm>
                <a:prstGeom prst="rect">
                  <a:avLst/>
                </a:prstGeom>
                <a:noFill/>
              </p:spPr>
              <p:txBody>
                <a:bodyPr wrap="none" rtlCol="0" anchor="ctr">
                  <a:spAutoFit/>
                </a:bodyPr>
                <a:lstStyle/>
                <a:p>
                  <a:pPr algn="ctr"/>
                  <a:r>
                    <a:rPr lang="en-US" b="1"/>
                    <a:t>7</a:t>
                  </a:r>
                  <a:endParaRPr lang="en-IN" dirty="0"/>
                </a:p>
              </p:txBody>
            </p:sp>
          </p:grpSp>
          <p:sp>
            <p:nvSpPr>
              <p:cNvPr id="28" name="TextBox 27">
                <a:extLst>
                  <a:ext uri="{FF2B5EF4-FFF2-40B4-BE49-F238E27FC236}">
                    <a16:creationId xmlns:a16="http://schemas.microsoft.com/office/drawing/2014/main" id="{AFA3AB2B-4D65-5175-3AD9-535C983D4E33}"/>
                  </a:ext>
                </a:extLst>
              </p:cNvPr>
              <p:cNvSpPr txBox="1"/>
              <p:nvPr/>
            </p:nvSpPr>
            <p:spPr>
              <a:xfrm>
                <a:off x="6315721" y="4742778"/>
                <a:ext cx="4703260" cy="374575"/>
              </a:xfrm>
              <a:prstGeom prst="rect">
                <a:avLst/>
              </a:prstGeom>
              <a:noFill/>
            </p:spPr>
            <p:txBody>
              <a:bodyPr wrap="square" lIns="0" tIns="0" rIns="0" bIns="0" rtlCol="0" anchor="ctr">
                <a:spAutoFit/>
              </a:bodyPr>
              <a:lstStyle/>
              <a:p>
                <a:pPr defTabSz="1219170">
                  <a:spcBef>
                    <a:spcPct val="20000"/>
                  </a:spcBef>
                  <a:defRPr/>
                </a:pPr>
                <a:r>
                  <a:rPr lang="en-US" b="1"/>
                  <a:t>Recommendations </a:t>
                </a:r>
                <a:endParaRPr lang="en-US" b="1" dirty="0"/>
              </a:p>
              <a:p>
                <a:pPr defTabSz="1219170">
                  <a:spcBef>
                    <a:spcPct val="20000"/>
                  </a:spcBef>
                  <a:defRPr/>
                </a:pPr>
                <a:endParaRPr lang="en-US" sz="400" b="1" dirty="0"/>
              </a:p>
            </p:txBody>
          </p:sp>
        </p:grpSp>
        <p:grpSp>
          <p:nvGrpSpPr>
            <p:cNvPr id="15" name="Group 14">
              <a:extLst>
                <a:ext uri="{FF2B5EF4-FFF2-40B4-BE49-F238E27FC236}">
                  <a16:creationId xmlns:a16="http://schemas.microsoft.com/office/drawing/2014/main" id="{9BC7D3DA-FD66-735A-8F99-D689C55A0E24}"/>
                </a:ext>
              </a:extLst>
            </p:cNvPr>
            <p:cNvGrpSpPr/>
            <p:nvPr/>
          </p:nvGrpSpPr>
          <p:grpSpPr>
            <a:xfrm>
              <a:off x="5602981" y="5409293"/>
              <a:ext cx="5416000" cy="542604"/>
              <a:chOff x="5602981" y="5409293"/>
              <a:chExt cx="5416000" cy="542604"/>
            </a:xfrm>
          </p:grpSpPr>
          <p:grpSp>
            <p:nvGrpSpPr>
              <p:cNvPr id="22" name="Group 21">
                <a:extLst>
                  <a:ext uri="{FF2B5EF4-FFF2-40B4-BE49-F238E27FC236}">
                    <a16:creationId xmlns:a16="http://schemas.microsoft.com/office/drawing/2014/main" id="{BC3F802D-C88C-CF11-56F7-1ECFCD021E04}"/>
                  </a:ext>
                </a:extLst>
              </p:cNvPr>
              <p:cNvGrpSpPr/>
              <p:nvPr/>
            </p:nvGrpSpPr>
            <p:grpSpPr>
              <a:xfrm>
                <a:off x="5602981" y="5409293"/>
                <a:ext cx="542605" cy="542604"/>
                <a:chOff x="5602981" y="5409293"/>
                <a:chExt cx="542605" cy="542604"/>
              </a:xfrm>
            </p:grpSpPr>
            <p:sp>
              <p:nvSpPr>
                <p:cNvPr id="24" name="Oval 23">
                  <a:extLst>
                    <a:ext uri="{FF2B5EF4-FFF2-40B4-BE49-F238E27FC236}">
                      <a16:creationId xmlns:a16="http://schemas.microsoft.com/office/drawing/2014/main" id="{7642789A-9BA0-6E73-CF2C-FDAD3833D9F0}"/>
                    </a:ext>
                  </a:extLst>
                </p:cNvPr>
                <p:cNvSpPr/>
                <p:nvPr/>
              </p:nvSpPr>
              <p:spPr>
                <a:xfrm>
                  <a:off x="5602981" y="5409293"/>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5" name="Oval 24">
                  <a:extLst>
                    <a:ext uri="{FF2B5EF4-FFF2-40B4-BE49-F238E27FC236}">
                      <a16:creationId xmlns:a16="http://schemas.microsoft.com/office/drawing/2014/main" id="{8C467D31-7500-B092-B7AF-584B884F68E2}"/>
                    </a:ext>
                  </a:extLst>
                </p:cNvPr>
                <p:cNvSpPr/>
                <p:nvPr/>
              </p:nvSpPr>
              <p:spPr>
                <a:xfrm>
                  <a:off x="5678679" y="5484991"/>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6" name="TextBox 25">
                  <a:extLst>
                    <a:ext uri="{FF2B5EF4-FFF2-40B4-BE49-F238E27FC236}">
                      <a16:creationId xmlns:a16="http://schemas.microsoft.com/office/drawing/2014/main" id="{B60F66BD-5DDC-6A5D-AC63-97B9A04258B0}"/>
                    </a:ext>
                  </a:extLst>
                </p:cNvPr>
                <p:cNvSpPr txBox="1"/>
                <p:nvPr/>
              </p:nvSpPr>
              <p:spPr>
                <a:xfrm>
                  <a:off x="5705136" y="5485345"/>
                  <a:ext cx="343818" cy="394290"/>
                </a:xfrm>
                <a:prstGeom prst="rect">
                  <a:avLst/>
                </a:prstGeom>
                <a:noFill/>
              </p:spPr>
              <p:txBody>
                <a:bodyPr wrap="none" rtlCol="0" anchor="ctr">
                  <a:spAutoFit/>
                </a:bodyPr>
                <a:lstStyle/>
                <a:p>
                  <a:pPr algn="ctr"/>
                  <a:r>
                    <a:rPr lang="en-US" b="1"/>
                    <a:t>8</a:t>
                  </a:r>
                  <a:endParaRPr lang="en-IN" dirty="0"/>
                </a:p>
              </p:txBody>
            </p:sp>
          </p:grpSp>
          <p:sp>
            <p:nvSpPr>
              <p:cNvPr id="23" name="TextBox 22">
                <a:extLst>
                  <a:ext uri="{FF2B5EF4-FFF2-40B4-BE49-F238E27FC236}">
                    <a16:creationId xmlns:a16="http://schemas.microsoft.com/office/drawing/2014/main" id="{676441F5-9EC4-D9F1-93D9-8CFE6A8E6DC0}"/>
                  </a:ext>
                </a:extLst>
              </p:cNvPr>
              <p:cNvSpPr txBox="1"/>
              <p:nvPr/>
            </p:nvSpPr>
            <p:spPr>
              <a:xfrm>
                <a:off x="6315721" y="5493308"/>
                <a:ext cx="4703260" cy="374575"/>
              </a:xfrm>
              <a:prstGeom prst="rect">
                <a:avLst/>
              </a:prstGeom>
              <a:noFill/>
            </p:spPr>
            <p:txBody>
              <a:bodyPr wrap="square" lIns="0" tIns="0" rIns="0" bIns="0" rtlCol="0" anchor="ctr">
                <a:spAutoFit/>
              </a:bodyPr>
              <a:lstStyle/>
              <a:p>
                <a:pPr defTabSz="1219170">
                  <a:spcBef>
                    <a:spcPct val="20000"/>
                  </a:spcBef>
                  <a:defRPr/>
                </a:pPr>
                <a:r>
                  <a:rPr lang="en-US" b="1"/>
                  <a:t>Risk minimization strategies  </a:t>
                </a:r>
                <a:endParaRPr lang="en-US" b="1" dirty="0"/>
              </a:p>
              <a:p>
                <a:pPr defTabSz="1219170">
                  <a:spcBef>
                    <a:spcPct val="20000"/>
                  </a:spcBef>
                  <a:defRPr/>
                </a:pPr>
                <a:endParaRPr lang="en-US" sz="400" b="1" dirty="0"/>
              </a:p>
            </p:txBody>
          </p:sp>
        </p:grpSp>
        <p:grpSp>
          <p:nvGrpSpPr>
            <p:cNvPr id="16" name="Group 15">
              <a:extLst>
                <a:ext uri="{FF2B5EF4-FFF2-40B4-BE49-F238E27FC236}">
                  <a16:creationId xmlns:a16="http://schemas.microsoft.com/office/drawing/2014/main" id="{F9111221-CCC7-DA99-5AB4-B6CD961B02DF}"/>
                </a:ext>
              </a:extLst>
            </p:cNvPr>
            <p:cNvGrpSpPr/>
            <p:nvPr/>
          </p:nvGrpSpPr>
          <p:grpSpPr>
            <a:xfrm>
              <a:off x="5602981" y="6159820"/>
              <a:ext cx="5416000" cy="542605"/>
              <a:chOff x="5602981" y="6159820"/>
              <a:chExt cx="5416000" cy="542605"/>
            </a:xfrm>
          </p:grpSpPr>
          <p:grpSp>
            <p:nvGrpSpPr>
              <p:cNvPr id="17" name="Group 16">
                <a:extLst>
                  <a:ext uri="{FF2B5EF4-FFF2-40B4-BE49-F238E27FC236}">
                    <a16:creationId xmlns:a16="http://schemas.microsoft.com/office/drawing/2014/main" id="{9D7E6E18-2ACC-0035-F17F-796EFF2381FB}"/>
                  </a:ext>
                </a:extLst>
              </p:cNvPr>
              <p:cNvGrpSpPr/>
              <p:nvPr/>
            </p:nvGrpSpPr>
            <p:grpSpPr>
              <a:xfrm>
                <a:off x="5602981" y="6159820"/>
                <a:ext cx="542605" cy="542605"/>
                <a:chOff x="5602981" y="6159820"/>
                <a:chExt cx="542605" cy="542605"/>
              </a:xfrm>
            </p:grpSpPr>
            <p:sp>
              <p:nvSpPr>
                <p:cNvPr id="19" name="Oval 18">
                  <a:extLst>
                    <a:ext uri="{FF2B5EF4-FFF2-40B4-BE49-F238E27FC236}">
                      <a16:creationId xmlns:a16="http://schemas.microsoft.com/office/drawing/2014/main" id="{CA448854-0E76-02FD-2CD7-7D901E15F746}"/>
                    </a:ext>
                  </a:extLst>
                </p:cNvPr>
                <p:cNvSpPr/>
                <p:nvPr/>
              </p:nvSpPr>
              <p:spPr>
                <a:xfrm>
                  <a:off x="5602981" y="6159821"/>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tx1"/>
                    </a:solidFill>
                  </a:endParaRPr>
                </a:p>
              </p:txBody>
            </p:sp>
            <p:sp>
              <p:nvSpPr>
                <p:cNvPr id="20" name="Oval 19">
                  <a:extLst>
                    <a:ext uri="{FF2B5EF4-FFF2-40B4-BE49-F238E27FC236}">
                      <a16:creationId xmlns:a16="http://schemas.microsoft.com/office/drawing/2014/main" id="{EDB8EED7-2EC7-FDFC-49B1-948C8CA65D34}"/>
                    </a:ext>
                  </a:extLst>
                </p:cNvPr>
                <p:cNvSpPr/>
                <p:nvPr/>
              </p:nvSpPr>
              <p:spPr>
                <a:xfrm>
                  <a:off x="5678679" y="6235519"/>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tx1"/>
                    </a:solidFill>
                  </a:endParaRPr>
                </a:p>
              </p:txBody>
            </p:sp>
            <p:sp>
              <p:nvSpPr>
                <p:cNvPr id="21" name="TextBox 20">
                  <a:extLst>
                    <a:ext uri="{FF2B5EF4-FFF2-40B4-BE49-F238E27FC236}">
                      <a16:creationId xmlns:a16="http://schemas.microsoft.com/office/drawing/2014/main" id="{ED204B08-A160-5A6C-B0D8-4D3E41B9C063}"/>
                    </a:ext>
                  </a:extLst>
                </p:cNvPr>
                <p:cNvSpPr txBox="1"/>
                <p:nvPr/>
              </p:nvSpPr>
              <p:spPr>
                <a:xfrm>
                  <a:off x="5695328" y="6159820"/>
                  <a:ext cx="357910" cy="427148"/>
                </a:xfrm>
                <a:prstGeom prst="rect">
                  <a:avLst/>
                </a:prstGeom>
                <a:noFill/>
              </p:spPr>
              <p:txBody>
                <a:bodyPr wrap="none" rtlCol="0">
                  <a:spAutoFit/>
                </a:bodyPr>
                <a:lstStyle/>
                <a:p>
                  <a:pPr algn="ctr"/>
                  <a:r>
                    <a:rPr lang="en-US" sz="2000" b="1"/>
                    <a:t>9</a:t>
                  </a:r>
                  <a:endParaRPr lang="en-IN" sz="2000" dirty="0"/>
                </a:p>
              </p:txBody>
            </p:sp>
          </p:grpSp>
          <p:sp>
            <p:nvSpPr>
              <p:cNvPr id="18" name="TextBox 17">
                <a:extLst>
                  <a:ext uri="{FF2B5EF4-FFF2-40B4-BE49-F238E27FC236}">
                    <a16:creationId xmlns:a16="http://schemas.microsoft.com/office/drawing/2014/main" id="{A76DC300-0BCD-DF45-5927-3BFA6457E85B}"/>
                  </a:ext>
                </a:extLst>
              </p:cNvPr>
              <p:cNvSpPr txBox="1"/>
              <p:nvPr/>
            </p:nvSpPr>
            <p:spPr>
              <a:xfrm>
                <a:off x="6315721" y="6243836"/>
                <a:ext cx="4703260" cy="374575"/>
              </a:xfrm>
              <a:prstGeom prst="rect">
                <a:avLst/>
              </a:prstGeom>
              <a:noFill/>
            </p:spPr>
            <p:txBody>
              <a:bodyPr wrap="square" lIns="0" tIns="0" rIns="0" bIns="0" rtlCol="0" anchor="ctr">
                <a:spAutoFit/>
              </a:bodyPr>
              <a:lstStyle/>
              <a:p>
                <a:pPr defTabSz="1219170">
                  <a:spcBef>
                    <a:spcPct val="20000"/>
                  </a:spcBef>
                  <a:defRPr/>
                </a:pPr>
                <a:r>
                  <a:rPr lang="en-US" b="1"/>
                  <a:t>Conclusion &amp; Appendix   </a:t>
                </a:r>
                <a:endParaRPr lang="en-US" b="1" dirty="0"/>
              </a:p>
              <a:p>
                <a:pPr defTabSz="1219170">
                  <a:spcBef>
                    <a:spcPct val="20000"/>
                  </a:spcBef>
                  <a:defRPr/>
                </a:pPr>
                <a:endParaRPr lang="en-US" sz="400" b="1" dirty="0"/>
              </a:p>
            </p:txBody>
          </p:sp>
        </p:grpSp>
      </p:grpSp>
      <p:grpSp>
        <p:nvGrpSpPr>
          <p:cNvPr id="64" name="Group 63">
            <a:extLst>
              <a:ext uri="{FF2B5EF4-FFF2-40B4-BE49-F238E27FC236}">
                <a16:creationId xmlns:a16="http://schemas.microsoft.com/office/drawing/2014/main" id="{77881111-0AD6-472E-EFF5-9E047C8B5E0B}"/>
              </a:ext>
            </a:extLst>
          </p:cNvPr>
          <p:cNvGrpSpPr/>
          <p:nvPr/>
        </p:nvGrpSpPr>
        <p:grpSpPr>
          <a:xfrm>
            <a:off x="437858" y="1925697"/>
            <a:ext cx="2895802" cy="4202010"/>
            <a:chOff x="325903" y="2369072"/>
            <a:chExt cx="4858839" cy="4202010"/>
          </a:xfrm>
        </p:grpSpPr>
        <p:sp>
          <p:nvSpPr>
            <p:cNvPr id="66" name="TextBox 65">
              <a:extLst>
                <a:ext uri="{FF2B5EF4-FFF2-40B4-BE49-F238E27FC236}">
                  <a16:creationId xmlns:a16="http://schemas.microsoft.com/office/drawing/2014/main" id="{B58ED90F-20A9-0601-67D1-D7D044280349}"/>
                </a:ext>
              </a:extLst>
            </p:cNvPr>
            <p:cNvSpPr txBox="1"/>
            <p:nvPr/>
          </p:nvSpPr>
          <p:spPr>
            <a:xfrm>
              <a:off x="409578" y="2369072"/>
              <a:ext cx="4681865" cy="1446550"/>
            </a:xfrm>
            <a:prstGeom prst="rect">
              <a:avLst/>
            </a:prstGeom>
            <a:noFill/>
          </p:spPr>
          <p:txBody>
            <a:bodyPr wrap="square" rtlCol="0">
              <a:spAutoFit/>
            </a:bodyPr>
            <a:lstStyle/>
            <a:p>
              <a:r>
                <a:rPr lang="en-US" altLang="ko-KR" sz="4400" b="1" dirty="0">
                  <a:solidFill>
                    <a:schemeClr val="tx1">
                      <a:lumMod val="95000"/>
                      <a:lumOff val="5000"/>
                    </a:schemeClr>
                  </a:solidFill>
                  <a:cs typeface="Arial" panose="020B0604020202020204" pitchFamily="34" charset="0"/>
                </a:rPr>
                <a:t>Table Of Contents </a:t>
              </a:r>
              <a:endParaRPr lang="ko-KR" altLang="en-US" sz="4400" b="1" dirty="0">
                <a:solidFill>
                  <a:schemeClr val="tx1">
                    <a:lumMod val="95000"/>
                    <a:lumOff val="5000"/>
                  </a:schemeClr>
                </a:solidFill>
                <a:cs typeface="Arial" panose="020B0604020202020204" pitchFamily="34" charset="0"/>
              </a:endParaRPr>
            </a:p>
          </p:txBody>
        </p:sp>
        <p:sp>
          <p:nvSpPr>
            <p:cNvPr id="67" name="TextBox 66">
              <a:extLst>
                <a:ext uri="{FF2B5EF4-FFF2-40B4-BE49-F238E27FC236}">
                  <a16:creationId xmlns:a16="http://schemas.microsoft.com/office/drawing/2014/main" id="{290B02D5-4177-7CEB-773C-A6AA7CABD22C}"/>
                </a:ext>
              </a:extLst>
            </p:cNvPr>
            <p:cNvSpPr txBox="1"/>
            <p:nvPr/>
          </p:nvSpPr>
          <p:spPr>
            <a:xfrm>
              <a:off x="409578" y="3985759"/>
              <a:ext cx="4775164" cy="2585323"/>
            </a:xfrm>
            <a:prstGeom prst="rect">
              <a:avLst/>
            </a:prstGeom>
            <a:noFill/>
          </p:spPr>
          <p:txBody>
            <a:bodyPr wrap="square" rtlCol="0">
              <a:spAutoFit/>
            </a:bodyPr>
            <a:lstStyle/>
            <a:p>
              <a:r>
                <a:rPr lang="en-US">
                  <a:solidFill>
                    <a:schemeClr val="tx1">
                      <a:lumMod val="95000"/>
                      <a:lumOff val="5000"/>
                    </a:schemeClr>
                  </a:solidFill>
                </a:rPr>
                <a:t>An overview of the comprehensive analysis of summer product sales performance on Wish.com, identifying key factors of success and providing strategic recommendations for inventory and </a:t>
              </a:r>
            </a:p>
            <a:p>
              <a:r>
                <a:rPr lang="en-US">
                  <a:solidFill>
                    <a:schemeClr val="tx1">
                      <a:lumMod val="95000"/>
                      <a:lumOff val="5000"/>
                    </a:schemeClr>
                  </a:solidFill>
                </a:rPr>
                <a:t>pricing optimization.</a:t>
              </a:r>
              <a:endParaRPr lang="en-US" dirty="0">
                <a:solidFill>
                  <a:schemeClr val="tx1">
                    <a:lumMod val="95000"/>
                    <a:lumOff val="5000"/>
                  </a:schemeClr>
                </a:solidFill>
              </a:endParaRPr>
            </a:p>
          </p:txBody>
        </p:sp>
        <p:cxnSp>
          <p:nvCxnSpPr>
            <p:cNvPr id="68" name="Straight Connector 67">
              <a:extLst>
                <a:ext uri="{FF2B5EF4-FFF2-40B4-BE49-F238E27FC236}">
                  <a16:creationId xmlns:a16="http://schemas.microsoft.com/office/drawing/2014/main" id="{0BBE9422-91A4-EBDF-B592-78AC8960D17E}"/>
                </a:ext>
              </a:extLst>
            </p:cNvPr>
            <p:cNvCxnSpPr>
              <a:cxnSpLocks/>
            </p:cNvCxnSpPr>
            <p:nvPr/>
          </p:nvCxnSpPr>
          <p:spPr>
            <a:xfrm>
              <a:off x="325903" y="3764317"/>
              <a:ext cx="476553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964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dirty="0"/>
              <a:t>Choose an Experience</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2217785312"/>
              </p:ext>
            </p:extLst>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8474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a:normAutofit/>
          </a:bodyPr>
          <a:lstStyle/>
          <a:p>
            <a:r>
              <a:rPr lang="en-US" dirty="0"/>
              <a:t>Travel Budget</a:t>
            </a:r>
          </a:p>
        </p:txBody>
      </p:sp>
      <p:graphicFrame>
        <p:nvGraphicFramePr>
          <p:cNvPr id="6" name="Content Placeholder 5" descr="Donut Graph">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839208709"/>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38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775612" y="609600"/>
            <a:ext cx="6693061" cy="1356360"/>
          </a:xfrm>
        </p:spPr>
        <p:txBody>
          <a:bodyPr>
            <a:normAutofit/>
          </a:bodyPr>
          <a:lstStyle/>
          <a:p>
            <a:r>
              <a:rPr lang="en-US" dirty="0"/>
              <a:t>Transportation </a:t>
            </a: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graphicFrame>
        <p:nvGraphicFramePr>
          <p:cNvPr id="4" name="Content Placeholder 3" descr="Phased Process Graph">
            <a:extLst>
              <a:ext uri="{FF2B5EF4-FFF2-40B4-BE49-F238E27FC236}">
                <a16:creationId xmlns:a16="http://schemas.microsoft.com/office/drawing/2014/main" id="{0C82266E-8E79-4188-AADA-9AAEBC0C24E4}"/>
              </a:ext>
            </a:extLst>
          </p:cNvPr>
          <p:cNvGraphicFramePr>
            <a:graphicFrameLocks noGrp="1"/>
          </p:cNvGraphicFramePr>
          <p:nvPr>
            <p:ph idx="1"/>
            <p:extLst>
              <p:ext uri="{D42A27DB-BD31-4B8C-83A1-F6EECF244321}">
                <p14:modId xmlns:p14="http://schemas.microsoft.com/office/powerpoint/2010/main" val="3224189781"/>
              </p:ext>
            </p:extLst>
          </p:nvPr>
        </p:nvGraphicFramePr>
        <p:xfrm>
          <a:off x="4357084" y="1409700"/>
          <a:ext cx="7953417"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76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096000" y="609600"/>
            <a:ext cx="5038844" cy="1356360"/>
          </a:xfrm>
        </p:spPr>
        <p:txBody>
          <a:bodyPr>
            <a:normAutofit/>
          </a:bodyPr>
          <a:lstStyle/>
          <a:p>
            <a:r>
              <a:rPr lang="en-US" dirty="0">
                <a:solidFill>
                  <a:srgbClr val="FFFFFF"/>
                </a:solidFill>
              </a:rPr>
              <a:t>Thank You</a:t>
            </a:r>
          </a:p>
        </p:txBody>
      </p:sp>
      <p:pic>
        <p:nvPicPr>
          <p:cNvPr id="4" name="Picture 3" descr="Two people climbing a mountain">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43840"/>
            <a:ext cx="5432443" cy="6377939"/>
          </a:xfrm>
          <a:prstGeom prst="rect">
            <a:avLst/>
          </a:prstGeom>
        </p:spPr>
      </p:pic>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6096000" y="2057400"/>
            <a:ext cx="5038844" cy="4038600"/>
          </a:xfrm>
        </p:spPr>
        <p:txBody>
          <a:bodyPr>
            <a:normAutofit/>
          </a:bodyPr>
          <a:lstStyle/>
          <a:p>
            <a:pPr marL="45720" indent="0">
              <a:buNone/>
            </a:pPr>
            <a:r>
              <a:rPr lang="en-US" dirty="0">
                <a:solidFill>
                  <a:srgbClr val="FFFFFF"/>
                </a:solidFill>
              </a:rPr>
              <a:t>someone@example.com</a:t>
            </a:r>
          </a:p>
          <a:p>
            <a:endParaRPr lang="en-US" dirty="0">
              <a:solidFill>
                <a:srgbClr val="FFFFFF"/>
              </a:solidFill>
            </a:endParaRPr>
          </a:p>
        </p:txBody>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Tree>
    <p:extLst>
      <p:ext uri="{BB962C8B-B14F-4D97-AF65-F5344CB8AC3E}">
        <p14:creationId xmlns:p14="http://schemas.microsoft.com/office/powerpoint/2010/main" val="164698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94486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237965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1462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315298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263305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238043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Tree>
    <p:extLst>
      <p:ext uri="{BB962C8B-B14F-4D97-AF65-F5344CB8AC3E}">
        <p14:creationId xmlns:p14="http://schemas.microsoft.com/office/powerpoint/2010/main" val="213051284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3.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Tourism design</Template>
  <TotalTime>574</TotalTime>
  <Words>824</Words>
  <Application>Microsoft Office PowerPoint</Application>
  <PresentationFormat>Widescreen</PresentationFormat>
  <Paragraphs>90</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appendix</vt:lpstr>
      <vt:lpstr>PowerPoint Presentation</vt:lpstr>
      <vt:lpstr>PowerPoint Presentation</vt:lpstr>
      <vt:lpstr>PowerPoint Presentation</vt:lpstr>
      <vt:lpstr>PowerPoint Presentation</vt:lpstr>
      <vt:lpstr>Choose an Experience</vt:lpstr>
      <vt:lpstr>Travel Budget</vt:lpstr>
      <vt:lpstr>Transportation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Design</dc:title>
  <dc:creator>Nguyen Binh</dc:creator>
  <cp:lastModifiedBy>Nguyen Binh</cp:lastModifiedBy>
  <cp:revision>13</cp:revision>
  <dcterms:created xsi:type="dcterms:W3CDTF">2024-03-09T13:05:35Z</dcterms:created>
  <dcterms:modified xsi:type="dcterms:W3CDTF">2024-03-14T14:23:22Z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