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5715000" cx="9144000"/>
  <p:notesSz cx="6742100" cy="9874250"/>
  <p:embeddedFontLst>
    <p:embeddedFont>
      <p:font typeface="Roboto"/>
      <p:regular r:id="rId100"/>
      <p:bold r:id="rId101"/>
      <p:italic r:id="rId102"/>
      <p:boldItalic r:id="rId103"/>
    </p:embeddedFont>
    <p:embeddedFont>
      <p:font typeface="Arial Narrow"/>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
          <p15:clr>
            <a:srgbClr val="A4A3A4"/>
          </p15:clr>
        </p15:guide>
        <p15:guide id="2" orient="horz" pos="3070">
          <p15:clr>
            <a:srgbClr val="A4A3A4"/>
          </p15:clr>
        </p15:guide>
        <p15:guide id="3" pos="295">
          <p15:clr>
            <a:srgbClr val="A4A3A4"/>
          </p15:clr>
        </p15:guide>
        <p15:guide id="4"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72F55-7C7F-4FFC-9548-F815F4E5F6E0}">
  <a:tblStyle styleId="{9FC72F55-7C7F-4FFC-9548-F815F4E5F6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F4CFB2-60A2-4BAD-95D3-A5562E96361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 orient="horz"/>
        <p:guide pos="3070" orient="horz"/>
        <p:guide pos="295"/>
        <p:guide pos="54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ArialNarrow-boldItalic.fntdata"/><Relationship Id="rId106" Type="http://schemas.openxmlformats.org/officeDocument/2006/relationships/font" Target="fonts/ArialNarrow-italic.fntdata"/><Relationship Id="rId105" Type="http://schemas.openxmlformats.org/officeDocument/2006/relationships/font" Target="fonts/ArialNarrow-bold.fntdata"/><Relationship Id="rId104" Type="http://schemas.openxmlformats.org/officeDocument/2006/relationships/font" Target="fonts/ArialNarrow-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boldItalic.fntdata"/><Relationship Id="rId102" Type="http://schemas.openxmlformats.org/officeDocument/2006/relationships/font" Target="fonts/Roboto-italic.fntdata"/><Relationship Id="rId101" Type="http://schemas.openxmlformats.org/officeDocument/2006/relationships/font" Target="fonts/Roboto-bold.fntdata"/><Relationship Id="rId100" Type="http://schemas.openxmlformats.org/officeDocument/2006/relationships/font" Target="fonts/Robot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1582"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8971" y="0"/>
            <a:ext cx="2921582"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9575" y="741363"/>
            <a:ext cx="5922963"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4212" y="4690269"/>
            <a:ext cx="5393690" cy="44434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824"/>
            <a:ext cx="2921582" cy="4937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8971" y="9378824"/>
            <a:ext cx="2921582"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74212" y="4690269"/>
            <a:ext cx="5393690" cy="44434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1:notes"/>
          <p:cNvSpPr/>
          <p:nvPr>
            <p:ph idx="2" type="sldImg"/>
          </p:nvPr>
        </p:nvSpPr>
        <p:spPr>
          <a:xfrm>
            <a:off x="409575" y="741363"/>
            <a:ext cx="5922963"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601a0dbb1_0_8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01" name="Google Shape;201;g20601a0dbb1_0_8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601a0dbb1_0_9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11" name="Google Shape;211;g20601a0dbb1_0_9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601a0dbb1_0_24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23" name="Google Shape;223;g20601a0dbb1_0_24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8dbc378ac_0_6: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42" name="Google Shape;242;g238dbc378ac_0_6: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8dbc378ac_0_3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61" name="Google Shape;261;g238dbc378ac_0_3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8dbc378ac_0_20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8dbc378ac_0_20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g238dbc378ac_0_204: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8dbc378ac_0_20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292" name="Google Shape;292;g238dbc378ac_0_20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8dbc378ac_0_22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06" name="Google Shape;306;g238dbc378ac_0_22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8dbc378ac_0_23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18" name="Google Shape;318;g238dbc378ac_0_23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8dbc378ac_0_24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8dbc378ac_0_24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g238dbc378ac_0_244: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016ff6c4_0_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016ff6c4_0_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g239016ff6c4_0_0: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8dbc378ac_0_24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36" name="Google Shape;336;g238dbc378ac_0_24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8dbc378ac_0_25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8dbc378ac_0_25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g238dbc378ac_0_259: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8dbc378ac_0_26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38dbc378ac_0_26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g238dbc378ac_0_264: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8dbc378ac_0_28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59" name="Google Shape;359;g238dbc378ac_0_28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38dbc378ac_0_29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70" name="Google Shape;370;g238dbc378ac_0_29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8dbc378ac_0_30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82" name="Google Shape;382;g238dbc378ac_0_30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8dbc378ac_0_31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394" name="Google Shape;394;g238dbc378ac_0_31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38dbc378ac_0_32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06" name="Google Shape;406;g238dbc378ac_0_32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38dbc378ac_0_33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18" name="Google Shape;418;g238dbc378ac_0_33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8dbc378ac_0_34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30" name="Google Shape;430;g238dbc378ac_0_34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dbc378ac_0_826: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dbc378ac_0_826: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238dbc378ac_0_826: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8dbc378ac_0_356: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42" name="Google Shape;442;g238dbc378ac_0_356: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38dbc378ac_0_36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54" name="Google Shape;454;g238dbc378ac_0_36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38dbc378ac_0_37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66" name="Google Shape;466;g238dbc378ac_0_37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38dbc378ac_0_38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78" name="Google Shape;478;g238dbc378ac_0_38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38dbc378ac_0_40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490" name="Google Shape;490;g238dbc378ac_0_40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38dbc378ac_0_41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502" name="Google Shape;502;g238dbc378ac_0_41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38dbc378ac_0_42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514" name="Google Shape;514;g238dbc378ac_0_42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38dbc378ac_0_43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6" name="Google Shape;526;g238dbc378ac_0_43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0601a0dbb1_0_8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0601a0dbb1_0_8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4" name="Google Shape;534;g20601a0dbb1_0_80: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38dbc378ac_0_57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9" name="Google Shape;539;g238dbc378ac_0_57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f91729c64_0_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t/>
            </a:r>
            <a:endParaRPr/>
          </a:p>
        </p:txBody>
      </p:sp>
      <p:sp>
        <p:nvSpPr>
          <p:cNvPr id="162" name="Google Shape;162;g22f91729c64_0_0:notes"/>
          <p:cNvSpPr/>
          <p:nvPr>
            <p:ph idx="2" type="sldImg"/>
          </p:nvPr>
        </p:nvSpPr>
        <p:spPr>
          <a:xfrm>
            <a:off x="409578"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38dbc378ac_0_58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g238dbc378ac_0_58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7f72bb407c_0_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g7f72bb407c_0_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8dbc378ac_0_76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g238dbc378ac_0_76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38dbc378ac_0_72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g238dbc378ac_0_72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38dbc378ac_0_74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7" name="Google Shape;577;g238dbc378ac_0_74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0601a0dbb1_0_28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5" name="Google Shape;585;g20601a0dbb1_0_28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38dbc378ac_0_79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38dbc378ac_0_79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g238dbc378ac_0_791: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38dbc378ac_0_796: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g238dbc378ac_0_796: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8dbc378ac_0_78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5" name="Google Shape;605;g238dbc378ac_0_78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f72bb407c_0_3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2" name="Google Shape;612;g7f72bb407c_0_3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66c2665c3_0_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t/>
            </a:r>
            <a:endParaRPr/>
          </a:p>
        </p:txBody>
      </p:sp>
      <p:sp>
        <p:nvSpPr>
          <p:cNvPr id="168" name="Google Shape;168;g1866c2665c3_0_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0601a0dbb1_0_27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GB"/>
              <a:t>This began years(?) ago with Mikko Sams leading it.</a:t>
            </a:r>
            <a:endParaRPr/>
          </a:p>
          <a:p>
            <a:pPr indent="-317500" lvl="0" marL="457200" rtl="0" algn="l">
              <a:spcBef>
                <a:spcPts val="0"/>
              </a:spcBef>
              <a:spcAft>
                <a:spcPts val="0"/>
              </a:spcAft>
              <a:buSzPts val="1400"/>
              <a:buChar char="●"/>
            </a:pPr>
            <a:r>
              <a:rPr lang="en-GB"/>
              <a:t>Disclaimer: we aren't the ethics experts.  But GDPR is evolution, not revolution, and in our opinion the existing ethical framework already does what GDPR requires.</a:t>
            </a:r>
            <a:endParaRPr/>
          </a:p>
        </p:txBody>
      </p:sp>
      <p:sp>
        <p:nvSpPr>
          <p:cNvPr id="619" name="Google Shape;619;g20601a0dbb1_0_27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7f72bb407c_0_4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6" name="Google Shape;626;g7f72bb407c_0_4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f917298cd_0_1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3" name="Google Shape;633;g22f917298cd_0_1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7f5a76e95f_0_2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7f5a76e95f_0_2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1" name="Google Shape;651;g7f5a76e95f_0_21: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087c811ef_0_27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656" name="Google Shape;656;g7087c811ef_0_27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9ecd396d47_0_4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666" name="Google Shape;666;g9ecd396d47_0_4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9ecd396d47_0_5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676" name="Google Shape;676;g9ecd396d47_0_5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9ecd396d47_0_5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685" name="Google Shape;685;g9ecd396d47_0_5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9ecd396d47_0_6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693" name="Google Shape;693;g9ecd396d47_0_6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9ecd396d47_0_7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701" name="Google Shape;701;g9ecd396d47_0_7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087c811ef_0_105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t/>
            </a:r>
            <a:endParaRPr/>
          </a:p>
        </p:txBody>
      </p:sp>
      <p:sp>
        <p:nvSpPr>
          <p:cNvPr id="175" name="Google Shape;175;g7087c811ef_0_105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9ecd396d47_0_101: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9" name="Google Shape;709;g9ecd396d47_0_101: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2f917298cd_0_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GB"/>
              <a:t>-&gt; data collection from human participants takes a lot of time and effort is hard do redo. What is often not realized is that many of the decisions regarding data use, opening and archival (end of life) are relevant already in the early stages of research. Here, informed consent is the key. The decision to apply for ethical review is also done in the early stages, for those cases that require ethics review in the Finnish system, it is a lost cause to start thinking about it when reviewer points its missing.</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GB"/>
              <a:t>With personal data, the dimension of technical aspects and ethical ones intersect. (laptop example) And of course the case of having your data in a personal computer or an external hard drive which crashes.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Personal data lifecycle is a multifaceted process-&gt; a gradual process of improving your knowledge</a:t>
            </a:r>
            <a:endParaRPr/>
          </a:p>
        </p:txBody>
      </p:sp>
      <p:sp>
        <p:nvSpPr>
          <p:cNvPr id="715" name="Google Shape;715;g22f917298cd_0_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9ecd396d47_0_13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4" name="Google Shape;724;g9ecd396d47_0_13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0601a0dbb1_0_29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0601a0dbb1_0_29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1" name="Google Shape;731;g20601a0dbb1_0_297: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0601a0dbb1_0_31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6" name="Google Shape;736;g20601a0dbb1_0_31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ecd396d47_0_10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3" name="Google Shape;743;g9ecd396d47_0_10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9ecd396d47_0_11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0" name="Google Shape;750;g9ecd396d47_0_11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9ecd396d47_0_12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8" name="Google Shape;758;g9ecd396d47_0_12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9ecd396d47_0_14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9ecd396d47_0_14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8" name="Google Shape;768;g9ecd396d47_0_143: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9ecd396d47_0_14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3" name="Google Shape;773;g9ecd396d47_0_14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8dbc378ac_0_5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8dbc378ac_0_5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238dbc378ac_0_55: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6a732d8629_0_29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0" name="Google Shape;780;g16a732d8629_0_29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9ecd396d47_0_156: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7" name="Google Shape;787;g9ecd396d47_0_156: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6a732d8629_0_43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6a732d8629_0_43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5" name="Google Shape;795;g16a732d8629_0_434: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9ecd396d47_0_16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1" name="Google Shape;801;g9ecd396d47_0_16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0601a0dbb1_0_31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8" name="Google Shape;808;g20601a0dbb1_0_31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2f917298cd_0_4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6" name="Google Shape;816;g22f917298cd_0_4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0601a0dbb1_0_32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4" name="Google Shape;824;g20601a0dbb1_0_32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9ecd396d47_0_177: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9ecd396d47_0_177: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2" name="Google Shape;832;g9ecd396d47_0_177: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9ecd396d47_0_18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7" name="Google Shape;837;g9ecd396d47_0_18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7f72bb407c_0_43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4" name="Google Shape;844;g7f72bb407c_0_43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dbc378ac_0_6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t/>
            </a:r>
            <a:endParaRPr/>
          </a:p>
        </p:txBody>
      </p:sp>
      <p:sp>
        <p:nvSpPr>
          <p:cNvPr id="188" name="Google Shape;188;g238dbc378ac_0_6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38dbc378ac_0_80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3" name="Google Shape;853;g238dbc378ac_0_80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9ecd396d47_0_20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2" name="Google Shape;862;g9ecd396d47_0_20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7f5a76e95f_0_8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7f5a76e95f_0_8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0" name="Google Shape;870;g7f5a76e95f_0_89: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9ecd396d47_0_21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5" name="Google Shape;875;g9ecd396d47_0_21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38dbc378ac_0_81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2" name="Google Shape;882;g238dbc378ac_0_81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38dbc378ac_0_81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9" name="Google Shape;889;g238dbc378ac_0_81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2f917298cd_0_33: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6" name="Google Shape;896;g22f917298cd_0_33: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9ecd396d47_0_209: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3" name="Google Shape;903;g9ecd396d47_0_209: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7f5a76e95f_0_9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0" name="Google Shape;910;g7f5a76e95f_0_9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0601a0dbb1_0_35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7" name="Google Shape;917;g20601a0dbb1_0_35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087c811ef_0_18: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87c811ef_0_18: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g7087c811ef_0_18: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0601a0dbb1_0_342: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4" name="Google Shape;924;g20601a0dbb1_0_342: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0601a0dbb1_0_375: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0601a0dbb1_0_375: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3" name="Google Shape;933;g20601a0dbb1_0_375: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0601a0dbb1_0_370: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8" name="Google Shape;938;g20601a0dbb1_0_370: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7f5a76e95f_0_114:notes"/>
          <p:cNvSpPr/>
          <p:nvPr>
            <p:ph idx="2" type="sldImg"/>
          </p:nvPr>
        </p:nvSpPr>
        <p:spPr>
          <a:xfrm>
            <a:off x="409575" y="741363"/>
            <a:ext cx="5922900" cy="3702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7f5a76e95f_0_114:notes"/>
          <p:cNvSpPr txBox="1"/>
          <p:nvPr>
            <p:ph idx="1" type="body"/>
          </p:nvPr>
        </p:nvSpPr>
        <p:spPr>
          <a:xfrm>
            <a:off x="674212" y="4690269"/>
            <a:ext cx="5393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5" name="Google Shape;945;g7f5a76e95f_0_114:notes"/>
          <p:cNvSpPr txBox="1"/>
          <p:nvPr>
            <p:ph idx="12" type="sldNum"/>
          </p:nvPr>
        </p:nvSpPr>
        <p:spPr>
          <a:xfrm>
            <a:off x="3818971" y="9378824"/>
            <a:ext cx="2921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Blue">
  <p:cSld name="Cover Blue">
    <p:bg>
      <p:bgPr>
        <a:solidFill>
          <a:srgbClr val="005EB8"/>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68313" y="1417340"/>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5" name="Google Shape;15;p2"/>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16" name="Google Shape;16;p2"/>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BG image 3">
  <p:cSld name="Cover with BG image 3">
    <p:bg>
      <p:bgPr>
        <a:solidFill>
          <a:srgbClr val="7F7F7F"/>
        </a:solidFill>
      </p:bgPr>
    </p:bg>
    <p:spTree>
      <p:nvGrpSpPr>
        <p:cNvPr id="54" name="Shape 54"/>
        <p:cNvGrpSpPr/>
        <p:nvPr/>
      </p:nvGrpSpPr>
      <p:grpSpPr>
        <a:xfrm>
          <a:off x="0" y="0"/>
          <a:ext cx="0" cy="0"/>
          <a:chOff x="0" y="0"/>
          <a:chExt cx="0" cy="0"/>
        </a:xfrm>
      </p:grpSpPr>
      <p:sp>
        <p:nvSpPr>
          <p:cNvPr id="55" name="Google Shape;55;p11"/>
          <p:cNvSpPr txBox="1"/>
          <p:nvPr>
            <p:ph type="ctrTitle"/>
          </p:nvPr>
        </p:nvSpPr>
        <p:spPr>
          <a:xfrm>
            <a:off x="468313" y="1417636"/>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56" name="Google Shape;56;p11"/>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57" name="Google Shape;57;p11"/>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Blue Text">
  <p:cSld name="Cover Blue Text">
    <p:spTree>
      <p:nvGrpSpPr>
        <p:cNvPr id="58" name="Shape 58"/>
        <p:cNvGrpSpPr/>
        <p:nvPr/>
      </p:nvGrpSpPr>
      <p:grpSpPr>
        <a:xfrm>
          <a:off x="0" y="0"/>
          <a:ext cx="0" cy="0"/>
          <a:chOff x="0" y="0"/>
          <a:chExt cx="0" cy="0"/>
        </a:xfrm>
      </p:grpSpPr>
      <p:sp>
        <p:nvSpPr>
          <p:cNvPr id="59" name="Google Shape;59;p12"/>
          <p:cNvSpPr txBox="1"/>
          <p:nvPr>
            <p:ph type="ctrTitle"/>
          </p:nvPr>
        </p:nvSpPr>
        <p:spPr>
          <a:xfrm>
            <a:off x="468312" y="1418400"/>
            <a:ext cx="8208000"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rgbClr val="005EB8"/>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0" name="Google Shape;60;p12"/>
          <p:cNvSpPr txBox="1"/>
          <p:nvPr>
            <p:ph idx="1" type="subTitle"/>
          </p:nvPr>
        </p:nvSpPr>
        <p:spPr>
          <a:xfrm>
            <a:off x="468314" y="4429748"/>
            <a:ext cx="5388448"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61" name="Google Shape;61;p12"/>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Red Text">
  <p:cSld name="Cover Red Text">
    <p:spTree>
      <p:nvGrpSpPr>
        <p:cNvPr id="62" name="Shape 62"/>
        <p:cNvGrpSpPr/>
        <p:nvPr/>
      </p:nvGrpSpPr>
      <p:grpSpPr>
        <a:xfrm>
          <a:off x="0" y="0"/>
          <a:ext cx="0" cy="0"/>
          <a:chOff x="0" y="0"/>
          <a:chExt cx="0" cy="0"/>
        </a:xfrm>
      </p:grpSpPr>
      <p:sp>
        <p:nvSpPr>
          <p:cNvPr id="63" name="Google Shape;63;p13"/>
          <p:cNvSpPr txBox="1"/>
          <p:nvPr>
            <p:ph type="ctrTitle"/>
          </p:nvPr>
        </p:nvSpPr>
        <p:spPr>
          <a:xfrm>
            <a:off x="468312" y="1418400"/>
            <a:ext cx="8208000"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rgbClr val="EF334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4" name="Google Shape;64;p13"/>
          <p:cNvSpPr txBox="1"/>
          <p:nvPr>
            <p:ph idx="1" type="subTitle"/>
          </p:nvPr>
        </p:nvSpPr>
        <p:spPr>
          <a:xfrm>
            <a:off x="468314" y="4429748"/>
            <a:ext cx="5379423"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65" name="Google Shape;65;p13"/>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Yellow Text">
  <p:cSld name="Cover Yellow Text">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468312" y="1418400"/>
            <a:ext cx="8208000"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rgbClr val="FFCD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8" name="Google Shape;68;p14"/>
          <p:cNvSpPr txBox="1"/>
          <p:nvPr>
            <p:ph idx="1" type="subTitle"/>
          </p:nvPr>
        </p:nvSpPr>
        <p:spPr>
          <a:xfrm>
            <a:off x="468314" y="4429748"/>
            <a:ext cx="5388448"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69" name="Google Shape;69;p14"/>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Blue Image">
  <p:cSld name="Cover Blue Image">
    <p:spTree>
      <p:nvGrpSpPr>
        <p:cNvPr id="70" name="Shape 70"/>
        <p:cNvGrpSpPr/>
        <p:nvPr/>
      </p:nvGrpSpPr>
      <p:grpSpPr>
        <a:xfrm>
          <a:off x="0" y="0"/>
          <a:ext cx="0" cy="0"/>
          <a:chOff x="0" y="0"/>
          <a:chExt cx="0" cy="0"/>
        </a:xfrm>
      </p:grpSpPr>
      <p:sp>
        <p:nvSpPr>
          <p:cNvPr id="71" name="Google Shape;71;p15"/>
          <p:cNvSpPr txBox="1"/>
          <p:nvPr>
            <p:ph type="ctrTitle"/>
          </p:nvPr>
        </p:nvSpPr>
        <p:spPr>
          <a:xfrm>
            <a:off x="468313" y="1657740"/>
            <a:ext cx="3319477" cy="2694083"/>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6000" u="none" cap="none" strike="noStrike">
                <a:solidFill>
                  <a:srgbClr val="005EB8"/>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2" name="Google Shape;72;p15"/>
          <p:cNvSpPr txBox="1"/>
          <p:nvPr>
            <p:ph idx="1" type="subTitle"/>
          </p:nvPr>
        </p:nvSpPr>
        <p:spPr>
          <a:xfrm>
            <a:off x="468313" y="4531740"/>
            <a:ext cx="3319477" cy="486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73" name="Google Shape;73;p15"/>
          <p:cNvSpPr/>
          <p:nvPr>
            <p:ph idx="2" type="pic"/>
          </p:nvPr>
        </p:nvSpPr>
        <p:spPr>
          <a:xfrm>
            <a:off x="4349262" y="150000"/>
            <a:ext cx="4629692" cy="54150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74" name="Google Shape;74;p15"/>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Red Image">
  <p:cSld name="Cover Red Image">
    <p:spTree>
      <p:nvGrpSpPr>
        <p:cNvPr id="75" name="Shape 75"/>
        <p:cNvGrpSpPr/>
        <p:nvPr/>
      </p:nvGrpSpPr>
      <p:grpSpPr>
        <a:xfrm>
          <a:off x="0" y="0"/>
          <a:ext cx="0" cy="0"/>
          <a:chOff x="0" y="0"/>
          <a:chExt cx="0" cy="0"/>
        </a:xfrm>
      </p:grpSpPr>
      <p:sp>
        <p:nvSpPr>
          <p:cNvPr id="76" name="Google Shape;76;p16"/>
          <p:cNvSpPr/>
          <p:nvPr>
            <p:ph idx="2" type="pic"/>
          </p:nvPr>
        </p:nvSpPr>
        <p:spPr>
          <a:xfrm>
            <a:off x="4349262" y="150000"/>
            <a:ext cx="4629692" cy="54150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6"/>
          <p:cNvSpPr txBox="1"/>
          <p:nvPr>
            <p:ph type="ctrTitle"/>
          </p:nvPr>
        </p:nvSpPr>
        <p:spPr>
          <a:xfrm>
            <a:off x="468313" y="1657740"/>
            <a:ext cx="3319477" cy="2694083"/>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6000" u="none" cap="none" strike="noStrike">
                <a:solidFill>
                  <a:srgbClr val="EF334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8" name="Google Shape;78;p16"/>
          <p:cNvSpPr txBox="1"/>
          <p:nvPr>
            <p:ph idx="1" type="subTitle"/>
          </p:nvPr>
        </p:nvSpPr>
        <p:spPr>
          <a:xfrm>
            <a:off x="468313" y="4531740"/>
            <a:ext cx="3319477" cy="486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79" name="Google Shape;79;p16"/>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Yellow Image">
  <p:cSld name="Cover Yellow Image">
    <p:spTree>
      <p:nvGrpSpPr>
        <p:cNvPr id="80" name="Shape 80"/>
        <p:cNvGrpSpPr/>
        <p:nvPr/>
      </p:nvGrpSpPr>
      <p:grpSpPr>
        <a:xfrm>
          <a:off x="0" y="0"/>
          <a:ext cx="0" cy="0"/>
          <a:chOff x="0" y="0"/>
          <a:chExt cx="0" cy="0"/>
        </a:xfrm>
      </p:grpSpPr>
      <p:sp>
        <p:nvSpPr>
          <p:cNvPr id="81" name="Google Shape;81;p17"/>
          <p:cNvSpPr/>
          <p:nvPr>
            <p:ph idx="2" type="pic"/>
          </p:nvPr>
        </p:nvSpPr>
        <p:spPr>
          <a:xfrm>
            <a:off x="4349262" y="150000"/>
            <a:ext cx="4629692" cy="54150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7"/>
          <p:cNvSpPr txBox="1"/>
          <p:nvPr>
            <p:ph type="ctrTitle"/>
          </p:nvPr>
        </p:nvSpPr>
        <p:spPr>
          <a:xfrm>
            <a:off x="468313" y="1633364"/>
            <a:ext cx="3319477" cy="2694083"/>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6000" u="none" cap="none" strike="noStrike">
                <a:solidFill>
                  <a:srgbClr val="FFCD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3" name="Google Shape;83;p17"/>
          <p:cNvSpPr txBox="1"/>
          <p:nvPr>
            <p:ph idx="1" type="subTitle"/>
          </p:nvPr>
        </p:nvSpPr>
        <p:spPr>
          <a:xfrm>
            <a:off x="468313" y="4507364"/>
            <a:ext cx="3319477" cy="486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928B81"/>
              </a:buClr>
              <a:buSzPts val="1600"/>
              <a:buFont typeface="Arial"/>
              <a:buNone/>
              <a:defRPr b="0" i="1" sz="1600" u="none" cap="none" strike="noStrike">
                <a:solidFill>
                  <a:srgbClr val="928B8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84" name="Google Shape;84;p17"/>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ue">
  <p:cSld name="Divider Blue">
    <p:bg>
      <p:bgPr>
        <a:solidFill>
          <a:srgbClr val="005EB8"/>
        </a:soli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468313" y="1593555"/>
            <a:ext cx="8207375" cy="2196667"/>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cxnSp>
        <p:nvCxnSpPr>
          <p:cNvPr id="87" name="Google Shape;87;p18"/>
          <p:cNvCxnSpPr/>
          <p:nvPr/>
        </p:nvCxnSpPr>
        <p:spPr>
          <a:xfrm>
            <a:off x="468313" y="4873625"/>
            <a:ext cx="8207375" cy="0"/>
          </a:xfrm>
          <a:prstGeom prst="straightConnector1">
            <a:avLst/>
          </a:prstGeom>
          <a:noFill/>
          <a:ln cap="flat" cmpd="sng" w="12700">
            <a:solidFill>
              <a:schemeClr val="lt1"/>
            </a:solidFill>
            <a:prstDash val="solid"/>
            <a:round/>
            <a:headEnd len="sm" w="sm" type="none"/>
            <a:tailEnd len="sm" w="sm" type="none"/>
          </a:ln>
        </p:spPr>
      </p:cxnSp>
      <p:pic>
        <p:nvPicPr>
          <p:cNvPr id="88" name="Google Shape;88;p18"/>
          <p:cNvPicPr preferRelativeResize="0"/>
          <p:nvPr/>
        </p:nvPicPr>
        <p:blipFill rotWithShape="1">
          <a:blip r:embed="rId2">
            <a:alphaModFix/>
          </a:blip>
          <a:srcRect b="0" l="0" r="0" t="0"/>
          <a:stretch/>
        </p:blipFill>
        <p:spPr>
          <a:xfrm>
            <a:off x="144000" y="4712400"/>
            <a:ext cx="2113788" cy="96459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Red">
  <p:cSld name="Divider Red">
    <p:bg>
      <p:bgPr>
        <a:solidFill>
          <a:srgbClr val="EF3340"/>
        </a:solidFill>
      </p:bgPr>
    </p:bg>
    <p:spTree>
      <p:nvGrpSpPr>
        <p:cNvPr id="89" name="Shape 89"/>
        <p:cNvGrpSpPr/>
        <p:nvPr/>
      </p:nvGrpSpPr>
      <p:grpSpPr>
        <a:xfrm>
          <a:off x="0" y="0"/>
          <a:ext cx="0" cy="0"/>
          <a:chOff x="0" y="0"/>
          <a:chExt cx="0" cy="0"/>
        </a:xfrm>
      </p:grpSpPr>
      <p:sp>
        <p:nvSpPr>
          <p:cNvPr id="90" name="Google Shape;90;p19"/>
          <p:cNvSpPr txBox="1"/>
          <p:nvPr>
            <p:ph type="ctrTitle"/>
          </p:nvPr>
        </p:nvSpPr>
        <p:spPr>
          <a:xfrm>
            <a:off x="468313" y="1593555"/>
            <a:ext cx="8207375" cy="2196667"/>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cxnSp>
        <p:nvCxnSpPr>
          <p:cNvPr id="91" name="Google Shape;91;p19"/>
          <p:cNvCxnSpPr/>
          <p:nvPr/>
        </p:nvCxnSpPr>
        <p:spPr>
          <a:xfrm>
            <a:off x="468313" y="4873625"/>
            <a:ext cx="8207375" cy="0"/>
          </a:xfrm>
          <a:prstGeom prst="straightConnector1">
            <a:avLst/>
          </a:prstGeom>
          <a:noFill/>
          <a:ln cap="flat" cmpd="sng" w="12700">
            <a:solidFill>
              <a:schemeClr val="lt1"/>
            </a:solidFill>
            <a:prstDash val="solid"/>
            <a:round/>
            <a:headEnd len="sm" w="sm" type="none"/>
            <a:tailEnd len="sm" w="sm" type="none"/>
          </a:ln>
        </p:spPr>
      </p:cxnSp>
      <p:pic>
        <p:nvPicPr>
          <p:cNvPr id="92" name="Google Shape;92;p19"/>
          <p:cNvPicPr preferRelativeResize="0"/>
          <p:nvPr/>
        </p:nvPicPr>
        <p:blipFill rotWithShape="1">
          <a:blip r:embed="rId2">
            <a:alphaModFix/>
          </a:blip>
          <a:srcRect b="0" l="0" r="0" t="0"/>
          <a:stretch/>
        </p:blipFill>
        <p:spPr>
          <a:xfrm>
            <a:off x="144000" y="4712400"/>
            <a:ext cx="2055876" cy="96459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Yellow">
  <p:cSld name="Divider Yellow">
    <p:bg>
      <p:bgPr>
        <a:solidFill>
          <a:srgbClr val="FFCD00"/>
        </a:solidFill>
      </p:bgPr>
    </p:bg>
    <p:spTree>
      <p:nvGrpSpPr>
        <p:cNvPr id="93" name="Shape 93"/>
        <p:cNvGrpSpPr/>
        <p:nvPr/>
      </p:nvGrpSpPr>
      <p:grpSpPr>
        <a:xfrm>
          <a:off x="0" y="0"/>
          <a:ext cx="0" cy="0"/>
          <a:chOff x="0" y="0"/>
          <a:chExt cx="0" cy="0"/>
        </a:xfrm>
      </p:grpSpPr>
      <p:sp>
        <p:nvSpPr>
          <p:cNvPr id="94" name="Google Shape;94;p20"/>
          <p:cNvSpPr txBox="1"/>
          <p:nvPr>
            <p:ph type="ctrTitle"/>
          </p:nvPr>
        </p:nvSpPr>
        <p:spPr>
          <a:xfrm>
            <a:off x="468313" y="1593555"/>
            <a:ext cx="8207375" cy="2196667"/>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cxnSp>
        <p:nvCxnSpPr>
          <p:cNvPr id="95" name="Google Shape;95;p20"/>
          <p:cNvCxnSpPr/>
          <p:nvPr/>
        </p:nvCxnSpPr>
        <p:spPr>
          <a:xfrm>
            <a:off x="468313" y="4873625"/>
            <a:ext cx="8207375" cy="0"/>
          </a:xfrm>
          <a:prstGeom prst="straightConnector1">
            <a:avLst/>
          </a:prstGeom>
          <a:noFill/>
          <a:ln cap="flat" cmpd="sng" w="12700">
            <a:solidFill>
              <a:schemeClr val="lt1"/>
            </a:solidFill>
            <a:prstDash val="solid"/>
            <a:round/>
            <a:headEnd len="sm" w="sm" type="none"/>
            <a:tailEnd len="sm" w="sm" type="none"/>
          </a:ln>
        </p:spPr>
      </p:cxnSp>
      <p:pic>
        <p:nvPicPr>
          <p:cNvPr id="96" name="Google Shape;96;p20"/>
          <p:cNvPicPr preferRelativeResize="0"/>
          <p:nvPr/>
        </p:nvPicPr>
        <p:blipFill rotWithShape="1">
          <a:blip r:embed="rId2">
            <a:alphaModFix/>
          </a:blip>
          <a:srcRect b="0" l="0" r="0" t="0"/>
          <a:stretch/>
        </p:blipFill>
        <p:spPr>
          <a:xfrm>
            <a:off x="144000" y="4712400"/>
            <a:ext cx="2146364" cy="9645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17" name="Shape 17"/>
        <p:cNvGrpSpPr/>
        <p:nvPr/>
      </p:nvGrpSpPr>
      <p:grpSpPr>
        <a:xfrm>
          <a:off x="0" y="0"/>
          <a:ext cx="0" cy="0"/>
          <a:chOff x="0" y="0"/>
          <a:chExt cx="0" cy="0"/>
        </a:xfrm>
      </p:grpSpPr>
      <p:sp>
        <p:nvSpPr>
          <p:cNvPr id="18" name="Google Shape;18;p3"/>
          <p:cNvSpPr txBox="1"/>
          <p:nvPr>
            <p:ph type="ctrTitle"/>
          </p:nvPr>
        </p:nvSpPr>
        <p:spPr>
          <a:xfrm>
            <a:off x="468313" y="265113"/>
            <a:ext cx="8207375"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9" name="Google Shape;19;p3"/>
          <p:cNvSpPr txBox="1"/>
          <p:nvPr>
            <p:ph idx="1" type="body"/>
          </p:nvPr>
        </p:nvSpPr>
        <p:spPr>
          <a:xfrm>
            <a:off x="468314" y="1273324"/>
            <a:ext cx="8207374" cy="3324370"/>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23" name="Google Shape;23;p3"/>
          <p:cNvCxnSpPr/>
          <p:nvPr/>
        </p:nvCxnSpPr>
        <p:spPr>
          <a:xfrm>
            <a:off x="468313" y="4873007"/>
            <a:ext cx="8207375" cy="0"/>
          </a:xfrm>
          <a:prstGeom prst="straightConnector1">
            <a:avLst/>
          </a:prstGeom>
          <a:noFill/>
          <a:ln cap="flat" cmpd="sng" w="12700">
            <a:solidFill>
              <a:srgbClr val="005EB8"/>
            </a:solidFill>
            <a:prstDash val="solid"/>
            <a:round/>
            <a:headEnd len="sm" w="sm" type="none"/>
            <a:tailEnd len="sm" w="sm" type="none"/>
          </a:ln>
        </p:spPr>
      </p:cxnSp>
      <p:pic>
        <p:nvPicPr>
          <p:cNvPr id="24" name="Google Shape;24;p3"/>
          <p:cNvPicPr preferRelativeResize="0"/>
          <p:nvPr/>
        </p:nvPicPr>
        <p:blipFill rotWithShape="1">
          <a:blip r:embed="rId2">
            <a:alphaModFix/>
          </a:blip>
          <a:srcRect b="0" l="0" r="0" t="0"/>
          <a:stretch/>
        </p:blipFill>
        <p:spPr>
          <a:xfrm>
            <a:off x="144000" y="4712400"/>
            <a:ext cx="2113788" cy="96459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97" name="Shape 97"/>
        <p:cNvGrpSpPr/>
        <p:nvPr/>
      </p:nvGrpSpPr>
      <p:grpSpPr>
        <a:xfrm>
          <a:off x="0" y="0"/>
          <a:ext cx="0" cy="0"/>
          <a:chOff x="0" y="0"/>
          <a:chExt cx="0" cy="0"/>
        </a:xfrm>
      </p:grpSpPr>
      <p:sp>
        <p:nvSpPr>
          <p:cNvPr id="98" name="Google Shape;98;p21"/>
          <p:cNvSpPr txBox="1"/>
          <p:nvPr>
            <p:ph type="ctrTitle"/>
          </p:nvPr>
        </p:nvSpPr>
        <p:spPr>
          <a:xfrm>
            <a:off x="468313" y="265113"/>
            <a:ext cx="8207375"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99" name="Google Shape;99;p21"/>
          <p:cNvSpPr txBox="1"/>
          <p:nvPr>
            <p:ph idx="1" type="body"/>
          </p:nvPr>
        </p:nvSpPr>
        <p:spPr>
          <a:xfrm>
            <a:off x="468314" y="1261611"/>
            <a:ext cx="8207374"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0" name="Google Shape;100;p21"/>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sz="900">
                <a:solidFill>
                  <a:srgbClr val="888888"/>
                </a:solidFill>
                <a:latin typeface="Arial"/>
                <a:ea typeface="Arial"/>
                <a:cs typeface="Arial"/>
                <a:sym typeface="Arial"/>
              </a:defRPr>
            </a:lvl1pPr>
            <a:lvl2pPr indent="0" lvl="1" marL="0" marR="0" algn="r">
              <a:spcBef>
                <a:spcPts val="0"/>
              </a:spcBef>
              <a:spcAft>
                <a:spcPts val="0"/>
              </a:spcAft>
              <a:buNone/>
              <a:defRPr sz="900">
                <a:solidFill>
                  <a:srgbClr val="888888"/>
                </a:solidFill>
                <a:latin typeface="Arial"/>
                <a:ea typeface="Arial"/>
                <a:cs typeface="Arial"/>
                <a:sym typeface="Arial"/>
              </a:defRPr>
            </a:lvl2pPr>
            <a:lvl3pPr indent="0" lvl="2" marL="0" marR="0" algn="r">
              <a:spcBef>
                <a:spcPts val="0"/>
              </a:spcBef>
              <a:spcAft>
                <a:spcPts val="0"/>
              </a:spcAft>
              <a:buNone/>
              <a:defRPr sz="900">
                <a:solidFill>
                  <a:srgbClr val="888888"/>
                </a:solidFill>
                <a:latin typeface="Arial"/>
                <a:ea typeface="Arial"/>
                <a:cs typeface="Arial"/>
                <a:sym typeface="Arial"/>
              </a:defRPr>
            </a:lvl3pPr>
            <a:lvl4pPr indent="0" lvl="3" marL="0" marR="0" algn="r">
              <a:spcBef>
                <a:spcPts val="0"/>
              </a:spcBef>
              <a:spcAft>
                <a:spcPts val="0"/>
              </a:spcAft>
              <a:buNone/>
              <a:defRPr sz="900">
                <a:solidFill>
                  <a:srgbClr val="888888"/>
                </a:solidFill>
                <a:latin typeface="Arial"/>
                <a:ea typeface="Arial"/>
                <a:cs typeface="Arial"/>
                <a:sym typeface="Arial"/>
              </a:defRPr>
            </a:lvl4pPr>
            <a:lvl5pPr indent="0" lvl="4" marL="0" marR="0" algn="r">
              <a:spcBef>
                <a:spcPts val="0"/>
              </a:spcBef>
              <a:spcAft>
                <a:spcPts val="0"/>
              </a:spcAft>
              <a:buNone/>
              <a:defRPr sz="900">
                <a:solidFill>
                  <a:srgbClr val="888888"/>
                </a:solidFill>
                <a:latin typeface="Arial"/>
                <a:ea typeface="Arial"/>
                <a:cs typeface="Arial"/>
                <a:sym typeface="Arial"/>
              </a:defRPr>
            </a:lvl5pPr>
            <a:lvl6pPr indent="0" lvl="5" marL="0" marR="0" algn="r">
              <a:spcBef>
                <a:spcPts val="0"/>
              </a:spcBef>
              <a:spcAft>
                <a:spcPts val="0"/>
              </a:spcAft>
              <a:buNone/>
              <a:defRPr sz="900">
                <a:solidFill>
                  <a:srgbClr val="888888"/>
                </a:solidFill>
                <a:latin typeface="Arial"/>
                <a:ea typeface="Arial"/>
                <a:cs typeface="Arial"/>
                <a:sym typeface="Arial"/>
              </a:defRPr>
            </a:lvl6pPr>
            <a:lvl7pPr indent="0" lvl="6" marL="0" marR="0" algn="r">
              <a:spcBef>
                <a:spcPts val="0"/>
              </a:spcBef>
              <a:spcAft>
                <a:spcPts val="0"/>
              </a:spcAft>
              <a:buNone/>
              <a:defRPr sz="900">
                <a:solidFill>
                  <a:srgbClr val="888888"/>
                </a:solidFill>
                <a:latin typeface="Arial"/>
                <a:ea typeface="Arial"/>
                <a:cs typeface="Arial"/>
                <a:sym typeface="Arial"/>
              </a:defRPr>
            </a:lvl7pPr>
            <a:lvl8pPr indent="0" lvl="7" marL="0" marR="0" algn="r">
              <a:spcBef>
                <a:spcPts val="0"/>
              </a:spcBef>
              <a:spcAft>
                <a:spcPts val="0"/>
              </a:spcAft>
              <a:buNone/>
              <a:defRPr sz="900">
                <a:solidFill>
                  <a:srgbClr val="888888"/>
                </a:solidFill>
                <a:latin typeface="Arial"/>
                <a:ea typeface="Arial"/>
                <a:cs typeface="Arial"/>
                <a:sym typeface="Arial"/>
              </a:defRPr>
            </a:lvl8pPr>
            <a:lvl9pPr indent="0" lvl="8" marL="0" marR="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03" name="Google Shape;103;p21"/>
          <p:cNvCxnSpPr/>
          <p:nvPr/>
        </p:nvCxnSpPr>
        <p:spPr>
          <a:xfrm>
            <a:off x="468313" y="4873007"/>
            <a:ext cx="8207375" cy="0"/>
          </a:xfrm>
          <a:prstGeom prst="straightConnector1">
            <a:avLst/>
          </a:prstGeom>
          <a:noFill/>
          <a:ln cap="flat" cmpd="sng" w="12700">
            <a:solidFill>
              <a:srgbClr val="EF3340"/>
            </a:solidFill>
            <a:prstDash val="solid"/>
            <a:round/>
            <a:headEnd len="sm" w="sm" type="none"/>
            <a:tailEnd len="sm" w="sm" type="none"/>
          </a:ln>
        </p:spPr>
      </p:cxnSp>
      <p:pic>
        <p:nvPicPr>
          <p:cNvPr id="104" name="Google Shape;104;p21"/>
          <p:cNvPicPr preferRelativeResize="0"/>
          <p:nvPr/>
        </p:nvPicPr>
        <p:blipFill rotWithShape="1">
          <a:blip r:embed="rId2">
            <a:alphaModFix/>
          </a:blip>
          <a:srcRect b="0" l="0" r="0" t="0"/>
          <a:stretch/>
        </p:blipFill>
        <p:spPr>
          <a:xfrm>
            <a:off x="144000" y="4712400"/>
            <a:ext cx="2055876" cy="96459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Yellow">
  <p:cSld name="Content Yellow">
    <p:spTree>
      <p:nvGrpSpPr>
        <p:cNvPr id="105" name="Shape 105"/>
        <p:cNvGrpSpPr/>
        <p:nvPr/>
      </p:nvGrpSpPr>
      <p:grpSpPr>
        <a:xfrm>
          <a:off x="0" y="0"/>
          <a:ext cx="0" cy="0"/>
          <a:chOff x="0" y="0"/>
          <a:chExt cx="0" cy="0"/>
        </a:xfrm>
      </p:grpSpPr>
      <p:sp>
        <p:nvSpPr>
          <p:cNvPr id="106" name="Google Shape;106;p22"/>
          <p:cNvSpPr txBox="1"/>
          <p:nvPr>
            <p:ph type="ctrTitle"/>
          </p:nvPr>
        </p:nvSpPr>
        <p:spPr>
          <a:xfrm>
            <a:off x="468313" y="265113"/>
            <a:ext cx="8207375"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7" name="Google Shape;107;p22"/>
          <p:cNvSpPr txBox="1"/>
          <p:nvPr>
            <p:ph idx="1" type="body"/>
          </p:nvPr>
        </p:nvSpPr>
        <p:spPr>
          <a:xfrm>
            <a:off x="468314" y="1261611"/>
            <a:ext cx="8207374"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22"/>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sz="900">
                <a:solidFill>
                  <a:srgbClr val="888888"/>
                </a:solidFill>
                <a:latin typeface="Arial"/>
                <a:ea typeface="Arial"/>
                <a:cs typeface="Arial"/>
                <a:sym typeface="Arial"/>
              </a:defRPr>
            </a:lvl1pPr>
            <a:lvl2pPr indent="0" lvl="1" marL="0" marR="0" algn="r">
              <a:spcBef>
                <a:spcPts val="0"/>
              </a:spcBef>
              <a:spcAft>
                <a:spcPts val="0"/>
              </a:spcAft>
              <a:buNone/>
              <a:defRPr sz="900">
                <a:solidFill>
                  <a:srgbClr val="888888"/>
                </a:solidFill>
                <a:latin typeface="Arial"/>
                <a:ea typeface="Arial"/>
                <a:cs typeface="Arial"/>
                <a:sym typeface="Arial"/>
              </a:defRPr>
            </a:lvl2pPr>
            <a:lvl3pPr indent="0" lvl="2" marL="0" marR="0" algn="r">
              <a:spcBef>
                <a:spcPts val="0"/>
              </a:spcBef>
              <a:spcAft>
                <a:spcPts val="0"/>
              </a:spcAft>
              <a:buNone/>
              <a:defRPr sz="900">
                <a:solidFill>
                  <a:srgbClr val="888888"/>
                </a:solidFill>
                <a:latin typeface="Arial"/>
                <a:ea typeface="Arial"/>
                <a:cs typeface="Arial"/>
                <a:sym typeface="Arial"/>
              </a:defRPr>
            </a:lvl3pPr>
            <a:lvl4pPr indent="0" lvl="3" marL="0" marR="0" algn="r">
              <a:spcBef>
                <a:spcPts val="0"/>
              </a:spcBef>
              <a:spcAft>
                <a:spcPts val="0"/>
              </a:spcAft>
              <a:buNone/>
              <a:defRPr sz="900">
                <a:solidFill>
                  <a:srgbClr val="888888"/>
                </a:solidFill>
                <a:latin typeface="Arial"/>
                <a:ea typeface="Arial"/>
                <a:cs typeface="Arial"/>
                <a:sym typeface="Arial"/>
              </a:defRPr>
            </a:lvl4pPr>
            <a:lvl5pPr indent="0" lvl="4" marL="0" marR="0" algn="r">
              <a:spcBef>
                <a:spcPts val="0"/>
              </a:spcBef>
              <a:spcAft>
                <a:spcPts val="0"/>
              </a:spcAft>
              <a:buNone/>
              <a:defRPr sz="900">
                <a:solidFill>
                  <a:srgbClr val="888888"/>
                </a:solidFill>
                <a:latin typeface="Arial"/>
                <a:ea typeface="Arial"/>
                <a:cs typeface="Arial"/>
                <a:sym typeface="Arial"/>
              </a:defRPr>
            </a:lvl5pPr>
            <a:lvl6pPr indent="0" lvl="5" marL="0" marR="0" algn="r">
              <a:spcBef>
                <a:spcPts val="0"/>
              </a:spcBef>
              <a:spcAft>
                <a:spcPts val="0"/>
              </a:spcAft>
              <a:buNone/>
              <a:defRPr sz="900">
                <a:solidFill>
                  <a:srgbClr val="888888"/>
                </a:solidFill>
                <a:latin typeface="Arial"/>
                <a:ea typeface="Arial"/>
                <a:cs typeface="Arial"/>
                <a:sym typeface="Arial"/>
              </a:defRPr>
            </a:lvl6pPr>
            <a:lvl7pPr indent="0" lvl="6" marL="0" marR="0" algn="r">
              <a:spcBef>
                <a:spcPts val="0"/>
              </a:spcBef>
              <a:spcAft>
                <a:spcPts val="0"/>
              </a:spcAft>
              <a:buNone/>
              <a:defRPr sz="900">
                <a:solidFill>
                  <a:srgbClr val="888888"/>
                </a:solidFill>
                <a:latin typeface="Arial"/>
                <a:ea typeface="Arial"/>
                <a:cs typeface="Arial"/>
                <a:sym typeface="Arial"/>
              </a:defRPr>
            </a:lvl7pPr>
            <a:lvl8pPr indent="0" lvl="7" marL="0" marR="0" algn="r">
              <a:spcBef>
                <a:spcPts val="0"/>
              </a:spcBef>
              <a:spcAft>
                <a:spcPts val="0"/>
              </a:spcAft>
              <a:buNone/>
              <a:defRPr sz="900">
                <a:solidFill>
                  <a:srgbClr val="888888"/>
                </a:solidFill>
                <a:latin typeface="Arial"/>
                <a:ea typeface="Arial"/>
                <a:cs typeface="Arial"/>
                <a:sym typeface="Arial"/>
              </a:defRPr>
            </a:lvl8pPr>
            <a:lvl9pPr indent="0" lvl="8" marL="0" marR="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11" name="Google Shape;111;p22"/>
          <p:cNvCxnSpPr/>
          <p:nvPr/>
        </p:nvCxnSpPr>
        <p:spPr>
          <a:xfrm>
            <a:off x="468313" y="4873007"/>
            <a:ext cx="8207375" cy="0"/>
          </a:xfrm>
          <a:prstGeom prst="straightConnector1">
            <a:avLst/>
          </a:prstGeom>
          <a:noFill/>
          <a:ln cap="flat" cmpd="sng" w="12700">
            <a:solidFill>
              <a:srgbClr val="FFCD00"/>
            </a:solidFill>
            <a:prstDash val="solid"/>
            <a:round/>
            <a:headEnd len="sm" w="sm" type="none"/>
            <a:tailEnd len="sm" w="sm" type="none"/>
          </a:ln>
        </p:spPr>
      </p:cxnSp>
      <p:pic>
        <p:nvPicPr>
          <p:cNvPr id="112" name="Google Shape;112;p22"/>
          <p:cNvPicPr preferRelativeResize="0"/>
          <p:nvPr/>
        </p:nvPicPr>
        <p:blipFill rotWithShape="1">
          <a:blip r:embed="rId2">
            <a:alphaModFix/>
          </a:blip>
          <a:srcRect b="0" l="0" r="0" t="0"/>
          <a:stretch/>
        </p:blipFill>
        <p:spPr>
          <a:xfrm>
            <a:off x="144000" y="4712400"/>
            <a:ext cx="2146364" cy="96459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 Blue">
  <p:cSld name="Two Col Blue">
    <p:spTree>
      <p:nvGrpSpPr>
        <p:cNvPr id="113" name="Shape 113"/>
        <p:cNvGrpSpPr/>
        <p:nvPr/>
      </p:nvGrpSpPr>
      <p:grpSpPr>
        <a:xfrm>
          <a:off x="0" y="0"/>
          <a:ext cx="0" cy="0"/>
          <a:chOff x="0" y="0"/>
          <a:chExt cx="0" cy="0"/>
        </a:xfrm>
      </p:grpSpPr>
      <p:sp>
        <p:nvSpPr>
          <p:cNvPr id="114" name="Google Shape;114;p23"/>
          <p:cNvSpPr txBox="1"/>
          <p:nvPr>
            <p:ph type="ctrTitle"/>
          </p:nvPr>
        </p:nvSpPr>
        <p:spPr>
          <a:xfrm>
            <a:off x="463308" y="265113"/>
            <a:ext cx="8212380"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5" name="Google Shape;115;p23"/>
          <p:cNvSpPr txBox="1"/>
          <p:nvPr>
            <p:ph idx="1" type="body"/>
          </p:nvPr>
        </p:nvSpPr>
        <p:spPr>
          <a:xfrm>
            <a:off x="463308" y="1261611"/>
            <a:ext cx="3988079"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Google Shape;116;p23"/>
          <p:cNvSpPr txBox="1"/>
          <p:nvPr>
            <p:ph idx="2" type="body"/>
          </p:nvPr>
        </p:nvSpPr>
        <p:spPr>
          <a:xfrm>
            <a:off x="4687609" y="1261611"/>
            <a:ext cx="3988079"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7" name="Google Shape;117;p23"/>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sz="900">
                <a:solidFill>
                  <a:srgbClr val="888888"/>
                </a:solidFill>
                <a:latin typeface="Arial"/>
                <a:ea typeface="Arial"/>
                <a:cs typeface="Arial"/>
                <a:sym typeface="Arial"/>
              </a:defRPr>
            </a:lvl1pPr>
            <a:lvl2pPr indent="0" lvl="1" marL="0" marR="0" algn="r">
              <a:spcBef>
                <a:spcPts val="0"/>
              </a:spcBef>
              <a:spcAft>
                <a:spcPts val="0"/>
              </a:spcAft>
              <a:buNone/>
              <a:defRPr sz="900">
                <a:solidFill>
                  <a:srgbClr val="888888"/>
                </a:solidFill>
                <a:latin typeface="Arial"/>
                <a:ea typeface="Arial"/>
                <a:cs typeface="Arial"/>
                <a:sym typeface="Arial"/>
              </a:defRPr>
            </a:lvl2pPr>
            <a:lvl3pPr indent="0" lvl="2" marL="0" marR="0" algn="r">
              <a:spcBef>
                <a:spcPts val="0"/>
              </a:spcBef>
              <a:spcAft>
                <a:spcPts val="0"/>
              </a:spcAft>
              <a:buNone/>
              <a:defRPr sz="900">
                <a:solidFill>
                  <a:srgbClr val="888888"/>
                </a:solidFill>
                <a:latin typeface="Arial"/>
                <a:ea typeface="Arial"/>
                <a:cs typeface="Arial"/>
                <a:sym typeface="Arial"/>
              </a:defRPr>
            </a:lvl3pPr>
            <a:lvl4pPr indent="0" lvl="3" marL="0" marR="0" algn="r">
              <a:spcBef>
                <a:spcPts val="0"/>
              </a:spcBef>
              <a:spcAft>
                <a:spcPts val="0"/>
              </a:spcAft>
              <a:buNone/>
              <a:defRPr sz="900">
                <a:solidFill>
                  <a:srgbClr val="888888"/>
                </a:solidFill>
                <a:latin typeface="Arial"/>
                <a:ea typeface="Arial"/>
                <a:cs typeface="Arial"/>
                <a:sym typeface="Arial"/>
              </a:defRPr>
            </a:lvl4pPr>
            <a:lvl5pPr indent="0" lvl="4" marL="0" marR="0" algn="r">
              <a:spcBef>
                <a:spcPts val="0"/>
              </a:spcBef>
              <a:spcAft>
                <a:spcPts val="0"/>
              </a:spcAft>
              <a:buNone/>
              <a:defRPr sz="900">
                <a:solidFill>
                  <a:srgbClr val="888888"/>
                </a:solidFill>
                <a:latin typeface="Arial"/>
                <a:ea typeface="Arial"/>
                <a:cs typeface="Arial"/>
                <a:sym typeface="Arial"/>
              </a:defRPr>
            </a:lvl5pPr>
            <a:lvl6pPr indent="0" lvl="5" marL="0" marR="0" algn="r">
              <a:spcBef>
                <a:spcPts val="0"/>
              </a:spcBef>
              <a:spcAft>
                <a:spcPts val="0"/>
              </a:spcAft>
              <a:buNone/>
              <a:defRPr sz="900">
                <a:solidFill>
                  <a:srgbClr val="888888"/>
                </a:solidFill>
                <a:latin typeface="Arial"/>
                <a:ea typeface="Arial"/>
                <a:cs typeface="Arial"/>
                <a:sym typeface="Arial"/>
              </a:defRPr>
            </a:lvl6pPr>
            <a:lvl7pPr indent="0" lvl="6" marL="0" marR="0" algn="r">
              <a:spcBef>
                <a:spcPts val="0"/>
              </a:spcBef>
              <a:spcAft>
                <a:spcPts val="0"/>
              </a:spcAft>
              <a:buNone/>
              <a:defRPr sz="900">
                <a:solidFill>
                  <a:srgbClr val="888888"/>
                </a:solidFill>
                <a:latin typeface="Arial"/>
                <a:ea typeface="Arial"/>
                <a:cs typeface="Arial"/>
                <a:sym typeface="Arial"/>
              </a:defRPr>
            </a:lvl7pPr>
            <a:lvl8pPr indent="0" lvl="7" marL="0" marR="0" algn="r">
              <a:spcBef>
                <a:spcPts val="0"/>
              </a:spcBef>
              <a:spcAft>
                <a:spcPts val="0"/>
              </a:spcAft>
              <a:buNone/>
              <a:defRPr sz="900">
                <a:solidFill>
                  <a:srgbClr val="888888"/>
                </a:solidFill>
                <a:latin typeface="Arial"/>
                <a:ea typeface="Arial"/>
                <a:cs typeface="Arial"/>
                <a:sym typeface="Arial"/>
              </a:defRPr>
            </a:lvl8pPr>
            <a:lvl9pPr indent="0" lvl="8" marL="0" marR="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20" name="Google Shape;120;p23"/>
          <p:cNvCxnSpPr/>
          <p:nvPr/>
        </p:nvCxnSpPr>
        <p:spPr>
          <a:xfrm>
            <a:off x="468313" y="4873007"/>
            <a:ext cx="8207375" cy="0"/>
          </a:xfrm>
          <a:prstGeom prst="straightConnector1">
            <a:avLst/>
          </a:prstGeom>
          <a:noFill/>
          <a:ln cap="flat" cmpd="sng" w="12700">
            <a:solidFill>
              <a:srgbClr val="005EB8"/>
            </a:solidFill>
            <a:prstDash val="solid"/>
            <a:round/>
            <a:headEnd len="sm" w="sm" type="none"/>
            <a:tailEnd len="sm" w="sm" type="none"/>
          </a:ln>
        </p:spPr>
      </p:cxnSp>
      <p:pic>
        <p:nvPicPr>
          <p:cNvPr id="121" name="Google Shape;121;p23"/>
          <p:cNvPicPr preferRelativeResize="0"/>
          <p:nvPr/>
        </p:nvPicPr>
        <p:blipFill rotWithShape="1">
          <a:blip r:embed="rId2">
            <a:alphaModFix/>
          </a:blip>
          <a:srcRect b="0" l="0" r="0" t="0"/>
          <a:stretch/>
        </p:blipFill>
        <p:spPr>
          <a:xfrm>
            <a:off x="144000" y="4712400"/>
            <a:ext cx="2113788" cy="96459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 Red">
  <p:cSld name="Two Col Red">
    <p:spTree>
      <p:nvGrpSpPr>
        <p:cNvPr id="122" name="Shape 122"/>
        <p:cNvGrpSpPr/>
        <p:nvPr/>
      </p:nvGrpSpPr>
      <p:grpSpPr>
        <a:xfrm>
          <a:off x="0" y="0"/>
          <a:ext cx="0" cy="0"/>
          <a:chOff x="0" y="0"/>
          <a:chExt cx="0" cy="0"/>
        </a:xfrm>
      </p:grpSpPr>
      <p:sp>
        <p:nvSpPr>
          <p:cNvPr id="123" name="Google Shape;123;p24"/>
          <p:cNvSpPr txBox="1"/>
          <p:nvPr>
            <p:ph type="ctrTitle"/>
          </p:nvPr>
        </p:nvSpPr>
        <p:spPr>
          <a:xfrm>
            <a:off x="468313" y="265113"/>
            <a:ext cx="8207375"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24" name="Google Shape;124;p24"/>
          <p:cNvSpPr txBox="1"/>
          <p:nvPr>
            <p:ph idx="1" type="body"/>
          </p:nvPr>
        </p:nvSpPr>
        <p:spPr>
          <a:xfrm>
            <a:off x="468313" y="1261611"/>
            <a:ext cx="3988079" cy="3336645"/>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5" name="Google Shape;125;p24"/>
          <p:cNvSpPr txBox="1"/>
          <p:nvPr>
            <p:ph idx="2" type="body"/>
          </p:nvPr>
        </p:nvSpPr>
        <p:spPr>
          <a:xfrm>
            <a:off x="4687609" y="1261049"/>
            <a:ext cx="3988079" cy="3336645"/>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6" name="Google Shape;126;p24"/>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sz="900">
                <a:solidFill>
                  <a:srgbClr val="888888"/>
                </a:solidFill>
                <a:latin typeface="Arial"/>
                <a:ea typeface="Arial"/>
                <a:cs typeface="Arial"/>
                <a:sym typeface="Arial"/>
              </a:defRPr>
            </a:lvl1pPr>
            <a:lvl2pPr indent="0" lvl="1" marL="0" marR="0" algn="r">
              <a:spcBef>
                <a:spcPts val="0"/>
              </a:spcBef>
              <a:spcAft>
                <a:spcPts val="0"/>
              </a:spcAft>
              <a:buNone/>
              <a:defRPr sz="900">
                <a:solidFill>
                  <a:srgbClr val="888888"/>
                </a:solidFill>
                <a:latin typeface="Arial"/>
                <a:ea typeface="Arial"/>
                <a:cs typeface="Arial"/>
                <a:sym typeface="Arial"/>
              </a:defRPr>
            </a:lvl2pPr>
            <a:lvl3pPr indent="0" lvl="2" marL="0" marR="0" algn="r">
              <a:spcBef>
                <a:spcPts val="0"/>
              </a:spcBef>
              <a:spcAft>
                <a:spcPts val="0"/>
              </a:spcAft>
              <a:buNone/>
              <a:defRPr sz="900">
                <a:solidFill>
                  <a:srgbClr val="888888"/>
                </a:solidFill>
                <a:latin typeface="Arial"/>
                <a:ea typeface="Arial"/>
                <a:cs typeface="Arial"/>
                <a:sym typeface="Arial"/>
              </a:defRPr>
            </a:lvl3pPr>
            <a:lvl4pPr indent="0" lvl="3" marL="0" marR="0" algn="r">
              <a:spcBef>
                <a:spcPts val="0"/>
              </a:spcBef>
              <a:spcAft>
                <a:spcPts val="0"/>
              </a:spcAft>
              <a:buNone/>
              <a:defRPr sz="900">
                <a:solidFill>
                  <a:srgbClr val="888888"/>
                </a:solidFill>
                <a:latin typeface="Arial"/>
                <a:ea typeface="Arial"/>
                <a:cs typeface="Arial"/>
                <a:sym typeface="Arial"/>
              </a:defRPr>
            </a:lvl4pPr>
            <a:lvl5pPr indent="0" lvl="4" marL="0" marR="0" algn="r">
              <a:spcBef>
                <a:spcPts val="0"/>
              </a:spcBef>
              <a:spcAft>
                <a:spcPts val="0"/>
              </a:spcAft>
              <a:buNone/>
              <a:defRPr sz="900">
                <a:solidFill>
                  <a:srgbClr val="888888"/>
                </a:solidFill>
                <a:latin typeface="Arial"/>
                <a:ea typeface="Arial"/>
                <a:cs typeface="Arial"/>
                <a:sym typeface="Arial"/>
              </a:defRPr>
            </a:lvl5pPr>
            <a:lvl6pPr indent="0" lvl="5" marL="0" marR="0" algn="r">
              <a:spcBef>
                <a:spcPts val="0"/>
              </a:spcBef>
              <a:spcAft>
                <a:spcPts val="0"/>
              </a:spcAft>
              <a:buNone/>
              <a:defRPr sz="900">
                <a:solidFill>
                  <a:srgbClr val="888888"/>
                </a:solidFill>
                <a:latin typeface="Arial"/>
                <a:ea typeface="Arial"/>
                <a:cs typeface="Arial"/>
                <a:sym typeface="Arial"/>
              </a:defRPr>
            </a:lvl6pPr>
            <a:lvl7pPr indent="0" lvl="6" marL="0" marR="0" algn="r">
              <a:spcBef>
                <a:spcPts val="0"/>
              </a:spcBef>
              <a:spcAft>
                <a:spcPts val="0"/>
              </a:spcAft>
              <a:buNone/>
              <a:defRPr sz="900">
                <a:solidFill>
                  <a:srgbClr val="888888"/>
                </a:solidFill>
                <a:latin typeface="Arial"/>
                <a:ea typeface="Arial"/>
                <a:cs typeface="Arial"/>
                <a:sym typeface="Arial"/>
              </a:defRPr>
            </a:lvl7pPr>
            <a:lvl8pPr indent="0" lvl="7" marL="0" marR="0" algn="r">
              <a:spcBef>
                <a:spcPts val="0"/>
              </a:spcBef>
              <a:spcAft>
                <a:spcPts val="0"/>
              </a:spcAft>
              <a:buNone/>
              <a:defRPr sz="900">
                <a:solidFill>
                  <a:srgbClr val="888888"/>
                </a:solidFill>
                <a:latin typeface="Arial"/>
                <a:ea typeface="Arial"/>
                <a:cs typeface="Arial"/>
                <a:sym typeface="Arial"/>
              </a:defRPr>
            </a:lvl8pPr>
            <a:lvl9pPr indent="0" lvl="8" marL="0" marR="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29" name="Google Shape;129;p24"/>
          <p:cNvCxnSpPr/>
          <p:nvPr/>
        </p:nvCxnSpPr>
        <p:spPr>
          <a:xfrm>
            <a:off x="468313" y="4873007"/>
            <a:ext cx="8207375" cy="0"/>
          </a:xfrm>
          <a:prstGeom prst="straightConnector1">
            <a:avLst/>
          </a:prstGeom>
          <a:noFill/>
          <a:ln cap="flat" cmpd="sng" w="12700">
            <a:solidFill>
              <a:srgbClr val="EF3340"/>
            </a:solidFill>
            <a:prstDash val="solid"/>
            <a:round/>
            <a:headEnd len="sm" w="sm" type="none"/>
            <a:tailEnd len="sm" w="sm" type="none"/>
          </a:ln>
        </p:spPr>
      </p:cxnSp>
      <p:pic>
        <p:nvPicPr>
          <p:cNvPr id="130" name="Google Shape;130;p24"/>
          <p:cNvPicPr preferRelativeResize="0"/>
          <p:nvPr/>
        </p:nvPicPr>
        <p:blipFill rotWithShape="1">
          <a:blip r:embed="rId2">
            <a:alphaModFix/>
          </a:blip>
          <a:srcRect b="0" l="0" r="0" t="0"/>
          <a:stretch/>
        </p:blipFill>
        <p:spPr>
          <a:xfrm>
            <a:off x="144000" y="4712400"/>
            <a:ext cx="2055876" cy="96459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 Yellow">
  <p:cSld name="Two Col Yellow">
    <p:spTree>
      <p:nvGrpSpPr>
        <p:cNvPr id="131" name="Shape 131"/>
        <p:cNvGrpSpPr/>
        <p:nvPr/>
      </p:nvGrpSpPr>
      <p:grpSpPr>
        <a:xfrm>
          <a:off x="0" y="0"/>
          <a:ext cx="0" cy="0"/>
          <a:chOff x="0" y="0"/>
          <a:chExt cx="0" cy="0"/>
        </a:xfrm>
      </p:grpSpPr>
      <p:sp>
        <p:nvSpPr>
          <p:cNvPr id="132" name="Google Shape;132;p25"/>
          <p:cNvSpPr txBox="1"/>
          <p:nvPr>
            <p:ph type="ctrTitle"/>
          </p:nvPr>
        </p:nvSpPr>
        <p:spPr>
          <a:xfrm>
            <a:off x="468313" y="265113"/>
            <a:ext cx="8207375" cy="996498"/>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SzPts val="1400"/>
              <a:buNone/>
              <a:defRPr b="1" i="0" sz="3600" u="none" cap="none" strike="noStrike">
                <a:solidFill>
                  <a:srgbClr val="0065BD"/>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33" name="Google Shape;133;p25"/>
          <p:cNvSpPr txBox="1"/>
          <p:nvPr>
            <p:ph idx="1" type="body"/>
          </p:nvPr>
        </p:nvSpPr>
        <p:spPr>
          <a:xfrm>
            <a:off x="468313" y="1261611"/>
            <a:ext cx="3988079"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4" name="Google Shape;134;p25"/>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algn="r">
              <a:spcBef>
                <a:spcPts val="0"/>
              </a:spcBef>
              <a:spcAft>
                <a:spcPts val="0"/>
              </a:spcAft>
              <a:buNone/>
              <a:defRPr sz="900">
                <a:solidFill>
                  <a:srgbClr val="888888"/>
                </a:solidFill>
                <a:latin typeface="Arial"/>
                <a:ea typeface="Arial"/>
                <a:cs typeface="Arial"/>
                <a:sym typeface="Arial"/>
              </a:defRPr>
            </a:lvl1pPr>
            <a:lvl2pPr indent="0" lvl="1" marL="0" marR="0" algn="r">
              <a:spcBef>
                <a:spcPts val="0"/>
              </a:spcBef>
              <a:spcAft>
                <a:spcPts val="0"/>
              </a:spcAft>
              <a:buNone/>
              <a:defRPr sz="900">
                <a:solidFill>
                  <a:srgbClr val="888888"/>
                </a:solidFill>
                <a:latin typeface="Arial"/>
                <a:ea typeface="Arial"/>
                <a:cs typeface="Arial"/>
                <a:sym typeface="Arial"/>
              </a:defRPr>
            </a:lvl2pPr>
            <a:lvl3pPr indent="0" lvl="2" marL="0" marR="0" algn="r">
              <a:spcBef>
                <a:spcPts val="0"/>
              </a:spcBef>
              <a:spcAft>
                <a:spcPts val="0"/>
              </a:spcAft>
              <a:buNone/>
              <a:defRPr sz="900">
                <a:solidFill>
                  <a:srgbClr val="888888"/>
                </a:solidFill>
                <a:latin typeface="Arial"/>
                <a:ea typeface="Arial"/>
                <a:cs typeface="Arial"/>
                <a:sym typeface="Arial"/>
              </a:defRPr>
            </a:lvl3pPr>
            <a:lvl4pPr indent="0" lvl="3" marL="0" marR="0" algn="r">
              <a:spcBef>
                <a:spcPts val="0"/>
              </a:spcBef>
              <a:spcAft>
                <a:spcPts val="0"/>
              </a:spcAft>
              <a:buNone/>
              <a:defRPr sz="900">
                <a:solidFill>
                  <a:srgbClr val="888888"/>
                </a:solidFill>
                <a:latin typeface="Arial"/>
                <a:ea typeface="Arial"/>
                <a:cs typeface="Arial"/>
                <a:sym typeface="Arial"/>
              </a:defRPr>
            </a:lvl4pPr>
            <a:lvl5pPr indent="0" lvl="4" marL="0" marR="0" algn="r">
              <a:spcBef>
                <a:spcPts val="0"/>
              </a:spcBef>
              <a:spcAft>
                <a:spcPts val="0"/>
              </a:spcAft>
              <a:buNone/>
              <a:defRPr sz="900">
                <a:solidFill>
                  <a:srgbClr val="888888"/>
                </a:solidFill>
                <a:latin typeface="Arial"/>
                <a:ea typeface="Arial"/>
                <a:cs typeface="Arial"/>
                <a:sym typeface="Arial"/>
              </a:defRPr>
            </a:lvl5pPr>
            <a:lvl6pPr indent="0" lvl="5" marL="0" marR="0" algn="r">
              <a:spcBef>
                <a:spcPts val="0"/>
              </a:spcBef>
              <a:spcAft>
                <a:spcPts val="0"/>
              </a:spcAft>
              <a:buNone/>
              <a:defRPr sz="900">
                <a:solidFill>
                  <a:srgbClr val="888888"/>
                </a:solidFill>
                <a:latin typeface="Arial"/>
                <a:ea typeface="Arial"/>
                <a:cs typeface="Arial"/>
                <a:sym typeface="Arial"/>
              </a:defRPr>
            </a:lvl6pPr>
            <a:lvl7pPr indent="0" lvl="6" marL="0" marR="0" algn="r">
              <a:spcBef>
                <a:spcPts val="0"/>
              </a:spcBef>
              <a:spcAft>
                <a:spcPts val="0"/>
              </a:spcAft>
              <a:buNone/>
              <a:defRPr sz="900">
                <a:solidFill>
                  <a:srgbClr val="888888"/>
                </a:solidFill>
                <a:latin typeface="Arial"/>
                <a:ea typeface="Arial"/>
                <a:cs typeface="Arial"/>
                <a:sym typeface="Arial"/>
              </a:defRPr>
            </a:lvl7pPr>
            <a:lvl8pPr indent="0" lvl="7" marL="0" marR="0" algn="r">
              <a:spcBef>
                <a:spcPts val="0"/>
              </a:spcBef>
              <a:spcAft>
                <a:spcPts val="0"/>
              </a:spcAft>
              <a:buNone/>
              <a:defRPr sz="900">
                <a:solidFill>
                  <a:srgbClr val="888888"/>
                </a:solidFill>
                <a:latin typeface="Arial"/>
                <a:ea typeface="Arial"/>
                <a:cs typeface="Arial"/>
                <a:sym typeface="Arial"/>
              </a:defRPr>
            </a:lvl8pPr>
            <a:lvl9pPr indent="0" lvl="8" marL="0" marR="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37" name="Google Shape;137;p25"/>
          <p:cNvCxnSpPr/>
          <p:nvPr/>
        </p:nvCxnSpPr>
        <p:spPr>
          <a:xfrm>
            <a:off x="468313" y="4873007"/>
            <a:ext cx="8207375" cy="0"/>
          </a:xfrm>
          <a:prstGeom prst="straightConnector1">
            <a:avLst/>
          </a:prstGeom>
          <a:noFill/>
          <a:ln cap="flat" cmpd="sng" w="12700">
            <a:solidFill>
              <a:srgbClr val="FFCD00"/>
            </a:solidFill>
            <a:prstDash val="solid"/>
            <a:round/>
            <a:headEnd len="sm" w="sm" type="none"/>
            <a:tailEnd len="sm" w="sm" type="none"/>
          </a:ln>
        </p:spPr>
      </p:cxnSp>
      <p:sp>
        <p:nvSpPr>
          <p:cNvPr id="138" name="Google Shape;138;p25"/>
          <p:cNvSpPr txBox="1"/>
          <p:nvPr>
            <p:ph idx="2" type="body"/>
          </p:nvPr>
        </p:nvSpPr>
        <p:spPr>
          <a:xfrm>
            <a:off x="4687609" y="1261611"/>
            <a:ext cx="3988079" cy="3336083"/>
          </a:xfrm>
          <a:prstGeom prst="rect">
            <a:avLst/>
          </a:prstGeom>
          <a:noFill/>
          <a:ln>
            <a:noFill/>
          </a:ln>
        </p:spPr>
        <p:txBody>
          <a:bodyPr anchorCtr="0" anchor="t" bIns="0" lIns="0" spcFirstLastPara="1" rIns="0" wrap="square" tIns="0">
            <a:noAutofit/>
          </a:bodyPr>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2pPr>
            <a:lvl3pPr indent="-330200" lvl="2" marL="1371600" marR="0" rtl="0" algn="l">
              <a:spcBef>
                <a:spcPts val="320"/>
              </a:spcBef>
              <a:spcAft>
                <a:spcPts val="0"/>
              </a:spcAft>
              <a:buClr>
                <a:schemeClr val="dk1"/>
              </a:buClr>
              <a:buSzPts val="1600"/>
              <a:buFont typeface="Merriweather Sans"/>
              <a:buChar char="-"/>
              <a:defRPr b="0" i="1" sz="1600" u="none" cap="none" strike="noStrike">
                <a:solidFill>
                  <a:schemeClr val="dk1"/>
                </a:solidFill>
                <a:latin typeface="Georgia"/>
                <a:ea typeface="Georgia"/>
                <a:cs typeface="Georgia"/>
                <a:sym typeface="Georgia"/>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Courier New"/>
              <a:buChar char="o"/>
              <a:defRPr b="0" i="0" sz="13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39" name="Google Shape;139;p25"/>
          <p:cNvPicPr preferRelativeResize="0"/>
          <p:nvPr/>
        </p:nvPicPr>
        <p:blipFill rotWithShape="1">
          <a:blip r:embed="rId2">
            <a:alphaModFix/>
          </a:blip>
          <a:srcRect b="0" l="0" r="0" t="0"/>
          <a:stretch/>
        </p:blipFill>
        <p:spPr>
          <a:xfrm>
            <a:off x="144000" y="4712400"/>
            <a:ext cx="2146364" cy="96459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äliotsikko">
  <p:cSld name="1_Väliotsikko">
    <p:bg>
      <p:bgPr>
        <a:solidFill>
          <a:schemeClr val="dk1"/>
        </a:solidFill>
      </p:bgPr>
    </p:bg>
    <p:spTree>
      <p:nvGrpSpPr>
        <p:cNvPr id="25" name="Shape 25"/>
        <p:cNvGrpSpPr/>
        <p:nvPr/>
      </p:nvGrpSpPr>
      <p:grpSpPr>
        <a:xfrm>
          <a:off x="0" y="0"/>
          <a:ext cx="0" cy="0"/>
          <a:chOff x="0" y="0"/>
          <a:chExt cx="0" cy="0"/>
        </a:xfrm>
      </p:grpSpPr>
      <p:cxnSp>
        <p:nvCxnSpPr>
          <p:cNvPr id="26" name="Google Shape;26;p4"/>
          <p:cNvCxnSpPr/>
          <p:nvPr/>
        </p:nvCxnSpPr>
        <p:spPr>
          <a:xfrm>
            <a:off x="539750" y="4804833"/>
            <a:ext cx="8085138" cy="0"/>
          </a:xfrm>
          <a:prstGeom prst="straightConnector1">
            <a:avLst/>
          </a:prstGeom>
          <a:noFill/>
          <a:ln cap="flat" cmpd="sng" w="12700">
            <a:solidFill>
              <a:schemeClr val="lt1"/>
            </a:solidFill>
            <a:prstDash val="solid"/>
            <a:round/>
            <a:headEnd len="sm" w="sm" type="none"/>
            <a:tailEnd len="sm" w="sm" type="none"/>
          </a:ln>
        </p:spPr>
      </p:cxnSp>
      <p:pic>
        <p:nvPicPr>
          <p:cNvPr id="27" name="Google Shape;27;p4"/>
          <p:cNvPicPr preferRelativeResize="0"/>
          <p:nvPr/>
        </p:nvPicPr>
        <p:blipFill rotWithShape="1">
          <a:blip r:embed="rId2">
            <a:alphaModFix/>
          </a:blip>
          <a:srcRect b="0" l="0" r="0" t="0"/>
          <a:stretch/>
        </p:blipFill>
        <p:spPr>
          <a:xfrm>
            <a:off x="212726" y="4709584"/>
            <a:ext cx="2557463" cy="907521"/>
          </a:xfrm>
          <a:prstGeom prst="rect">
            <a:avLst/>
          </a:prstGeom>
          <a:noFill/>
          <a:ln>
            <a:noFill/>
          </a:ln>
        </p:spPr>
      </p:pic>
      <p:sp>
        <p:nvSpPr>
          <p:cNvPr id="28" name="Google Shape;28;p4"/>
          <p:cNvSpPr txBox="1"/>
          <p:nvPr>
            <p:ph type="ctrTitle"/>
          </p:nvPr>
        </p:nvSpPr>
        <p:spPr>
          <a:xfrm>
            <a:off x="584309" y="1593555"/>
            <a:ext cx="7975385" cy="2196667"/>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SzPts val="1400"/>
              <a:buNone/>
              <a:defRPr b="1" i="0" sz="6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311708" y="827305"/>
            <a:ext cx="8520600" cy="2280667"/>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31" name="Google Shape;31;p5"/>
          <p:cNvSpPr txBox="1"/>
          <p:nvPr>
            <p:ph idx="1" type="subTitle"/>
          </p:nvPr>
        </p:nvSpPr>
        <p:spPr>
          <a:xfrm>
            <a:off x="311700" y="3149028"/>
            <a:ext cx="8520600" cy="880667"/>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5"/>
          <p:cNvSpPr txBox="1"/>
          <p:nvPr>
            <p:ph idx="12" type="sldNum"/>
          </p:nvPr>
        </p:nvSpPr>
        <p:spPr>
          <a:xfrm>
            <a:off x="8472458" y="5181352"/>
            <a:ext cx="548700" cy="437333"/>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311700" y="494472"/>
            <a:ext cx="8520600" cy="636333"/>
          </a:xfrm>
          <a:prstGeom prst="rect">
            <a:avLst/>
          </a:prstGeom>
          <a:noFill/>
          <a:ln>
            <a:noFill/>
          </a:ln>
        </p:spPr>
        <p:txBody>
          <a:bodyPr anchorCtr="0" anchor="t" bIns="91425" lIns="91425" spcFirstLastPara="1" rIns="91425" wrap="square" tIns="91425">
            <a:noAutofit/>
          </a:bodyPr>
          <a:lstStyle>
            <a:lvl1pPr lvl="0"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Clr>
                <a:schemeClr val="dk1"/>
              </a:buClr>
              <a:buSzPts val="2800"/>
              <a:buFont typeface="Arial"/>
              <a:buNone/>
              <a:defRPr b="0" i="0" sz="4400" u="none" cap="none" strike="noStrike">
                <a:solidFill>
                  <a:schemeClr val="dk1"/>
                </a:solidFill>
                <a:latin typeface="Arial"/>
                <a:ea typeface="Arial"/>
                <a:cs typeface="Arial"/>
                <a:sym typeface="Arial"/>
              </a:defRPr>
            </a:lvl9pPr>
          </a:lstStyle>
          <a:p/>
        </p:txBody>
      </p:sp>
      <p:sp>
        <p:nvSpPr>
          <p:cNvPr id="35" name="Google Shape;35;p6"/>
          <p:cNvSpPr txBox="1"/>
          <p:nvPr>
            <p:ph idx="1" type="body"/>
          </p:nvPr>
        </p:nvSpPr>
        <p:spPr>
          <a:xfrm>
            <a:off x="311700" y="1280528"/>
            <a:ext cx="3999900" cy="3796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04800" lvl="1" marL="9144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6" name="Google Shape;36;p6"/>
          <p:cNvSpPr txBox="1"/>
          <p:nvPr>
            <p:ph idx="2" type="body"/>
          </p:nvPr>
        </p:nvSpPr>
        <p:spPr>
          <a:xfrm>
            <a:off x="4832400" y="1280528"/>
            <a:ext cx="3999900" cy="3796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04800" lvl="1" marL="9144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37" name="Google Shape;37;p6"/>
          <p:cNvSpPr txBox="1"/>
          <p:nvPr>
            <p:ph idx="12" type="sldNum"/>
          </p:nvPr>
        </p:nvSpPr>
        <p:spPr>
          <a:xfrm>
            <a:off x="8472458" y="5181352"/>
            <a:ext cx="548700" cy="437333"/>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Red">
  <p:cSld name="Cover Red">
    <p:bg>
      <p:bgPr>
        <a:solidFill>
          <a:srgbClr val="EF3340"/>
        </a:solidFill>
      </p:bgPr>
    </p:bg>
    <p:spTree>
      <p:nvGrpSpPr>
        <p:cNvPr id="38" name="Shape 38"/>
        <p:cNvGrpSpPr/>
        <p:nvPr/>
      </p:nvGrpSpPr>
      <p:grpSpPr>
        <a:xfrm>
          <a:off x="0" y="0"/>
          <a:ext cx="0" cy="0"/>
          <a:chOff x="0" y="0"/>
          <a:chExt cx="0" cy="0"/>
        </a:xfrm>
      </p:grpSpPr>
      <p:sp>
        <p:nvSpPr>
          <p:cNvPr id="39" name="Google Shape;39;p7"/>
          <p:cNvSpPr txBox="1"/>
          <p:nvPr>
            <p:ph type="ctrTitle"/>
          </p:nvPr>
        </p:nvSpPr>
        <p:spPr>
          <a:xfrm>
            <a:off x="468313" y="1417340"/>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0" name="Google Shape;40;p7"/>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41" name="Google Shape;41;p7"/>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Yellow">
  <p:cSld name="Cover Yellow">
    <p:bg>
      <p:bgPr>
        <a:solidFill>
          <a:srgbClr val="FFCD00"/>
        </a:solidFill>
      </p:bgPr>
    </p:bg>
    <p:spTree>
      <p:nvGrpSpPr>
        <p:cNvPr id="42" name="Shape 42"/>
        <p:cNvGrpSpPr/>
        <p:nvPr/>
      </p:nvGrpSpPr>
      <p:grpSpPr>
        <a:xfrm>
          <a:off x="0" y="0"/>
          <a:ext cx="0" cy="0"/>
          <a:chOff x="0" y="0"/>
          <a:chExt cx="0" cy="0"/>
        </a:xfrm>
      </p:grpSpPr>
      <p:sp>
        <p:nvSpPr>
          <p:cNvPr id="43" name="Google Shape;43;p8"/>
          <p:cNvSpPr txBox="1"/>
          <p:nvPr>
            <p:ph type="ctrTitle"/>
          </p:nvPr>
        </p:nvSpPr>
        <p:spPr>
          <a:xfrm>
            <a:off x="468313" y="1417340"/>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4" name="Google Shape;44;p8"/>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45" name="Google Shape;45;p8"/>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BG image">
  <p:cSld name="Cover with BG image">
    <p:bg>
      <p:bgPr>
        <a:solidFill>
          <a:srgbClr val="7F7F7F"/>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a:off x="468313" y="1417636"/>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8" name="Google Shape;48;p9"/>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49" name="Google Shape;49;p9"/>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BG image 2">
  <p:cSld name="Cover with BG image 2">
    <p:bg>
      <p:bgPr>
        <a:solidFill>
          <a:srgbClr val="7F7F7F"/>
        </a:solidFill>
      </p:bgPr>
    </p:bg>
    <p:spTree>
      <p:nvGrpSpPr>
        <p:cNvPr id="50" name="Shape 50"/>
        <p:cNvGrpSpPr/>
        <p:nvPr/>
      </p:nvGrpSpPr>
      <p:grpSpPr>
        <a:xfrm>
          <a:off x="0" y="0"/>
          <a:ext cx="0" cy="0"/>
          <a:chOff x="0" y="0"/>
          <a:chExt cx="0" cy="0"/>
        </a:xfrm>
      </p:grpSpPr>
      <p:sp>
        <p:nvSpPr>
          <p:cNvPr id="51" name="Google Shape;51;p10"/>
          <p:cNvSpPr txBox="1"/>
          <p:nvPr>
            <p:ph type="ctrTitle"/>
          </p:nvPr>
        </p:nvSpPr>
        <p:spPr>
          <a:xfrm>
            <a:off x="468313" y="1417636"/>
            <a:ext cx="8207375" cy="29520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SzPts val="1400"/>
              <a:buNone/>
              <a:defRPr b="1" i="0" sz="7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52" name="Google Shape;52;p10"/>
          <p:cNvSpPr txBox="1"/>
          <p:nvPr>
            <p:ph idx="1" type="subTitle"/>
          </p:nvPr>
        </p:nvSpPr>
        <p:spPr>
          <a:xfrm>
            <a:off x="468314" y="4429748"/>
            <a:ext cx="5495420" cy="6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lt1"/>
              </a:buClr>
              <a:buSzPts val="1600"/>
              <a:buFont typeface="Arial"/>
              <a:buNone/>
              <a:defRPr b="0" i="1" sz="1600" u="none" cap="none" strike="noStrike">
                <a:solidFill>
                  <a:schemeClr val="lt1"/>
                </a:solidFill>
                <a:latin typeface="Georgia"/>
                <a:ea typeface="Georgia"/>
                <a:cs typeface="Georgia"/>
                <a:sym typeface="Georgi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pic>
        <p:nvPicPr>
          <p:cNvPr id="53" name="Google Shape;53;p10"/>
          <p:cNvPicPr preferRelativeResize="0"/>
          <p:nvPr/>
        </p:nvPicPr>
        <p:blipFill rotWithShape="1">
          <a:blip r:embed="rId2">
            <a:alphaModFix/>
          </a:blip>
          <a:srcRect b="0" l="0" r="0" t="0"/>
          <a:stretch/>
        </p:blipFill>
        <p:spPr>
          <a:xfrm>
            <a:off x="18000" y="0"/>
            <a:ext cx="1654175" cy="151606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1" type="ftr"/>
          </p:nvPr>
        </p:nvSpPr>
        <p:spPr>
          <a:xfrm>
            <a:off x="5056956" y="5017740"/>
            <a:ext cx="3619500" cy="132292"/>
          </a:xfrm>
          <a:prstGeom prst="rect">
            <a:avLst/>
          </a:prstGeom>
          <a:noFill/>
          <a:ln>
            <a:noFill/>
          </a:ln>
        </p:spPr>
        <p:txBody>
          <a:bodyPr anchorCtr="0" anchor="ctr" bIns="45700" lIns="91425" spcFirstLastPara="1" rIns="0"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0" type="dt"/>
          </p:nvPr>
        </p:nvSpPr>
        <p:spPr>
          <a:xfrm>
            <a:off x="5056956" y="5150032"/>
            <a:ext cx="3619500" cy="154782"/>
          </a:xfrm>
          <a:prstGeom prst="rect">
            <a:avLst/>
          </a:prstGeom>
          <a:noFill/>
          <a:ln>
            <a:noFill/>
          </a:ln>
        </p:spPr>
        <p:txBody>
          <a:bodyPr anchorCtr="0" anchor="ctr" bIns="45700" lIns="91425" spcFirstLastPara="1" rIns="0"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5056956" y="5304814"/>
            <a:ext cx="3619500" cy="134938"/>
          </a:xfrm>
          <a:prstGeom prst="rect">
            <a:avLst/>
          </a:prstGeom>
          <a:noFill/>
          <a:ln>
            <a:noFill/>
          </a:ln>
        </p:spPr>
        <p:txBody>
          <a:bodyPr anchorCtr="0" anchor="ctr" bIns="45700" lIns="91425" spcFirstLastPara="1" rIns="0" wrap="square" tIns="45700">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un.org/en/udhrbook/pdf/udhr_booklet_en_web.pdf" TargetMode="External"/><Relationship Id="rId4" Type="http://schemas.openxmlformats.org/officeDocument/2006/relationships/hyperlink" Target="https://eur-lex.europa.eu/legal-content/EN/TXT/?uri=CELEX%3A02016R0679-20160504" TargetMode="External"/><Relationship Id="rId9" Type="http://schemas.openxmlformats.org/officeDocument/2006/relationships/hyperlink" Target="https://www.europarl.europa.eu/charter/pdf/text_en.pdf" TargetMode="External"/><Relationship Id="rId5" Type="http://schemas.openxmlformats.org/officeDocument/2006/relationships/hyperlink" Target="https://www.wma.net/wp-content/uploads/2016/11/DoH-Oct2008.pdf" TargetMode="External"/><Relationship Id="rId6" Type="http://schemas.openxmlformats.org/officeDocument/2006/relationships/hyperlink" Target="https://www.allea.org/wp-content/uploads/2017/05/ALLEA-European-Code-of-Conduct-for-Research-Integrity-2017.pdf" TargetMode="External"/><Relationship Id="rId7" Type="http://schemas.openxmlformats.org/officeDocument/2006/relationships/hyperlink" Target="https://www.echr.coe.int/documents/convention_eng.pdf" TargetMode="External"/><Relationship Id="rId8" Type="http://schemas.openxmlformats.org/officeDocument/2006/relationships/hyperlink" Target="https://www.echr.coe.int/documents/convention_eng.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niehs.nih.gov/research/resources/bioethics/whatis/index.cf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niehs.nih.gov/research/resources/bioethics/whatis/index.cf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mycourses.aalto.fi/course/view.php?id=2313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finlex.fi/fi/laki/ajantasa/1999/19990488" TargetMode="External"/><Relationship Id="rId4" Type="http://schemas.openxmlformats.org/officeDocument/2006/relationships/hyperlink" Target="https://www.aalto.fi/en/aalto-community-hub/how-to-make-an-ethics-self-assessment-in-research-projects-aalto-support-and-guidelin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aalto.fi/en/aalto-community-hub/how-to-make-an-ethics-self-assessment-in-research-projects-aalto-support-and-guidelin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aalto.fi/en/aalto-community-hub/how-to-make-an-ethics-self-assessment-in-research-projects-aalto-support-and-guidelin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aalto.fi/en/aalto-community-hub/how-to-make-an-ethics-self-assessment-in-research-projects-aalto-support-and-guidelin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aalto.fi/en/aalto-community-hub/how-to-make-an-ethics-self-assessment-in-research-projects-aalto-support-and-guidelin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aalto.fi/en/aalto-community-hub/how-to-make-an-ethics-self-assessment-in-research-projects-aalto-support-and-guidelin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aalto.fi/en/aalto-community-hub/how-to-make-an-ethics-self-assessment-in-research-projects-aalto-support-and-guidelin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aalto.fi/en/aalto-community-hub/how-to-make-an-ethics-self-assessment-in-research-projects-aalto-support-and-guidelin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aalto.fi/en/aalto-community-hub/how-to-make-an-ethics-self-assessment-in-research-projects-aalto-support-and-guidelin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tenk.fi/en/ethical-review-in-human-scienc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tenk.fi/en/ethical-review-in-human-scienc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tenk.fi/en/ethical-review-in-human-scienc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tenk.fi/en/ethical-review-in-human-scienc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tenk.fi/sites/tenk.fi/files/Ihmistieteiden_eettisen_ennakkoarvioinnin_ohje_2019.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tietosuoja.fi/en/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aalto.fi/en/services/training-in-research-data-management-and-open-scienc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fpf.org/wp-content/uploads/2016/11/Mackey-Elliot-and-OHara-Anonymisation-Decision-making-Framework-v1-Oct-2016.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gdpr.eu/recital-26-not-applicable-to-anonymous-dat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www.nature.com/articles/s41467-019-10933-3" TargetMode="Externa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hyperlink" Target="http://pages.cs.wisc.edu/~lefevre/MultiDim.pdf" TargetMode="External"/><Relationship Id="rId5" Type="http://schemas.openxmlformats.org/officeDocument/2006/relationships/hyperlink" Target="https://www.slideshare.net/hirsoshnakagawa3/privacy-protectin-models-and-defamation-caused-by-kanonymity"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dl.acm.org/doi/abs/10.1145/3436755"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arxiv.org/pdf/2301.13188.pdf" TargetMode="External"/><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arxiv.org/pdf/1702.00783.pdf" TargetMode="Externa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1.png"/><Relationship Id="rId4" Type="http://schemas.openxmlformats.org/officeDocument/2006/relationships/hyperlink" Target="http://www.diva-portal.org/smash/get/diva2:1359959/FULLTEXT01.pd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openaccess.thecvf.com/content_CVPR_2019/papers/Oh_Speech2Face_Learning_the_Face_Behind_a_Voice_CVPR_2019_paper.pdf" TargetMode="External"/><Relationship Id="rId4" Type="http://schemas.openxmlformats.org/officeDocument/2006/relationships/image" Target="../media/image24.png"/><Relationship Id="rId5"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s://www.fsd.tuni.fi/en/services/data-management-guidelines/anonymisation-and-identifiers/" TargetMode="External"/><Relationship Id="rId4" Type="http://schemas.openxmlformats.org/officeDocument/2006/relationships/hyperlink" Target="https://www.sciencedirect.com/science/article/pii/S0198971520302465#f0010"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26.png"/><Relationship Id="rId4" Type="http://schemas.openxmlformats.org/officeDocument/2006/relationships/hyperlink" Target="https://www.fsd.uta.fi/aineistonhallinta/en/anonymisation-and-identifiers.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s://amnesia.openaire.eu/" TargetMode="External"/><Relationship Id="rId4" Type="http://schemas.openxmlformats.org/officeDocument/2006/relationships/hyperlink" Target="https://arx.deidentifier.org/" TargetMode="External"/><Relationship Id="rId5" Type="http://schemas.openxmlformats.org/officeDocument/2006/relationships/hyperlink" Target="https://sourceforge.net/projects/anony-toolkit/" TargetMode="External"/><Relationship Id="rId6" Type="http://schemas.openxmlformats.org/officeDocument/2006/relationships/hyperlink" Target="https://surfer.nmr.mgh.harvard.edu/fswiki/mri_deface" TargetMode="External"/><Relationship Id="rId7" Type="http://schemas.openxmlformats.org/officeDocument/2006/relationships/hyperlink" Target="http://mist-deid.sourceforge.net/" TargetMode="External"/><Relationship Id="rId8" Type="http://schemas.openxmlformats.org/officeDocument/2006/relationships/hyperlink" Target="https://nlp.stanford.edu/software/CRF-NER.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arxiv.org/abs/2208.13081" TargetMode="External"/><Relationship Id="rId4" Type="http://schemas.openxmlformats.org/officeDocument/2006/relationships/hyperlink" Target="https://www.fsd.tuni.fi/en/services/data-management-guidelines/anonymisation-and-identifiers/#anonymising-qualitative-dat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s://arxiv.org/abs/cs/0306050"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www.nature.com/articles/s41587-019-0046-x" TargetMode="External"/><Relationship Id="rId4" Type="http://schemas.openxmlformats.org/officeDocument/2006/relationships/hyperlink" Target="https://arxiv.org/abs/1912.04439"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0.png"/><Relationship Id="rId4" Type="http://schemas.openxmlformats.org/officeDocument/2006/relationships/hyperlink" Target="https://aaltodoc.aalto.fi/bitstream/handle/123456789/43561/master_Xia_Yuxi_2020.pdf?sequence=1&amp;isAllowed=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c.europa.eu/info/funding-tenders/opportunities/docs/2021-2027/common/guidance/how-to-complete-your-ethics-self-assessment_en.pdf" TargetMode="External"/><Relationship Id="rId4" Type="http://schemas.openxmlformats.org/officeDocument/2006/relationships/hyperlink" Target="https://www.aalto.fi/en/aalto-community-hub/how-to-make-an-ethics-self-assessment-in-research-projects-aalto-support-and-guidelines" TargetMode="External"/><Relationship Id="rId5" Type="http://schemas.openxmlformats.org/officeDocument/2006/relationships/hyperlink" Target="https://www.aalto.fi/en/services/how-to-handle-personal-data-in-research" TargetMode="External"/><Relationship Id="rId6" Type="http://schemas.openxmlformats.org/officeDocument/2006/relationships/hyperlink" Target="https://www.coursera.org/learn/privacy-eu" TargetMode="External"/><Relationship Id="rId7" Type="http://schemas.openxmlformats.org/officeDocument/2006/relationships/hyperlink" Target="https://tenk.fi/en/advice-and-materials/guidelines-ethical-review-human-sciences" TargetMode="External"/><Relationship Id="rId8" Type="http://schemas.openxmlformats.org/officeDocument/2006/relationships/hyperlink" Target="https://docs.google.com/presentation/d/1Pq1bEGd4HtLezVknOqQdCW-pHzKdLfTJUzOS_3bxFwY/edit?usp=shari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hyperlink" Target="https://ega-archive.org/about/introduction" TargetMode="External"/><Relationship Id="rId4"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s://github.com/DPBayes/twinif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ukanon.net/wp-content/uploads/2015/05/The-Anonymisation-Decision-making-Framework.pdf"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stm.fi/en/secondary-use-of-health-and-social-data" TargetMode="External"/><Relationship Id="rId4" Type="http://schemas.openxmlformats.org/officeDocument/2006/relationships/hyperlink" Target="https://edpb.europa.eu/sites/default/files/files/file1/edpb_replyec_questionnaireresearch_final.pdf" TargetMode="External"/><Relationship Id="rId5" Type="http://schemas.openxmlformats.org/officeDocument/2006/relationships/hyperlink" Target="https://ega-archive.org/" TargetMode="External"/><Relationship Id="rId6" Type="http://schemas.openxmlformats.org/officeDocument/2006/relationships/hyperlink" Target="https://research.csc.fi/sensitive-dat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hyperlink" Target="https://arxiv.org/abs/1807.10609" TargetMode="Externa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468313" y="481236"/>
            <a:ext cx="8207400" cy="3312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None/>
            </a:pPr>
            <a:r>
              <a:rPr lang="en-GB" sz="5000"/>
              <a:t>Principles of </a:t>
            </a:r>
            <a:endParaRPr sz="5000"/>
          </a:p>
          <a:p>
            <a:pPr indent="0" lvl="0" marL="0" rtl="0" algn="l">
              <a:lnSpc>
                <a:spcPct val="80000"/>
              </a:lnSpc>
              <a:spcBef>
                <a:spcPts val="0"/>
              </a:spcBef>
              <a:spcAft>
                <a:spcPts val="0"/>
              </a:spcAft>
              <a:buNone/>
            </a:pPr>
            <a:r>
              <a:rPr lang="en-GB" sz="5000"/>
              <a:t>data protection &amp; ethics </a:t>
            </a:r>
            <a:endParaRPr sz="5000"/>
          </a:p>
          <a:p>
            <a:pPr indent="0" lvl="0" marL="0" rtl="0" algn="l">
              <a:lnSpc>
                <a:spcPct val="80000"/>
              </a:lnSpc>
              <a:spcBef>
                <a:spcPts val="0"/>
              </a:spcBef>
              <a:spcAft>
                <a:spcPts val="0"/>
              </a:spcAft>
              <a:buNone/>
            </a:pPr>
            <a:r>
              <a:rPr lang="en-GB" sz="5000"/>
              <a:t>in research</a:t>
            </a:r>
            <a:endParaRPr sz="5000"/>
          </a:p>
        </p:txBody>
      </p:sp>
      <p:sp>
        <p:nvSpPr>
          <p:cNvPr id="145" name="Google Shape;145;p26"/>
          <p:cNvSpPr txBox="1"/>
          <p:nvPr>
            <p:ph idx="1" type="subTitle"/>
          </p:nvPr>
        </p:nvSpPr>
        <p:spPr>
          <a:xfrm>
            <a:off x="481125" y="3637660"/>
            <a:ext cx="5495400" cy="66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600"/>
              <a:buNone/>
            </a:pPr>
            <a:r>
              <a:t/>
            </a:r>
            <a:endParaRPr/>
          </a:p>
          <a:p>
            <a:pPr indent="0" lvl="0" marL="0" rtl="0" algn="l">
              <a:spcBef>
                <a:spcPts val="0"/>
              </a:spcBef>
              <a:spcAft>
                <a:spcPts val="0"/>
              </a:spcAft>
              <a:buClr>
                <a:schemeClr val="lt1"/>
              </a:buClr>
              <a:buSzPts val="1600"/>
              <a:buNone/>
            </a:pPr>
            <a:r>
              <a:rPr lang="en-GB"/>
              <a:t>Enrico Glerean, Staff Scientist/Data Agent, @eglerean</a:t>
            </a:r>
            <a:br>
              <a:rPr lang="en-GB"/>
            </a:br>
            <a:endParaRPr/>
          </a:p>
          <a:p>
            <a:pPr indent="0" lvl="0" marL="0" rtl="0" algn="l">
              <a:spcBef>
                <a:spcPts val="0"/>
              </a:spcBef>
              <a:spcAft>
                <a:spcPts val="0"/>
              </a:spcAft>
              <a:buClr>
                <a:schemeClr val="lt1"/>
              </a:buClr>
              <a:buSzPts val="1600"/>
              <a:buNone/>
            </a:pPr>
            <a:r>
              <a:t/>
            </a:r>
            <a:endParaRPr b="1" i="0">
              <a:latin typeface="Courier New"/>
              <a:ea typeface="Courier New"/>
              <a:cs typeface="Courier New"/>
              <a:sym typeface="Courier New"/>
            </a:endParaRPr>
          </a:p>
          <a:p>
            <a:pPr indent="0" lvl="0" marL="0" rtl="0" algn="l">
              <a:spcBef>
                <a:spcPts val="0"/>
              </a:spcBef>
              <a:spcAft>
                <a:spcPts val="0"/>
              </a:spcAft>
              <a:buClr>
                <a:schemeClr val="lt1"/>
              </a:buClr>
              <a:buSzPts val="1600"/>
              <a:buNone/>
            </a:pPr>
            <a:r>
              <a:t/>
            </a:r>
            <a:endParaRPr b="1" i="0">
              <a:latin typeface="Courier New"/>
              <a:ea typeface="Courier New"/>
              <a:cs typeface="Courier New"/>
              <a:sym typeface="Courier New"/>
            </a:endParaRPr>
          </a:p>
          <a:p>
            <a:pPr indent="0" lvl="0" marL="0" rtl="0" algn="l">
              <a:spcBef>
                <a:spcPts val="0"/>
              </a:spcBef>
              <a:spcAft>
                <a:spcPts val="0"/>
              </a:spcAft>
              <a:buClr>
                <a:schemeClr val="lt1"/>
              </a:buClr>
              <a:buSzPts val="1600"/>
              <a:buNone/>
            </a:pPr>
            <a:r>
              <a:t/>
            </a:r>
            <a:endParaRPr b="1" i="0">
              <a:latin typeface="Courier New"/>
              <a:ea typeface="Courier New"/>
              <a:cs typeface="Courier New"/>
              <a:sym typeface="Courier New"/>
            </a:endParaRPr>
          </a:p>
          <a:p>
            <a:pPr indent="0" lvl="0" marL="0" rtl="0" algn="l">
              <a:spcBef>
                <a:spcPts val="0"/>
              </a:spcBef>
              <a:spcAft>
                <a:spcPts val="0"/>
              </a:spcAft>
              <a:buClr>
                <a:schemeClr val="lt1"/>
              </a:buClr>
              <a:buSzPts val="1600"/>
              <a:buNone/>
            </a:pPr>
            <a:r>
              <a:rPr b="1" i="0" lang="en-GB" sz="1800">
                <a:latin typeface="Arial"/>
                <a:ea typeface="Arial"/>
                <a:cs typeface="Arial"/>
                <a:sym typeface="Arial"/>
              </a:rPr>
              <a:t>24/04/2023</a:t>
            </a:r>
            <a:endParaRPr b="1" i="0" sz="1800">
              <a:latin typeface="Arial"/>
              <a:ea typeface="Arial"/>
              <a:cs typeface="Arial"/>
              <a:sym typeface="Arial"/>
            </a:endParaRPr>
          </a:p>
          <a:p>
            <a:pPr indent="0" lvl="0" marL="0" rtl="0" algn="l">
              <a:spcBef>
                <a:spcPts val="0"/>
              </a:spcBef>
              <a:spcAft>
                <a:spcPts val="0"/>
              </a:spcAft>
              <a:buClr>
                <a:schemeClr val="lt1"/>
              </a:buClr>
              <a:buSzPts val="1600"/>
              <a:buNone/>
            </a:pPr>
            <a:r>
              <a:t/>
            </a:r>
            <a:endParaRPr b="1">
              <a:latin typeface="Arial"/>
              <a:ea typeface="Arial"/>
              <a:cs typeface="Arial"/>
              <a:sym typeface="Arial"/>
            </a:endParaRPr>
          </a:p>
          <a:p>
            <a:pPr indent="0" lvl="0" marL="0" rtl="0" algn="l">
              <a:spcBef>
                <a:spcPts val="0"/>
              </a:spcBef>
              <a:spcAft>
                <a:spcPts val="0"/>
              </a:spcAft>
              <a:buClr>
                <a:schemeClr val="lt1"/>
              </a:buClr>
              <a:buSzPts val="1600"/>
              <a:buNone/>
            </a:pPr>
            <a:r>
              <a:t/>
            </a:r>
            <a:endParaRPr b="1">
              <a:latin typeface="Arial"/>
              <a:ea typeface="Arial"/>
              <a:cs typeface="Arial"/>
              <a:sym typeface="Arial"/>
            </a:endParaRPr>
          </a:p>
        </p:txBody>
      </p:sp>
      <p:pic>
        <p:nvPicPr>
          <p:cNvPr id="146" name="Google Shape;146;p26"/>
          <p:cNvPicPr preferRelativeResize="0"/>
          <p:nvPr/>
        </p:nvPicPr>
        <p:blipFill>
          <a:blip r:embed="rId3">
            <a:alphaModFix/>
          </a:blip>
          <a:stretch>
            <a:fillRect/>
          </a:stretch>
        </p:blipFill>
        <p:spPr>
          <a:xfrm>
            <a:off x="5974740" y="4088752"/>
            <a:ext cx="2744937" cy="960400"/>
          </a:xfrm>
          <a:prstGeom prst="rect">
            <a:avLst/>
          </a:prstGeom>
          <a:noFill/>
          <a:ln>
            <a:noFill/>
          </a:ln>
        </p:spPr>
      </p:pic>
      <p:sp>
        <p:nvSpPr>
          <p:cNvPr id="147" name="Google Shape;147;p26"/>
          <p:cNvSpPr txBox="1"/>
          <p:nvPr/>
        </p:nvSpPr>
        <p:spPr>
          <a:xfrm>
            <a:off x="5729425" y="4956150"/>
            <a:ext cx="3179700" cy="1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FFFFFF"/>
                </a:solidFill>
                <a:latin typeface="Arial Narrow"/>
                <a:ea typeface="Arial Narrow"/>
                <a:cs typeface="Arial Narrow"/>
                <a:sym typeface="Arial Narrow"/>
              </a:rPr>
              <a:t>All slides in this presentation are licensed CC-BY and can be reused with attribution</a:t>
            </a:r>
            <a:endParaRPr>
              <a:solidFill>
                <a:srgbClr val="FFFFFF"/>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p:nvPr/>
        </p:nvSpPr>
        <p:spPr>
          <a:xfrm>
            <a:off x="3238225" y="1261725"/>
            <a:ext cx="3415500" cy="3415500"/>
          </a:xfrm>
          <a:prstGeom prst="ellipse">
            <a:avLst/>
          </a:prstGeom>
          <a:solidFill>
            <a:srgbClr val="C9DAF8">
              <a:alpha val="4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is not Law</a:t>
            </a:r>
            <a:endParaRPr/>
          </a:p>
        </p:txBody>
      </p:sp>
      <p:sp>
        <p:nvSpPr>
          <p:cNvPr id="205" name="Google Shape;205;p3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06" name="Google Shape;206;p35"/>
          <p:cNvSpPr/>
          <p:nvPr/>
        </p:nvSpPr>
        <p:spPr>
          <a:xfrm>
            <a:off x="2374700" y="1261725"/>
            <a:ext cx="3415500" cy="3415500"/>
          </a:xfrm>
          <a:prstGeom prst="ellipse">
            <a:avLst/>
          </a:prstGeom>
          <a:solidFill>
            <a:srgbClr val="F4CCCC">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txBox="1"/>
          <p:nvPr/>
        </p:nvSpPr>
        <p:spPr>
          <a:xfrm>
            <a:off x="620725" y="2491050"/>
            <a:ext cx="22692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990000"/>
                </a:solidFill>
              </a:rPr>
              <a:t>Ethics</a:t>
            </a:r>
            <a:endParaRPr b="1" sz="4800">
              <a:solidFill>
                <a:srgbClr val="990000"/>
              </a:solidFill>
            </a:endParaRPr>
          </a:p>
        </p:txBody>
      </p:sp>
      <p:sp>
        <p:nvSpPr>
          <p:cNvPr id="208" name="Google Shape;208;p35"/>
          <p:cNvSpPr txBox="1"/>
          <p:nvPr/>
        </p:nvSpPr>
        <p:spPr>
          <a:xfrm>
            <a:off x="5339700" y="2491050"/>
            <a:ext cx="2269200" cy="73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4800">
                <a:solidFill>
                  <a:srgbClr val="1155CC"/>
                </a:solidFill>
              </a:rPr>
              <a:t>Law</a:t>
            </a:r>
            <a:endParaRPr b="1" sz="4800">
              <a:solidFill>
                <a:srgbClr val="1155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p:nvPr/>
        </p:nvSpPr>
        <p:spPr>
          <a:xfrm>
            <a:off x="2781025" y="728325"/>
            <a:ext cx="3415500" cy="34155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p:nvPr/>
        </p:nvSpPr>
        <p:spPr>
          <a:xfrm>
            <a:off x="3238225" y="1261725"/>
            <a:ext cx="3415500" cy="3415500"/>
          </a:xfrm>
          <a:prstGeom prst="ellipse">
            <a:avLst/>
          </a:prstGeom>
          <a:solidFill>
            <a:srgbClr val="C9DAF8">
              <a:alpha val="4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txBox="1"/>
          <p:nvPr>
            <p:ph type="ctrTitle"/>
          </p:nvPr>
        </p:nvSpPr>
        <p:spPr>
          <a:xfrm>
            <a:off x="468325" y="265125"/>
            <a:ext cx="21372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Law, and Science</a:t>
            </a:r>
            <a:endParaRPr/>
          </a:p>
        </p:txBody>
      </p:sp>
      <p:sp>
        <p:nvSpPr>
          <p:cNvPr id="216" name="Google Shape;216;p3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7" name="Google Shape;217;p36"/>
          <p:cNvSpPr/>
          <p:nvPr/>
        </p:nvSpPr>
        <p:spPr>
          <a:xfrm>
            <a:off x="2374700" y="1261725"/>
            <a:ext cx="3415500" cy="3415500"/>
          </a:xfrm>
          <a:prstGeom prst="ellipse">
            <a:avLst/>
          </a:prstGeom>
          <a:solidFill>
            <a:srgbClr val="F4CCCC">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txBox="1"/>
          <p:nvPr/>
        </p:nvSpPr>
        <p:spPr>
          <a:xfrm>
            <a:off x="620725" y="2491050"/>
            <a:ext cx="22692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990000"/>
                </a:solidFill>
              </a:rPr>
              <a:t>Ethics</a:t>
            </a:r>
            <a:endParaRPr b="1" sz="4800">
              <a:solidFill>
                <a:srgbClr val="990000"/>
              </a:solidFill>
            </a:endParaRPr>
          </a:p>
        </p:txBody>
      </p:sp>
      <p:sp>
        <p:nvSpPr>
          <p:cNvPr id="219" name="Google Shape;219;p36"/>
          <p:cNvSpPr txBox="1"/>
          <p:nvPr/>
        </p:nvSpPr>
        <p:spPr>
          <a:xfrm>
            <a:off x="5339700" y="2491050"/>
            <a:ext cx="2269200" cy="73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4800">
                <a:solidFill>
                  <a:srgbClr val="1155CC"/>
                </a:solidFill>
              </a:rPr>
              <a:t>Law</a:t>
            </a:r>
            <a:endParaRPr b="1" sz="4800">
              <a:solidFill>
                <a:srgbClr val="1155CC"/>
              </a:solidFill>
            </a:endParaRPr>
          </a:p>
        </p:txBody>
      </p:sp>
      <p:sp>
        <p:nvSpPr>
          <p:cNvPr id="220" name="Google Shape;220;p36"/>
          <p:cNvSpPr txBox="1"/>
          <p:nvPr/>
        </p:nvSpPr>
        <p:spPr>
          <a:xfrm>
            <a:off x="3254100" y="265125"/>
            <a:ext cx="2635800" cy="7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4800">
                <a:solidFill>
                  <a:srgbClr val="38761D"/>
                </a:solidFill>
              </a:rPr>
              <a:t>Science</a:t>
            </a:r>
            <a:endParaRPr b="1" sz="4800">
              <a:solidFill>
                <a:srgbClr val="38761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p:nvPr/>
        </p:nvSpPr>
        <p:spPr>
          <a:xfrm>
            <a:off x="178025" y="70725"/>
            <a:ext cx="8850600" cy="564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7"/>
          <p:cNvSpPr/>
          <p:nvPr/>
        </p:nvSpPr>
        <p:spPr>
          <a:xfrm>
            <a:off x="2781025" y="728325"/>
            <a:ext cx="3415500" cy="34155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p:nvPr/>
        </p:nvSpPr>
        <p:spPr>
          <a:xfrm>
            <a:off x="3238225" y="1261725"/>
            <a:ext cx="3415500" cy="3415500"/>
          </a:xfrm>
          <a:prstGeom prst="ellipse">
            <a:avLst/>
          </a:prstGeom>
          <a:solidFill>
            <a:srgbClr val="C9DAF8">
              <a:alpha val="4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txBox="1"/>
          <p:nvPr>
            <p:ph type="ctrTitle"/>
          </p:nvPr>
        </p:nvSpPr>
        <p:spPr>
          <a:xfrm>
            <a:off x="468325" y="265125"/>
            <a:ext cx="21372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Law, and Science</a:t>
            </a:r>
            <a:endParaRPr/>
          </a:p>
          <a:p>
            <a:pPr indent="0" lvl="0" marL="0" rtl="0" algn="l">
              <a:lnSpc>
                <a:spcPct val="85000"/>
              </a:lnSpc>
              <a:spcBef>
                <a:spcPts val="0"/>
              </a:spcBef>
              <a:spcAft>
                <a:spcPts val="0"/>
              </a:spcAft>
              <a:buNone/>
            </a:pPr>
            <a:r>
              <a:rPr lang="en-GB" sz="2900"/>
              <a:t>(in Europe)</a:t>
            </a:r>
            <a:endParaRPr sz="2900"/>
          </a:p>
        </p:txBody>
      </p:sp>
      <p:sp>
        <p:nvSpPr>
          <p:cNvPr id="229" name="Google Shape;229;p37"/>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0" name="Google Shape;230;p37"/>
          <p:cNvSpPr/>
          <p:nvPr/>
        </p:nvSpPr>
        <p:spPr>
          <a:xfrm>
            <a:off x="2374700" y="1261725"/>
            <a:ext cx="3415500" cy="3415500"/>
          </a:xfrm>
          <a:prstGeom prst="ellipse">
            <a:avLst/>
          </a:prstGeom>
          <a:solidFill>
            <a:srgbClr val="F4CCCC">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txBox="1"/>
          <p:nvPr/>
        </p:nvSpPr>
        <p:spPr>
          <a:xfrm>
            <a:off x="620725" y="2491050"/>
            <a:ext cx="22692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990000"/>
                </a:solidFill>
              </a:rPr>
              <a:t>Ethics</a:t>
            </a:r>
            <a:endParaRPr b="1" sz="4800">
              <a:solidFill>
                <a:srgbClr val="990000"/>
              </a:solidFill>
            </a:endParaRPr>
          </a:p>
        </p:txBody>
      </p:sp>
      <p:sp>
        <p:nvSpPr>
          <p:cNvPr id="232" name="Google Shape;232;p37"/>
          <p:cNvSpPr txBox="1"/>
          <p:nvPr/>
        </p:nvSpPr>
        <p:spPr>
          <a:xfrm>
            <a:off x="5339700" y="2491050"/>
            <a:ext cx="2269200" cy="73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4800">
                <a:solidFill>
                  <a:srgbClr val="1155CC"/>
                </a:solidFill>
              </a:rPr>
              <a:t>Law</a:t>
            </a:r>
            <a:endParaRPr b="1" sz="4800">
              <a:solidFill>
                <a:srgbClr val="1155CC"/>
              </a:solidFill>
            </a:endParaRPr>
          </a:p>
        </p:txBody>
      </p:sp>
      <p:sp>
        <p:nvSpPr>
          <p:cNvPr id="233" name="Google Shape;233;p37"/>
          <p:cNvSpPr txBox="1"/>
          <p:nvPr/>
        </p:nvSpPr>
        <p:spPr>
          <a:xfrm>
            <a:off x="3254100" y="265125"/>
            <a:ext cx="2635800" cy="7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4800">
                <a:solidFill>
                  <a:srgbClr val="38761D"/>
                </a:solidFill>
              </a:rPr>
              <a:t>Science</a:t>
            </a:r>
            <a:endParaRPr b="1" sz="4800">
              <a:solidFill>
                <a:srgbClr val="38761D"/>
              </a:solidFill>
            </a:endParaRPr>
          </a:p>
        </p:txBody>
      </p:sp>
      <p:sp>
        <p:nvSpPr>
          <p:cNvPr id="234" name="Google Shape;234;p37"/>
          <p:cNvSpPr txBox="1"/>
          <p:nvPr/>
        </p:nvSpPr>
        <p:spPr>
          <a:xfrm>
            <a:off x="315925" y="3142750"/>
            <a:ext cx="452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3"/>
              </a:rPr>
              <a:t>Universal Declaration of Human Right (1948)</a:t>
            </a:r>
            <a:r>
              <a:rPr b="1" lang="en-GB"/>
              <a:t> </a:t>
            </a:r>
            <a:br>
              <a:rPr b="1" lang="en-GB"/>
            </a:br>
            <a:r>
              <a:rPr b="1" lang="en-GB"/>
              <a:t>Art. 12</a:t>
            </a:r>
            <a:r>
              <a:rPr lang="en-GB"/>
              <a:t> </a:t>
            </a:r>
            <a:r>
              <a:rPr i="1" lang="en-GB" sz="1200"/>
              <a:t>“No one shall be subjected to arbitrary interference with his privacy, family, home or correspondence,”</a:t>
            </a:r>
            <a:endParaRPr i="1" sz="1200"/>
          </a:p>
        </p:txBody>
      </p:sp>
      <p:sp>
        <p:nvSpPr>
          <p:cNvPr id="235" name="Google Shape;235;p37"/>
          <p:cNvSpPr txBox="1"/>
          <p:nvPr/>
        </p:nvSpPr>
        <p:spPr>
          <a:xfrm>
            <a:off x="5789300" y="3193725"/>
            <a:ext cx="3415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4"/>
              </a:rPr>
              <a:t>General Data Protection Regulation (2016/679)</a:t>
            </a:r>
            <a:r>
              <a:rPr b="1" lang="en-GB"/>
              <a:t> Art. 5 </a:t>
            </a:r>
            <a:br>
              <a:rPr b="1" i="1" lang="en-GB"/>
            </a:br>
            <a:r>
              <a:rPr i="1" lang="en-GB" sz="1200">
                <a:solidFill>
                  <a:srgbClr val="333333"/>
                </a:solidFill>
                <a:latin typeface="Roboto"/>
                <a:ea typeface="Roboto"/>
                <a:cs typeface="Roboto"/>
                <a:sym typeface="Roboto"/>
              </a:rPr>
              <a:t>Lawfulness, fairness and transparency</a:t>
            </a:r>
            <a:endParaRPr i="1" sz="1200">
              <a:solidFill>
                <a:srgbClr val="33333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GB" sz="1200">
                <a:solidFill>
                  <a:srgbClr val="333333"/>
                </a:solidFill>
                <a:latin typeface="Roboto"/>
                <a:ea typeface="Roboto"/>
                <a:cs typeface="Roboto"/>
                <a:sym typeface="Roboto"/>
              </a:rPr>
              <a:t>Purpose limitation</a:t>
            </a:r>
            <a:endParaRPr i="1" sz="1200">
              <a:solidFill>
                <a:srgbClr val="33333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GB" sz="1200">
                <a:solidFill>
                  <a:srgbClr val="333333"/>
                </a:solidFill>
                <a:latin typeface="Roboto"/>
                <a:ea typeface="Roboto"/>
                <a:cs typeface="Roboto"/>
                <a:sym typeface="Roboto"/>
              </a:rPr>
              <a:t>Data minimisation</a:t>
            </a:r>
            <a:endParaRPr i="1" sz="1200">
              <a:solidFill>
                <a:srgbClr val="33333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GB" sz="1200">
                <a:solidFill>
                  <a:srgbClr val="333333"/>
                </a:solidFill>
                <a:latin typeface="Roboto"/>
                <a:ea typeface="Roboto"/>
                <a:cs typeface="Roboto"/>
                <a:sym typeface="Roboto"/>
              </a:rPr>
              <a:t>Accuracy</a:t>
            </a:r>
            <a:endParaRPr i="1" sz="1200">
              <a:solidFill>
                <a:srgbClr val="33333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GB" sz="1200">
                <a:solidFill>
                  <a:srgbClr val="333333"/>
                </a:solidFill>
                <a:latin typeface="Roboto"/>
                <a:ea typeface="Roboto"/>
                <a:cs typeface="Roboto"/>
                <a:sym typeface="Roboto"/>
              </a:rPr>
              <a:t>Storage limitation</a:t>
            </a:r>
            <a:endParaRPr i="1" sz="1200">
              <a:solidFill>
                <a:srgbClr val="33333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GB" sz="1200">
                <a:solidFill>
                  <a:srgbClr val="333333"/>
                </a:solidFill>
                <a:latin typeface="Roboto"/>
                <a:ea typeface="Roboto"/>
                <a:cs typeface="Roboto"/>
                <a:sym typeface="Roboto"/>
              </a:rPr>
              <a:t>Integrity and confidentiality (security)</a:t>
            </a:r>
            <a:endParaRPr i="1" sz="1200">
              <a:solidFill>
                <a:srgbClr val="333333"/>
              </a:solidFill>
              <a:latin typeface="Roboto"/>
              <a:ea typeface="Roboto"/>
              <a:cs typeface="Roboto"/>
              <a:sym typeface="Roboto"/>
            </a:endParaRPr>
          </a:p>
          <a:p>
            <a:pPr indent="0" lvl="0" marL="0" rtl="0" algn="l">
              <a:spcBef>
                <a:spcPts val="0"/>
              </a:spcBef>
              <a:spcAft>
                <a:spcPts val="0"/>
              </a:spcAft>
              <a:buNone/>
            </a:pPr>
            <a:r>
              <a:rPr i="1" lang="en-GB" sz="1200">
                <a:solidFill>
                  <a:srgbClr val="333333"/>
                </a:solidFill>
                <a:latin typeface="Roboto"/>
                <a:ea typeface="Roboto"/>
                <a:cs typeface="Roboto"/>
                <a:sym typeface="Roboto"/>
              </a:rPr>
              <a:t>Accountability</a:t>
            </a:r>
            <a:endParaRPr i="1" sz="1200">
              <a:solidFill>
                <a:srgbClr val="333333"/>
              </a:solidFill>
              <a:latin typeface="Roboto"/>
              <a:ea typeface="Roboto"/>
              <a:cs typeface="Roboto"/>
              <a:sym typeface="Roboto"/>
            </a:endParaRPr>
          </a:p>
        </p:txBody>
      </p:sp>
      <p:sp>
        <p:nvSpPr>
          <p:cNvPr id="236" name="Google Shape;236;p37"/>
          <p:cNvSpPr txBox="1"/>
          <p:nvPr/>
        </p:nvSpPr>
        <p:spPr>
          <a:xfrm>
            <a:off x="1077925" y="5050025"/>
            <a:ext cx="4779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5"/>
              </a:rPr>
              <a:t>Declaration of Helsinki (1964)</a:t>
            </a:r>
            <a:r>
              <a:rPr b="1" lang="en-GB"/>
              <a:t> </a:t>
            </a:r>
            <a:r>
              <a:rPr b="1" lang="en-GB"/>
              <a:t> Art. 24</a:t>
            </a:r>
            <a:r>
              <a:rPr lang="en-GB"/>
              <a:t> </a:t>
            </a:r>
            <a:br>
              <a:rPr lang="en-GB"/>
            </a:br>
            <a:r>
              <a:rPr i="1" lang="en-GB" sz="1200"/>
              <a:t>“</a:t>
            </a:r>
            <a:r>
              <a:rPr i="1" lang="en-GB" sz="1200">
                <a:solidFill>
                  <a:schemeClr val="dk1"/>
                </a:solidFill>
                <a:highlight>
                  <a:srgbClr val="FFFFFF"/>
                </a:highlight>
              </a:rPr>
              <a:t>Every precaution must be taken to protect the privacy of research subjects and the confidentiality of their personal information.</a:t>
            </a:r>
            <a:r>
              <a:rPr i="1" lang="en-GB" sz="1200"/>
              <a:t>”</a:t>
            </a:r>
            <a:endParaRPr i="1" sz="1200"/>
          </a:p>
        </p:txBody>
      </p:sp>
      <p:sp>
        <p:nvSpPr>
          <p:cNvPr id="237" name="Google Shape;237;p37"/>
          <p:cNvSpPr txBox="1"/>
          <p:nvPr/>
        </p:nvSpPr>
        <p:spPr>
          <a:xfrm>
            <a:off x="5790200" y="575525"/>
            <a:ext cx="29766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6"/>
              </a:rPr>
              <a:t>The European Code of Conduct for Research Integrity (2011)</a:t>
            </a:r>
            <a:r>
              <a:rPr b="1" lang="en-GB"/>
              <a:t>: Principle of Honesty</a:t>
            </a:r>
            <a:br>
              <a:rPr b="1" lang="en-GB"/>
            </a:br>
            <a:r>
              <a:rPr b="1" lang="en-GB"/>
              <a:t>“</a:t>
            </a:r>
            <a:r>
              <a:rPr i="1" lang="en-GB" sz="1200"/>
              <a:t>Honesty in developing, undertaking, reviewing, reporting and communicating research in a </a:t>
            </a:r>
            <a:r>
              <a:rPr b="1" i="1" lang="en-GB" sz="1200"/>
              <a:t>transparent</a:t>
            </a:r>
            <a:r>
              <a:rPr i="1" lang="en-GB" sz="1200"/>
              <a:t>, fair, full and unbiased way”</a:t>
            </a:r>
            <a:endParaRPr i="1" sz="1200"/>
          </a:p>
        </p:txBody>
      </p:sp>
      <p:sp>
        <p:nvSpPr>
          <p:cNvPr id="238" name="Google Shape;238;p37"/>
          <p:cNvSpPr txBox="1"/>
          <p:nvPr/>
        </p:nvSpPr>
        <p:spPr>
          <a:xfrm>
            <a:off x="458400" y="3831525"/>
            <a:ext cx="437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7"/>
              </a:rPr>
              <a:t>European Convention</a:t>
            </a:r>
            <a:r>
              <a:rPr b="1" lang="en-GB" u="sng">
                <a:solidFill>
                  <a:schemeClr val="hlink"/>
                </a:solidFill>
                <a:hlinkClick r:id="rId8"/>
              </a:rPr>
              <a:t> on Human Rights (1950)</a:t>
            </a:r>
            <a:r>
              <a:rPr b="1" lang="en-GB"/>
              <a:t> Art. 8</a:t>
            </a:r>
            <a:r>
              <a:rPr lang="en-GB"/>
              <a:t> </a:t>
            </a:r>
            <a:r>
              <a:rPr i="1" lang="en-GB" sz="1200"/>
              <a:t>“</a:t>
            </a:r>
            <a:r>
              <a:rPr i="1" lang="en-GB" sz="1200"/>
              <a:t>You have the right to respect for your private and family life, your home and correspondence.</a:t>
            </a:r>
            <a:r>
              <a:rPr i="1" lang="en-GB" sz="1200"/>
              <a:t>”</a:t>
            </a:r>
            <a:endParaRPr i="1" sz="1200"/>
          </a:p>
        </p:txBody>
      </p:sp>
      <p:sp>
        <p:nvSpPr>
          <p:cNvPr id="239" name="Google Shape;239;p37"/>
          <p:cNvSpPr txBox="1"/>
          <p:nvPr/>
        </p:nvSpPr>
        <p:spPr>
          <a:xfrm>
            <a:off x="754550" y="4450650"/>
            <a:ext cx="452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chemeClr val="hlink"/>
                </a:solidFill>
                <a:hlinkClick r:id="rId9"/>
              </a:rPr>
              <a:t>Charter of fundamental rights of the european union (2000)</a:t>
            </a:r>
            <a:r>
              <a:rPr b="1" lang="en-GB"/>
              <a:t> Art. 7</a:t>
            </a:r>
            <a:r>
              <a:rPr lang="en-GB"/>
              <a:t> </a:t>
            </a:r>
            <a:r>
              <a:rPr i="1" lang="en-GB" sz="1200"/>
              <a:t>“</a:t>
            </a:r>
            <a:r>
              <a:rPr i="1" lang="en-GB" sz="1200"/>
              <a:t>Everyone has the right to respect for his or her private and family life, home and communications.</a:t>
            </a:r>
            <a:r>
              <a:rPr i="1" lang="en-GB" sz="1200"/>
              <a:t>”</a:t>
            </a:r>
            <a:endParaRPr i="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p:nvPr/>
        </p:nvSpPr>
        <p:spPr>
          <a:xfrm>
            <a:off x="178025" y="70725"/>
            <a:ext cx="8850600" cy="564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2781025" y="728325"/>
            <a:ext cx="3415500" cy="34155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3238225" y="1261725"/>
            <a:ext cx="3415500" cy="3415500"/>
          </a:xfrm>
          <a:prstGeom prst="ellipse">
            <a:avLst/>
          </a:prstGeom>
          <a:solidFill>
            <a:srgbClr val="C9DAF8">
              <a:alpha val="4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txBox="1"/>
          <p:nvPr>
            <p:ph type="ctrTitle"/>
          </p:nvPr>
        </p:nvSpPr>
        <p:spPr>
          <a:xfrm>
            <a:off x="468325" y="265125"/>
            <a:ext cx="2394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Privacy</a:t>
            </a:r>
            <a:r>
              <a:rPr lang="en-GB"/>
              <a:t>, Data Protection, Science</a:t>
            </a:r>
            <a:endParaRPr/>
          </a:p>
          <a:p>
            <a:pPr indent="0" lvl="0" marL="0" rtl="0" algn="l">
              <a:lnSpc>
                <a:spcPct val="85000"/>
              </a:lnSpc>
              <a:spcBef>
                <a:spcPts val="0"/>
              </a:spcBef>
              <a:spcAft>
                <a:spcPts val="0"/>
              </a:spcAft>
              <a:buNone/>
            </a:pPr>
            <a:r>
              <a:t/>
            </a:r>
            <a:endParaRPr sz="2900"/>
          </a:p>
        </p:txBody>
      </p:sp>
      <p:sp>
        <p:nvSpPr>
          <p:cNvPr id="248" name="Google Shape;248;p3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49" name="Google Shape;249;p38"/>
          <p:cNvSpPr/>
          <p:nvPr/>
        </p:nvSpPr>
        <p:spPr>
          <a:xfrm>
            <a:off x="2374700" y="1261725"/>
            <a:ext cx="3415500" cy="3415500"/>
          </a:xfrm>
          <a:prstGeom prst="ellipse">
            <a:avLst/>
          </a:prstGeom>
          <a:solidFill>
            <a:srgbClr val="F4CCCC">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4374275" y="276825"/>
            <a:ext cx="458100" cy="4725600"/>
          </a:xfrm>
          <a:prstGeom prst="upArrow">
            <a:avLst>
              <a:gd fmla="val 50000" name="adj1"/>
              <a:gd fmla="val 50000" name="adj2"/>
            </a:avLst>
          </a:prstGeom>
          <a:gradFill>
            <a:gsLst>
              <a:gs pos="0">
                <a:srgbClr val="FFFFFF"/>
              </a:gs>
              <a:gs pos="100000">
                <a:srgbClr val="7F7F7F"/>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txBox="1"/>
          <p:nvPr/>
        </p:nvSpPr>
        <p:spPr>
          <a:xfrm>
            <a:off x="620725" y="3557850"/>
            <a:ext cx="24609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990000"/>
                </a:solidFill>
              </a:rPr>
              <a:t>Privacy</a:t>
            </a:r>
            <a:endParaRPr b="1" sz="4800">
              <a:solidFill>
                <a:srgbClr val="990000"/>
              </a:solidFill>
            </a:endParaRPr>
          </a:p>
        </p:txBody>
      </p:sp>
      <p:sp>
        <p:nvSpPr>
          <p:cNvPr id="252" name="Google Shape;252;p38"/>
          <p:cNvSpPr txBox="1"/>
          <p:nvPr/>
        </p:nvSpPr>
        <p:spPr>
          <a:xfrm>
            <a:off x="5796900" y="2567250"/>
            <a:ext cx="35334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1155CC"/>
                </a:solidFill>
              </a:rPr>
              <a:t>Data Protection</a:t>
            </a:r>
            <a:endParaRPr b="1" sz="4800">
              <a:solidFill>
                <a:srgbClr val="1155CC"/>
              </a:solidFill>
            </a:endParaRPr>
          </a:p>
        </p:txBody>
      </p:sp>
      <p:sp>
        <p:nvSpPr>
          <p:cNvPr id="253" name="Google Shape;253;p38"/>
          <p:cNvSpPr txBox="1"/>
          <p:nvPr/>
        </p:nvSpPr>
        <p:spPr>
          <a:xfrm>
            <a:off x="3254100" y="265125"/>
            <a:ext cx="2635800" cy="7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4800">
                <a:solidFill>
                  <a:srgbClr val="38761D"/>
                </a:solidFill>
              </a:rPr>
              <a:t>Science</a:t>
            </a:r>
            <a:endParaRPr b="1" sz="4800">
              <a:solidFill>
                <a:srgbClr val="38761D"/>
              </a:solidFill>
            </a:endParaRPr>
          </a:p>
        </p:txBody>
      </p:sp>
      <p:sp>
        <p:nvSpPr>
          <p:cNvPr id="254" name="Google Shape;254;p38"/>
          <p:cNvSpPr txBox="1"/>
          <p:nvPr/>
        </p:nvSpPr>
        <p:spPr>
          <a:xfrm>
            <a:off x="315925" y="4209550"/>
            <a:ext cx="452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The right of individuals to control access to and the use of their personal information.</a:t>
            </a:r>
            <a:endParaRPr i="1" sz="1200"/>
          </a:p>
        </p:txBody>
      </p:sp>
      <p:sp>
        <p:nvSpPr>
          <p:cNvPr id="255" name="Google Shape;255;p38"/>
          <p:cNvSpPr txBox="1"/>
          <p:nvPr/>
        </p:nvSpPr>
        <p:spPr>
          <a:xfrm>
            <a:off x="5789300" y="3955725"/>
            <a:ext cx="341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333333"/>
                </a:solidFill>
              </a:rPr>
              <a:t>The rules, regulations, and practices governing the collection, processing, storage, and transfer of personal data. </a:t>
            </a:r>
            <a:endParaRPr i="1" sz="1200">
              <a:solidFill>
                <a:srgbClr val="333333"/>
              </a:solidFill>
              <a:latin typeface="Roboto"/>
              <a:ea typeface="Roboto"/>
              <a:cs typeface="Roboto"/>
              <a:sym typeface="Roboto"/>
            </a:endParaRPr>
          </a:p>
        </p:txBody>
      </p:sp>
      <p:sp>
        <p:nvSpPr>
          <p:cNvPr id="256" name="Google Shape;256;p38"/>
          <p:cNvSpPr txBox="1"/>
          <p:nvPr/>
        </p:nvSpPr>
        <p:spPr>
          <a:xfrm>
            <a:off x="5713100" y="526725"/>
            <a:ext cx="341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333333"/>
                </a:solidFill>
              </a:rPr>
              <a:t>Honesty, transparency, reproducibility, data sharing, data opening</a:t>
            </a:r>
            <a:endParaRPr i="1" sz="1200">
              <a:solidFill>
                <a:srgbClr val="333333"/>
              </a:solidFill>
              <a:latin typeface="Roboto"/>
              <a:ea typeface="Roboto"/>
              <a:cs typeface="Roboto"/>
              <a:sym typeface="Roboto"/>
            </a:endParaRPr>
          </a:p>
        </p:txBody>
      </p:sp>
      <p:sp>
        <p:nvSpPr>
          <p:cNvPr id="257" name="Google Shape;257;p38"/>
          <p:cNvSpPr txBox="1"/>
          <p:nvPr>
            <p:ph type="ctrTitle"/>
          </p:nvPr>
        </p:nvSpPr>
        <p:spPr>
          <a:xfrm>
            <a:off x="3571250" y="5002425"/>
            <a:ext cx="30045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i="1" lang="en-GB" sz="2400">
                <a:solidFill>
                  <a:schemeClr val="dk1"/>
                </a:solidFill>
              </a:rPr>
              <a:t>Data Secrecy</a:t>
            </a:r>
            <a:endParaRPr i="1" sz="2400">
              <a:solidFill>
                <a:schemeClr val="dk1"/>
              </a:solidFill>
            </a:endParaRPr>
          </a:p>
          <a:p>
            <a:pPr indent="0" lvl="0" marL="0" rtl="0" algn="l">
              <a:lnSpc>
                <a:spcPct val="85000"/>
              </a:lnSpc>
              <a:spcBef>
                <a:spcPts val="0"/>
              </a:spcBef>
              <a:spcAft>
                <a:spcPts val="0"/>
              </a:spcAft>
              <a:buNone/>
            </a:pPr>
            <a:r>
              <a:t/>
            </a:r>
            <a:endParaRPr sz="2900"/>
          </a:p>
        </p:txBody>
      </p:sp>
      <p:sp>
        <p:nvSpPr>
          <p:cNvPr id="258" name="Google Shape;258;p38"/>
          <p:cNvSpPr txBox="1"/>
          <p:nvPr>
            <p:ph type="ctrTitle"/>
          </p:nvPr>
        </p:nvSpPr>
        <p:spPr>
          <a:xfrm>
            <a:off x="3037850" y="49425"/>
            <a:ext cx="38697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i="1" lang="en-GB" sz="2400">
                <a:solidFill>
                  <a:schemeClr val="dk1"/>
                </a:solidFill>
              </a:rPr>
              <a:t>Data Transparency</a:t>
            </a:r>
            <a:endParaRPr i="1" sz="2400">
              <a:solidFill>
                <a:schemeClr val="dk1"/>
              </a:solidFill>
            </a:endParaRPr>
          </a:p>
          <a:p>
            <a:pPr indent="0" lvl="0" marL="0" rtl="0" algn="l">
              <a:lnSpc>
                <a:spcPct val="85000"/>
              </a:lnSpc>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p:nvPr/>
        </p:nvSpPr>
        <p:spPr>
          <a:xfrm>
            <a:off x="178025" y="70725"/>
            <a:ext cx="8850600" cy="564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9"/>
          <p:cNvSpPr/>
          <p:nvPr/>
        </p:nvSpPr>
        <p:spPr>
          <a:xfrm>
            <a:off x="2781025" y="728325"/>
            <a:ext cx="3415500" cy="3415500"/>
          </a:xfrm>
          <a:prstGeom prst="ellipse">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3238225" y="1261725"/>
            <a:ext cx="3415500" cy="3415500"/>
          </a:xfrm>
          <a:prstGeom prst="ellipse">
            <a:avLst/>
          </a:prstGeom>
          <a:solidFill>
            <a:srgbClr val="C9DAF8">
              <a:alpha val="45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txBox="1"/>
          <p:nvPr>
            <p:ph type="ctrTitle"/>
          </p:nvPr>
        </p:nvSpPr>
        <p:spPr>
          <a:xfrm>
            <a:off x="468325" y="265125"/>
            <a:ext cx="2394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Privacy, Data Protection, Science</a:t>
            </a:r>
            <a:endParaRPr/>
          </a:p>
          <a:p>
            <a:pPr indent="0" lvl="0" marL="0" rtl="0" algn="l">
              <a:lnSpc>
                <a:spcPct val="85000"/>
              </a:lnSpc>
              <a:spcBef>
                <a:spcPts val="0"/>
              </a:spcBef>
              <a:spcAft>
                <a:spcPts val="0"/>
              </a:spcAft>
              <a:buNone/>
            </a:pPr>
            <a:r>
              <a:t/>
            </a:r>
            <a:endParaRPr sz="2900"/>
          </a:p>
        </p:txBody>
      </p:sp>
      <p:sp>
        <p:nvSpPr>
          <p:cNvPr id="267" name="Google Shape;267;p3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68" name="Google Shape;268;p39"/>
          <p:cNvSpPr/>
          <p:nvPr/>
        </p:nvSpPr>
        <p:spPr>
          <a:xfrm>
            <a:off x="2374700" y="1261725"/>
            <a:ext cx="3415500" cy="3415500"/>
          </a:xfrm>
          <a:prstGeom prst="ellipse">
            <a:avLst/>
          </a:prstGeom>
          <a:solidFill>
            <a:srgbClr val="F4CCCC">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4374275" y="276825"/>
            <a:ext cx="458100" cy="4725600"/>
          </a:xfrm>
          <a:prstGeom prst="upArrow">
            <a:avLst>
              <a:gd fmla="val 50000" name="adj1"/>
              <a:gd fmla="val 50000" name="adj2"/>
            </a:avLst>
          </a:prstGeom>
          <a:gradFill>
            <a:gsLst>
              <a:gs pos="0">
                <a:srgbClr val="FFFFFF"/>
              </a:gs>
              <a:gs pos="100000">
                <a:srgbClr val="7F7F7F"/>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txBox="1"/>
          <p:nvPr/>
        </p:nvSpPr>
        <p:spPr>
          <a:xfrm>
            <a:off x="620725" y="3557850"/>
            <a:ext cx="24609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990000"/>
                </a:solidFill>
              </a:rPr>
              <a:t>Privacy</a:t>
            </a:r>
            <a:endParaRPr b="1" sz="4800">
              <a:solidFill>
                <a:srgbClr val="990000"/>
              </a:solidFill>
            </a:endParaRPr>
          </a:p>
        </p:txBody>
      </p:sp>
      <p:sp>
        <p:nvSpPr>
          <p:cNvPr id="271" name="Google Shape;271;p39"/>
          <p:cNvSpPr txBox="1"/>
          <p:nvPr/>
        </p:nvSpPr>
        <p:spPr>
          <a:xfrm>
            <a:off x="5796900" y="2567250"/>
            <a:ext cx="35334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rgbClr val="1155CC"/>
                </a:solidFill>
              </a:rPr>
              <a:t>Data Protection</a:t>
            </a:r>
            <a:endParaRPr b="1" sz="4800">
              <a:solidFill>
                <a:srgbClr val="1155CC"/>
              </a:solidFill>
            </a:endParaRPr>
          </a:p>
        </p:txBody>
      </p:sp>
      <p:sp>
        <p:nvSpPr>
          <p:cNvPr id="272" name="Google Shape;272;p39"/>
          <p:cNvSpPr txBox="1"/>
          <p:nvPr/>
        </p:nvSpPr>
        <p:spPr>
          <a:xfrm>
            <a:off x="3254100" y="265125"/>
            <a:ext cx="2635800" cy="7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4800">
                <a:solidFill>
                  <a:srgbClr val="38761D"/>
                </a:solidFill>
              </a:rPr>
              <a:t>Science</a:t>
            </a:r>
            <a:endParaRPr b="1" sz="4800">
              <a:solidFill>
                <a:srgbClr val="38761D"/>
              </a:solidFill>
            </a:endParaRPr>
          </a:p>
        </p:txBody>
      </p:sp>
      <p:sp>
        <p:nvSpPr>
          <p:cNvPr id="273" name="Google Shape;273;p39"/>
          <p:cNvSpPr txBox="1"/>
          <p:nvPr/>
        </p:nvSpPr>
        <p:spPr>
          <a:xfrm>
            <a:off x="315925" y="4209550"/>
            <a:ext cx="452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The right of individuals to control access to and the use of their personal information.</a:t>
            </a:r>
            <a:endParaRPr i="1" sz="1200"/>
          </a:p>
        </p:txBody>
      </p:sp>
      <p:sp>
        <p:nvSpPr>
          <p:cNvPr id="274" name="Google Shape;274;p39"/>
          <p:cNvSpPr txBox="1"/>
          <p:nvPr/>
        </p:nvSpPr>
        <p:spPr>
          <a:xfrm>
            <a:off x="5789300" y="3955725"/>
            <a:ext cx="341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333333"/>
                </a:solidFill>
              </a:rPr>
              <a:t>The rules, regulations, and practices governing the collection, processing, storage, and transfer of personal data. </a:t>
            </a:r>
            <a:endParaRPr i="1" sz="1200">
              <a:solidFill>
                <a:srgbClr val="333333"/>
              </a:solidFill>
              <a:latin typeface="Roboto"/>
              <a:ea typeface="Roboto"/>
              <a:cs typeface="Roboto"/>
              <a:sym typeface="Roboto"/>
            </a:endParaRPr>
          </a:p>
        </p:txBody>
      </p:sp>
      <p:sp>
        <p:nvSpPr>
          <p:cNvPr id="275" name="Google Shape;275;p39"/>
          <p:cNvSpPr txBox="1"/>
          <p:nvPr/>
        </p:nvSpPr>
        <p:spPr>
          <a:xfrm>
            <a:off x="5713100" y="526725"/>
            <a:ext cx="341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333333"/>
                </a:solidFill>
              </a:rPr>
              <a:t>Honesty, transparency, reproducibility, data sharing, data opening</a:t>
            </a:r>
            <a:endParaRPr i="1" sz="1200">
              <a:solidFill>
                <a:srgbClr val="333333"/>
              </a:solidFill>
              <a:latin typeface="Roboto"/>
              <a:ea typeface="Roboto"/>
              <a:cs typeface="Roboto"/>
              <a:sym typeface="Roboto"/>
            </a:endParaRPr>
          </a:p>
        </p:txBody>
      </p:sp>
      <p:sp>
        <p:nvSpPr>
          <p:cNvPr id="276" name="Google Shape;276;p39"/>
          <p:cNvSpPr txBox="1"/>
          <p:nvPr>
            <p:ph type="ctrTitle"/>
          </p:nvPr>
        </p:nvSpPr>
        <p:spPr>
          <a:xfrm>
            <a:off x="3577200" y="5002425"/>
            <a:ext cx="2142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i="1" lang="en-GB" sz="2400">
                <a:solidFill>
                  <a:schemeClr val="dk1"/>
                </a:solidFill>
              </a:rPr>
              <a:t>Data Secrecy</a:t>
            </a:r>
            <a:endParaRPr i="1" sz="2400">
              <a:solidFill>
                <a:schemeClr val="dk1"/>
              </a:solidFill>
            </a:endParaRPr>
          </a:p>
          <a:p>
            <a:pPr indent="0" lvl="0" marL="0" rtl="0" algn="l">
              <a:lnSpc>
                <a:spcPct val="85000"/>
              </a:lnSpc>
              <a:spcBef>
                <a:spcPts val="0"/>
              </a:spcBef>
              <a:spcAft>
                <a:spcPts val="0"/>
              </a:spcAft>
              <a:buNone/>
            </a:pPr>
            <a:r>
              <a:t/>
            </a:r>
            <a:endParaRPr sz="2900"/>
          </a:p>
        </p:txBody>
      </p:sp>
      <p:sp>
        <p:nvSpPr>
          <p:cNvPr id="277" name="Google Shape;277;p39"/>
          <p:cNvSpPr txBox="1"/>
          <p:nvPr>
            <p:ph type="ctrTitle"/>
          </p:nvPr>
        </p:nvSpPr>
        <p:spPr>
          <a:xfrm>
            <a:off x="3190250" y="49425"/>
            <a:ext cx="38697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i="1" lang="en-GB" sz="2400">
                <a:solidFill>
                  <a:schemeClr val="dk1"/>
                </a:solidFill>
              </a:rPr>
              <a:t>Data Transparency</a:t>
            </a:r>
            <a:endParaRPr i="1" sz="2400">
              <a:solidFill>
                <a:schemeClr val="dk1"/>
              </a:solidFill>
            </a:endParaRPr>
          </a:p>
          <a:p>
            <a:pPr indent="0" lvl="0" marL="0" rtl="0" algn="l">
              <a:lnSpc>
                <a:spcPct val="85000"/>
              </a:lnSpc>
              <a:spcBef>
                <a:spcPts val="0"/>
              </a:spcBef>
              <a:spcAft>
                <a:spcPts val="0"/>
              </a:spcAft>
              <a:buNone/>
            </a:pPr>
            <a:r>
              <a:t/>
            </a:r>
            <a:endParaRPr sz="2400"/>
          </a:p>
        </p:txBody>
      </p:sp>
      <p:sp>
        <p:nvSpPr>
          <p:cNvPr id="278" name="Google Shape;278;p39"/>
          <p:cNvSpPr txBox="1"/>
          <p:nvPr/>
        </p:nvSpPr>
        <p:spPr>
          <a:xfrm>
            <a:off x="4646425" y="1211700"/>
            <a:ext cx="14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Anonymisation</a:t>
            </a:r>
            <a:endParaRPr i="1"/>
          </a:p>
        </p:txBody>
      </p:sp>
      <p:sp>
        <p:nvSpPr>
          <p:cNvPr id="279" name="Google Shape;279;p39"/>
          <p:cNvSpPr txBox="1"/>
          <p:nvPr/>
        </p:nvSpPr>
        <p:spPr>
          <a:xfrm>
            <a:off x="2725550" y="1966913"/>
            <a:ext cx="17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Data minimisation</a:t>
            </a:r>
            <a:endParaRPr i="1"/>
          </a:p>
        </p:txBody>
      </p:sp>
      <p:sp>
        <p:nvSpPr>
          <p:cNvPr id="280" name="Google Shape;280;p39"/>
          <p:cNvSpPr txBox="1"/>
          <p:nvPr/>
        </p:nvSpPr>
        <p:spPr>
          <a:xfrm>
            <a:off x="2436625" y="2735700"/>
            <a:ext cx="19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Ethical review boards</a:t>
            </a:r>
            <a:endParaRPr i="1"/>
          </a:p>
        </p:txBody>
      </p:sp>
      <p:sp>
        <p:nvSpPr>
          <p:cNvPr id="281" name="Google Shape;281;p39"/>
          <p:cNvSpPr txBox="1"/>
          <p:nvPr/>
        </p:nvSpPr>
        <p:spPr>
          <a:xfrm>
            <a:off x="2436625" y="3269100"/>
            <a:ext cx="19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Informed consent</a:t>
            </a:r>
            <a:endParaRPr i="1"/>
          </a:p>
        </p:txBody>
      </p:sp>
      <p:sp>
        <p:nvSpPr>
          <p:cNvPr id="282" name="Google Shape;282;p39"/>
          <p:cNvSpPr txBox="1"/>
          <p:nvPr/>
        </p:nvSpPr>
        <p:spPr>
          <a:xfrm>
            <a:off x="5013650" y="2368263"/>
            <a:ext cx="17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Privacy by design</a:t>
            </a:r>
            <a:endParaRPr i="1"/>
          </a:p>
        </p:txBody>
      </p:sp>
      <p:sp>
        <p:nvSpPr>
          <p:cNvPr id="283" name="Google Shape;283;p39"/>
          <p:cNvSpPr txBox="1"/>
          <p:nvPr/>
        </p:nvSpPr>
        <p:spPr>
          <a:xfrm>
            <a:off x="4861250" y="1758675"/>
            <a:ext cx="23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Data sharing agreements</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2. Ethics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95" name="Google Shape;295;p41"/>
          <p:cNvSpPr/>
          <p:nvPr/>
        </p:nvSpPr>
        <p:spPr>
          <a:xfrm>
            <a:off x="2255250" y="461325"/>
            <a:ext cx="4215900" cy="42159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2821350" y="1593525"/>
            <a:ext cx="3083700" cy="30837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3280350" y="2511525"/>
            <a:ext cx="2165700" cy="21657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a:off x="3780150" y="3511125"/>
            <a:ext cx="1166100" cy="1166100"/>
          </a:xfrm>
          <a:prstGeom prst="ellipse">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txBox="1"/>
          <p:nvPr/>
        </p:nvSpPr>
        <p:spPr>
          <a:xfrm>
            <a:off x="6471150" y="461325"/>
            <a:ext cx="20115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Ethics</a:t>
            </a:r>
            <a:endParaRPr b="1" sz="1800"/>
          </a:p>
        </p:txBody>
      </p:sp>
      <p:sp>
        <p:nvSpPr>
          <p:cNvPr id="300" name="Google Shape;300;p41"/>
          <p:cNvSpPr txBox="1"/>
          <p:nvPr/>
        </p:nvSpPr>
        <p:spPr>
          <a:xfrm>
            <a:off x="6471150" y="1593525"/>
            <a:ext cx="25242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Ethics in Research</a:t>
            </a:r>
            <a:endParaRPr b="1" sz="1800"/>
          </a:p>
        </p:txBody>
      </p:sp>
      <p:sp>
        <p:nvSpPr>
          <p:cNvPr id="301" name="Google Shape;301;p41"/>
          <p:cNvSpPr txBox="1"/>
          <p:nvPr/>
        </p:nvSpPr>
        <p:spPr>
          <a:xfrm>
            <a:off x="6471150" y="2511525"/>
            <a:ext cx="25242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Ethics in Research in Europe</a:t>
            </a:r>
            <a:endParaRPr b="1" sz="1800"/>
          </a:p>
        </p:txBody>
      </p:sp>
      <p:sp>
        <p:nvSpPr>
          <p:cNvPr id="302" name="Google Shape;302;p41"/>
          <p:cNvSpPr txBox="1"/>
          <p:nvPr/>
        </p:nvSpPr>
        <p:spPr>
          <a:xfrm>
            <a:off x="6418525" y="3511125"/>
            <a:ext cx="25242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Ethics in Research in Finland</a:t>
            </a:r>
            <a:endParaRPr b="1" sz="1800"/>
          </a:p>
        </p:txBody>
      </p:sp>
      <p:sp>
        <p:nvSpPr>
          <p:cNvPr id="303" name="Google Shape;303;p41"/>
          <p:cNvSpPr txBox="1"/>
          <p:nvPr/>
        </p:nvSpPr>
        <p:spPr>
          <a:xfrm>
            <a:off x="378625" y="4392450"/>
            <a:ext cx="36195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Slides available</a:t>
            </a:r>
            <a:endParaRPr b="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a:t>
            </a:r>
            <a:endParaRPr/>
          </a:p>
        </p:txBody>
      </p:sp>
      <p:sp>
        <p:nvSpPr>
          <p:cNvPr id="309" name="Google Shape;309;p42"/>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rPr lang="en-GB" sz="2400"/>
              <a:t>Ethics: </a:t>
            </a:r>
            <a:r>
              <a:rPr b="0" lang="en-GB" sz="2400"/>
              <a:t>norms for conduct that distinguish between </a:t>
            </a:r>
            <a:r>
              <a:rPr lang="en-GB" sz="2400"/>
              <a:t>acceptable</a:t>
            </a:r>
            <a:r>
              <a:rPr b="0" lang="en-GB" sz="2400"/>
              <a:t> and </a:t>
            </a:r>
            <a:r>
              <a:rPr lang="en-GB" sz="2400"/>
              <a:t>unacceptable</a:t>
            </a:r>
            <a:r>
              <a:rPr b="0" lang="en-GB" sz="2400"/>
              <a:t> behavior.</a:t>
            </a:r>
            <a:endParaRPr b="0" sz="2400"/>
          </a:p>
          <a:p>
            <a:pPr indent="0" lvl="0" marL="457200" rtl="0" algn="l">
              <a:spcBef>
                <a:spcPts val="280"/>
              </a:spcBef>
              <a:spcAft>
                <a:spcPts val="0"/>
              </a:spcAft>
              <a:buNone/>
            </a:pPr>
            <a:r>
              <a:t/>
            </a:r>
            <a:endParaRPr b="0" sz="2400"/>
          </a:p>
          <a:p>
            <a:pPr indent="-381000" lvl="0" marL="457200" rtl="0" algn="l">
              <a:spcBef>
                <a:spcPts val="280"/>
              </a:spcBef>
              <a:spcAft>
                <a:spcPts val="0"/>
              </a:spcAft>
              <a:buSzPts val="2400"/>
              <a:buChar char="●"/>
            </a:pPr>
            <a:r>
              <a:rPr lang="en-GB" sz="2400"/>
              <a:t>Golden Rule: “</a:t>
            </a:r>
            <a:r>
              <a:rPr b="0" i="1" lang="en-GB" sz="2400"/>
              <a:t>Do unto others as you would have them do unto you”</a:t>
            </a:r>
            <a:endParaRPr b="0" i="1" sz="2400"/>
          </a:p>
          <a:p>
            <a:pPr indent="-381000" lvl="0" marL="457200" rtl="0" algn="l">
              <a:spcBef>
                <a:spcPts val="0"/>
              </a:spcBef>
              <a:spcAft>
                <a:spcPts val="0"/>
              </a:spcAft>
              <a:buSzPts val="2400"/>
              <a:buChar char="●"/>
            </a:pPr>
            <a:r>
              <a:rPr lang="en-GB" sz="2400"/>
              <a:t>Hippocratic Oath: </a:t>
            </a:r>
            <a:r>
              <a:rPr b="0" i="1" lang="en-GB" sz="2400"/>
              <a:t>"First of all, do no harm"</a:t>
            </a:r>
            <a:endParaRPr b="0" i="1" sz="2400"/>
          </a:p>
          <a:p>
            <a:pPr indent="-381000" lvl="0" marL="457200" rtl="0" algn="l">
              <a:spcBef>
                <a:spcPts val="0"/>
              </a:spcBef>
              <a:spcAft>
                <a:spcPts val="0"/>
              </a:spcAft>
              <a:buSzPts val="2400"/>
              <a:buChar char="●"/>
            </a:pPr>
            <a:r>
              <a:rPr lang="en-GB" sz="2400"/>
              <a:t>Ten commandments: </a:t>
            </a:r>
            <a:r>
              <a:rPr b="0" i="1" lang="en-GB" sz="2400"/>
              <a:t>“Thou Shalt not kill…”</a:t>
            </a:r>
            <a:endParaRPr b="0" i="1" sz="2400"/>
          </a:p>
          <a:p>
            <a:pPr indent="0" lvl="0" marL="0" rtl="0" algn="l">
              <a:spcBef>
                <a:spcPts val="280"/>
              </a:spcBef>
              <a:spcAft>
                <a:spcPts val="0"/>
              </a:spcAft>
              <a:buNone/>
            </a:pPr>
            <a:r>
              <a:t/>
            </a:r>
            <a:endParaRPr b="0" i="1" sz="2400"/>
          </a:p>
          <a:p>
            <a:pPr indent="0" lvl="0" marL="0" rtl="0" algn="l">
              <a:spcBef>
                <a:spcPts val="280"/>
              </a:spcBef>
              <a:spcAft>
                <a:spcPts val="0"/>
              </a:spcAft>
              <a:buNone/>
            </a:pPr>
            <a:r>
              <a:rPr b="0" i="1" lang="en-GB" sz="2400"/>
              <a:t>Note: ethics is not just privacy.</a:t>
            </a:r>
            <a:endParaRPr b="0" i="1" sz="2400"/>
          </a:p>
          <a:p>
            <a:pPr indent="0" lvl="0" marL="457200" rtl="0" algn="l">
              <a:spcBef>
                <a:spcPts val="280"/>
              </a:spcBef>
              <a:spcAft>
                <a:spcPts val="0"/>
              </a:spcAft>
              <a:buNone/>
            </a:pPr>
            <a:r>
              <a:t/>
            </a:r>
            <a:endParaRPr>
              <a:latin typeface="Arial"/>
              <a:ea typeface="Arial"/>
              <a:cs typeface="Arial"/>
              <a:sym typeface="Arial"/>
            </a:endParaRPr>
          </a:p>
        </p:txBody>
      </p:sp>
      <p:sp>
        <p:nvSpPr>
          <p:cNvPr id="310" name="Google Shape;310;p4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11" name="Google Shape;311;p42"/>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p:nvPr/>
        </p:nvSpPr>
        <p:spPr>
          <a:xfrm>
            <a:off x="7983526" y="480076"/>
            <a:ext cx="585300" cy="585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p:nvPr/>
        </p:nvSpPr>
        <p:spPr>
          <a:xfrm>
            <a:off x="8070668" y="654361"/>
            <a:ext cx="411300" cy="411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txBox="1"/>
          <p:nvPr/>
        </p:nvSpPr>
        <p:spPr>
          <a:xfrm>
            <a:off x="2871650" y="4521725"/>
            <a:ext cx="60468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https://www.niehs.nih.gov/research/resources/bioethics/whatis/index.cfm</a:t>
            </a:r>
            <a:r>
              <a:rPr lang="en-GB"/>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is not Law</a:t>
            </a:r>
            <a:endParaRPr/>
          </a:p>
        </p:txBody>
      </p:sp>
      <p:sp>
        <p:nvSpPr>
          <p:cNvPr id="321" name="Google Shape;321;p43"/>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381000" lvl="0" marL="457200" rtl="0" algn="l">
              <a:spcBef>
                <a:spcPts val="280"/>
              </a:spcBef>
              <a:spcAft>
                <a:spcPts val="0"/>
              </a:spcAft>
              <a:buSzPts val="2400"/>
              <a:buChar char="●"/>
            </a:pPr>
            <a:r>
              <a:rPr lang="en-GB" sz="2400"/>
              <a:t>Laws enforce accepted moral standards</a:t>
            </a:r>
            <a:endParaRPr b="0" i="1" sz="2400"/>
          </a:p>
          <a:p>
            <a:pPr indent="-381000" lvl="0" marL="457200" rtl="0" algn="l">
              <a:spcBef>
                <a:spcPts val="0"/>
              </a:spcBef>
              <a:spcAft>
                <a:spcPts val="0"/>
              </a:spcAft>
              <a:buSzPts val="2400"/>
              <a:buChar char="●"/>
            </a:pPr>
            <a:r>
              <a:rPr lang="en-GB" sz="2400"/>
              <a:t>...but ethical norms are broader and more informal than law</a:t>
            </a:r>
            <a:endParaRPr b="0" i="1" sz="2400"/>
          </a:p>
          <a:p>
            <a:pPr indent="-381000" lvl="0" marL="457200" rtl="0" algn="l">
              <a:spcBef>
                <a:spcPts val="0"/>
              </a:spcBef>
              <a:spcAft>
                <a:spcPts val="0"/>
              </a:spcAft>
              <a:buSzPts val="2400"/>
              <a:buChar char="●"/>
            </a:pPr>
            <a:r>
              <a:rPr lang="en-GB" sz="2400"/>
              <a:t>An action may be legal but unethical</a:t>
            </a:r>
            <a:endParaRPr sz="2400"/>
          </a:p>
          <a:p>
            <a:pPr indent="-368300" lvl="1" marL="914400" rtl="0" algn="l">
              <a:spcBef>
                <a:spcPts val="0"/>
              </a:spcBef>
              <a:spcAft>
                <a:spcPts val="0"/>
              </a:spcAft>
              <a:buSzPts val="2200"/>
              <a:buChar char="○"/>
            </a:pPr>
            <a:r>
              <a:rPr lang="en-GB" sz="2200"/>
              <a:t>Example in pain management: overprescription of opioids</a:t>
            </a:r>
            <a:endParaRPr sz="2200"/>
          </a:p>
          <a:p>
            <a:pPr indent="-381000" lvl="0" marL="457200" rtl="0" algn="l">
              <a:spcBef>
                <a:spcPts val="0"/>
              </a:spcBef>
              <a:spcAft>
                <a:spcPts val="0"/>
              </a:spcAft>
              <a:buSzPts val="2400"/>
              <a:buChar char="●"/>
            </a:pPr>
            <a:r>
              <a:rPr lang="en-GB" sz="2400"/>
              <a:t>An action may be illegal but ethical</a:t>
            </a:r>
            <a:endParaRPr sz="2400"/>
          </a:p>
          <a:p>
            <a:pPr indent="-381000" lvl="1" marL="914400" rtl="0" algn="l">
              <a:spcBef>
                <a:spcPts val="0"/>
              </a:spcBef>
              <a:spcAft>
                <a:spcPts val="0"/>
              </a:spcAft>
              <a:buSzPts val="2400"/>
              <a:buChar char="○"/>
            </a:pPr>
            <a:r>
              <a:rPr lang="en-GB" sz="2200"/>
              <a:t>Example with helping foreign immigrants stranded at sea</a:t>
            </a:r>
            <a:r>
              <a:rPr lang="en-GB" sz="2400"/>
              <a:t> </a:t>
            </a:r>
            <a:endParaRPr sz="2400"/>
          </a:p>
          <a:p>
            <a:pPr indent="-381000" lvl="0" marL="457200" rtl="0" algn="l">
              <a:spcBef>
                <a:spcPts val="0"/>
              </a:spcBef>
              <a:spcAft>
                <a:spcPts val="0"/>
              </a:spcAft>
              <a:buSzPts val="2400"/>
              <a:buChar char="●"/>
            </a:pPr>
            <a:r>
              <a:rPr lang="en-GB" sz="2400"/>
              <a:t>This blurred borders are also reflected in ethical considerations for scientific research</a:t>
            </a:r>
            <a:endParaRPr sz="2400"/>
          </a:p>
          <a:p>
            <a:pPr indent="0" lvl="0" marL="457200" rtl="0" algn="l">
              <a:spcBef>
                <a:spcPts val="280"/>
              </a:spcBef>
              <a:spcAft>
                <a:spcPts val="0"/>
              </a:spcAft>
              <a:buNone/>
            </a:pPr>
            <a:r>
              <a:t/>
            </a:r>
            <a:endParaRPr>
              <a:latin typeface="Arial"/>
              <a:ea typeface="Arial"/>
              <a:cs typeface="Arial"/>
              <a:sym typeface="Arial"/>
            </a:endParaRPr>
          </a:p>
        </p:txBody>
      </p:sp>
      <p:sp>
        <p:nvSpPr>
          <p:cNvPr id="322" name="Google Shape;322;p4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23" name="Google Shape;323;p43"/>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p:nvPr/>
        </p:nvSpPr>
        <p:spPr>
          <a:xfrm>
            <a:off x="7983526" y="480076"/>
            <a:ext cx="585300" cy="585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
          <p:cNvSpPr/>
          <p:nvPr/>
        </p:nvSpPr>
        <p:spPr>
          <a:xfrm>
            <a:off x="8070668" y="654361"/>
            <a:ext cx="411300" cy="411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3"/>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txBox="1"/>
          <p:nvPr/>
        </p:nvSpPr>
        <p:spPr>
          <a:xfrm>
            <a:off x="2871650" y="4521725"/>
            <a:ext cx="60468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https://www.niehs.nih.gov/research/resources/bioethics/whatis/index.cfm</a:t>
            </a: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900"/>
              <a:t>Ethics: </a:t>
            </a:r>
            <a:r>
              <a:rPr b="0" lang="en-GB" sz="2900"/>
              <a:t>everything can be questioned. With ethical dilemmas </a:t>
            </a:r>
            <a:r>
              <a:rPr lang="en-GB" sz="2900"/>
              <a:t>ethics cannot provide an absolute Yes / No answer</a:t>
            </a:r>
            <a:r>
              <a:rPr b="0" lang="en-GB" sz="2900"/>
              <a:t>.</a:t>
            </a:r>
            <a:endParaRPr b="0" sz="2900"/>
          </a:p>
          <a:p>
            <a:pPr indent="0" lvl="0" marL="0" rtl="0" algn="l">
              <a:spcBef>
                <a:spcPts val="0"/>
              </a:spcBef>
              <a:spcAft>
                <a:spcPts val="0"/>
              </a:spcAft>
              <a:buNone/>
            </a:pPr>
            <a:r>
              <a:t/>
            </a:r>
            <a:endParaRPr sz="2900"/>
          </a:p>
          <a:p>
            <a:pPr indent="0" lvl="0" marL="0" rtl="0" algn="l">
              <a:spcBef>
                <a:spcPts val="0"/>
              </a:spcBef>
              <a:spcAft>
                <a:spcPts val="0"/>
              </a:spcAft>
              <a:buNone/>
            </a:pPr>
            <a:r>
              <a:rPr lang="en-GB" sz="2900"/>
              <a:t>Law: </a:t>
            </a:r>
            <a:r>
              <a:rPr b="0" lang="en-GB" sz="2900"/>
              <a:t>given a legislation and its agreed interpretation</a:t>
            </a:r>
            <a:r>
              <a:rPr lang="en-GB" sz="2900"/>
              <a:t>, law can provide a Yes / No answer.</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Link to the slides </a:t>
            </a:r>
            <a:endParaRPr/>
          </a:p>
          <a:p>
            <a:pPr indent="0" lvl="0" marL="0" rtl="0" algn="l">
              <a:spcBef>
                <a:spcPts val="0"/>
              </a:spcBef>
              <a:spcAft>
                <a:spcPts val="0"/>
              </a:spcAft>
              <a:buNone/>
            </a:pPr>
            <a:r>
              <a:rPr lang="en-GB"/>
              <a:t>+ chat</a:t>
            </a:r>
            <a:endParaRPr/>
          </a:p>
          <a:p>
            <a:pPr indent="0" lvl="0" marL="0" rtl="0" algn="l">
              <a:spcBef>
                <a:spcPts val="0"/>
              </a:spcBef>
              <a:spcAft>
                <a:spcPts val="0"/>
              </a:spcAft>
              <a:buNone/>
            </a:pPr>
            <a:r>
              <a:rPr lang="en-GB" sz="4600"/>
              <a:t>https://presemo.aalto.fi/gdpr</a:t>
            </a:r>
            <a:endParaRPr sz="4600"/>
          </a:p>
          <a:p>
            <a:pPr indent="0" lvl="0" marL="0" rtl="0" algn="l">
              <a:spcBef>
                <a:spcPts val="0"/>
              </a:spcBef>
              <a:spcAft>
                <a:spcPts val="0"/>
              </a:spcAft>
              <a:buNone/>
            </a:pPr>
            <a:r>
              <a:rPr lang="en-GB" sz="2700"/>
              <a:t>Slides can be commented (even anonymously)</a:t>
            </a:r>
            <a:endParaRPr sz="2700"/>
          </a:p>
          <a:p>
            <a:pPr indent="0" lvl="0" marL="0" rtl="0" algn="l">
              <a:spcBef>
                <a:spcPts val="0"/>
              </a:spcBef>
              <a:spcAft>
                <a:spcPts val="0"/>
              </a:spcAft>
              <a:buNone/>
            </a:pPr>
            <a:r>
              <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ctrTitle"/>
          </p:nvPr>
        </p:nvSpPr>
        <p:spPr>
          <a:xfrm>
            <a:off x="468313" y="1889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is not Law: the seatbelt analogy</a:t>
            </a:r>
            <a:endParaRPr/>
          </a:p>
        </p:txBody>
      </p:sp>
      <p:sp>
        <p:nvSpPr>
          <p:cNvPr id="339" name="Google Shape;339;p45"/>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1800"/>
          </a:p>
          <a:p>
            <a:pPr indent="-342900" lvl="0" marL="457200" rtl="0" algn="l">
              <a:spcBef>
                <a:spcPts val="280"/>
              </a:spcBef>
              <a:spcAft>
                <a:spcPts val="0"/>
              </a:spcAft>
              <a:buSzPts val="1800"/>
              <a:buChar char="●"/>
            </a:pPr>
            <a:r>
              <a:rPr b="0" lang="en-GB" sz="1800"/>
              <a:t>1960s: </a:t>
            </a:r>
            <a:r>
              <a:rPr lang="en-GB" sz="1800"/>
              <a:t>is it legal</a:t>
            </a:r>
            <a:r>
              <a:rPr b="0" lang="en-GB" sz="1800"/>
              <a:t> to not wear car seatbelts?</a:t>
            </a:r>
            <a:endParaRPr b="0" sz="1800"/>
          </a:p>
          <a:p>
            <a:pPr indent="-342900" lvl="0" marL="457200" rtl="0" algn="l">
              <a:spcBef>
                <a:spcPts val="0"/>
              </a:spcBef>
              <a:spcAft>
                <a:spcPts val="0"/>
              </a:spcAft>
              <a:buSzPts val="1800"/>
              <a:buChar char="●"/>
            </a:pPr>
            <a:r>
              <a:rPr b="0" lang="en-GB" sz="1800"/>
              <a:t>1960s: </a:t>
            </a:r>
            <a:r>
              <a:rPr lang="en-GB" sz="1800"/>
              <a:t>is it legal</a:t>
            </a:r>
            <a:r>
              <a:rPr b="0" lang="en-GB" sz="1800"/>
              <a:t> to produce cars without seatbelts?</a:t>
            </a:r>
            <a:endParaRPr b="0" sz="1800"/>
          </a:p>
          <a:p>
            <a:pPr indent="-342900" lvl="0" marL="457200" rtl="0" algn="l">
              <a:spcBef>
                <a:spcPts val="0"/>
              </a:spcBef>
              <a:spcAft>
                <a:spcPts val="0"/>
              </a:spcAft>
              <a:buSzPts val="1800"/>
              <a:buChar char="●"/>
            </a:pPr>
            <a:r>
              <a:rPr b="0" lang="en-GB" sz="1800"/>
              <a:t>1960s: </a:t>
            </a:r>
            <a:r>
              <a:rPr lang="en-GB" sz="1800"/>
              <a:t>is it ethical</a:t>
            </a:r>
            <a:r>
              <a:rPr b="0" lang="en-GB" sz="1800"/>
              <a:t> to produce cars without seatbelts?</a:t>
            </a:r>
            <a:endParaRPr b="0" sz="1800"/>
          </a:p>
          <a:p>
            <a:pPr indent="-342900" lvl="0" marL="457200" rtl="0" algn="l">
              <a:spcBef>
                <a:spcPts val="0"/>
              </a:spcBef>
              <a:spcAft>
                <a:spcPts val="0"/>
              </a:spcAft>
              <a:buSzPts val="1800"/>
              <a:buChar char="●"/>
            </a:pPr>
            <a:r>
              <a:rPr b="0" lang="en-GB" sz="1800"/>
              <a:t>Today: </a:t>
            </a:r>
            <a:r>
              <a:rPr lang="en-GB" sz="1800"/>
              <a:t>is it legal</a:t>
            </a:r>
            <a:r>
              <a:rPr b="0" lang="en-GB" sz="1800"/>
              <a:t> to not wear car seatbelts?</a:t>
            </a:r>
            <a:endParaRPr b="0" sz="1800"/>
          </a:p>
          <a:p>
            <a:pPr indent="-342900" lvl="0" marL="457200" rtl="0" algn="l">
              <a:spcBef>
                <a:spcPts val="0"/>
              </a:spcBef>
              <a:spcAft>
                <a:spcPts val="0"/>
              </a:spcAft>
              <a:buSzPts val="1800"/>
              <a:buChar char="●"/>
            </a:pPr>
            <a:r>
              <a:rPr b="0" lang="en-GB" sz="1800"/>
              <a:t>Today: </a:t>
            </a:r>
            <a:r>
              <a:rPr lang="en-GB" sz="1800"/>
              <a:t>is it legal </a:t>
            </a:r>
            <a:r>
              <a:rPr b="0" lang="en-GB" sz="1800"/>
              <a:t>to produce cars without seatbelts?</a:t>
            </a:r>
            <a:endParaRPr b="0" sz="1800"/>
          </a:p>
          <a:p>
            <a:pPr indent="-342900" lvl="0" marL="457200" rtl="0" algn="l">
              <a:spcBef>
                <a:spcPts val="0"/>
              </a:spcBef>
              <a:spcAft>
                <a:spcPts val="0"/>
              </a:spcAft>
              <a:buSzPts val="1800"/>
              <a:buChar char="●"/>
            </a:pPr>
            <a:r>
              <a:rPr b="0" lang="en-GB" sz="1800"/>
              <a:t>Today: </a:t>
            </a:r>
            <a:r>
              <a:rPr lang="en-GB" sz="1800"/>
              <a:t>is it ethical</a:t>
            </a:r>
            <a:r>
              <a:rPr b="0" lang="en-GB" sz="1800"/>
              <a:t> to produce cars without seatbelts?</a:t>
            </a:r>
            <a:endParaRPr b="0" sz="1800"/>
          </a:p>
          <a:p>
            <a:pPr indent="-342900" lvl="0" marL="457200" rtl="0" algn="l">
              <a:spcBef>
                <a:spcPts val="0"/>
              </a:spcBef>
              <a:spcAft>
                <a:spcPts val="0"/>
              </a:spcAft>
              <a:buSzPts val="1800"/>
              <a:buChar char="●"/>
            </a:pPr>
            <a:r>
              <a:rPr lang="en-GB" sz="1800"/>
              <a:t>Is the law</a:t>
            </a:r>
            <a:r>
              <a:rPr b="0" lang="en-GB" sz="1800"/>
              <a:t> enforcing us to wear seatbelts </a:t>
            </a:r>
            <a:r>
              <a:rPr lang="en-GB" sz="1800"/>
              <a:t>ethical? Is it harming my freedom of choice?</a:t>
            </a:r>
            <a:endParaRPr sz="1800"/>
          </a:p>
          <a:p>
            <a:pPr indent="0" lvl="0" marL="0" rtl="0" algn="l">
              <a:spcBef>
                <a:spcPts val="280"/>
              </a:spcBef>
              <a:spcAft>
                <a:spcPts val="0"/>
              </a:spcAft>
              <a:buNone/>
            </a:pPr>
            <a:r>
              <a:t/>
            </a:r>
            <a:endParaRPr sz="1800"/>
          </a:p>
          <a:p>
            <a:pPr indent="0" lvl="0" marL="0" rtl="0" algn="l">
              <a:spcBef>
                <a:spcPts val="280"/>
              </a:spcBef>
              <a:spcAft>
                <a:spcPts val="0"/>
              </a:spcAft>
              <a:buNone/>
            </a:pPr>
            <a:r>
              <a:rPr lang="en-GB" sz="1800"/>
              <a:t>Law and ethics are changing in time and one can influence another. </a:t>
            </a:r>
            <a:br>
              <a:rPr lang="en-GB" sz="1800"/>
            </a:br>
            <a:r>
              <a:rPr b="0" lang="en-GB" sz="1600"/>
              <a:t>Replace seatbelts with “assisted driving”. Or with “wearing masks during a pandemic”. Consider these analogy in the discourse of “freedom of expression” versus “laws against fascism / antisemitism”</a:t>
            </a:r>
            <a:endParaRPr b="0" sz="1600"/>
          </a:p>
          <a:p>
            <a:pPr indent="0" lvl="0" marL="457200" rtl="0" algn="l">
              <a:spcBef>
                <a:spcPts val="280"/>
              </a:spcBef>
              <a:spcAft>
                <a:spcPts val="0"/>
              </a:spcAft>
              <a:buNone/>
            </a:pPr>
            <a:r>
              <a:t/>
            </a:r>
            <a:endParaRPr sz="1800">
              <a:latin typeface="Arial"/>
              <a:ea typeface="Arial"/>
              <a:cs typeface="Arial"/>
              <a:sym typeface="Arial"/>
            </a:endParaRPr>
          </a:p>
        </p:txBody>
      </p:sp>
      <p:sp>
        <p:nvSpPr>
          <p:cNvPr id="340" name="Google Shape;340;p4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41" name="Google Shape;341;p45"/>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5"/>
          <p:cNvSpPr/>
          <p:nvPr/>
        </p:nvSpPr>
        <p:spPr>
          <a:xfrm>
            <a:off x="7983526" y="480076"/>
            <a:ext cx="585300" cy="585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
          <p:cNvSpPr/>
          <p:nvPr/>
        </p:nvSpPr>
        <p:spPr>
          <a:xfrm>
            <a:off x="8070668" y="654361"/>
            <a:ext cx="411300" cy="411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5"/>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Ethics in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400"/>
              <a:t>Note: today we are not going to cover research integrity, only ethical issues with study participants / study topics.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47"/>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Presemo</a:t>
            </a:r>
            <a:endParaRPr sz="2500"/>
          </a:p>
          <a:p>
            <a:pPr indent="0" lvl="0" marL="0" rtl="0" algn="l">
              <a:spcBef>
                <a:spcPts val="0"/>
              </a:spcBef>
              <a:spcAft>
                <a:spcPts val="0"/>
              </a:spcAft>
              <a:buNone/>
            </a:pPr>
            <a:br>
              <a:rPr lang="en-GB" sz="2900"/>
            </a:br>
            <a:r>
              <a:rPr lang="en-GB" sz="2900"/>
              <a:t>Think about the studies that you have covered in this course, the studies you might want to run if you will work as a researcher/data analyst in a university or a company.</a:t>
            </a:r>
            <a:endParaRPr sz="2900"/>
          </a:p>
          <a:p>
            <a:pPr indent="0" lvl="0" marL="0" rtl="0" algn="l">
              <a:spcBef>
                <a:spcPts val="0"/>
              </a:spcBef>
              <a:spcAft>
                <a:spcPts val="0"/>
              </a:spcAft>
              <a:buNone/>
            </a:pPr>
            <a:br>
              <a:rPr lang="en-GB" sz="2900"/>
            </a:br>
            <a:r>
              <a:rPr lang="en-GB" sz="2900"/>
              <a:t>Is it ethical to …? Is it legal to …?</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a:t>
            </a:r>
            <a:endParaRPr/>
          </a:p>
        </p:txBody>
      </p:sp>
      <p:sp>
        <p:nvSpPr>
          <p:cNvPr id="362" name="Google Shape;362;p48"/>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0" lvl="0" marL="0" rtl="0" algn="l">
              <a:spcBef>
                <a:spcPts val="280"/>
              </a:spcBef>
              <a:spcAft>
                <a:spcPts val="0"/>
              </a:spcAft>
              <a:buNone/>
            </a:pPr>
            <a:r>
              <a:rPr lang="en-GB" sz="2400"/>
              <a:t>Multiple ethical aspects in research</a:t>
            </a:r>
            <a:endParaRPr b="0" i="1" sz="2400"/>
          </a:p>
          <a:p>
            <a:pPr indent="-381000" lvl="0" marL="457200" marR="0" rtl="0" algn="l">
              <a:lnSpc>
                <a:spcPct val="100000"/>
              </a:lnSpc>
              <a:spcBef>
                <a:spcPts val="280"/>
              </a:spcBef>
              <a:spcAft>
                <a:spcPts val="0"/>
              </a:spcAft>
              <a:buClr>
                <a:schemeClr val="dk1"/>
              </a:buClr>
              <a:buSzPts val="2400"/>
              <a:buFont typeface="Arial"/>
              <a:buChar char="●"/>
            </a:pPr>
            <a:r>
              <a:rPr lang="en-GB" sz="2400"/>
              <a:t>collecting, managing, and sharing data</a:t>
            </a:r>
            <a:endParaRPr sz="2400"/>
          </a:p>
          <a:p>
            <a:pPr indent="-381000" lvl="0" marL="457200" marR="0" rtl="0" algn="l">
              <a:lnSpc>
                <a:spcPct val="100000"/>
              </a:lnSpc>
              <a:spcBef>
                <a:spcPts val="0"/>
              </a:spcBef>
              <a:spcAft>
                <a:spcPts val="0"/>
              </a:spcAft>
              <a:buClr>
                <a:schemeClr val="dk1"/>
              </a:buClr>
              <a:buSzPts val="2400"/>
              <a:buFont typeface="Arial"/>
              <a:buChar char="●"/>
            </a:pPr>
            <a:r>
              <a:rPr lang="en-GB" sz="2400"/>
              <a:t>collegial openness</a:t>
            </a:r>
            <a:endParaRPr sz="2400"/>
          </a:p>
          <a:p>
            <a:pPr indent="-381000" lvl="0" marL="457200" marR="0" rtl="0" algn="l">
              <a:lnSpc>
                <a:spcPct val="100000"/>
              </a:lnSpc>
              <a:spcBef>
                <a:spcPts val="0"/>
              </a:spcBef>
              <a:spcAft>
                <a:spcPts val="0"/>
              </a:spcAft>
              <a:buClr>
                <a:schemeClr val="dk1"/>
              </a:buClr>
              <a:buSzPts val="2400"/>
              <a:buFont typeface="Arial"/>
              <a:buChar char="●"/>
            </a:pPr>
            <a:r>
              <a:rPr lang="en-GB" sz="2400"/>
              <a:t>ethicality of a study with human subjects</a:t>
            </a:r>
            <a:endParaRPr sz="2400"/>
          </a:p>
          <a:p>
            <a:pPr indent="-381000" lvl="0" marL="457200" marR="0" rtl="0" algn="l">
              <a:lnSpc>
                <a:spcPct val="100000"/>
              </a:lnSpc>
              <a:spcBef>
                <a:spcPts val="0"/>
              </a:spcBef>
              <a:spcAft>
                <a:spcPts val="0"/>
              </a:spcAft>
              <a:buSzPts val="2400"/>
              <a:buChar char="●"/>
            </a:pPr>
            <a:r>
              <a:rPr lang="en-GB" sz="2400"/>
              <a:t>ethicality of a technology</a:t>
            </a:r>
            <a:endParaRPr sz="2400"/>
          </a:p>
          <a:p>
            <a:pPr indent="-381000" lvl="0" marL="457200" marR="0" rtl="0" algn="l">
              <a:lnSpc>
                <a:spcPct val="100000"/>
              </a:lnSpc>
              <a:spcBef>
                <a:spcPts val="0"/>
              </a:spcBef>
              <a:spcAft>
                <a:spcPts val="0"/>
              </a:spcAft>
              <a:buClr>
                <a:schemeClr val="dk1"/>
              </a:buClr>
              <a:buSzPts val="2400"/>
              <a:buFont typeface="Arial"/>
              <a:buChar char="●"/>
            </a:pPr>
            <a:r>
              <a:rPr lang="en-GB" sz="2400"/>
              <a:t>misconduct and dealing with misconduct claims</a:t>
            </a:r>
            <a:endParaRPr sz="2400"/>
          </a:p>
          <a:p>
            <a:pPr indent="0" lvl="0" marL="457200" rtl="0" algn="l">
              <a:spcBef>
                <a:spcPts val="280"/>
              </a:spcBef>
              <a:spcAft>
                <a:spcPts val="0"/>
              </a:spcAft>
              <a:buNone/>
            </a:pPr>
            <a:r>
              <a:t/>
            </a:r>
            <a:endParaRPr/>
          </a:p>
          <a:p>
            <a:pPr indent="0" lvl="0" marL="0" rtl="0" algn="l">
              <a:spcBef>
                <a:spcPts val="280"/>
              </a:spcBef>
              <a:spcAft>
                <a:spcPts val="0"/>
              </a:spcAft>
              <a:buNone/>
            </a:pPr>
            <a:r>
              <a:rPr lang="en-GB" sz="1900"/>
              <a:t>Aalto Research Ethics course (2ECTS) by Henriikka Mustajoki plus other materials at </a:t>
            </a:r>
            <a:r>
              <a:rPr lang="en-GB" sz="1900" u="sng">
                <a:solidFill>
                  <a:schemeClr val="hlink"/>
                </a:solidFill>
                <a:hlinkClick r:id="rId3"/>
              </a:rPr>
              <a:t>https://mycourses.aalto.fi/course/view.php?id=23138</a:t>
            </a:r>
            <a:r>
              <a:rPr lang="en-GB" sz="1900"/>
              <a:t>  </a:t>
            </a:r>
            <a:endParaRPr sz="1900"/>
          </a:p>
        </p:txBody>
      </p:sp>
      <p:sp>
        <p:nvSpPr>
          <p:cNvPr id="363" name="Google Shape;363;p4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64" name="Google Shape;364;p48"/>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8"/>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8"/>
          <p:cNvSpPr/>
          <p:nvPr/>
        </p:nvSpPr>
        <p:spPr>
          <a:xfrm>
            <a:off x="8070668" y="654361"/>
            <a:ext cx="411300" cy="411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8"/>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373" name="Google Shape;373;p49"/>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381000" lvl="0" marL="457200" marR="0" rtl="0" algn="l">
              <a:lnSpc>
                <a:spcPct val="100000"/>
              </a:lnSpc>
              <a:spcBef>
                <a:spcPts val="280"/>
              </a:spcBef>
              <a:spcAft>
                <a:spcPts val="0"/>
              </a:spcAft>
              <a:buSzPts val="2400"/>
              <a:buAutoNum type="arabicPeriod"/>
            </a:pPr>
            <a:r>
              <a:rPr lang="en-GB" sz="2400"/>
              <a:t>Medical research with human participants, human organs, tissues and cells</a:t>
            </a:r>
            <a:endParaRPr sz="2400"/>
          </a:p>
          <a:p>
            <a:pPr indent="0" lvl="0" marL="0" marR="0" rtl="0" algn="l">
              <a:lnSpc>
                <a:spcPct val="100000"/>
              </a:lnSpc>
              <a:spcBef>
                <a:spcPts val="280"/>
              </a:spcBef>
              <a:spcAft>
                <a:spcPts val="0"/>
              </a:spcAft>
              <a:buNone/>
            </a:pPr>
            <a:r>
              <a:t/>
            </a:r>
            <a:endParaRPr sz="2400"/>
          </a:p>
          <a:p>
            <a:pPr indent="0" lvl="0" marL="0" marR="0" rtl="0" algn="l">
              <a:lnSpc>
                <a:spcPct val="100000"/>
              </a:lnSpc>
              <a:spcBef>
                <a:spcPts val="280"/>
              </a:spcBef>
              <a:spcAft>
                <a:spcPts val="0"/>
              </a:spcAft>
              <a:buNone/>
            </a:pPr>
            <a:r>
              <a:rPr b="0" lang="en-GB" sz="1650">
                <a:solidFill>
                  <a:srgbClr val="2D2D2D"/>
                </a:solidFill>
                <a:highlight>
                  <a:srgbClr val="FFFFFF"/>
                </a:highlight>
                <a:latin typeface="Georgia"/>
                <a:ea typeface="Georgia"/>
                <a:cs typeface="Georgia"/>
                <a:sym typeface="Georgia"/>
              </a:rPr>
              <a:t>‘Medical research means research involving intervention in the integrity of a person, human embryo or human foetus for the purpose of increasing knowledge of health, the causes, symptoms, diagnosis, treatment and prevention of diseases or the nature of diseases in general, and which is not a clinical trial as defined in the Clinical Trials Regulation’ (</a:t>
            </a:r>
            <a:r>
              <a:rPr b="0" lang="en-GB" sz="1650" u="sng">
                <a:solidFill>
                  <a:schemeClr val="hlink"/>
                </a:solidFill>
                <a:highlight>
                  <a:srgbClr val="FFFFFF"/>
                </a:highlight>
                <a:latin typeface="Georgia"/>
                <a:ea typeface="Georgia"/>
                <a:cs typeface="Georgia"/>
                <a:sym typeface="Georgia"/>
                <a:hlinkClick r:id="rId3"/>
              </a:rPr>
              <a:t>Medical Research Act (488/1999)</a:t>
            </a:r>
            <a:r>
              <a:rPr b="0" i="1" lang="en-GB" sz="1650">
                <a:solidFill>
                  <a:srgbClr val="2D2D2D"/>
                </a:solidFill>
                <a:highlight>
                  <a:srgbClr val="FFFFFF"/>
                </a:highlight>
                <a:latin typeface="Georgia"/>
                <a:ea typeface="Georgia"/>
                <a:cs typeface="Georgia"/>
                <a:sym typeface="Georgia"/>
              </a:rPr>
              <a:t>, Section 2(1) as amended by the Act 984/2021, see also below).</a:t>
            </a:r>
            <a:endParaRPr sz="2700"/>
          </a:p>
        </p:txBody>
      </p:sp>
      <p:sp>
        <p:nvSpPr>
          <p:cNvPr id="374" name="Google Shape;374;p4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75" name="Google Shape;375;p49"/>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9"/>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9"/>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9"/>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9"/>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4"/>
              </a:rPr>
              <a:t>https://www.aalto.fi/en/aalto-community-hub/how-to-make-an-ethics-self-assessment-in-research-projects-aalto-support-and-guidelines</a:t>
            </a:r>
            <a:r>
              <a:rPr lang="en-GB" sz="900"/>
              <a:t> </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385" name="Google Shape;385;p50"/>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2. Non-medical research with human participants</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Think of all the risks which may occur to your research participants and how to mitigate them. </a:t>
            </a:r>
            <a:r>
              <a:rPr lang="en-GB" sz="1800"/>
              <a:t>The risks could be physical, social and psychological</a:t>
            </a:r>
            <a:r>
              <a:rPr b="0" lang="en-GB" sz="1800"/>
              <a:t>.</a:t>
            </a:r>
            <a:endParaRPr b="0" sz="1800"/>
          </a:p>
          <a:p>
            <a:pPr indent="-342900" lvl="0" marL="457200" marR="0" rtl="0" algn="l">
              <a:lnSpc>
                <a:spcPct val="100000"/>
              </a:lnSpc>
              <a:spcBef>
                <a:spcPts val="0"/>
              </a:spcBef>
              <a:spcAft>
                <a:spcPts val="0"/>
              </a:spcAft>
              <a:buSzPts val="1800"/>
              <a:buChar char="●"/>
            </a:pPr>
            <a:r>
              <a:rPr b="0" lang="en-GB" sz="1800"/>
              <a:t>Familiarise yourself and comply with personal data regulations.</a:t>
            </a:r>
            <a:endParaRPr b="0" sz="1800"/>
          </a:p>
          <a:p>
            <a:pPr indent="-342900" lvl="0" marL="457200" marR="0" rtl="0" algn="l">
              <a:lnSpc>
                <a:spcPct val="100000"/>
              </a:lnSpc>
              <a:spcBef>
                <a:spcPts val="0"/>
              </a:spcBef>
              <a:spcAft>
                <a:spcPts val="0"/>
              </a:spcAft>
              <a:buSzPts val="1800"/>
              <a:buChar char="●"/>
            </a:pPr>
            <a:r>
              <a:rPr b="0" lang="en-GB" sz="1800"/>
              <a:t>Aalto University has a </a:t>
            </a:r>
            <a:r>
              <a:rPr lang="en-GB" sz="1800"/>
              <a:t>Research Ethics Committee</a:t>
            </a:r>
            <a:r>
              <a:rPr b="0" lang="en-GB" sz="1800"/>
              <a:t> which handles Aalto researchers’ requests for research ethics reviews for research projects with human participants.</a:t>
            </a:r>
            <a:endParaRPr b="0" sz="1800"/>
          </a:p>
          <a:p>
            <a:pPr indent="0" lvl="0" marL="0" marR="0" rtl="0" algn="l">
              <a:lnSpc>
                <a:spcPct val="100000"/>
              </a:lnSpc>
              <a:spcBef>
                <a:spcPts val="280"/>
              </a:spcBef>
              <a:spcAft>
                <a:spcPts val="0"/>
              </a:spcAft>
              <a:buNone/>
            </a:pPr>
            <a:r>
              <a:t/>
            </a:r>
            <a:endParaRPr b="0" sz="1800"/>
          </a:p>
          <a:p>
            <a:pPr indent="0" lvl="0" marL="0" marR="0" rtl="0" algn="l">
              <a:lnSpc>
                <a:spcPct val="100000"/>
              </a:lnSpc>
              <a:spcBef>
                <a:spcPts val="280"/>
              </a:spcBef>
              <a:spcAft>
                <a:spcPts val="0"/>
              </a:spcAft>
              <a:buNone/>
            </a:pPr>
            <a:r>
              <a:rPr b="0" lang="en-GB" sz="1800"/>
              <a:t>This is </a:t>
            </a:r>
            <a:r>
              <a:rPr lang="en-GB" sz="1800"/>
              <a:t>not</a:t>
            </a:r>
            <a:r>
              <a:rPr b="0" lang="en-GB" sz="1800"/>
              <a:t> an ethical permit, this is a statement of ethicality from the committee. While sometimes it is not mandatory to go through ethical review in Finland, you might encounter difficulties with the journals when publishing your findings. </a:t>
            </a:r>
            <a:endParaRPr b="0" sz="1800"/>
          </a:p>
          <a:p>
            <a:pPr indent="0" lvl="0" marL="457200" marR="0" rtl="0" algn="l">
              <a:lnSpc>
                <a:spcPct val="100000"/>
              </a:lnSpc>
              <a:spcBef>
                <a:spcPts val="280"/>
              </a:spcBef>
              <a:spcAft>
                <a:spcPts val="0"/>
              </a:spcAft>
              <a:buNone/>
            </a:pPr>
            <a:r>
              <a:t/>
            </a:r>
            <a:endParaRPr b="0" sz="1800"/>
          </a:p>
        </p:txBody>
      </p:sp>
      <p:sp>
        <p:nvSpPr>
          <p:cNvPr id="386" name="Google Shape;386;p5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87" name="Google Shape;387;p50"/>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0"/>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397" name="Google Shape;397;p51"/>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3. Processing of personal data</a:t>
            </a:r>
            <a:endParaRPr sz="2400"/>
          </a:p>
          <a:p>
            <a:pPr indent="-342900" lvl="0" marL="457200" marR="0" rtl="0" algn="l">
              <a:lnSpc>
                <a:spcPct val="100000"/>
              </a:lnSpc>
              <a:spcBef>
                <a:spcPts val="280"/>
              </a:spcBef>
              <a:spcAft>
                <a:spcPts val="0"/>
              </a:spcAft>
              <a:buSzPts val="1800"/>
              <a:buChar char="●"/>
            </a:pPr>
            <a:r>
              <a:rPr b="0" lang="en-GB" sz="1800"/>
              <a:t>Personal data is any data or information relating to an identified or identifiable natural person. </a:t>
            </a:r>
            <a:endParaRPr b="0" sz="1800"/>
          </a:p>
          <a:p>
            <a:pPr indent="-342900" lvl="0" marL="457200" marR="0" rtl="0" algn="l">
              <a:lnSpc>
                <a:spcPct val="100000"/>
              </a:lnSpc>
              <a:spcBef>
                <a:spcPts val="0"/>
              </a:spcBef>
              <a:spcAft>
                <a:spcPts val="0"/>
              </a:spcAft>
              <a:buSzPts val="1800"/>
              <a:buChar char="●"/>
            </a:pPr>
            <a:r>
              <a:rPr b="0" lang="en-GB" sz="1800"/>
              <a:t>Basically anything you measure from an individual is a fingerprint. </a:t>
            </a:r>
            <a:endParaRPr b="0" sz="1800"/>
          </a:p>
          <a:p>
            <a:pPr indent="-342900" lvl="0" marL="457200" marR="0" rtl="0" algn="l">
              <a:lnSpc>
                <a:spcPct val="100000"/>
              </a:lnSpc>
              <a:spcBef>
                <a:spcPts val="0"/>
              </a:spcBef>
              <a:spcAft>
                <a:spcPts val="0"/>
              </a:spcAft>
              <a:buSzPts val="1800"/>
              <a:buChar char="●"/>
            </a:pPr>
            <a:r>
              <a:rPr b="0" lang="en-GB" sz="1800"/>
              <a:t>True-anonymisation is very hard and often impossible without completely destroying the data.</a:t>
            </a:r>
            <a:endParaRPr b="0" sz="1800"/>
          </a:p>
          <a:p>
            <a:pPr indent="-342900" lvl="0" marL="457200" marR="0" rtl="0" algn="l">
              <a:lnSpc>
                <a:spcPct val="100000"/>
              </a:lnSpc>
              <a:spcBef>
                <a:spcPts val="0"/>
              </a:spcBef>
              <a:spcAft>
                <a:spcPts val="0"/>
              </a:spcAft>
              <a:buSzPts val="1800"/>
              <a:buChar char="●"/>
            </a:pPr>
            <a:r>
              <a:rPr b="0" lang="en-GB" sz="1800"/>
              <a:t>Ethical review needed if </a:t>
            </a:r>
            <a:r>
              <a:rPr lang="en-GB" sz="1800"/>
              <a:t>special categories of personal data</a:t>
            </a:r>
            <a:r>
              <a:rPr b="0" lang="en-GB" sz="1800"/>
              <a:t> are processed: </a:t>
            </a:r>
            <a:r>
              <a:rPr b="0" i="1" lang="en-GB" sz="1400"/>
              <a:t>Data revealing racial or ethnic origin, political opinions, religious or philosophical beliefs, or trade union membership, and the processing of genetic data, biometric data for the purpose of uniquely identifying a natural person, data concerning health or data concerning a natural person's sex life or sexual orient at ion (Article 9(1) of the GDPR)</a:t>
            </a:r>
            <a:br>
              <a:rPr b="0" lang="en-GB" sz="1800"/>
            </a:br>
            <a:endParaRPr b="0" sz="1800"/>
          </a:p>
          <a:p>
            <a:pPr indent="0" lvl="0" marL="0" marR="0" rtl="0" algn="l">
              <a:lnSpc>
                <a:spcPct val="100000"/>
              </a:lnSpc>
              <a:spcBef>
                <a:spcPts val="280"/>
              </a:spcBef>
              <a:spcAft>
                <a:spcPts val="0"/>
              </a:spcAft>
              <a:buNone/>
            </a:pPr>
            <a:r>
              <a:rPr b="0" lang="en-GB" sz="1800"/>
              <a:t>More on this later in the slides</a:t>
            </a:r>
            <a:endParaRPr b="0" sz="1800"/>
          </a:p>
        </p:txBody>
      </p:sp>
      <p:sp>
        <p:nvSpPr>
          <p:cNvPr id="398" name="Google Shape;398;p5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99" name="Google Shape;399;p51"/>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1"/>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1"/>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1"/>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09" name="Google Shape;409;p52"/>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4. Research with animals</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You need a permit to work with test animals from your local Regional State Administrative Agency. The space/laboratory/project needs to have a licence to acquire, breed, keep and take care of animals for scientific or educational purposes.</a:t>
            </a:r>
            <a:endParaRPr b="0" sz="1800"/>
          </a:p>
          <a:p>
            <a:pPr indent="-342900" lvl="0" marL="457200" marR="0" rtl="0" algn="l">
              <a:lnSpc>
                <a:spcPct val="100000"/>
              </a:lnSpc>
              <a:spcBef>
                <a:spcPts val="0"/>
              </a:spcBef>
              <a:spcAft>
                <a:spcPts val="0"/>
              </a:spcAft>
              <a:buSzPts val="1800"/>
              <a:buChar char="●"/>
            </a:pPr>
            <a:r>
              <a:rPr b="0" lang="en-GB" sz="1800"/>
              <a:t>If you work with genetically manipulated test animals, you need a permit from the Board for Gene Technology. </a:t>
            </a:r>
            <a:endParaRPr b="0" sz="1800"/>
          </a:p>
          <a:p>
            <a:pPr indent="-342900" lvl="0" marL="457200" marR="0" rtl="0" algn="l">
              <a:lnSpc>
                <a:spcPct val="100000"/>
              </a:lnSpc>
              <a:spcBef>
                <a:spcPts val="0"/>
              </a:spcBef>
              <a:spcAft>
                <a:spcPts val="0"/>
              </a:spcAft>
              <a:buSzPts val="1800"/>
              <a:buChar char="●"/>
            </a:pPr>
            <a:r>
              <a:rPr b="0" lang="en-GB" sz="1800"/>
              <a:t>A research ethics review is often required when doing research with animals.</a:t>
            </a:r>
            <a:endParaRPr b="0" sz="1800"/>
          </a:p>
          <a:p>
            <a:pPr indent="0" lvl="0" marL="0" marR="0" rtl="0" algn="l">
              <a:lnSpc>
                <a:spcPct val="100000"/>
              </a:lnSpc>
              <a:spcBef>
                <a:spcPts val="280"/>
              </a:spcBef>
              <a:spcAft>
                <a:spcPts val="0"/>
              </a:spcAft>
              <a:buNone/>
            </a:pPr>
            <a:r>
              <a:t/>
            </a:r>
            <a:endParaRPr b="0" sz="1800"/>
          </a:p>
        </p:txBody>
      </p:sp>
      <p:sp>
        <p:nvSpPr>
          <p:cNvPr id="410" name="Google Shape;410;p5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11" name="Google Shape;411;p52"/>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2"/>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2"/>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21" name="Google Shape;421;p53"/>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5. Research in non-EU countries, global south/developing countries</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Humans and vulnerability: communities, subjects and vulnerabilities, agency distribution, power dynamics​</a:t>
            </a:r>
            <a:endParaRPr b="0" sz="1800"/>
          </a:p>
          <a:p>
            <a:pPr indent="-342900" lvl="0" marL="457200" marR="0" rtl="0" algn="l">
              <a:lnSpc>
                <a:spcPct val="100000"/>
              </a:lnSpc>
              <a:spcBef>
                <a:spcPts val="0"/>
              </a:spcBef>
              <a:spcAft>
                <a:spcPts val="0"/>
              </a:spcAft>
              <a:buSzPts val="1800"/>
              <a:buChar char="●"/>
            </a:pPr>
            <a:r>
              <a:rPr b="0" lang="en-GB" sz="1800"/>
              <a:t>Materials of historical value: architecture, historical landmarks, cultural sensitivity, intangible cultural heritage​</a:t>
            </a:r>
            <a:endParaRPr b="0" sz="1800"/>
          </a:p>
          <a:p>
            <a:pPr indent="-342900" lvl="0" marL="457200" marR="0" rtl="0" algn="l">
              <a:lnSpc>
                <a:spcPct val="100000"/>
              </a:lnSpc>
              <a:spcBef>
                <a:spcPts val="0"/>
              </a:spcBef>
              <a:spcAft>
                <a:spcPts val="0"/>
              </a:spcAft>
              <a:buSzPts val="1800"/>
              <a:buChar char="●"/>
            </a:pPr>
            <a:r>
              <a:rPr b="0" lang="en-GB" sz="1800"/>
              <a:t>Sensitive topics: genetic, health, sexual, lifestyle, ethnicity, political opinion, religious or philosophical conviction, value conflicts​</a:t>
            </a:r>
            <a:endParaRPr b="0" sz="1800"/>
          </a:p>
          <a:p>
            <a:pPr indent="-342900" lvl="0" marL="457200" marR="0" rtl="0" algn="l">
              <a:lnSpc>
                <a:spcPct val="100000"/>
              </a:lnSpc>
              <a:spcBef>
                <a:spcPts val="0"/>
              </a:spcBef>
              <a:spcAft>
                <a:spcPts val="0"/>
              </a:spcAft>
              <a:buSzPts val="1800"/>
              <a:buChar char="●"/>
            </a:pPr>
            <a:r>
              <a:rPr b="0" lang="en-GB" sz="1800"/>
              <a:t>Personal data transfers</a:t>
            </a:r>
            <a:endParaRPr b="0" sz="1800"/>
          </a:p>
          <a:p>
            <a:pPr indent="0" lvl="0" marL="457200" marR="0" rtl="0" algn="l">
              <a:lnSpc>
                <a:spcPct val="100000"/>
              </a:lnSpc>
              <a:spcBef>
                <a:spcPts val="280"/>
              </a:spcBef>
              <a:spcAft>
                <a:spcPts val="0"/>
              </a:spcAft>
              <a:buNone/>
            </a:pPr>
            <a:r>
              <a:t/>
            </a:r>
            <a:endParaRPr b="0" sz="1800"/>
          </a:p>
          <a:p>
            <a:pPr indent="0" lvl="0" marL="0" marR="0" rtl="0" algn="l">
              <a:lnSpc>
                <a:spcPct val="100000"/>
              </a:lnSpc>
              <a:spcBef>
                <a:spcPts val="280"/>
              </a:spcBef>
              <a:spcAft>
                <a:spcPts val="0"/>
              </a:spcAft>
              <a:buNone/>
            </a:pPr>
            <a:r>
              <a:rPr b="0" lang="en-GB" sz="1800"/>
              <a:t>Note that you might need a research ethics review</a:t>
            </a:r>
            <a:endParaRPr b="0" sz="1800"/>
          </a:p>
          <a:p>
            <a:pPr indent="0" lvl="0" marL="0" marR="0" rtl="0" algn="l">
              <a:lnSpc>
                <a:spcPct val="100000"/>
              </a:lnSpc>
              <a:spcBef>
                <a:spcPts val="280"/>
              </a:spcBef>
              <a:spcAft>
                <a:spcPts val="0"/>
              </a:spcAft>
              <a:buNone/>
            </a:pPr>
            <a:r>
              <a:t/>
            </a:r>
            <a:endParaRPr b="0" sz="1800"/>
          </a:p>
        </p:txBody>
      </p:sp>
      <p:sp>
        <p:nvSpPr>
          <p:cNvPr id="422" name="Google Shape;422;p5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23" name="Google Shape;423;p53"/>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33" name="Google Shape;433;p54"/>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6. Environment &amp; safety</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The European Commission also requires that you follow the </a:t>
            </a:r>
            <a:r>
              <a:rPr lang="en-GB" sz="1800"/>
              <a:t>‘do no significant harm’</a:t>
            </a:r>
            <a:r>
              <a:rPr b="0" lang="en-GB" sz="1800"/>
              <a:t> principle which means that your research should not do any significant harm against any of the six environmental objectives covered by the Taxonomy Regulation (2020/852):</a:t>
            </a:r>
            <a:endParaRPr b="0" sz="1800"/>
          </a:p>
          <a:p>
            <a:pPr indent="-342900" lvl="1" marL="914400" marR="0" rtl="0" algn="l">
              <a:lnSpc>
                <a:spcPct val="100000"/>
              </a:lnSpc>
              <a:spcBef>
                <a:spcPts val="0"/>
              </a:spcBef>
              <a:spcAft>
                <a:spcPts val="0"/>
              </a:spcAft>
              <a:buSzPts val="1800"/>
              <a:buAutoNum type="alphaLcPeriod"/>
            </a:pPr>
            <a:r>
              <a:rPr lang="en-GB" sz="1800"/>
              <a:t>Significant greenhouse gas emissions</a:t>
            </a:r>
            <a:endParaRPr sz="1800"/>
          </a:p>
          <a:p>
            <a:pPr indent="-342900" lvl="1" marL="914400" marR="0" rtl="0" algn="l">
              <a:lnSpc>
                <a:spcPct val="100000"/>
              </a:lnSpc>
              <a:spcBef>
                <a:spcPts val="0"/>
              </a:spcBef>
              <a:spcAft>
                <a:spcPts val="0"/>
              </a:spcAft>
              <a:buSzPts val="1800"/>
              <a:buAutoNum type="alphaLcPeriod"/>
            </a:pPr>
            <a:r>
              <a:rPr lang="en-GB" sz="1800"/>
              <a:t>Significantly harming climate change</a:t>
            </a:r>
            <a:endParaRPr sz="1800"/>
          </a:p>
          <a:p>
            <a:pPr indent="-342900" lvl="1" marL="914400" marR="0" rtl="0" algn="l">
              <a:lnSpc>
                <a:spcPct val="100000"/>
              </a:lnSpc>
              <a:spcBef>
                <a:spcPts val="0"/>
              </a:spcBef>
              <a:spcAft>
                <a:spcPts val="0"/>
              </a:spcAft>
              <a:buSzPts val="1800"/>
              <a:buAutoNum type="alphaLcPeriod"/>
            </a:pPr>
            <a:r>
              <a:rPr lang="en-GB" sz="1800"/>
              <a:t>Significant harm to water and marine resources</a:t>
            </a:r>
            <a:endParaRPr sz="1800"/>
          </a:p>
          <a:p>
            <a:pPr indent="-342900" lvl="1" marL="914400" marR="0" rtl="0" algn="l">
              <a:lnSpc>
                <a:spcPct val="100000"/>
              </a:lnSpc>
              <a:spcBef>
                <a:spcPts val="0"/>
              </a:spcBef>
              <a:spcAft>
                <a:spcPts val="0"/>
              </a:spcAft>
              <a:buSzPts val="1800"/>
              <a:buAutoNum type="alphaLcPeriod"/>
            </a:pPr>
            <a:r>
              <a:rPr lang="en-GB" sz="1800"/>
              <a:t>Significant harm to recycling </a:t>
            </a:r>
            <a:endParaRPr sz="1800"/>
          </a:p>
          <a:p>
            <a:pPr indent="-342900" lvl="1" marL="914400" marR="0" rtl="0" algn="l">
              <a:lnSpc>
                <a:spcPct val="100000"/>
              </a:lnSpc>
              <a:spcBef>
                <a:spcPts val="0"/>
              </a:spcBef>
              <a:spcAft>
                <a:spcPts val="0"/>
              </a:spcAft>
              <a:buSzPts val="1800"/>
              <a:buAutoNum type="alphaLcPeriod"/>
            </a:pPr>
            <a:r>
              <a:rPr lang="en-GB" sz="1800"/>
              <a:t>Significant increase in pollution</a:t>
            </a:r>
            <a:endParaRPr sz="1800"/>
          </a:p>
          <a:p>
            <a:pPr indent="-342900" lvl="1" marL="914400" marR="0" rtl="0" algn="l">
              <a:lnSpc>
                <a:spcPct val="100000"/>
              </a:lnSpc>
              <a:spcBef>
                <a:spcPts val="0"/>
              </a:spcBef>
              <a:spcAft>
                <a:spcPts val="0"/>
              </a:spcAft>
              <a:buSzPts val="1800"/>
              <a:buAutoNum type="alphaLcPeriod"/>
            </a:pPr>
            <a:r>
              <a:rPr lang="en-GB" sz="1800"/>
              <a:t>Significant harm to protection of biodiversity</a:t>
            </a:r>
            <a:endParaRPr sz="1800"/>
          </a:p>
          <a:p>
            <a:pPr indent="0" lvl="0" marL="0" marR="0" rtl="0" algn="l">
              <a:lnSpc>
                <a:spcPct val="100000"/>
              </a:lnSpc>
              <a:spcBef>
                <a:spcPts val="280"/>
              </a:spcBef>
              <a:spcAft>
                <a:spcPts val="0"/>
              </a:spcAft>
              <a:buNone/>
            </a:pPr>
            <a:r>
              <a:t/>
            </a:r>
            <a:endParaRPr b="0" sz="1800"/>
          </a:p>
        </p:txBody>
      </p:sp>
      <p:sp>
        <p:nvSpPr>
          <p:cNvPr id="434" name="Google Shape;434;p5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35" name="Google Shape;435;p54"/>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4"/>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4"/>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4"/>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4"/>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There are more slides than we will cover, but they are there for your reference</a:t>
            </a:r>
            <a:endParaRPr sz="4600"/>
          </a:p>
          <a:p>
            <a:pPr indent="0" lvl="0" marL="0" rtl="0" algn="l">
              <a:spcBef>
                <a:spcPts val="0"/>
              </a:spcBef>
              <a:spcAft>
                <a:spcPts val="0"/>
              </a:spcAft>
              <a:buNone/>
            </a:pPr>
            <a:r>
              <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45" name="Google Shape;445;p55"/>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7. Artificial Intelligence</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Human agency and oversight</a:t>
            </a:r>
            <a:endParaRPr b="0" sz="1800"/>
          </a:p>
          <a:p>
            <a:pPr indent="-342900" lvl="0" marL="457200" marR="0" rtl="0" algn="l">
              <a:lnSpc>
                <a:spcPct val="100000"/>
              </a:lnSpc>
              <a:spcBef>
                <a:spcPts val="0"/>
              </a:spcBef>
              <a:spcAft>
                <a:spcPts val="0"/>
              </a:spcAft>
              <a:buSzPts val="1800"/>
              <a:buChar char="●"/>
            </a:pPr>
            <a:r>
              <a:rPr b="0" lang="en-GB" sz="1800"/>
              <a:t>Privacy and data governance</a:t>
            </a:r>
            <a:endParaRPr b="0" sz="1800"/>
          </a:p>
          <a:p>
            <a:pPr indent="-342900" lvl="0" marL="457200" marR="0" rtl="0" algn="l">
              <a:lnSpc>
                <a:spcPct val="100000"/>
              </a:lnSpc>
              <a:spcBef>
                <a:spcPts val="0"/>
              </a:spcBef>
              <a:spcAft>
                <a:spcPts val="0"/>
              </a:spcAft>
              <a:buSzPts val="1800"/>
              <a:buChar char="●"/>
            </a:pPr>
            <a:r>
              <a:rPr b="0" lang="en-GB" sz="1800"/>
              <a:t>Fairness, diversity and non-discrimination</a:t>
            </a:r>
            <a:endParaRPr b="0" sz="1800"/>
          </a:p>
          <a:p>
            <a:pPr indent="-342900" lvl="0" marL="457200" marR="0" rtl="0" algn="l">
              <a:lnSpc>
                <a:spcPct val="100000"/>
              </a:lnSpc>
              <a:spcBef>
                <a:spcPts val="0"/>
              </a:spcBef>
              <a:spcAft>
                <a:spcPts val="0"/>
              </a:spcAft>
              <a:buSzPts val="1800"/>
              <a:buChar char="●"/>
            </a:pPr>
            <a:r>
              <a:rPr b="0" lang="en-GB" sz="1800"/>
              <a:t>Accountability </a:t>
            </a:r>
            <a:endParaRPr b="0" sz="1800"/>
          </a:p>
          <a:p>
            <a:pPr indent="-342900" lvl="0" marL="457200" marR="0" rtl="0" algn="l">
              <a:lnSpc>
                <a:spcPct val="100000"/>
              </a:lnSpc>
              <a:spcBef>
                <a:spcPts val="0"/>
              </a:spcBef>
              <a:spcAft>
                <a:spcPts val="0"/>
              </a:spcAft>
              <a:buSzPts val="1800"/>
              <a:buChar char="●"/>
            </a:pPr>
            <a:r>
              <a:rPr b="0" lang="en-GB" sz="1800"/>
              <a:t>Transparency</a:t>
            </a:r>
            <a:endParaRPr b="0" sz="1800"/>
          </a:p>
          <a:p>
            <a:pPr indent="-342900" lvl="0" marL="457200" marR="0" rtl="0" algn="l">
              <a:lnSpc>
                <a:spcPct val="100000"/>
              </a:lnSpc>
              <a:spcBef>
                <a:spcPts val="0"/>
              </a:spcBef>
              <a:spcAft>
                <a:spcPts val="0"/>
              </a:spcAft>
              <a:buSzPts val="1800"/>
              <a:buChar char="●"/>
            </a:pPr>
            <a:r>
              <a:rPr b="0" lang="en-GB" sz="1800"/>
              <a:t>Societal and environmental well-being (impact) </a:t>
            </a:r>
            <a:endParaRPr b="0" sz="1800"/>
          </a:p>
          <a:p>
            <a:pPr indent="0" lvl="0" marL="457200" marR="0" rtl="0" algn="l">
              <a:lnSpc>
                <a:spcPct val="100000"/>
              </a:lnSpc>
              <a:spcBef>
                <a:spcPts val="280"/>
              </a:spcBef>
              <a:spcAft>
                <a:spcPts val="0"/>
              </a:spcAft>
              <a:buNone/>
            </a:pPr>
            <a:r>
              <a:t/>
            </a:r>
            <a:endParaRPr b="0" sz="1800"/>
          </a:p>
          <a:p>
            <a:pPr indent="0" lvl="0" marL="0" marR="0" rtl="0" algn="l">
              <a:lnSpc>
                <a:spcPct val="100000"/>
              </a:lnSpc>
              <a:spcBef>
                <a:spcPts val="280"/>
              </a:spcBef>
              <a:spcAft>
                <a:spcPts val="0"/>
              </a:spcAft>
              <a:buNone/>
            </a:pPr>
            <a:r>
              <a:t/>
            </a:r>
            <a:endParaRPr b="0" sz="1800"/>
          </a:p>
        </p:txBody>
      </p:sp>
      <p:sp>
        <p:nvSpPr>
          <p:cNvPr id="446" name="Google Shape;446;p5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47" name="Google Shape;447;p55"/>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5"/>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5"/>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5"/>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5"/>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57" name="Google Shape;457;p56"/>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8. Dual use items</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dual-use items: non-military items that can be modified to be used in e.g. terrorism or as weapons of mass destruction</a:t>
            </a:r>
            <a:endParaRPr b="0" sz="1800"/>
          </a:p>
          <a:p>
            <a:pPr indent="-342900" lvl="0" marL="457200" marR="0" rtl="0" algn="l">
              <a:lnSpc>
                <a:spcPct val="100000"/>
              </a:lnSpc>
              <a:spcBef>
                <a:spcPts val="0"/>
              </a:spcBef>
              <a:spcAft>
                <a:spcPts val="0"/>
              </a:spcAft>
              <a:buSzPts val="1800"/>
              <a:buChar char="●"/>
            </a:pPr>
            <a:r>
              <a:rPr b="0" lang="en-GB" sz="1800"/>
              <a:t>technology which can be used to undermine democracy or human rights</a:t>
            </a:r>
            <a:endParaRPr b="0" sz="1800"/>
          </a:p>
          <a:p>
            <a:pPr indent="-342900" lvl="0" marL="457200" marR="0" rtl="0" algn="l">
              <a:lnSpc>
                <a:spcPct val="100000"/>
              </a:lnSpc>
              <a:spcBef>
                <a:spcPts val="0"/>
              </a:spcBef>
              <a:spcAft>
                <a:spcPts val="0"/>
              </a:spcAft>
              <a:buSzPts val="1800"/>
              <a:buChar char="●"/>
            </a:pPr>
            <a:r>
              <a:rPr b="0" lang="en-GB" sz="1800"/>
              <a:t>other items subject to regulations, you need to apply the proper procedures and apply for permits</a:t>
            </a:r>
            <a:endParaRPr b="0" sz="1800"/>
          </a:p>
          <a:p>
            <a:pPr indent="0" lvl="0" marL="457200" marR="0" rtl="0" algn="l">
              <a:lnSpc>
                <a:spcPct val="100000"/>
              </a:lnSpc>
              <a:spcBef>
                <a:spcPts val="280"/>
              </a:spcBef>
              <a:spcAft>
                <a:spcPts val="0"/>
              </a:spcAft>
              <a:buNone/>
            </a:pPr>
            <a:r>
              <a:t/>
            </a:r>
            <a:endParaRPr b="0" sz="1800"/>
          </a:p>
          <a:p>
            <a:pPr indent="0" lvl="0" marL="0" marR="0" rtl="0" algn="l">
              <a:lnSpc>
                <a:spcPct val="100000"/>
              </a:lnSpc>
              <a:spcBef>
                <a:spcPts val="280"/>
              </a:spcBef>
              <a:spcAft>
                <a:spcPts val="0"/>
              </a:spcAft>
              <a:buNone/>
            </a:pPr>
            <a:r>
              <a:t/>
            </a:r>
            <a:endParaRPr b="0" sz="1800"/>
          </a:p>
        </p:txBody>
      </p:sp>
      <p:sp>
        <p:nvSpPr>
          <p:cNvPr id="458" name="Google Shape;458;p5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59" name="Google Shape;459;p56"/>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6"/>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6"/>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6"/>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6"/>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7"/>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Europe</a:t>
            </a:r>
            <a:endParaRPr/>
          </a:p>
        </p:txBody>
      </p:sp>
      <p:sp>
        <p:nvSpPr>
          <p:cNvPr id="469" name="Google Shape;469;p57"/>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80"/>
              </a:spcBef>
              <a:spcAft>
                <a:spcPts val="0"/>
              </a:spcAft>
              <a:buNone/>
            </a:pPr>
            <a:r>
              <a:rPr lang="en-GB" sz="2400"/>
              <a:t>9. Potential misuse of results</a:t>
            </a:r>
            <a:endParaRPr sz="2400"/>
          </a:p>
          <a:p>
            <a:pPr indent="0" lvl="0" marL="0" marR="0" rtl="0" algn="l">
              <a:lnSpc>
                <a:spcPct val="100000"/>
              </a:lnSpc>
              <a:spcBef>
                <a:spcPts val="280"/>
              </a:spcBef>
              <a:spcAft>
                <a:spcPts val="0"/>
              </a:spcAft>
              <a:buNone/>
            </a:pPr>
            <a:r>
              <a:t/>
            </a:r>
            <a:endParaRPr sz="2400"/>
          </a:p>
          <a:p>
            <a:pPr indent="-342900" lvl="0" marL="457200" marR="0" rtl="0" algn="l">
              <a:lnSpc>
                <a:spcPct val="100000"/>
              </a:lnSpc>
              <a:spcBef>
                <a:spcPts val="280"/>
              </a:spcBef>
              <a:spcAft>
                <a:spcPts val="0"/>
              </a:spcAft>
              <a:buSzPts val="1800"/>
              <a:buChar char="●"/>
            </a:pPr>
            <a:r>
              <a:rPr b="0" lang="en-GB" sz="1800"/>
              <a:t>Misuse looks at the potential </a:t>
            </a:r>
            <a:r>
              <a:rPr lang="en-GB" sz="1800"/>
              <a:t>unethical use of your research in broad perspective</a:t>
            </a:r>
            <a:r>
              <a:rPr b="0" lang="en-GB" sz="1800"/>
              <a:t>. What can you do to avoid any of your research materials (e.g. biological, chemical, radiological and nuclear security-sensitive materials and explosives) or</a:t>
            </a:r>
            <a:r>
              <a:rPr lang="en-GB" sz="1800"/>
              <a:t> outcomes from being used for unethical purposes</a:t>
            </a:r>
            <a:r>
              <a:rPr b="0" lang="en-GB" sz="1800"/>
              <a:t>, ending up in the wrong hands, or for example being used to violate human rights or to undermine democratic processes</a:t>
            </a:r>
            <a:endParaRPr b="0" sz="1800"/>
          </a:p>
          <a:p>
            <a:pPr indent="0" lvl="0" marL="0" marR="0" rtl="0" algn="l">
              <a:lnSpc>
                <a:spcPct val="100000"/>
              </a:lnSpc>
              <a:spcBef>
                <a:spcPts val="280"/>
              </a:spcBef>
              <a:spcAft>
                <a:spcPts val="0"/>
              </a:spcAft>
              <a:buNone/>
            </a:pPr>
            <a:r>
              <a:t/>
            </a:r>
            <a:endParaRPr b="0" sz="1800"/>
          </a:p>
        </p:txBody>
      </p:sp>
      <p:sp>
        <p:nvSpPr>
          <p:cNvPr id="470" name="Google Shape;470;p57"/>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71" name="Google Shape;471;p57"/>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7"/>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7"/>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p:nvPr/>
        </p:nvSpPr>
        <p:spPr>
          <a:xfrm>
            <a:off x="8165556" y="844138"/>
            <a:ext cx="221400" cy="2214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7"/>
          <p:cNvSpPr txBox="1"/>
          <p:nvPr/>
        </p:nvSpPr>
        <p:spPr>
          <a:xfrm>
            <a:off x="1599475" y="4956675"/>
            <a:ext cx="70761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a:t>References and more materials at </a:t>
            </a:r>
            <a:r>
              <a:rPr lang="en-GB" sz="900" u="sng">
                <a:solidFill>
                  <a:schemeClr val="hlink"/>
                </a:solidFill>
                <a:hlinkClick r:id="rId3"/>
              </a:rPr>
              <a:t>https://www.aalto.fi/en/aalto-community-hub/how-to-make-an-ethics-self-assessment-in-research-projects-aalto-support-and-guidelines</a:t>
            </a:r>
            <a:r>
              <a:rPr lang="en-GB" sz="900"/>
              <a:t> </a:t>
            </a:r>
            <a:endParaRPr sz="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8"/>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Finland</a:t>
            </a:r>
            <a:endParaRPr/>
          </a:p>
        </p:txBody>
      </p:sp>
      <p:sp>
        <p:nvSpPr>
          <p:cNvPr id="481" name="Google Shape;481;p58"/>
          <p:cNvSpPr txBox="1"/>
          <p:nvPr>
            <p:ph idx="1" type="body"/>
          </p:nvPr>
        </p:nvSpPr>
        <p:spPr>
          <a:xfrm>
            <a:off x="468325" y="8264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0" lvl="0" marL="0" marR="0" rtl="0" algn="l">
              <a:lnSpc>
                <a:spcPct val="100000"/>
              </a:lnSpc>
              <a:spcBef>
                <a:spcPts val="280"/>
              </a:spcBef>
              <a:spcAft>
                <a:spcPts val="0"/>
              </a:spcAft>
              <a:buNone/>
            </a:pPr>
            <a:r>
              <a:rPr lang="en-GB" sz="2400"/>
              <a:t>Finnish National Board on Research Integrity (TENK)</a:t>
            </a:r>
            <a:endParaRPr sz="2400"/>
          </a:p>
          <a:p>
            <a:pPr indent="0" lvl="0" marL="457200" marR="0" rtl="0" algn="l">
              <a:lnSpc>
                <a:spcPct val="100000"/>
              </a:lnSpc>
              <a:spcBef>
                <a:spcPts val="280"/>
              </a:spcBef>
              <a:spcAft>
                <a:spcPts val="0"/>
              </a:spcAft>
              <a:buNone/>
            </a:pPr>
            <a:r>
              <a:t/>
            </a:r>
            <a:endParaRPr sz="2400"/>
          </a:p>
          <a:p>
            <a:pPr indent="0" lvl="0" marL="0" marR="0" rtl="0" algn="l">
              <a:lnSpc>
                <a:spcPct val="100000"/>
              </a:lnSpc>
              <a:spcBef>
                <a:spcPts val="280"/>
              </a:spcBef>
              <a:spcAft>
                <a:spcPts val="0"/>
              </a:spcAft>
              <a:buNone/>
            </a:pPr>
            <a:r>
              <a:rPr lang="en-GB" sz="2400"/>
              <a:t>Three areas of ethical principles:</a:t>
            </a:r>
            <a:endParaRPr sz="2400"/>
          </a:p>
          <a:p>
            <a:pPr indent="-381000" lvl="0" marL="457200" marR="0" rtl="0" algn="l">
              <a:lnSpc>
                <a:spcPct val="100000"/>
              </a:lnSpc>
              <a:spcBef>
                <a:spcPts val="280"/>
              </a:spcBef>
              <a:spcAft>
                <a:spcPts val="0"/>
              </a:spcAft>
              <a:buSzPts val="2400"/>
              <a:buAutoNum type="arabicPeriod"/>
            </a:pPr>
            <a:r>
              <a:rPr lang="en-GB" sz="2400"/>
              <a:t>Respecting the autonomy of research subjects</a:t>
            </a:r>
            <a:endParaRPr sz="2400"/>
          </a:p>
          <a:p>
            <a:pPr indent="-381000" lvl="0" marL="457200" marR="0" rtl="0" algn="l">
              <a:lnSpc>
                <a:spcPct val="100000"/>
              </a:lnSpc>
              <a:spcBef>
                <a:spcPts val="0"/>
              </a:spcBef>
              <a:spcAft>
                <a:spcPts val="0"/>
              </a:spcAft>
              <a:buSzPts val="2400"/>
              <a:buAutoNum type="arabicPeriod"/>
            </a:pPr>
            <a:r>
              <a:rPr lang="en-GB" sz="2400"/>
              <a:t>Avoiding harm</a:t>
            </a:r>
            <a:endParaRPr sz="2400"/>
          </a:p>
          <a:p>
            <a:pPr indent="-381000" lvl="0" marL="457200" marR="0" rtl="0" algn="l">
              <a:lnSpc>
                <a:spcPct val="100000"/>
              </a:lnSpc>
              <a:spcBef>
                <a:spcPts val="0"/>
              </a:spcBef>
              <a:spcAft>
                <a:spcPts val="0"/>
              </a:spcAft>
              <a:buSzPts val="2400"/>
              <a:buAutoNum type="arabicPeriod"/>
            </a:pPr>
            <a:r>
              <a:rPr lang="en-GB" sz="2400"/>
              <a:t>Privacy and data protection.</a:t>
            </a:r>
            <a:endParaRPr/>
          </a:p>
        </p:txBody>
      </p:sp>
      <p:sp>
        <p:nvSpPr>
          <p:cNvPr id="482" name="Google Shape;482;p5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83" name="Google Shape;483;p58"/>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8"/>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8"/>
          <p:cNvSpPr/>
          <p:nvPr/>
        </p:nvSpPr>
        <p:spPr>
          <a:xfrm>
            <a:off x="8165556" y="844138"/>
            <a:ext cx="221400" cy="221400"/>
          </a:xfrm>
          <a:prstGeom prst="ellipse">
            <a:avLst/>
          </a:prstGeom>
          <a:solidFill>
            <a:srgbClr val="CCDFF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8"/>
          <p:cNvSpPr txBox="1"/>
          <p:nvPr/>
        </p:nvSpPr>
        <p:spPr>
          <a:xfrm>
            <a:off x="711050" y="4521725"/>
            <a:ext cx="79653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https://www.tenk.fi/en/ethical-review-in-human-sciences</a:t>
            </a:r>
            <a:r>
              <a:rPr lang="en-GB"/>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Finland</a:t>
            </a:r>
            <a:endParaRPr/>
          </a:p>
        </p:txBody>
      </p:sp>
      <p:sp>
        <p:nvSpPr>
          <p:cNvPr id="493" name="Google Shape;493;p59"/>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0" lvl="0" marL="0" marR="0" rtl="0" algn="l">
              <a:lnSpc>
                <a:spcPct val="100000"/>
              </a:lnSpc>
              <a:spcBef>
                <a:spcPts val="280"/>
              </a:spcBef>
              <a:spcAft>
                <a:spcPts val="0"/>
              </a:spcAft>
              <a:buNone/>
            </a:pPr>
            <a:r>
              <a:rPr lang="en-GB" sz="2400"/>
              <a:t>Finnish National Board on Research Integrity (TENK)</a:t>
            </a:r>
            <a:endParaRPr sz="2400"/>
          </a:p>
          <a:p>
            <a:pPr indent="0" lvl="0" marL="457200" marR="0" rtl="0" algn="l">
              <a:lnSpc>
                <a:spcPct val="100000"/>
              </a:lnSpc>
              <a:spcBef>
                <a:spcPts val="280"/>
              </a:spcBef>
              <a:spcAft>
                <a:spcPts val="0"/>
              </a:spcAft>
              <a:buNone/>
            </a:pPr>
            <a:r>
              <a:t/>
            </a:r>
            <a:endParaRPr sz="2400"/>
          </a:p>
          <a:p>
            <a:pPr indent="0" lvl="0" marL="0" marR="0" rtl="0" algn="l">
              <a:lnSpc>
                <a:spcPct val="100000"/>
              </a:lnSpc>
              <a:spcBef>
                <a:spcPts val="280"/>
              </a:spcBef>
              <a:spcAft>
                <a:spcPts val="0"/>
              </a:spcAft>
              <a:buNone/>
            </a:pPr>
            <a:r>
              <a:rPr lang="en-GB" sz="2400"/>
              <a:t>Three areas of ethical principles:</a:t>
            </a:r>
            <a:endParaRPr sz="2400"/>
          </a:p>
          <a:p>
            <a:pPr indent="-381000" lvl="0" marL="457200" marR="0" rtl="0" algn="l">
              <a:lnSpc>
                <a:spcPct val="100000"/>
              </a:lnSpc>
              <a:spcBef>
                <a:spcPts val="280"/>
              </a:spcBef>
              <a:spcAft>
                <a:spcPts val="0"/>
              </a:spcAft>
              <a:buSzPts val="2400"/>
              <a:buAutoNum type="arabicPeriod"/>
            </a:pPr>
            <a:r>
              <a:rPr lang="en-GB" sz="2400"/>
              <a:t>Respecting the autonomy of research subjects</a:t>
            </a:r>
            <a:endParaRPr sz="2400"/>
          </a:p>
          <a:p>
            <a:pPr indent="-381000" lvl="1" marL="914400" marR="0" rtl="0" algn="l">
              <a:lnSpc>
                <a:spcPct val="100000"/>
              </a:lnSpc>
              <a:spcBef>
                <a:spcPts val="0"/>
              </a:spcBef>
              <a:spcAft>
                <a:spcPts val="0"/>
              </a:spcAft>
              <a:buSzPts val="2400"/>
              <a:buAutoNum type="alphaLcPeriod"/>
            </a:pPr>
            <a:r>
              <a:rPr lang="en-GB" sz="2400"/>
              <a:t>Voluntary participation</a:t>
            </a:r>
            <a:endParaRPr sz="2400"/>
          </a:p>
          <a:p>
            <a:pPr indent="-381000" lvl="1" marL="914400" marR="0" rtl="0" algn="l">
              <a:lnSpc>
                <a:spcPct val="100000"/>
              </a:lnSpc>
              <a:spcBef>
                <a:spcPts val="0"/>
              </a:spcBef>
              <a:spcAft>
                <a:spcPts val="0"/>
              </a:spcAft>
              <a:buSzPts val="2400"/>
              <a:buAutoNum type="alphaLcPeriod"/>
            </a:pPr>
            <a:r>
              <a:rPr lang="en-GB" sz="2400"/>
              <a:t>Autonomy and research involving minors</a:t>
            </a:r>
            <a:endParaRPr sz="2400"/>
          </a:p>
          <a:p>
            <a:pPr indent="-381000" lvl="1" marL="914400" marR="0" rtl="0" algn="l">
              <a:lnSpc>
                <a:spcPct val="100000"/>
              </a:lnSpc>
              <a:spcBef>
                <a:spcPts val="0"/>
              </a:spcBef>
              <a:spcAft>
                <a:spcPts val="0"/>
              </a:spcAft>
              <a:buSzPts val="2400"/>
              <a:buAutoNum type="alphaLcPeriod"/>
            </a:pPr>
            <a:r>
              <a:rPr lang="en-GB" sz="2400"/>
              <a:t>Autonomy and age limits</a:t>
            </a:r>
            <a:endParaRPr sz="2400"/>
          </a:p>
          <a:p>
            <a:pPr indent="-381000" lvl="1" marL="914400" marR="0" rtl="0" algn="l">
              <a:lnSpc>
                <a:spcPct val="100000"/>
              </a:lnSpc>
              <a:spcBef>
                <a:spcPts val="0"/>
              </a:spcBef>
              <a:spcAft>
                <a:spcPts val="0"/>
              </a:spcAft>
              <a:buSzPts val="2400"/>
              <a:buAutoNum type="alphaLcPeriod"/>
            </a:pPr>
            <a:r>
              <a:rPr lang="en-GB" sz="2400"/>
              <a:t>Information for subjects</a:t>
            </a:r>
            <a:endParaRPr sz="2400"/>
          </a:p>
          <a:p>
            <a:pPr indent="-381000" lvl="1" marL="914400" marR="0" rtl="0" algn="l">
              <a:lnSpc>
                <a:spcPct val="100000"/>
              </a:lnSpc>
              <a:spcBef>
                <a:spcPts val="0"/>
              </a:spcBef>
              <a:spcAft>
                <a:spcPts val="0"/>
              </a:spcAft>
              <a:buSzPts val="2400"/>
              <a:buAutoNum type="alphaLcPeriod"/>
            </a:pPr>
            <a:r>
              <a:rPr lang="en-GB" sz="2400"/>
              <a:t>Exceptions from informed consent (needs EthR)</a:t>
            </a:r>
            <a:endParaRPr/>
          </a:p>
        </p:txBody>
      </p:sp>
      <p:sp>
        <p:nvSpPr>
          <p:cNvPr id="494" name="Google Shape;494;p5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495" name="Google Shape;495;p59"/>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9"/>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9"/>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9"/>
          <p:cNvSpPr/>
          <p:nvPr/>
        </p:nvSpPr>
        <p:spPr>
          <a:xfrm>
            <a:off x="8165556" y="844138"/>
            <a:ext cx="221400" cy="221400"/>
          </a:xfrm>
          <a:prstGeom prst="ellipse">
            <a:avLst/>
          </a:prstGeom>
          <a:solidFill>
            <a:srgbClr val="CCDFF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9"/>
          <p:cNvSpPr txBox="1"/>
          <p:nvPr/>
        </p:nvSpPr>
        <p:spPr>
          <a:xfrm>
            <a:off x="711050" y="4521725"/>
            <a:ext cx="79653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https://www.tenk.fi/en/ethical-review-in-human-sciences</a:t>
            </a:r>
            <a:r>
              <a:rPr lang="en-GB"/>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Finland</a:t>
            </a:r>
            <a:endParaRPr/>
          </a:p>
        </p:txBody>
      </p:sp>
      <p:sp>
        <p:nvSpPr>
          <p:cNvPr id="505" name="Google Shape;505;p60"/>
          <p:cNvSpPr txBox="1"/>
          <p:nvPr>
            <p:ph idx="1" type="body"/>
          </p:nvPr>
        </p:nvSpPr>
        <p:spPr>
          <a:xfrm>
            <a:off x="468325" y="8264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0" lvl="0" marL="0" marR="0" rtl="0" algn="l">
              <a:lnSpc>
                <a:spcPct val="100000"/>
              </a:lnSpc>
              <a:spcBef>
                <a:spcPts val="280"/>
              </a:spcBef>
              <a:spcAft>
                <a:spcPts val="0"/>
              </a:spcAft>
              <a:buNone/>
            </a:pPr>
            <a:r>
              <a:rPr lang="en-GB" sz="2400"/>
              <a:t>Finnish National Board on Research Integrity (TENK)</a:t>
            </a:r>
            <a:endParaRPr sz="2400"/>
          </a:p>
          <a:p>
            <a:pPr indent="0" lvl="0" marL="457200" marR="0" rtl="0" algn="l">
              <a:lnSpc>
                <a:spcPct val="100000"/>
              </a:lnSpc>
              <a:spcBef>
                <a:spcPts val="280"/>
              </a:spcBef>
              <a:spcAft>
                <a:spcPts val="0"/>
              </a:spcAft>
              <a:buNone/>
            </a:pPr>
            <a:r>
              <a:t/>
            </a:r>
            <a:endParaRPr sz="2400"/>
          </a:p>
          <a:p>
            <a:pPr indent="0" lvl="0" marL="0" marR="0" rtl="0" algn="l">
              <a:lnSpc>
                <a:spcPct val="100000"/>
              </a:lnSpc>
              <a:spcBef>
                <a:spcPts val="280"/>
              </a:spcBef>
              <a:spcAft>
                <a:spcPts val="0"/>
              </a:spcAft>
              <a:buNone/>
            </a:pPr>
            <a:r>
              <a:rPr lang="en-GB" sz="2400"/>
              <a:t>Three areas of ethical principles:</a:t>
            </a:r>
            <a:endParaRPr sz="2400"/>
          </a:p>
          <a:p>
            <a:pPr indent="-381000" lvl="0" marL="457200" marR="0" rtl="0" algn="l">
              <a:lnSpc>
                <a:spcPct val="100000"/>
              </a:lnSpc>
              <a:spcBef>
                <a:spcPts val="280"/>
              </a:spcBef>
              <a:spcAft>
                <a:spcPts val="0"/>
              </a:spcAft>
              <a:buSzPts val="2400"/>
              <a:buAutoNum type="arabicPeriod"/>
            </a:pPr>
            <a:r>
              <a:rPr lang="en-GB" sz="2400"/>
              <a:t>Respecting the autonomy of research subjects</a:t>
            </a:r>
            <a:endParaRPr sz="2400"/>
          </a:p>
          <a:p>
            <a:pPr indent="-381000" lvl="0" marL="457200" marR="0" rtl="0" algn="l">
              <a:lnSpc>
                <a:spcPct val="100000"/>
              </a:lnSpc>
              <a:spcBef>
                <a:spcPts val="0"/>
              </a:spcBef>
              <a:spcAft>
                <a:spcPts val="0"/>
              </a:spcAft>
              <a:buSzPts val="2400"/>
              <a:buAutoNum type="arabicPeriod"/>
            </a:pPr>
            <a:r>
              <a:rPr lang="en-GB" sz="2400"/>
              <a:t>Avoiding harm</a:t>
            </a:r>
            <a:endParaRPr sz="2400"/>
          </a:p>
          <a:p>
            <a:pPr indent="-381000" lvl="1" marL="914400" marR="0" rtl="0" algn="l">
              <a:lnSpc>
                <a:spcPct val="100000"/>
              </a:lnSpc>
              <a:spcBef>
                <a:spcPts val="0"/>
              </a:spcBef>
              <a:spcAft>
                <a:spcPts val="0"/>
              </a:spcAft>
              <a:buSzPts val="2400"/>
              <a:buAutoNum type="alphaLcPeriod"/>
            </a:pPr>
            <a:r>
              <a:rPr lang="en-GB" sz="2400"/>
              <a:t>Avoiding mental harm</a:t>
            </a:r>
            <a:endParaRPr sz="2400"/>
          </a:p>
          <a:p>
            <a:pPr indent="-381000" lvl="1" marL="914400" marR="0" rtl="0" algn="l">
              <a:lnSpc>
                <a:spcPct val="100000"/>
              </a:lnSpc>
              <a:spcBef>
                <a:spcPts val="0"/>
              </a:spcBef>
              <a:spcAft>
                <a:spcPts val="0"/>
              </a:spcAft>
              <a:buSzPts val="2400"/>
              <a:buAutoNum type="alphaLcPeriod"/>
            </a:pPr>
            <a:r>
              <a:rPr lang="en-GB" sz="2400"/>
              <a:t>Avoiding financial and social harm</a:t>
            </a:r>
            <a:endParaRPr sz="2400"/>
          </a:p>
          <a:p>
            <a:pPr indent="-381000" lvl="1" marL="914400" marR="0" rtl="0" algn="l">
              <a:lnSpc>
                <a:spcPct val="100000"/>
              </a:lnSpc>
              <a:spcBef>
                <a:spcPts val="0"/>
              </a:spcBef>
              <a:spcAft>
                <a:spcPts val="0"/>
              </a:spcAft>
              <a:buSzPts val="2400"/>
              <a:buAutoNum type="alphaLcPeriod"/>
            </a:pPr>
            <a:r>
              <a:rPr lang="en-GB" sz="2400"/>
              <a:t>Studies containing risks of harm (needs EthR)</a:t>
            </a:r>
            <a:endParaRPr sz="2400"/>
          </a:p>
          <a:p>
            <a:pPr indent="-381000" lvl="0" marL="457200" marR="0" rtl="0" algn="l">
              <a:lnSpc>
                <a:spcPct val="100000"/>
              </a:lnSpc>
              <a:spcBef>
                <a:spcPts val="0"/>
              </a:spcBef>
              <a:spcAft>
                <a:spcPts val="0"/>
              </a:spcAft>
              <a:buSzPts val="2400"/>
              <a:buAutoNum type="arabicPeriod"/>
            </a:pPr>
            <a:r>
              <a:rPr lang="en-GB" sz="2400"/>
              <a:t>Privacy and data protection.</a:t>
            </a:r>
            <a:endParaRPr/>
          </a:p>
        </p:txBody>
      </p:sp>
      <p:sp>
        <p:nvSpPr>
          <p:cNvPr id="506" name="Google Shape;506;p6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07" name="Google Shape;507;p60"/>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0"/>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0"/>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0"/>
          <p:cNvSpPr/>
          <p:nvPr/>
        </p:nvSpPr>
        <p:spPr>
          <a:xfrm>
            <a:off x="8165556" y="844138"/>
            <a:ext cx="221400" cy="221400"/>
          </a:xfrm>
          <a:prstGeom prst="ellipse">
            <a:avLst/>
          </a:prstGeom>
          <a:solidFill>
            <a:srgbClr val="CCDFF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0"/>
          <p:cNvSpPr txBox="1"/>
          <p:nvPr/>
        </p:nvSpPr>
        <p:spPr>
          <a:xfrm>
            <a:off x="711050" y="4521725"/>
            <a:ext cx="79653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https://www.tenk.fi/en/ethical-review-in-human-sciences</a:t>
            </a:r>
            <a:r>
              <a:rPr lang="en-GB"/>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Ethics in research in Finland</a:t>
            </a:r>
            <a:endParaRPr/>
          </a:p>
        </p:txBody>
      </p:sp>
      <p:sp>
        <p:nvSpPr>
          <p:cNvPr id="517" name="Google Shape;517;p61"/>
          <p:cNvSpPr txBox="1"/>
          <p:nvPr>
            <p:ph idx="1" type="body"/>
          </p:nvPr>
        </p:nvSpPr>
        <p:spPr>
          <a:xfrm>
            <a:off x="468325" y="8264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t/>
            </a:r>
            <a:endParaRPr b="0" sz="2400"/>
          </a:p>
          <a:p>
            <a:pPr indent="0" lvl="0" marL="0" marR="0" rtl="0" algn="l">
              <a:lnSpc>
                <a:spcPct val="100000"/>
              </a:lnSpc>
              <a:spcBef>
                <a:spcPts val="280"/>
              </a:spcBef>
              <a:spcAft>
                <a:spcPts val="0"/>
              </a:spcAft>
              <a:buNone/>
            </a:pPr>
            <a:r>
              <a:rPr lang="en-GB" sz="2400"/>
              <a:t>Finnish National Board on Research Integrity (TENK)</a:t>
            </a:r>
            <a:endParaRPr sz="2400"/>
          </a:p>
          <a:p>
            <a:pPr indent="0" lvl="0" marL="457200" marR="0" rtl="0" algn="l">
              <a:lnSpc>
                <a:spcPct val="100000"/>
              </a:lnSpc>
              <a:spcBef>
                <a:spcPts val="280"/>
              </a:spcBef>
              <a:spcAft>
                <a:spcPts val="0"/>
              </a:spcAft>
              <a:buNone/>
            </a:pPr>
            <a:r>
              <a:t/>
            </a:r>
            <a:endParaRPr sz="2400"/>
          </a:p>
          <a:p>
            <a:pPr indent="0" lvl="0" marL="0" marR="0" rtl="0" algn="l">
              <a:lnSpc>
                <a:spcPct val="100000"/>
              </a:lnSpc>
              <a:spcBef>
                <a:spcPts val="280"/>
              </a:spcBef>
              <a:spcAft>
                <a:spcPts val="0"/>
              </a:spcAft>
              <a:buNone/>
            </a:pPr>
            <a:r>
              <a:rPr lang="en-GB" sz="2400"/>
              <a:t>Three areas of ethical principles:</a:t>
            </a:r>
            <a:endParaRPr sz="2400"/>
          </a:p>
          <a:p>
            <a:pPr indent="-381000" lvl="0" marL="457200" marR="0" rtl="0" algn="l">
              <a:lnSpc>
                <a:spcPct val="100000"/>
              </a:lnSpc>
              <a:spcBef>
                <a:spcPts val="280"/>
              </a:spcBef>
              <a:spcAft>
                <a:spcPts val="0"/>
              </a:spcAft>
              <a:buSzPts val="2400"/>
              <a:buAutoNum type="arabicPeriod"/>
            </a:pPr>
            <a:r>
              <a:rPr lang="en-GB" sz="2400"/>
              <a:t>Respecting the autonomy of research subjects</a:t>
            </a:r>
            <a:endParaRPr sz="2400"/>
          </a:p>
          <a:p>
            <a:pPr indent="-381000" lvl="0" marL="457200" marR="0" rtl="0" algn="l">
              <a:lnSpc>
                <a:spcPct val="100000"/>
              </a:lnSpc>
              <a:spcBef>
                <a:spcPts val="0"/>
              </a:spcBef>
              <a:spcAft>
                <a:spcPts val="0"/>
              </a:spcAft>
              <a:buSzPts val="2400"/>
              <a:buAutoNum type="arabicPeriod"/>
            </a:pPr>
            <a:r>
              <a:rPr lang="en-GB" sz="2400"/>
              <a:t>Avoiding harm</a:t>
            </a:r>
            <a:endParaRPr sz="2400"/>
          </a:p>
          <a:p>
            <a:pPr indent="-381000" lvl="0" marL="457200" marR="0" rtl="0" algn="l">
              <a:lnSpc>
                <a:spcPct val="100000"/>
              </a:lnSpc>
              <a:spcBef>
                <a:spcPts val="0"/>
              </a:spcBef>
              <a:spcAft>
                <a:spcPts val="0"/>
              </a:spcAft>
              <a:buSzPts val="2400"/>
              <a:buAutoNum type="arabicPeriod"/>
            </a:pPr>
            <a:r>
              <a:rPr lang="en-GB" sz="2400"/>
              <a:t>Privacy and data protection</a:t>
            </a:r>
            <a:endParaRPr sz="2400"/>
          </a:p>
          <a:p>
            <a:pPr indent="-381000" lvl="1" marL="914400" marR="0" rtl="0" algn="l">
              <a:lnSpc>
                <a:spcPct val="100000"/>
              </a:lnSpc>
              <a:spcBef>
                <a:spcPts val="0"/>
              </a:spcBef>
              <a:spcAft>
                <a:spcPts val="0"/>
              </a:spcAft>
              <a:buSzPts val="2400"/>
              <a:buAutoNum type="alphaLcPeriod"/>
            </a:pPr>
            <a:r>
              <a:rPr lang="en-GB" sz="2400"/>
              <a:t>Protecting research data and confidentiality</a:t>
            </a:r>
            <a:endParaRPr sz="2400"/>
          </a:p>
          <a:p>
            <a:pPr indent="-381000" lvl="1" marL="914400" marR="0" rtl="0" algn="l">
              <a:lnSpc>
                <a:spcPct val="100000"/>
              </a:lnSpc>
              <a:spcBef>
                <a:spcPts val="0"/>
              </a:spcBef>
              <a:spcAft>
                <a:spcPts val="0"/>
              </a:spcAft>
              <a:buSzPts val="2400"/>
              <a:buAutoNum type="alphaLcPeriod"/>
            </a:pPr>
            <a:r>
              <a:rPr lang="en-GB" sz="2400"/>
              <a:t>Storing or destroying research data</a:t>
            </a:r>
            <a:endParaRPr sz="2400"/>
          </a:p>
          <a:p>
            <a:pPr indent="-381000" lvl="1" marL="914400" marR="0" rtl="0" algn="l">
              <a:lnSpc>
                <a:spcPct val="100000"/>
              </a:lnSpc>
              <a:spcBef>
                <a:spcPts val="0"/>
              </a:spcBef>
              <a:spcAft>
                <a:spcPts val="0"/>
              </a:spcAft>
              <a:buSzPts val="2400"/>
              <a:buAutoNum type="alphaLcPeriod"/>
            </a:pPr>
            <a:r>
              <a:rPr lang="en-GB" sz="2400"/>
              <a:t>Protecting privacy in research publications</a:t>
            </a:r>
            <a:endParaRPr sz="2400"/>
          </a:p>
        </p:txBody>
      </p:sp>
      <p:sp>
        <p:nvSpPr>
          <p:cNvPr id="518" name="Google Shape;518;p6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19" name="Google Shape;519;p61"/>
          <p:cNvSpPr/>
          <p:nvPr/>
        </p:nvSpPr>
        <p:spPr>
          <a:xfrm>
            <a:off x="7876050" y="265125"/>
            <a:ext cx="800400" cy="8004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1"/>
          <p:cNvSpPr/>
          <p:nvPr/>
        </p:nvSpPr>
        <p:spPr>
          <a:xfrm>
            <a:off x="7983526" y="480076"/>
            <a:ext cx="585300" cy="585300"/>
          </a:xfrm>
          <a:prstGeom prst="ellipse">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1"/>
          <p:cNvSpPr/>
          <p:nvPr/>
        </p:nvSpPr>
        <p:spPr>
          <a:xfrm>
            <a:off x="8070668" y="654361"/>
            <a:ext cx="411300" cy="4113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1"/>
          <p:cNvSpPr/>
          <p:nvPr/>
        </p:nvSpPr>
        <p:spPr>
          <a:xfrm>
            <a:off x="8165556" y="844138"/>
            <a:ext cx="221400" cy="221400"/>
          </a:xfrm>
          <a:prstGeom prst="ellipse">
            <a:avLst/>
          </a:prstGeom>
          <a:solidFill>
            <a:srgbClr val="CCDFF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1"/>
          <p:cNvSpPr txBox="1"/>
          <p:nvPr/>
        </p:nvSpPr>
        <p:spPr>
          <a:xfrm>
            <a:off x="711050" y="4521725"/>
            <a:ext cx="79653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https://www.tenk.fi/en/ethical-review-in-human-sciences</a:t>
            </a:r>
            <a:r>
              <a:rPr lang="en-GB"/>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ctrTitle"/>
          </p:nvPr>
        </p:nvSpPr>
        <p:spPr>
          <a:xfrm>
            <a:off x="468313" y="1889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solidFill>
                  <a:srgbClr val="0065BD"/>
                </a:solidFill>
              </a:rPr>
              <a:t>When should we apply for ethical review? </a:t>
            </a:r>
            <a:br>
              <a:rPr lang="en-GB" sz="2400">
                <a:solidFill>
                  <a:srgbClr val="0065BD"/>
                </a:solidFill>
              </a:rPr>
            </a:br>
            <a:r>
              <a:rPr lang="en-GB" sz="2400"/>
              <a:t>(non medical studies with human participants)</a:t>
            </a:r>
            <a:endParaRPr sz="2400">
              <a:solidFill>
                <a:srgbClr val="0065BD"/>
              </a:solidFill>
            </a:endParaRPr>
          </a:p>
        </p:txBody>
      </p:sp>
      <p:sp>
        <p:nvSpPr>
          <p:cNvPr id="529" name="Google Shape;529;p6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30" name="Google Shape;530;p62"/>
          <p:cNvSpPr txBox="1"/>
          <p:nvPr>
            <p:ph idx="1" type="body"/>
          </p:nvPr>
        </p:nvSpPr>
        <p:spPr>
          <a:xfrm>
            <a:off x="468325" y="750250"/>
            <a:ext cx="8207400" cy="4123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000"/>
              <a:t>TENK Guidelines Section 4.2 </a:t>
            </a:r>
            <a:r>
              <a:rPr lang="en-GB" sz="1000" u="sng">
                <a:solidFill>
                  <a:schemeClr val="hlink"/>
                </a:solidFill>
                <a:hlinkClick r:id="rId3"/>
              </a:rPr>
              <a:t>https://www.tenk.fi/sites/tenk.fi/files/Ihmistieteiden_eettisen_ennakkoarvioinnin_ohje_2019.pdf</a:t>
            </a:r>
            <a:r>
              <a:rPr lang="en-GB" sz="1000"/>
              <a:t> </a:t>
            </a:r>
            <a:endParaRPr sz="1000"/>
          </a:p>
          <a:p>
            <a:pPr indent="0" lvl="0" marL="0" rtl="0" algn="l">
              <a:lnSpc>
                <a:spcPct val="115000"/>
              </a:lnSpc>
              <a:spcBef>
                <a:spcPts val="600"/>
              </a:spcBef>
              <a:spcAft>
                <a:spcPts val="0"/>
              </a:spcAft>
              <a:buNone/>
            </a:pPr>
            <a:r>
              <a:rPr lang="en-GB" sz="1400"/>
              <a:t>The researcher must request an ethical review statement from a human sciences ethics committee, if their research contains any of the following: </a:t>
            </a:r>
            <a:endParaRPr sz="1400"/>
          </a:p>
          <a:p>
            <a:pPr indent="0" lvl="0" marL="0" rtl="0" algn="l">
              <a:lnSpc>
                <a:spcPct val="115000"/>
              </a:lnSpc>
              <a:spcBef>
                <a:spcPts val="600"/>
              </a:spcBef>
              <a:spcAft>
                <a:spcPts val="0"/>
              </a:spcAft>
              <a:buNone/>
            </a:pPr>
            <a:r>
              <a:rPr b="0" lang="en-GB" sz="1400"/>
              <a:t>a) Participation in the research </a:t>
            </a:r>
            <a:r>
              <a:rPr lang="en-GB" sz="1400"/>
              <a:t>deviates from the principle of informed consent</a:t>
            </a:r>
            <a:r>
              <a:rPr b="0" lang="en-GB" sz="1400"/>
              <a:t>, </a:t>
            </a:r>
            <a:endParaRPr b="0" sz="1400"/>
          </a:p>
          <a:p>
            <a:pPr indent="0" lvl="0" marL="0" rtl="0" algn="l">
              <a:lnSpc>
                <a:spcPct val="115000"/>
              </a:lnSpc>
              <a:spcBef>
                <a:spcPts val="600"/>
              </a:spcBef>
              <a:spcAft>
                <a:spcPts val="0"/>
              </a:spcAft>
              <a:buNone/>
            </a:pPr>
            <a:r>
              <a:rPr b="0" lang="en-GB" sz="1400"/>
              <a:t>b) the research involves </a:t>
            </a:r>
            <a:r>
              <a:rPr lang="en-GB" sz="1400"/>
              <a:t>intervening in the physical integrity </a:t>
            </a:r>
            <a:r>
              <a:rPr b="0" lang="en-GB" sz="1400"/>
              <a:t>of research participants, </a:t>
            </a:r>
            <a:endParaRPr b="0" sz="1400"/>
          </a:p>
          <a:p>
            <a:pPr indent="0" lvl="0" marL="0" rtl="0" algn="l">
              <a:lnSpc>
                <a:spcPct val="115000"/>
              </a:lnSpc>
              <a:spcBef>
                <a:spcPts val="600"/>
              </a:spcBef>
              <a:spcAft>
                <a:spcPts val="0"/>
              </a:spcAft>
              <a:buNone/>
            </a:pPr>
            <a:r>
              <a:rPr b="0" lang="en-GB" sz="1400"/>
              <a:t>c) the focus of the research is on </a:t>
            </a:r>
            <a:r>
              <a:rPr lang="en-GB" sz="1400"/>
              <a:t>minors under the age of 15</a:t>
            </a:r>
            <a:r>
              <a:rPr b="0" lang="en-GB" sz="1400"/>
              <a:t>, without separate consent from a parent or carer or without informing a parent or carer in a way that would enable them to prevent the child’s participation in the research, </a:t>
            </a:r>
            <a:endParaRPr b="0" sz="1400"/>
          </a:p>
          <a:p>
            <a:pPr indent="0" lvl="0" marL="0" rtl="0" algn="l">
              <a:lnSpc>
                <a:spcPct val="115000"/>
              </a:lnSpc>
              <a:spcBef>
                <a:spcPts val="600"/>
              </a:spcBef>
              <a:spcAft>
                <a:spcPts val="0"/>
              </a:spcAft>
              <a:buNone/>
            </a:pPr>
            <a:r>
              <a:rPr b="0" lang="en-GB" sz="1400"/>
              <a:t>d) research that exposes participants to </a:t>
            </a:r>
            <a:r>
              <a:rPr lang="en-GB" sz="1400"/>
              <a:t>exceptionally strong stimuli,</a:t>
            </a:r>
            <a:r>
              <a:rPr b="0" lang="en-GB" sz="1400"/>
              <a:t> </a:t>
            </a:r>
            <a:endParaRPr b="0" sz="1400"/>
          </a:p>
          <a:p>
            <a:pPr indent="0" lvl="0" marL="0" rtl="0" algn="l">
              <a:lnSpc>
                <a:spcPct val="115000"/>
              </a:lnSpc>
              <a:spcBef>
                <a:spcPts val="600"/>
              </a:spcBef>
              <a:spcAft>
                <a:spcPts val="0"/>
              </a:spcAft>
              <a:buNone/>
            </a:pPr>
            <a:r>
              <a:rPr b="0" lang="en-GB" sz="1400"/>
              <a:t>e) research that involves a risk of </a:t>
            </a:r>
            <a:r>
              <a:rPr lang="en-GB" sz="1400"/>
              <a:t>causing mental harm </a:t>
            </a:r>
            <a:r>
              <a:rPr b="0" lang="en-GB" sz="1400"/>
              <a:t>that exceeds the limits of normal daily life to the research participants or their family members or others closest to them or </a:t>
            </a:r>
            <a:endParaRPr b="0" sz="1400"/>
          </a:p>
          <a:p>
            <a:pPr indent="0" lvl="0" marL="0" rtl="0" algn="l">
              <a:lnSpc>
                <a:spcPct val="115000"/>
              </a:lnSpc>
              <a:spcBef>
                <a:spcPts val="600"/>
              </a:spcBef>
              <a:spcAft>
                <a:spcPts val="0"/>
              </a:spcAft>
              <a:buNone/>
            </a:pPr>
            <a:r>
              <a:rPr b="0" lang="en-GB" sz="1400"/>
              <a:t>f) conducting the research could involve a </a:t>
            </a:r>
            <a:r>
              <a:rPr lang="en-GB" sz="1400"/>
              <a:t>threat to the safety of participants</a:t>
            </a:r>
            <a:r>
              <a:rPr b="0" lang="en-GB" sz="1400"/>
              <a:t> or researchers or their family members or others closest to them. </a:t>
            </a:r>
            <a:endParaRPr b="0"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3"/>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3 Data protection in the European Union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4"/>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4300">
                <a:solidFill>
                  <a:srgbClr val="0065BD"/>
                </a:solidFill>
              </a:rPr>
              <a:t>What is </a:t>
            </a:r>
            <a:r>
              <a:rPr lang="en-GB" sz="4300"/>
              <a:t>the GDPR</a:t>
            </a:r>
            <a:r>
              <a:rPr lang="en-GB" sz="4300">
                <a:solidFill>
                  <a:srgbClr val="0065BD"/>
                </a:solidFill>
              </a:rPr>
              <a:t>?</a:t>
            </a:r>
            <a:endParaRPr/>
          </a:p>
        </p:txBody>
      </p:sp>
      <p:sp>
        <p:nvSpPr>
          <p:cNvPr id="542" name="Google Shape;542;p6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43" name="Google Shape;543;p64"/>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t/>
            </a:r>
            <a:endParaRPr b="0" sz="2400"/>
          </a:p>
          <a:p>
            <a:pPr indent="0" lvl="0" marL="0" rtl="0" algn="l">
              <a:lnSpc>
                <a:spcPct val="115000"/>
              </a:lnSpc>
              <a:spcBef>
                <a:spcPts val="600"/>
              </a:spcBef>
              <a:spcAft>
                <a:spcPts val="0"/>
              </a:spcAft>
              <a:buNone/>
            </a:pPr>
            <a:r>
              <a:rPr b="0" lang="en-GB" sz="2400"/>
              <a:t>Established in 2018,</a:t>
            </a:r>
            <a:r>
              <a:rPr lang="en-GB" sz="2400"/>
              <a:t> the General Data Protection Regulation (GDPR) </a:t>
            </a:r>
            <a:r>
              <a:rPr b="0" lang="en-GB" sz="2400"/>
              <a:t>is a </a:t>
            </a:r>
            <a:r>
              <a:rPr lang="en-GB" sz="2400"/>
              <a:t>groundbreaking data protection regulation </a:t>
            </a:r>
            <a:r>
              <a:rPr b="0" lang="en-GB" sz="2400"/>
              <a:t>that revolutionized the way </a:t>
            </a:r>
            <a:r>
              <a:rPr lang="en-GB" sz="2400">
                <a:solidFill>
                  <a:schemeClr val="accent2"/>
                </a:solidFill>
              </a:rPr>
              <a:t>personal data</a:t>
            </a:r>
            <a:r>
              <a:rPr b="0" lang="en-GB" sz="2400"/>
              <a:t> is handled in the EU, granting individuals greater </a:t>
            </a:r>
            <a:r>
              <a:rPr lang="en-GB" sz="2400"/>
              <a:t>control</a:t>
            </a:r>
            <a:r>
              <a:rPr b="0" lang="en-GB" sz="2400"/>
              <a:t> over their information and holding organizations </a:t>
            </a:r>
            <a:r>
              <a:rPr lang="en-GB" sz="2400"/>
              <a:t>accountable</a:t>
            </a:r>
            <a:r>
              <a:rPr b="0" lang="en-GB" sz="2400"/>
              <a:t> for responsible data processing.</a:t>
            </a:r>
            <a:endParaRPr b="0" sz="2400"/>
          </a:p>
          <a:p>
            <a:pPr indent="0" lvl="0" marL="0" rtl="0" algn="l">
              <a:lnSpc>
                <a:spcPct val="115000"/>
              </a:lnSpc>
              <a:spcBef>
                <a:spcPts val="600"/>
              </a:spcBef>
              <a:spcAft>
                <a:spcPts val="0"/>
              </a:spcAft>
              <a:buNone/>
            </a:pPr>
            <a:r>
              <a:rPr b="0" lang="en-GB" sz="2400" u="sng">
                <a:solidFill>
                  <a:schemeClr val="hlink"/>
                </a:solidFill>
                <a:hlinkClick r:id="rId3"/>
              </a:rPr>
              <a:t>https://tietosuoja.fi/en/home</a:t>
            </a:r>
            <a:endParaRPr b="0" sz="2400"/>
          </a:p>
          <a:p>
            <a:pPr indent="0" lvl="0" marL="0" rtl="0" algn="l">
              <a:lnSpc>
                <a:spcPct val="115000"/>
              </a:lnSpc>
              <a:spcBef>
                <a:spcPts val="600"/>
              </a:spcBef>
              <a:spcAft>
                <a:spcPts val="0"/>
              </a:spcAft>
              <a:buNone/>
            </a:pPr>
            <a:r>
              <a:rPr b="0" lang="en-GB" sz="2400"/>
              <a:t> </a:t>
            </a:r>
            <a:endParaRPr b="0" sz="2400"/>
          </a:p>
          <a:p>
            <a:pPr indent="0" lvl="0" marL="457200" rtl="0" algn="l">
              <a:lnSpc>
                <a:spcPct val="115000"/>
              </a:lnSpc>
              <a:spcBef>
                <a:spcPts val="400"/>
              </a:spcBef>
              <a:spcAft>
                <a:spcPts val="0"/>
              </a:spcAft>
              <a:buNone/>
            </a:pPr>
            <a:r>
              <a:t/>
            </a:r>
            <a:endParaRPr b="0"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468313" y="238602"/>
            <a:ext cx="8207400" cy="8970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rgbClr val="000000"/>
              </a:buClr>
              <a:buFont typeface="Arial"/>
              <a:buNone/>
            </a:pPr>
            <a:r>
              <a:rPr lang="en-GB"/>
              <a:t>15 seconds about Enrico Glerean</a:t>
            </a:r>
            <a:endParaRPr/>
          </a:p>
        </p:txBody>
      </p:sp>
      <p:sp>
        <p:nvSpPr>
          <p:cNvPr id="165" name="Google Shape;165;p29"/>
          <p:cNvSpPr txBox="1"/>
          <p:nvPr>
            <p:ph idx="1" type="body"/>
          </p:nvPr>
        </p:nvSpPr>
        <p:spPr>
          <a:xfrm>
            <a:off x="468325" y="728325"/>
            <a:ext cx="8207400" cy="34152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rPr i="1" lang="en-GB" sz="2400">
                <a:solidFill>
                  <a:srgbClr val="000000"/>
                </a:solidFill>
              </a:rPr>
              <a:t>Staff scientist at Aalto Scientific Computing</a:t>
            </a:r>
            <a:endParaRPr i="1" sz="2400">
              <a:solidFill>
                <a:srgbClr val="000000"/>
              </a:solidFill>
            </a:endParaRPr>
          </a:p>
          <a:p>
            <a:pPr indent="0" lvl="0" marL="0" rtl="0" algn="l">
              <a:spcBef>
                <a:spcPts val="280"/>
              </a:spcBef>
              <a:spcAft>
                <a:spcPts val="0"/>
              </a:spcAft>
              <a:buNone/>
            </a:pPr>
            <a:r>
              <a:rPr i="1" lang="en-GB" sz="2400">
                <a:solidFill>
                  <a:srgbClr val="000000"/>
                </a:solidFill>
              </a:rPr>
              <a:t>Data agent at Aalto Open Science team</a:t>
            </a:r>
            <a:endParaRPr sz="2400">
              <a:solidFill>
                <a:srgbClr val="000000"/>
              </a:solidFill>
            </a:endParaRPr>
          </a:p>
          <a:p>
            <a:pPr indent="-361950" lvl="0" marL="457200" rtl="0" algn="l">
              <a:spcBef>
                <a:spcPts val="280"/>
              </a:spcBef>
              <a:spcAft>
                <a:spcPts val="0"/>
              </a:spcAft>
              <a:buClr>
                <a:srgbClr val="000000"/>
              </a:buClr>
              <a:buSzPts val="2100"/>
              <a:buChar char="-"/>
            </a:pPr>
            <a:r>
              <a:rPr b="0" lang="en-GB">
                <a:solidFill>
                  <a:srgbClr val="000000"/>
                </a:solidFill>
              </a:rPr>
              <a:t>daily helping researchers with issues related to </a:t>
            </a:r>
            <a:r>
              <a:rPr lang="en-GB">
                <a:solidFill>
                  <a:srgbClr val="000000"/>
                </a:solidFill>
              </a:rPr>
              <a:t>computational workflows</a:t>
            </a:r>
            <a:r>
              <a:rPr b="0" lang="en-GB">
                <a:solidFill>
                  <a:srgbClr val="000000"/>
                </a:solidFill>
              </a:rPr>
              <a:t> with sensitive data, data </a:t>
            </a:r>
            <a:r>
              <a:rPr lang="en-GB">
                <a:solidFill>
                  <a:srgbClr val="000000"/>
                </a:solidFill>
              </a:rPr>
              <a:t>minimisation</a:t>
            </a:r>
            <a:r>
              <a:rPr b="0" lang="en-GB">
                <a:solidFill>
                  <a:srgbClr val="000000"/>
                </a:solidFill>
              </a:rPr>
              <a:t>, preparing legal+ethical forms, HPC… (Research Software Engineer)</a:t>
            </a:r>
            <a:endParaRPr b="0">
              <a:solidFill>
                <a:srgbClr val="000000"/>
              </a:solidFill>
            </a:endParaRPr>
          </a:p>
          <a:p>
            <a:pPr indent="-361950" lvl="0" marL="457200" rtl="0" algn="l">
              <a:spcBef>
                <a:spcPts val="0"/>
              </a:spcBef>
              <a:spcAft>
                <a:spcPts val="0"/>
              </a:spcAft>
              <a:buClr>
                <a:srgbClr val="000000"/>
              </a:buClr>
              <a:buSzPts val="2100"/>
              <a:buChar char="-"/>
            </a:pPr>
            <a:r>
              <a:rPr b="0" lang="en-GB" u="sng">
                <a:solidFill>
                  <a:schemeClr val="hlink"/>
                </a:solidFill>
                <a:hlinkClick r:id="rId3"/>
              </a:rPr>
              <a:t>Researchers’ trainings</a:t>
            </a:r>
            <a:r>
              <a:rPr b="0" lang="en-GB">
                <a:solidFill>
                  <a:srgbClr val="000000"/>
                </a:solidFill>
              </a:rPr>
              <a:t> on handling personal data in research, research integrity, open science</a:t>
            </a:r>
            <a:endParaRPr b="0">
              <a:solidFill>
                <a:srgbClr val="000000"/>
              </a:solidFill>
            </a:endParaRPr>
          </a:p>
          <a:p>
            <a:pPr indent="-361950" lvl="0" marL="457200" rtl="0" algn="l">
              <a:spcBef>
                <a:spcPts val="0"/>
              </a:spcBef>
              <a:spcAft>
                <a:spcPts val="0"/>
              </a:spcAft>
              <a:buClr>
                <a:srgbClr val="000000"/>
              </a:buClr>
              <a:buSzPts val="2100"/>
              <a:buChar char="-"/>
            </a:pPr>
            <a:r>
              <a:rPr b="0" lang="en-GB">
                <a:solidFill>
                  <a:srgbClr val="000000"/>
                </a:solidFill>
              </a:rPr>
              <a:t>research (</a:t>
            </a:r>
            <a:r>
              <a:rPr lang="en-GB">
                <a:solidFill>
                  <a:srgbClr val="000000"/>
                </a:solidFill>
              </a:rPr>
              <a:t>neuroimaging</a:t>
            </a:r>
            <a:r>
              <a:rPr b="0" lang="en-GB">
                <a:solidFill>
                  <a:srgbClr val="000000"/>
                </a:solidFill>
              </a:rPr>
              <a:t>, </a:t>
            </a:r>
            <a:r>
              <a:rPr lang="en-GB">
                <a:solidFill>
                  <a:srgbClr val="000000"/>
                </a:solidFill>
              </a:rPr>
              <a:t>medical imaging, experimental psychology</a:t>
            </a:r>
            <a:r>
              <a:rPr b="0" lang="en-GB">
                <a:solidFill>
                  <a:srgbClr val="000000"/>
                </a:solidFill>
              </a:rPr>
              <a:t>)</a:t>
            </a:r>
            <a:endParaRPr b="0">
              <a:solidFill>
                <a:srgbClr val="000000"/>
              </a:solidFill>
            </a:endParaRPr>
          </a:p>
          <a:p>
            <a:pPr indent="-361950" lvl="0" marL="457200" rtl="0" algn="l">
              <a:spcBef>
                <a:spcPts val="0"/>
              </a:spcBef>
              <a:spcAft>
                <a:spcPts val="0"/>
              </a:spcAft>
              <a:buClr>
                <a:srgbClr val="000000"/>
              </a:buClr>
              <a:buSzPts val="2100"/>
              <a:buChar char="-"/>
            </a:pPr>
            <a:r>
              <a:rPr b="0" lang="en-GB">
                <a:solidFill>
                  <a:srgbClr val="000000"/>
                </a:solidFill>
              </a:rPr>
              <a:t>Co-founder of the </a:t>
            </a:r>
            <a:r>
              <a:rPr lang="en-GB">
                <a:solidFill>
                  <a:srgbClr val="000000"/>
                </a:solidFill>
              </a:rPr>
              <a:t>Finnish Reproducibility Network</a:t>
            </a:r>
            <a:endParaRPr>
              <a:solidFill>
                <a:srgbClr val="000000"/>
              </a:solidFill>
            </a:endParaRPr>
          </a:p>
          <a:p>
            <a:pPr indent="-361950" lvl="0" marL="457200" rtl="0" algn="l">
              <a:spcBef>
                <a:spcPts val="0"/>
              </a:spcBef>
              <a:spcAft>
                <a:spcPts val="0"/>
              </a:spcAft>
              <a:buClr>
                <a:srgbClr val="000000"/>
              </a:buClr>
              <a:buSzPts val="2100"/>
              <a:buChar char="-"/>
            </a:pPr>
            <a:r>
              <a:rPr b="0" lang="en-GB">
                <a:solidFill>
                  <a:srgbClr val="000000"/>
                </a:solidFill>
              </a:rPr>
              <a:t>Working closely with CodeRefinery (NeIC) and Nordic-RSE</a:t>
            </a:r>
            <a:endParaRPr b="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5"/>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4300">
                <a:solidFill>
                  <a:srgbClr val="0065BD"/>
                </a:solidFill>
              </a:rPr>
              <a:t>What is personal data?</a:t>
            </a:r>
            <a:endParaRPr/>
          </a:p>
        </p:txBody>
      </p:sp>
      <p:sp>
        <p:nvSpPr>
          <p:cNvPr id="549" name="Google Shape;549;p6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50" name="Google Shape;550;p65"/>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600"/>
              </a:spcBef>
              <a:spcAft>
                <a:spcPts val="0"/>
              </a:spcAft>
              <a:buSzPts val="1600"/>
              <a:buChar char="●"/>
            </a:pPr>
            <a:r>
              <a:rPr lang="en-GB" sz="2400"/>
              <a:t>Personal data is a broad concept under the EU’s General Data Protection Regulation</a:t>
            </a:r>
            <a:endParaRPr sz="2400"/>
          </a:p>
          <a:p>
            <a:pPr indent="-330200" lvl="0" marL="457200" rtl="0" algn="l">
              <a:lnSpc>
                <a:spcPct val="115000"/>
              </a:lnSpc>
              <a:spcBef>
                <a:spcPts val="0"/>
              </a:spcBef>
              <a:spcAft>
                <a:spcPts val="0"/>
              </a:spcAft>
              <a:buSzPts val="1600"/>
              <a:buChar char="●"/>
            </a:pPr>
            <a:r>
              <a:rPr lang="en-GB" sz="2400"/>
              <a:t>“Personal data” is </a:t>
            </a:r>
            <a:r>
              <a:rPr lang="en-GB" sz="2400" u="sng"/>
              <a:t>any data about living people from which they can be identified</a:t>
            </a:r>
            <a:endParaRPr sz="2400" u="sng"/>
          </a:p>
          <a:p>
            <a:pPr indent="-330200" lvl="1" marL="914400" rtl="0" algn="l">
              <a:lnSpc>
                <a:spcPct val="115000"/>
              </a:lnSpc>
              <a:spcBef>
                <a:spcPts val="0"/>
              </a:spcBef>
              <a:spcAft>
                <a:spcPts val="0"/>
              </a:spcAft>
              <a:buSzPts val="1600"/>
              <a:buChar char="○"/>
            </a:pPr>
            <a:r>
              <a:rPr b="0" lang="en-GB" sz="2300">
                <a:latin typeface="Georgia"/>
                <a:ea typeface="Georgia"/>
                <a:cs typeface="Georgia"/>
                <a:sym typeface="Georgia"/>
              </a:rPr>
              <a:t>If you collect </a:t>
            </a:r>
            <a:r>
              <a:rPr b="0" lang="en-GB" sz="2300" u="sng">
                <a:latin typeface="Georgia"/>
                <a:ea typeface="Georgia"/>
                <a:cs typeface="Georgia"/>
                <a:sym typeface="Georgia"/>
              </a:rPr>
              <a:t>information </a:t>
            </a:r>
            <a:r>
              <a:rPr b="1" lang="en-GB" sz="2300" u="sng"/>
              <a:t>from</a:t>
            </a:r>
            <a:r>
              <a:rPr b="0" lang="en-GB" sz="2300" u="sng">
                <a:latin typeface="Georgia"/>
                <a:ea typeface="Georgia"/>
                <a:cs typeface="Georgia"/>
                <a:sym typeface="Georgia"/>
              </a:rPr>
              <a:t> or </a:t>
            </a:r>
            <a:r>
              <a:rPr b="1" lang="en-GB" sz="2300" u="sng"/>
              <a:t>of</a:t>
            </a:r>
            <a:r>
              <a:rPr b="0" lang="en-GB" sz="2300" u="sng">
                <a:latin typeface="Georgia"/>
                <a:ea typeface="Georgia"/>
                <a:cs typeface="Georgia"/>
                <a:sym typeface="Georgia"/>
              </a:rPr>
              <a:t> persons</a:t>
            </a:r>
            <a:r>
              <a:rPr b="0" lang="en-GB" sz="2300">
                <a:latin typeface="Georgia"/>
                <a:ea typeface="Georgia"/>
                <a:cs typeface="Georgia"/>
                <a:sym typeface="Georgia"/>
              </a:rPr>
              <a:t>, consider it as </a:t>
            </a:r>
            <a:r>
              <a:rPr b="1" lang="en-GB" sz="2300"/>
              <a:t>personal data</a:t>
            </a:r>
            <a:endParaRPr b="1" sz="2300"/>
          </a:p>
          <a:p>
            <a:pPr indent="-330200" lvl="1" marL="914400" rtl="0" algn="l">
              <a:lnSpc>
                <a:spcPct val="115000"/>
              </a:lnSpc>
              <a:spcBef>
                <a:spcPts val="0"/>
              </a:spcBef>
              <a:spcAft>
                <a:spcPts val="0"/>
              </a:spcAft>
              <a:buSzPts val="1600"/>
              <a:buChar char="○"/>
            </a:pPr>
            <a:r>
              <a:rPr b="0" lang="en-GB" sz="2300">
                <a:latin typeface="Georgia"/>
                <a:ea typeface="Georgia"/>
                <a:cs typeface="Georgia"/>
                <a:sym typeface="Georgia"/>
              </a:rPr>
              <a:t>Exception: </a:t>
            </a:r>
            <a:r>
              <a:rPr b="1" lang="en-GB" sz="2300"/>
              <a:t>anonymous data</a:t>
            </a:r>
            <a:endParaRPr b="1" sz="2300"/>
          </a:p>
          <a:p>
            <a:pPr indent="0" lvl="0" marL="457200" rtl="0" algn="l">
              <a:lnSpc>
                <a:spcPct val="115000"/>
              </a:lnSpc>
              <a:spcBef>
                <a:spcPts val="400"/>
              </a:spcBef>
              <a:spcAft>
                <a:spcPts val="0"/>
              </a:spcAft>
              <a:buNone/>
            </a:pPr>
            <a:r>
              <a:t/>
            </a:r>
            <a:endParaRPr b="0"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p:nvPr/>
        </p:nvSpPr>
        <p:spPr>
          <a:xfrm>
            <a:off x="100175" y="59625"/>
            <a:ext cx="8928300" cy="55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6"/>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Personal data: Direct and indirect identifiers</a:t>
            </a:r>
            <a:endParaRPr sz="2400">
              <a:solidFill>
                <a:srgbClr val="0065BD"/>
              </a:solidFill>
            </a:endParaRPr>
          </a:p>
          <a:p>
            <a:pPr indent="0" lvl="0" marL="0" rtl="0" algn="l">
              <a:lnSpc>
                <a:spcPct val="85000"/>
              </a:lnSpc>
              <a:spcBef>
                <a:spcPts val="0"/>
              </a:spcBef>
              <a:spcAft>
                <a:spcPts val="0"/>
              </a:spcAft>
              <a:buClr>
                <a:schemeClr val="dk1"/>
              </a:buClr>
              <a:buSzPts val="1100"/>
              <a:buFont typeface="Arial"/>
              <a:buNone/>
            </a:pPr>
            <a:r>
              <a:t/>
            </a:r>
            <a:endParaRPr sz="2400">
              <a:solidFill>
                <a:srgbClr val="0065BD"/>
              </a:solidFill>
            </a:endParaRPr>
          </a:p>
          <a:p>
            <a:pPr indent="0" lvl="0" marL="0" rtl="0" algn="l">
              <a:lnSpc>
                <a:spcPct val="85000"/>
              </a:lnSpc>
              <a:spcBef>
                <a:spcPts val="0"/>
              </a:spcBef>
              <a:spcAft>
                <a:spcPts val="0"/>
              </a:spcAft>
              <a:buNone/>
            </a:pPr>
            <a:r>
              <a:t/>
            </a:r>
            <a:endParaRPr sz="2400">
              <a:solidFill>
                <a:srgbClr val="0065BD"/>
              </a:solidFill>
            </a:endParaRPr>
          </a:p>
        </p:txBody>
      </p:sp>
      <p:sp>
        <p:nvSpPr>
          <p:cNvPr id="557" name="Google Shape;557;p6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558" name="Google Shape;558;p66"/>
          <p:cNvSpPr txBox="1"/>
          <p:nvPr>
            <p:ph idx="1" type="body"/>
          </p:nvPr>
        </p:nvSpPr>
        <p:spPr>
          <a:xfrm>
            <a:off x="468325" y="674049"/>
            <a:ext cx="8207400" cy="48447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AutoNum type="alphaLcParenR"/>
            </a:pPr>
            <a:r>
              <a:rPr lang="en-GB" sz="1800"/>
              <a:t>Direct identifiers: </a:t>
            </a:r>
            <a:r>
              <a:rPr b="0" lang="en-GB" sz="1800"/>
              <a:t>information which is </a:t>
            </a:r>
            <a:r>
              <a:rPr lang="en-GB" sz="1800">
                <a:solidFill>
                  <a:srgbClr val="005EB8"/>
                </a:solidFill>
              </a:rPr>
              <a:t>sufficient on its own to identify an individual </a:t>
            </a:r>
            <a:br>
              <a:rPr lang="en-GB" sz="1800">
                <a:solidFill>
                  <a:srgbClr val="005EB8"/>
                </a:solidFill>
              </a:rPr>
            </a:br>
            <a:r>
              <a:rPr b="0" lang="en-GB" sz="1300"/>
              <a:t>-  e.g. a person’s name, email address (containing the person’s name), personal identification number, fingerprints, a facial image, a person's voice, video, brain scan images, dental records, DNA</a:t>
            </a:r>
            <a:endParaRPr b="0" sz="1300"/>
          </a:p>
          <a:p>
            <a:pPr indent="-342900" lvl="0" marL="457200" rtl="0" algn="l">
              <a:lnSpc>
                <a:spcPct val="115000"/>
              </a:lnSpc>
              <a:spcBef>
                <a:spcPts val="0"/>
              </a:spcBef>
              <a:spcAft>
                <a:spcPts val="0"/>
              </a:spcAft>
              <a:buSzPts val="1800"/>
              <a:buAutoNum type="alphaLcParenR"/>
            </a:pPr>
            <a:r>
              <a:rPr lang="en-GB" sz="1800"/>
              <a:t>Strong indirect identifiers: </a:t>
            </a:r>
            <a:r>
              <a:rPr b="0" lang="en-GB" sz="1800"/>
              <a:t>information which </a:t>
            </a:r>
            <a:r>
              <a:rPr lang="en-GB" sz="1800">
                <a:solidFill>
                  <a:srgbClr val="005EB8"/>
                </a:solidFill>
              </a:rPr>
              <a:t>can be used to identify an individual fairly easily</a:t>
            </a:r>
            <a:br>
              <a:rPr lang="en-GB" sz="1800">
                <a:solidFill>
                  <a:srgbClr val="005EB8"/>
                </a:solidFill>
              </a:rPr>
            </a:br>
            <a:r>
              <a:rPr b="0" lang="en-GB" sz="1400"/>
              <a:t>-</a:t>
            </a:r>
            <a:r>
              <a:rPr b="0" lang="en-GB" sz="1300"/>
              <a:t> e.g. a postal address, a phone number, a vehicle registration number, bibliographic citation of a publication, an email address not in the form of the personal name, an unusual job title, a very rare disease, a job position held by only one person at a time, a student ID number, a bank account number, IP address of a computer, cookie identifier, RFID tags, location data</a:t>
            </a:r>
            <a:endParaRPr b="0" sz="1300"/>
          </a:p>
          <a:p>
            <a:pPr indent="-342900" lvl="0" marL="457200" rtl="0" algn="l">
              <a:lnSpc>
                <a:spcPct val="115000"/>
              </a:lnSpc>
              <a:spcBef>
                <a:spcPts val="0"/>
              </a:spcBef>
              <a:spcAft>
                <a:spcPts val="0"/>
              </a:spcAft>
              <a:buSzPts val="1800"/>
              <a:buAutoNum type="alphaLcParenR"/>
            </a:pPr>
            <a:r>
              <a:rPr lang="en-GB" sz="1800"/>
              <a:t>Indirect identifiers: </a:t>
            </a:r>
            <a:r>
              <a:rPr b="0" lang="en-GB" sz="1800"/>
              <a:t>i</a:t>
            </a:r>
            <a:r>
              <a:rPr b="0" lang="en-GB" sz="1800"/>
              <a:t>nformation that on its own is not enough to identify someone but, when</a:t>
            </a:r>
            <a:r>
              <a:rPr lang="en-GB" sz="1800"/>
              <a:t> </a:t>
            </a:r>
            <a:r>
              <a:rPr lang="en-GB" sz="1800">
                <a:solidFill>
                  <a:schemeClr val="dk2"/>
                </a:solidFill>
              </a:rPr>
              <a:t>linked with other available information, could be used to deduce the identity of a person:</a:t>
            </a:r>
            <a:endParaRPr sz="1800">
              <a:solidFill>
                <a:schemeClr val="dk2"/>
              </a:solidFill>
            </a:endParaRPr>
          </a:p>
          <a:p>
            <a:pPr indent="0" lvl="0" marL="457200" rtl="0" algn="l">
              <a:lnSpc>
                <a:spcPct val="115000"/>
              </a:lnSpc>
              <a:spcBef>
                <a:spcPts val="600"/>
              </a:spcBef>
              <a:spcAft>
                <a:spcPts val="0"/>
              </a:spcAft>
              <a:buNone/>
            </a:pPr>
            <a:r>
              <a:rPr b="0" lang="en-GB" sz="1300"/>
              <a:t>- e.g. age, gender, education, status in employment, economic activity and occupational status, socio-economic status, household composition, income, marital status, mother tongue, ethnic background, place of work or study, postal code, municipality, major region.</a:t>
            </a:r>
            <a:endParaRPr b="0" sz="1300"/>
          </a:p>
          <a:p>
            <a:pPr indent="0" lvl="0" marL="647700" rtl="0" algn="l">
              <a:lnSpc>
                <a:spcPct val="115000"/>
              </a:lnSpc>
              <a:spcBef>
                <a:spcPts val="600"/>
              </a:spcBef>
              <a:spcAft>
                <a:spcPts val="0"/>
              </a:spcAft>
              <a:buClr>
                <a:schemeClr val="dk1"/>
              </a:buClr>
              <a:buSzPts val="1100"/>
              <a:buFont typeface="Arial"/>
              <a:buNone/>
            </a:pPr>
            <a:r>
              <a:t/>
            </a:r>
            <a:endParaRPr b="0" i="1" sz="1600"/>
          </a:p>
          <a:p>
            <a:pPr indent="0" lvl="0" marL="457200" rtl="0" algn="l">
              <a:lnSpc>
                <a:spcPct val="115000"/>
              </a:lnSpc>
              <a:spcBef>
                <a:spcPts val="600"/>
              </a:spcBef>
              <a:spcAft>
                <a:spcPts val="0"/>
              </a:spcAft>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7"/>
          <p:cNvSpPr/>
          <p:nvPr/>
        </p:nvSpPr>
        <p:spPr>
          <a:xfrm>
            <a:off x="100175" y="59625"/>
            <a:ext cx="8928300" cy="55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Special categories of personal data (art 9)</a:t>
            </a:r>
            <a:endParaRPr sz="2400">
              <a:solidFill>
                <a:srgbClr val="0065BD"/>
              </a:solidFill>
            </a:endParaRPr>
          </a:p>
          <a:p>
            <a:pPr indent="0" lvl="0" marL="0" rtl="0" algn="l">
              <a:lnSpc>
                <a:spcPct val="85000"/>
              </a:lnSpc>
              <a:spcBef>
                <a:spcPts val="0"/>
              </a:spcBef>
              <a:spcAft>
                <a:spcPts val="0"/>
              </a:spcAft>
              <a:buClr>
                <a:schemeClr val="dk1"/>
              </a:buClr>
              <a:buSzPts val="1100"/>
              <a:buFont typeface="Arial"/>
              <a:buNone/>
            </a:pPr>
            <a:r>
              <a:t/>
            </a:r>
            <a:endParaRPr sz="2400">
              <a:solidFill>
                <a:srgbClr val="0065BD"/>
              </a:solidFill>
            </a:endParaRPr>
          </a:p>
          <a:p>
            <a:pPr indent="0" lvl="0" marL="0" rtl="0" algn="l">
              <a:lnSpc>
                <a:spcPct val="85000"/>
              </a:lnSpc>
              <a:spcBef>
                <a:spcPts val="0"/>
              </a:spcBef>
              <a:spcAft>
                <a:spcPts val="0"/>
              </a:spcAft>
              <a:buNone/>
            </a:pPr>
            <a:r>
              <a:t/>
            </a:r>
            <a:endParaRPr sz="2400">
              <a:solidFill>
                <a:srgbClr val="0065BD"/>
              </a:solidFill>
            </a:endParaRPr>
          </a:p>
        </p:txBody>
      </p:sp>
      <p:sp>
        <p:nvSpPr>
          <p:cNvPr id="565" name="Google Shape;565;p67"/>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566" name="Google Shape;566;p67"/>
          <p:cNvSpPr txBox="1"/>
          <p:nvPr>
            <p:ph idx="1" type="body"/>
          </p:nvPr>
        </p:nvSpPr>
        <p:spPr>
          <a:xfrm>
            <a:off x="468325" y="674049"/>
            <a:ext cx="8207400" cy="48447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400"/>
              </a:spcBef>
              <a:spcAft>
                <a:spcPts val="0"/>
              </a:spcAft>
              <a:buSzPts val="2000"/>
              <a:buChar char="●"/>
            </a:pPr>
            <a:r>
              <a:rPr lang="en-GB" sz="2000"/>
              <a:t>personal data revealing racial or ethnic origin;</a:t>
            </a:r>
            <a:endParaRPr sz="2000"/>
          </a:p>
          <a:p>
            <a:pPr indent="-355600" lvl="0" marL="457200" rtl="0" algn="l">
              <a:lnSpc>
                <a:spcPct val="115000"/>
              </a:lnSpc>
              <a:spcBef>
                <a:spcPts val="0"/>
              </a:spcBef>
              <a:spcAft>
                <a:spcPts val="0"/>
              </a:spcAft>
              <a:buSzPts val="2000"/>
              <a:buChar char="●"/>
            </a:pPr>
            <a:r>
              <a:rPr lang="en-GB" sz="2000"/>
              <a:t>personal data revealing political opinions;</a:t>
            </a:r>
            <a:endParaRPr sz="2000"/>
          </a:p>
          <a:p>
            <a:pPr indent="-355600" lvl="0" marL="457200" rtl="0" algn="l">
              <a:lnSpc>
                <a:spcPct val="115000"/>
              </a:lnSpc>
              <a:spcBef>
                <a:spcPts val="0"/>
              </a:spcBef>
              <a:spcAft>
                <a:spcPts val="0"/>
              </a:spcAft>
              <a:buSzPts val="2000"/>
              <a:buChar char="●"/>
            </a:pPr>
            <a:r>
              <a:rPr lang="en-GB" sz="2000"/>
              <a:t>personal data revealing religious or philosophical beliefs;</a:t>
            </a:r>
            <a:endParaRPr sz="2000"/>
          </a:p>
          <a:p>
            <a:pPr indent="-355600" lvl="0" marL="457200" rtl="0" algn="l">
              <a:lnSpc>
                <a:spcPct val="115000"/>
              </a:lnSpc>
              <a:spcBef>
                <a:spcPts val="0"/>
              </a:spcBef>
              <a:spcAft>
                <a:spcPts val="0"/>
              </a:spcAft>
              <a:buSzPts val="2000"/>
              <a:buChar char="●"/>
            </a:pPr>
            <a:r>
              <a:rPr lang="en-GB" sz="2000"/>
              <a:t>personal data revealing trade union membership;</a:t>
            </a:r>
            <a:endParaRPr sz="2000"/>
          </a:p>
          <a:p>
            <a:pPr indent="-355600" lvl="0" marL="457200" rtl="0" algn="l">
              <a:lnSpc>
                <a:spcPct val="115000"/>
              </a:lnSpc>
              <a:spcBef>
                <a:spcPts val="0"/>
              </a:spcBef>
              <a:spcAft>
                <a:spcPts val="0"/>
              </a:spcAft>
              <a:buSzPts val="2000"/>
              <a:buChar char="●"/>
            </a:pPr>
            <a:r>
              <a:rPr lang="en-GB" sz="2000"/>
              <a:t>genetic data, biometric data (where used for identification purposes);</a:t>
            </a:r>
            <a:endParaRPr sz="2000"/>
          </a:p>
          <a:p>
            <a:pPr indent="-355600" lvl="0" marL="457200" rtl="0" algn="l">
              <a:lnSpc>
                <a:spcPct val="115000"/>
              </a:lnSpc>
              <a:spcBef>
                <a:spcPts val="0"/>
              </a:spcBef>
              <a:spcAft>
                <a:spcPts val="0"/>
              </a:spcAft>
              <a:buSzPts val="2000"/>
              <a:buChar char="●"/>
            </a:pPr>
            <a:r>
              <a:rPr lang="en-GB" sz="2000"/>
              <a:t>data concerning health;</a:t>
            </a:r>
            <a:endParaRPr sz="2000"/>
          </a:p>
          <a:p>
            <a:pPr indent="-355600" lvl="0" marL="457200" rtl="0" algn="l">
              <a:lnSpc>
                <a:spcPct val="115000"/>
              </a:lnSpc>
              <a:spcBef>
                <a:spcPts val="0"/>
              </a:spcBef>
              <a:spcAft>
                <a:spcPts val="0"/>
              </a:spcAft>
              <a:buSzPts val="2000"/>
              <a:buChar char="●"/>
            </a:pPr>
            <a:r>
              <a:rPr lang="en-GB" sz="2000"/>
              <a:t>data concerning a person’s sex life and data concerning a person’s sexual orientation.</a:t>
            </a:r>
            <a:endParaRPr sz="2000"/>
          </a:p>
          <a:p>
            <a:pPr indent="0" lvl="0" marL="0" rtl="0" algn="l">
              <a:lnSpc>
                <a:spcPct val="115000"/>
              </a:lnSpc>
              <a:spcBef>
                <a:spcPts val="400"/>
              </a:spcBef>
              <a:spcAft>
                <a:spcPts val="0"/>
              </a:spcAft>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8"/>
          <p:cNvSpPr/>
          <p:nvPr/>
        </p:nvSpPr>
        <p:spPr>
          <a:xfrm>
            <a:off x="100175" y="59625"/>
            <a:ext cx="8928300" cy="55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8"/>
          <p:cNvSpPr txBox="1"/>
          <p:nvPr>
            <p:ph type="ctrTitle"/>
          </p:nvPr>
        </p:nvSpPr>
        <p:spPr>
          <a:xfrm>
            <a:off x="468313" y="1127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The principles of the GDPR (art 5)</a:t>
            </a:r>
            <a:endParaRPr sz="2400">
              <a:solidFill>
                <a:srgbClr val="0065BD"/>
              </a:solidFill>
            </a:endParaRPr>
          </a:p>
          <a:p>
            <a:pPr indent="0" lvl="0" marL="0" rtl="0" algn="l">
              <a:lnSpc>
                <a:spcPct val="85000"/>
              </a:lnSpc>
              <a:spcBef>
                <a:spcPts val="0"/>
              </a:spcBef>
              <a:spcAft>
                <a:spcPts val="0"/>
              </a:spcAft>
              <a:buClr>
                <a:schemeClr val="dk1"/>
              </a:buClr>
              <a:buSzPts val="1100"/>
              <a:buFont typeface="Arial"/>
              <a:buNone/>
            </a:pPr>
            <a:r>
              <a:t/>
            </a:r>
            <a:endParaRPr sz="2400">
              <a:solidFill>
                <a:srgbClr val="0065BD"/>
              </a:solidFill>
            </a:endParaRPr>
          </a:p>
          <a:p>
            <a:pPr indent="0" lvl="0" marL="0" rtl="0" algn="l">
              <a:lnSpc>
                <a:spcPct val="85000"/>
              </a:lnSpc>
              <a:spcBef>
                <a:spcPts val="0"/>
              </a:spcBef>
              <a:spcAft>
                <a:spcPts val="0"/>
              </a:spcAft>
              <a:buNone/>
            </a:pPr>
            <a:r>
              <a:t/>
            </a:r>
            <a:endParaRPr sz="2400">
              <a:solidFill>
                <a:srgbClr val="0065BD"/>
              </a:solidFill>
            </a:endParaRPr>
          </a:p>
        </p:txBody>
      </p:sp>
      <p:sp>
        <p:nvSpPr>
          <p:cNvPr id="573" name="Google Shape;573;p6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574" name="Google Shape;574;p68"/>
          <p:cNvGraphicFramePr/>
          <p:nvPr/>
        </p:nvGraphicFramePr>
        <p:xfrm>
          <a:off x="468325" y="585863"/>
          <a:ext cx="3000000" cy="3000000"/>
        </p:xfrm>
        <a:graphic>
          <a:graphicData uri="http://schemas.openxmlformats.org/drawingml/2006/table">
            <a:tbl>
              <a:tblPr>
                <a:noFill/>
                <a:tableStyleId>{9FC72F55-7C7F-4FFC-9548-F815F4E5F6E0}</a:tableStyleId>
              </a:tblPr>
              <a:tblGrid>
                <a:gridCol w="1901650"/>
                <a:gridCol w="6488725"/>
              </a:tblGrid>
              <a:tr h="623250">
                <a:tc>
                  <a:txBody>
                    <a:bodyPr/>
                    <a:lstStyle/>
                    <a:p>
                      <a:pPr indent="0" lvl="0" marL="0" rtl="0" algn="l">
                        <a:lnSpc>
                          <a:spcPct val="100000"/>
                        </a:lnSpc>
                        <a:spcBef>
                          <a:spcPts val="0"/>
                        </a:spcBef>
                        <a:spcAft>
                          <a:spcPts val="0"/>
                        </a:spcAft>
                        <a:buNone/>
                      </a:pPr>
                      <a:r>
                        <a:rPr b="1" lang="en-GB">
                          <a:solidFill>
                            <a:schemeClr val="dk1"/>
                          </a:solidFill>
                          <a:latin typeface="Arial Narrow"/>
                          <a:ea typeface="Arial Narrow"/>
                          <a:cs typeface="Arial Narrow"/>
                          <a:sym typeface="Arial Narrow"/>
                        </a:rPr>
                        <a:t>GDPR Principle</a:t>
                      </a:r>
                      <a:endParaRPr b="1">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b="1" lang="en-GB">
                          <a:solidFill>
                            <a:schemeClr val="dk1"/>
                          </a:solidFill>
                          <a:latin typeface="Arial Narrow"/>
                          <a:ea typeface="Arial Narrow"/>
                          <a:cs typeface="Arial Narrow"/>
                          <a:sym typeface="Arial Narrow"/>
                        </a:rPr>
                        <a:t>Practical Actions in Research Projects</a:t>
                      </a:r>
                      <a:endParaRPr b="1">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1. Lawfulness, fairness, and transparency</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Obtain and manage informed consent from research participants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Clearly explain data processing activities, purposes, and potential risks to participants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Maintain transparency in data sharing, storage, and access policies</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2. Purpose limitation</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Specify the research objectives and data processing purposes before collecting personal data</a:t>
                      </a:r>
                      <a:endParaRPr sz="1200">
                        <a:solidFill>
                          <a:schemeClr val="dk1"/>
                        </a:solidFill>
                        <a:latin typeface="Arial Narrow"/>
                        <a:ea typeface="Arial Narrow"/>
                        <a:cs typeface="Arial Narrow"/>
                        <a:sym typeface="Arial Narrow"/>
                      </a:endParaRPr>
                    </a:p>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Use collected data only for the stated purposes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Obtain additional consent or establish a new legal basis if the purpose changes</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3. Data minimization</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Collect only the minimum amount of personal data necessary to achieve research objectives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Employ data anonymization or pseudonymization techniques to reduce the scope of identifiable information</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4. Accuracy</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Implement processes to ensure the accuracy and up-to-date nature of personal data</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Allow research participants to rectify inaccurate or incomplete information</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Regularly review and update collected data as needed</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5. Storage limitation</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Establish retention periods for personal data based on research objectives and legal requirements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Regularly delete or anonymize personal data when it is no longer necessary for the stated purpose or when the retention period ends</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32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6. Integrity and confidentiality</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Use appropriate security measures to protect personal data from unauthorized access, disclosure, or misuse</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Train research team members on data protection and privacy practices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Implement access controls and encryption for data storage and transfer</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7450">
                <a:tc>
                  <a:txBody>
                    <a:bodyPr/>
                    <a:lstStyle/>
                    <a:p>
                      <a:pPr indent="0" lvl="0" marL="0" rtl="0" algn="l">
                        <a:lnSpc>
                          <a:spcPct val="100000"/>
                        </a:lnSpc>
                        <a:spcBef>
                          <a:spcPts val="0"/>
                        </a:spcBef>
                        <a:spcAft>
                          <a:spcPts val="0"/>
                        </a:spcAft>
                        <a:buNone/>
                      </a:pPr>
                      <a:r>
                        <a:rPr b="1" lang="en-GB" sz="1200">
                          <a:solidFill>
                            <a:schemeClr val="dk1"/>
                          </a:solidFill>
                          <a:latin typeface="Arial Narrow"/>
                          <a:ea typeface="Arial Narrow"/>
                          <a:cs typeface="Arial Narrow"/>
                          <a:sym typeface="Arial Narrow"/>
                        </a:rPr>
                        <a:t>7. Accountability</a:t>
                      </a:r>
                      <a:endParaRPr b="1" sz="12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200">
                          <a:solidFill>
                            <a:schemeClr val="dk1"/>
                          </a:solidFill>
                          <a:latin typeface="Arial Narrow"/>
                          <a:ea typeface="Arial Narrow"/>
                          <a:cs typeface="Arial Narrow"/>
                          <a:sym typeface="Arial Narrow"/>
                        </a:rPr>
                        <a:t>Document data processing activities, legal bases, and compliance measures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Appoint a data protection officer (DPO) when required</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Conduct data protection impact assessments (DPIAs) for high-risk processing activities</a:t>
                      </a:r>
                      <a:br>
                        <a:rPr lang="en-GB" sz="1200">
                          <a:solidFill>
                            <a:schemeClr val="dk1"/>
                          </a:solidFill>
                          <a:latin typeface="Arial Narrow"/>
                          <a:ea typeface="Arial Narrow"/>
                          <a:cs typeface="Arial Narrow"/>
                          <a:sym typeface="Arial Narrow"/>
                        </a:rPr>
                      </a:br>
                      <a:r>
                        <a:rPr lang="en-GB" sz="1200">
                          <a:solidFill>
                            <a:schemeClr val="dk1"/>
                          </a:solidFill>
                          <a:latin typeface="Arial Narrow"/>
                          <a:ea typeface="Arial Narrow"/>
                          <a:cs typeface="Arial Narrow"/>
                          <a:sym typeface="Arial Narrow"/>
                        </a:rPr>
                        <a:t>Demonstrate adherence to GDPR principles and requirements in research practices</a:t>
                      </a:r>
                      <a:endParaRPr sz="12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9"/>
          <p:cNvSpPr/>
          <p:nvPr/>
        </p:nvSpPr>
        <p:spPr>
          <a:xfrm>
            <a:off x="100175" y="59625"/>
            <a:ext cx="8928300" cy="55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9"/>
          <p:cNvSpPr txBox="1"/>
          <p:nvPr>
            <p:ph type="ctrTitle"/>
          </p:nvPr>
        </p:nvSpPr>
        <p:spPr>
          <a:xfrm>
            <a:off x="468313" y="1127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The legal bases of the GDPR (art 6)</a:t>
            </a:r>
            <a:endParaRPr sz="2400">
              <a:solidFill>
                <a:srgbClr val="0065BD"/>
              </a:solidFill>
            </a:endParaRPr>
          </a:p>
          <a:p>
            <a:pPr indent="0" lvl="0" marL="0" rtl="0" algn="l">
              <a:lnSpc>
                <a:spcPct val="85000"/>
              </a:lnSpc>
              <a:spcBef>
                <a:spcPts val="0"/>
              </a:spcBef>
              <a:spcAft>
                <a:spcPts val="0"/>
              </a:spcAft>
              <a:buClr>
                <a:schemeClr val="dk1"/>
              </a:buClr>
              <a:buSzPts val="1100"/>
              <a:buFont typeface="Arial"/>
              <a:buNone/>
            </a:pPr>
            <a:r>
              <a:t/>
            </a:r>
            <a:endParaRPr sz="2400">
              <a:solidFill>
                <a:srgbClr val="0065BD"/>
              </a:solidFill>
            </a:endParaRPr>
          </a:p>
          <a:p>
            <a:pPr indent="0" lvl="0" marL="0" rtl="0" algn="l">
              <a:lnSpc>
                <a:spcPct val="85000"/>
              </a:lnSpc>
              <a:spcBef>
                <a:spcPts val="0"/>
              </a:spcBef>
              <a:spcAft>
                <a:spcPts val="0"/>
              </a:spcAft>
              <a:buNone/>
            </a:pPr>
            <a:r>
              <a:t/>
            </a:r>
            <a:endParaRPr sz="2400">
              <a:solidFill>
                <a:srgbClr val="0065BD"/>
              </a:solidFill>
            </a:endParaRPr>
          </a:p>
        </p:txBody>
      </p:sp>
      <p:sp>
        <p:nvSpPr>
          <p:cNvPr id="581" name="Google Shape;581;p6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582" name="Google Shape;582;p69"/>
          <p:cNvGraphicFramePr/>
          <p:nvPr/>
        </p:nvGraphicFramePr>
        <p:xfrm>
          <a:off x="468325" y="585863"/>
          <a:ext cx="3000000" cy="3000000"/>
        </p:xfrm>
        <a:graphic>
          <a:graphicData uri="http://schemas.openxmlformats.org/drawingml/2006/table">
            <a:tbl>
              <a:tblPr>
                <a:noFill/>
                <a:tableStyleId>{9FC72F55-7C7F-4FFC-9548-F815F4E5F6E0}</a:tableStyleId>
              </a:tblPr>
              <a:tblGrid>
                <a:gridCol w="1901650"/>
                <a:gridCol w="6488725"/>
              </a:tblGrid>
              <a:tr h="709100">
                <a:tc>
                  <a:txBody>
                    <a:bodyPr/>
                    <a:lstStyle/>
                    <a:p>
                      <a:pPr indent="0" lvl="0" marL="0" rtl="0" algn="l">
                        <a:lnSpc>
                          <a:spcPct val="100000"/>
                        </a:lnSpc>
                        <a:spcBef>
                          <a:spcPts val="0"/>
                        </a:spcBef>
                        <a:spcAft>
                          <a:spcPts val="0"/>
                        </a:spcAft>
                        <a:buNone/>
                      </a:pPr>
                      <a:r>
                        <a:rPr b="1" lang="en-GB" sz="1500">
                          <a:solidFill>
                            <a:schemeClr val="dk1"/>
                          </a:solidFill>
                          <a:latin typeface="Arial Narrow"/>
                          <a:ea typeface="Arial Narrow"/>
                          <a:cs typeface="Arial Narrow"/>
                          <a:sym typeface="Arial Narrow"/>
                        </a:rPr>
                        <a:t>Legal Basis	</a:t>
                      </a:r>
                      <a:endParaRPr b="1" sz="15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b="1" lang="en-GB" sz="1500">
                          <a:solidFill>
                            <a:schemeClr val="dk1"/>
                          </a:solidFill>
                          <a:latin typeface="Arial Narrow"/>
                          <a:ea typeface="Arial Narrow"/>
                          <a:cs typeface="Arial Narrow"/>
                          <a:sym typeface="Arial Narrow"/>
                        </a:rPr>
                        <a:t>Applicability in Research and Other Contexts	</a:t>
                      </a:r>
                      <a:endParaRPr b="1" sz="1500">
                        <a:solidFill>
                          <a:schemeClr val="dk1"/>
                        </a:solidFill>
                        <a:latin typeface="Arial Narrow"/>
                        <a:ea typeface="Arial Narrow"/>
                        <a:cs typeface="Arial Narrow"/>
                        <a:sym typeface="Arial Narrow"/>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1. Consent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Obtaining explicit and informed consent from research participants for data collection and processing</a:t>
                      </a:r>
                      <a:br>
                        <a:rPr lang="en-GB" sz="1300">
                          <a:solidFill>
                            <a:schemeClr val="dk1"/>
                          </a:solidFill>
                          <a:latin typeface="Arial Narrow"/>
                          <a:ea typeface="Arial Narrow"/>
                          <a:cs typeface="Arial Narrow"/>
                          <a:sym typeface="Arial Narrow"/>
                        </a:rPr>
                      </a:br>
                      <a:r>
                        <a:rPr lang="en-GB" sz="1300">
                          <a:solidFill>
                            <a:schemeClr val="dk1"/>
                          </a:solidFill>
                          <a:latin typeface="Arial Narrow"/>
                          <a:ea typeface="Arial Narrow"/>
                          <a:cs typeface="Arial Narrow"/>
                          <a:sym typeface="Arial Narrow"/>
                        </a:rPr>
                        <a:t>Marketing activities</a:t>
                      </a:r>
                      <a:br>
                        <a:rPr lang="en-GB" sz="1300">
                          <a:solidFill>
                            <a:schemeClr val="dk1"/>
                          </a:solidFill>
                          <a:latin typeface="Arial Narrow"/>
                          <a:ea typeface="Arial Narrow"/>
                          <a:cs typeface="Arial Narrow"/>
                          <a:sym typeface="Arial Narrow"/>
                        </a:rPr>
                      </a:br>
                      <a:r>
                        <a:rPr i="1" lang="en-GB" sz="1300">
                          <a:solidFill>
                            <a:schemeClr val="dk1"/>
                          </a:solidFill>
                          <a:latin typeface="Arial Narrow"/>
                          <a:ea typeface="Arial Narrow"/>
                          <a:cs typeface="Arial Narrow"/>
                          <a:sym typeface="Arial Narrow"/>
                        </a:rPr>
                        <a:t>Consent can be withdrawn at any time; Reusing data for new purposes may require obtaining new consent</a:t>
                      </a:r>
                      <a:r>
                        <a:rPr lang="en-GB" sz="1300">
                          <a:solidFill>
                            <a:schemeClr val="dk1"/>
                          </a:solidFill>
                          <a:latin typeface="Arial Narrow"/>
                          <a:ea typeface="Arial Narrow"/>
                          <a:cs typeface="Arial Narrow"/>
                          <a:sym typeface="Arial Narrow"/>
                        </a:rPr>
                        <a:t>	</a:t>
                      </a:r>
                      <a:endParaRPr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2. Contract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Processing personal data in the context of a contract (e.g., employment, service provision)	</a:t>
                      </a:r>
                      <a:br>
                        <a:rPr lang="en-GB" sz="1300">
                          <a:solidFill>
                            <a:schemeClr val="dk1"/>
                          </a:solidFill>
                          <a:latin typeface="Arial Narrow"/>
                          <a:ea typeface="Arial Narrow"/>
                          <a:cs typeface="Arial Narrow"/>
                          <a:sym typeface="Arial Narrow"/>
                        </a:rPr>
                      </a:br>
                      <a:br>
                        <a:rPr lang="en-GB" sz="1300">
                          <a:solidFill>
                            <a:schemeClr val="dk1"/>
                          </a:solidFill>
                          <a:latin typeface="Arial Narrow"/>
                          <a:ea typeface="Arial Narrow"/>
                          <a:cs typeface="Arial Narrow"/>
                          <a:sym typeface="Arial Narrow"/>
                        </a:rPr>
                      </a:br>
                      <a:r>
                        <a:rPr i="1" lang="en-GB" sz="1300">
                          <a:solidFill>
                            <a:schemeClr val="dk1"/>
                          </a:solidFill>
                          <a:latin typeface="Arial Narrow"/>
                          <a:ea typeface="Arial Narrow"/>
                          <a:cs typeface="Arial Narrow"/>
                          <a:sym typeface="Arial Narrow"/>
                        </a:rPr>
                        <a:t>Limited to the specific terms and purposes outlined in the contract</a:t>
                      </a:r>
                      <a:endParaRPr i="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3. Legal Obligation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Processing personal data to comply with legal requirements (e.g., tax reporting, anti-money laundering regulations)</a:t>
                      </a:r>
                      <a:br>
                        <a:rPr lang="en-GB" sz="1300">
                          <a:solidFill>
                            <a:schemeClr val="dk1"/>
                          </a:solidFill>
                          <a:latin typeface="Arial Narrow"/>
                          <a:ea typeface="Arial Narrow"/>
                          <a:cs typeface="Arial Narrow"/>
                          <a:sym typeface="Arial Narrow"/>
                        </a:rPr>
                      </a:br>
                      <a:br>
                        <a:rPr lang="en-GB" sz="1300">
                          <a:solidFill>
                            <a:schemeClr val="dk1"/>
                          </a:solidFill>
                          <a:latin typeface="Arial Narrow"/>
                          <a:ea typeface="Arial Narrow"/>
                          <a:cs typeface="Arial Narrow"/>
                          <a:sym typeface="Arial Narrow"/>
                        </a:rPr>
                      </a:br>
                      <a:r>
                        <a:rPr i="1" lang="en-GB" sz="1300">
                          <a:solidFill>
                            <a:schemeClr val="dk1"/>
                          </a:solidFill>
                          <a:latin typeface="Arial Narrow"/>
                          <a:ea typeface="Arial Narrow"/>
                          <a:cs typeface="Arial Narrow"/>
                          <a:sym typeface="Arial Narrow"/>
                        </a:rPr>
                        <a:t>Must be based on a specific legal obligation under EU or national law</a:t>
                      </a:r>
                      <a:r>
                        <a:rPr lang="en-GB" sz="1300">
                          <a:solidFill>
                            <a:schemeClr val="dk1"/>
                          </a:solidFill>
                          <a:latin typeface="Arial Narrow"/>
                          <a:ea typeface="Arial Narrow"/>
                          <a:cs typeface="Arial Narrow"/>
                          <a:sym typeface="Arial Narrow"/>
                        </a:rPr>
                        <a:t>	</a:t>
                      </a:r>
                      <a:endParaRPr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4. Vital Interests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Processing personal data to protect the life or health of an individual (e.g., emergency medical situations)	</a:t>
                      </a:r>
                      <a:br>
                        <a:rPr lang="en-GB" sz="1300">
                          <a:solidFill>
                            <a:schemeClr val="dk1"/>
                          </a:solidFill>
                          <a:latin typeface="Arial Narrow"/>
                          <a:ea typeface="Arial Narrow"/>
                          <a:cs typeface="Arial Narrow"/>
                          <a:sym typeface="Arial Narrow"/>
                        </a:rPr>
                      </a:br>
                      <a:br>
                        <a:rPr lang="en-GB" sz="1300">
                          <a:solidFill>
                            <a:schemeClr val="dk1"/>
                          </a:solidFill>
                          <a:latin typeface="Arial Narrow"/>
                          <a:ea typeface="Arial Narrow"/>
                          <a:cs typeface="Arial Narrow"/>
                          <a:sym typeface="Arial Narrow"/>
                        </a:rPr>
                      </a:br>
                      <a:r>
                        <a:rPr i="1" lang="en-GB" sz="1300">
                          <a:solidFill>
                            <a:schemeClr val="dk1"/>
                          </a:solidFill>
                          <a:latin typeface="Arial Narrow"/>
                          <a:ea typeface="Arial Narrow"/>
                          <a:cs typeface="Arial Narrow"/>
                          <a:sym typeface="Arial Narrow"/>
                        </a:rPr>
                        <a:t>Rarely applicable in research settings</a:t>
                      </a:r>
                      <a:endParaRPr i="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5. Public Task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Public authorities processing personal data for official tasks or public interest</a:t>
                      </a:r>
                      <a:br>
                        <a:rPr lang="en-GB" sz="1300">
                          <a:solidFill>
                            <a:schemeClr val="dk1"/>
                          </a:solidFill>
                          <a:latin typeface="Arial Narrow"/>
                          <a:ea typeface="Arial Narrow"/>
                          <a:cs typeface="Arial Narrow"/>
                          <a:sym typeface="Arial Narrow"/>
                        </a:rPr>
                      </a:br>
                      <a:r>
                        <a:rPr lang="en-GB" sz="1300">
                          <a:solidFill>
                            <a:schemeClr val="dk1"/>
                          </a:solidFill>
                          <a:latin typeface="Arial Narrow"/>
                          <a:ea typeface="Arial Narrow"/>
                          <a:cs typeface="Arial Narrow"/>
                          <a:sym typeface="Arial Narrow"/>
                        </a:rPr>
                        <a:t>Research conducted for public interest	</a:t>
                      </a:r>
                      <a:br>
                        <a:rPr lang="en-GB" sz="1300">
                          <a:solidFill>
                            <a:schemeClr val="dk1"/>
                          </a:solidFill>
                          <a:latin typeface="Arial Narrow"/>
                          <a:ea typeface="Arial Narrow"/>
                          <a:cs typeface="Arial Narrow"/>
                          <a:sym typeface="Arial Narrow"/>
                        </a:rPr>
                      </a:br>
                      <a:r>
                        <a:rPr i="1" lang="en-GB" sz="1300">
                          <a:solidFill>
                            <a:schemeClr val="dk1"/>
                          </a:solidFill>
                          <a:latin typeface="Arial Narrow"/>
                          <a:ea typeface="Arial Narrow"/>
                          <a:cs typeface="Arial Narrow"/>
                          <a:sym typeface="Arial Narrow"/>
                        </a:rPr>
                        <a:t>Must be based on EU or national law. Greater flexibility for data reuse in scientific or archival purposes</a:t>
                      </a:r>
                      <a:endParaRPr i="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9100">
                <a:tc>
                  <a:txBody>
                    <a:bodyPr/>
                    <a:lstStyle/>
                    <a:p>
                      <a:pPr indent="0" lvl="0" marL="0" rtl="0" algn="l">
                        <a:lnSpc>
                          <a:spcPct val="100000"/>
                        </a:lnSpc>
                        <a:spcBef>
                          <a:spcPts val="0"/>
                        </a:spcBef>
                        <a:spcAft>
                          <a:spcPts val="0"/>
                        </a:spcAft>
                        <a:buNone/>
                      </a:pPr>
                      <a:r>
                        <a:rPr b="1" lang="en-GB" sz="1300">
                          <a:solidFill>
                            <a:schemeClr val="dk1"/>
                          </a:solidFill>
                          <a:latin typeface="Arial Narrow"/>
                          <a:ea typeface="Arial Narrow"/>
                          <a:cs typeface="Arial Narrow"/>
                          <a:sym typeface="Arial Narrow"/>
                        </a:rPr>
                        <a:t>6. Legitimate Interests	</a:t>
                      </a:r>
                      <a:endParaRPr b="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GB" sz="1300">
                          <a:solidFill>
                            <a:schemeClr val="dk1"/>
                          </a:solidFill>
                          <a:latin typeface="Arial Narrow"/>
                          <a:ea typeface="Arial Narrow"/>
                          <a:cs typeface="Arial Narrow"/>
                          <a:sym typeface="Arial Narrow"/>
                        </a:rPr>
                        <a:t>Processing personal data when necessary for the legitimate interests of the organization or a third party (e.g., fraud prevention)	</a:t>
                      </a:r>
                      <a:endParaRPr sz="1300">
                        <a:solidFill>
                          <a:schemeClr val="dk1"/>
                        </a:solidFill>
                        <a:latin typeface="Arial Narrow"/>
                        <a:ea typeface="Arial Narrow"/>
                        <a:cs typeface="Arial Narrow"/>
                        <a:sym typeface="Arial Narrow"/>
                      </a:endParaRPr>
                    </a:p>
                    <a:p>
                      <a:pPr indent="0" lvl="0" marL="0" rtl="0" algn="l">
                        <a:lnSpc>
                          <a:spcPct val="100000"/>
                        </a:lnSpc>
                        <a:spcBef>
                          <a:spcPts val="0"/>
                        </a:spcBef>
                        <a:spcAft>
                          <a:spcPts val="0"/>
                        </a:spcAft>
                        <a:buNone/>
                      </a:pPr>
                      <a:r>
                        <a:rPr i="1" lang="en-GB" sz="1300">
                          <a:solidFill>
                            <a:schemeClr val="dk1"/>
                          </a:solidFill>
                          <a:latin typeface="Arial Narrow"/>
                          <a:ea typeface="Arial Narrow"/>
                          <a:cs typeface="Arial Narrow"/>
                          <a:sym typeface="Arial Narrow"/>
                        </a:rPr>
                        <a:t>Must be balanced against the rights and interests of data subjects. Rarely applicable in research settings</a:t>
                      </a:r>
                      <a:endParaRPr i="1" sz="1300">
                        <a:solidFill>
                          <a:schemeClr val="dk1"/>
                        </a:solidFill>
                        <a:latin typeface="Arial Narrow"/>
                        <a:ea typeface="Arial Narrow"/>
                        <a:cs typeface="Arial Narrow"/>
                        <a:sym typeface="Arial Narrow"/>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588" name="Google Shape;588;p70"/>
          <p:cNvSpPr txBox="1"/>
          <p:nvPr>
            <p:ph idx="1" type="body"/>
          </p:nvPr>
        </p:nvSpPr>
        <p:spPr>
          <a:xfrm>
            <a:off x="468325" y="1131252"/>
            <a:ext cx="82074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GB" sz="1400"/>
              <a:t>According to the General Data Protection Regulation (GDPR), data subjects have the right</a:t>
            </a:r>
            <a:endParaRPr sz="1400"/>
          </a:p>
          <a:p>
            <a:pPr indent="0" lvl="0" marL="0" rtl="0" algn="l">
              <a:lnSpc>
                <a:spcPct val="115000"/>
              </a:lnSpc>
              <a:spcBef>
                <a:spcPts val="600"/>
              </a:spcBef>
              <a:spcAft>
                <a:spcPts val="0"/>
              </a:spcAft>
              <a:buClr>
                <a:schemeClr val="dk1"/>
              </a:buClr>
              <a:buSzPts val="1100"/>
              <a:buFont typeface="Arial"/>
              <a:buNone/>
            </a:pPr>
            <a:r>
              <a:t/>
            </a:r>
            <a:endParaRPr sz="1400"/>
          </a:p>
          <a:p>
            <a:pPr indent="-317500" lvl="0" marL="457200" rtl="0" algn="l">
              <a:lnSpc>
                <a:spcPct val="115000"/>
              </a:lnSpc>
              <a:spcBef>
                <a:spcPts val="600"/>
              </a:spcBef>
              <a:spcAft>
                <a:spcPts val="0"/>
              </a:spcAft>
              <a:buSzPts val="1400"/>
              <a:buChar char="●"/>
            </a:pPr>
            <a:r>
              <a:rPr lang="en-GB" sz="1400"/>
              <a:t>to obtain information on the processing of their personal data</a:t>
            </a:r>
            <a:endParaRPr sz="1400"/>
          </a:p>
          <a:p>
            <a:pPr indent="-317500" lvl="0" marL="457200" rtl="0" algn="l">
              <a:lnSpc>
                <a:spcPct val="115000"/>
              </a:lnSpc>
              <a:spcBef>
                <a:spcPts val="0"/>
              </a:spcBef>
              <a:spcAft>
                <a:spcPts val="0"/>
              </a:spcAft>
              <a:buSzPts val="1400"/>
              <a:buChar char="●"/>
            </a:pPr>
            <a:r>
              <a:rPr lang="en-GB" sz="1400"/>
              <a:t>of access to their data</a:t>
            </a:r>
            <a:endParaRPr sz="1400"/>
          </a:p>
          <a:p>
            <a:pPr indent="-317500" lvl="0" marL="457200" rtl="0" algn="l">
              <a:lnSpc>
                <a:spcPct val="115000"/>
              </a:lnSpc>
              <a:spcBef>
                <a:spcPts val="0"/>
              </a:spcBef>
              <a:spcAft>
                <a:spcPts val="0"/>
              </a:spcAft>
              <a:buSzPts val="1400"/>
              <a:buChar char="●"/>
            </a:pPr>
            <a:r>
              <a:rPr lang="en-GB" sz="1400"/>
              <a:t>to rectification of their data</a:t>
            </a:r>
            <a:endParaRPr sz="1400"/>
          </a:p>
          <a:p>
            <a:pPr indent="-317500" lvl="0" marL="457200" rtl="0" algn="l">
              <a:lnSpc>
                <a:spcPct val="115000"/>
              </a:lnSpc>
              <a:spcBef>
                <a:spcPts val="0"/>
              </a:spcBef>
              <a:spcAft>
                <a:spcPts val="0"/>
              </a:spcAft>
              <a:buSzPts val="1400"/>
              <a:buChar char="●"/>
            </a:pPr>
            <a:r>
              <a:rPr lang="en-GB" sz="1400"/>
              <a:t>to the erasure of their data and to be forgotten</a:t>
            </a:r>
            <a:endParaRPr sz="1400"/>
          </a:p>
          <a:p>
            <a:pPr indent="-317500" lvl="0" marL="457200" rtl="0" algn="l">
              <a:lnSpc>
                <a:spcPct val="115000"/>
              </a:lnSpc>
              <a:spcBef>
                <a:spcPts val="0"/>
              </a:spcBef>
              <a:spcAft>
                <a:spcPts val="0"/>
              </a:spcAft>
              <a:buSzPts val="1400"/>
              <a:buChar char="●"/>
            </a:pPr>
            <a:r>
              <a:rPr lang="en-GB" sz="1400"/>
              <a:t>to restrict the processing of their data</a:t>
            </a:r>
            <a:endParaRPr sz="1400"/>
          </a:p>
          <a:p>
            <a:pPr indent="-317500" lvl="0" marL="457200" rtl="0" algn="l">
              <a:lnSpc>
                <a:spcPct val="115000"/>
              </a:lnSpc>
              <a:spcBef>
                <a:spcPts val="0"/>
              </a:spcBef>
              <a:spcAft>
                <a:spcPts val="0"/>
              </a:spcAft>
              <a:buSzPts val="1400"/>
              <a:buChar char="●"/>
            </a:pPr>
            <a:r>
              <a:rPr lang="en-GB" sz="1400"/>
              <a:t>to data portability</a:t>
            </a:r>
            <a:endParaRPr sz="1400"/>
          </a:p>
          <a:p>
            <a:pPr indent="-317500" lvl="0" marL="457200" rtl="0" algn="l">
              <a:lnSpc>
                <a:spcPct val="115000"/>
              </a:lnSpc>
              <a:spcBef>
                <a:spcPts val="0"/>
              </a:spcBef>
              <a:spcAft>
                <a:spcPts val="0"/>
              </a:spcAft>
              <a:buSzPts val="1400"/>
              <a:buChar char="●"/>
            </a:pPr>
            <a:r>
              <a:rPr lang="en-GB" sz="1400"/>
              <a:t>to object to the processing of their data</a:t>
            </a:r>
            <a:endParaRPr sz="1400"/>
          </a:p>
          <a:p>
            <a:pPr indent="-317500" lvl="0" marL="457200" rtl="0" algn="l">
              <a:lnSpc>
                <a:spcPct val="115000"/>
              </a:lnSpc>
              <a:spcBef>
                <a:spcPts val="0"/>
              </a:spcBef>
              <a:spcAft>
                <a:spcPts val="0"/>
              </a:spcAft>
              <a:buSzPts val="1400"/>
              <a:buChar char="●"/>
            </a:pPr>
            <a:r>
              <a:rPr lang="en-GB" sz="1400"/>
              <a:t>not to be subject to a decision based solely on automated processing.</a:t>
            </a:r>
            <a:endParaRPr sz="1400"/>
          </a:p>
          <a:p>
            <a:pPr indent="0" lvl="0" marL="0" rtl="0" algn="l">
              <a:lnSpc>
                <a:spcPct val="115000"/>
              </a:lnSpc>
              <a:spcBef>
                <a:spcPts val="600"/>
              </a:spcBef>
              <a:spcAft>
                <a:spcPts val="0"/>
              </a:spcAft>
              <a:buNone/>
            </a:pPr>
            <a:r>
              <a:t/>
            </a:r>
            <a:endParaRPr sz="1400"/>
          </a:p>
        </p:txBody>
      </p:sp>
      <p:sp>
        <p:nvSpPr>
          <p:cNvPr id="589" name="Google Shape;589;p70"/>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Rights of the data subject (art 12-23)</a:t>
            </a:r>
            <a:endParaRPr sz="3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4</a:t>
            </a:r>
            <a:r>
              <a:rPr lang="en-GB"/>
              <a:t> Reconcile data protection and transparency in research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01" name="Google Shape;601;p72"/>
          <p:cNvSpPr txBox="1"/>
          <p:nvPr>
            <p:ph idx="1" type="body"/>
          </p:nvPr>
        </p:nvSpPr>
        <p:spPr>
          <a:xfrm>
            <a:off x="468325" y="1131252"/>
            <a:ext cx="8207400" cy="37743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t/>
            </a:r>
            <a:endParaRPr b="0" sz="2000"/>
          </a:p>
          <a:p>
            <a:pPr indent="-355600" lvl="0" marL="457200" rtl="0" algn="l">
              <a:lnSpc>
                <a:spcPct val="115000"/>
              </a:lnSpc>
              <a:spcBef>
                <a:spcPts val="600"/>
              </a:spcBef>
              <a:spcAft>
                <a:spcPts val="0"/>
              </a:spcAft>
              <a:buSzPts val="2000"/>
              <a:buChar char="●"/>
            </a:pPr>
            <a:r>
              <a:rPr lang="en-GB" sz="2000"/>
              <a:t>The Ethical review process</a:t>
            </a:r>
            <a:endParaRPr sz="2000"/>
          </a:p>
          <a:p>
            <a:pPr indent="-355600" lvl="0" marL="457200" rtl="0" algn="l">
              <a:lnSpc>
                <a:spcPct val="115000"/>
              </a:lnSpc>
              <a:spcBef>
                <a:spcPts val="0"/>
              </a:spcBef>
              <a:spcAft>
                <a:spcPts val="0"/>
              </a:spcAft>
              <a:buSzPts val="2000"/>
              <a:buChar char="●"/>
            </a:pPr>
            <a:r>
              <a:rPr lang="en-GB" sz="2000"/>
              <a:t>The ethical consent to participate</a:t>
            </a:r>
            <a:endParaRPr sz="2000"/>
          </a:p>
          <a:p>
            <a:pPr indent="-355600" lvl="0" marL="457200" rtl="0" algn="l">
              <a:lnSpc>
                <a:spcPct val="115000"/>
              </a:lnSpc>
              <a:spcBef>
                <a:spcPts val="0"/>
              </a:spcBef>
              <a:spcAft>
                <a:spcPts val="0"/>
              </a:spcAft>
              <a:buSzPts val="2000"/>
              <a:buChar char="●"/>
            </a:pPr>
            <a:r>
              <a:rPr lang="en-GB" sz="2000"/>
              <a:t>Informing the data subjects (privacy notice)</a:t>
            </a:r>
            <a:endParaRPr sz="2000"/>
          </a:p>
          <a:p>
            <a:pPr indent="-355600" lvl="0" marL="457200" rtl="0" algn="l">
              <a:lnSpc>
                <a:spcPct val="115000"/>
              </a:lnSpc>
              <a:spcBef>
                <a:spcPts val="0"/>
              </a:spcBef>
              <a:spcAft>
                <a:spcPts val="0"/>
              </a:spcAft>
              <a:buSzPts val="2000"/>
              <a:buChar char="●"/>
            </a:pPr>
            <a:r>
              <a:rPr lang="en-GB" sz="2000"/>
              <a:t>Data minimisation</a:t>
            </a:r>
            <a:r>
              <a:rPr b="0" lang="en-GB" sz="2000"/>
              <a:t> (pseudonymisation, anonymisation)</a:t>
            </a:r>
            <a:endParaRPr b="0" sz="2000"/>
          </a:p>
          <a:p>
            <a:pPr indent="-355600" lvl="0" marL="457200" rtl="0" algn="l">
              <a:lnSpc>
                <a:spcPct val="115000"/>
              </a:lnSpc>
              <a:spcBef>
                <a:spcPts val="0"/>
              </a:spcBef>
              <a:spcAft>
                <a:spcPts val="0"/>
              </a:spcAft>
              <a:buSzPts val="2000"/>
              <a:buChar char="●"/>
            </a:pPr>
            <a:r>
              <a:rPr lang="en-GB" sz="2000"/>
              <a:t>Privacy by default</a:t>
            </a:r>
            <a:endParaRPr sz="2000"/>
          </a:p>
          <a:p>
            <a:pPr indent="-355600" lvl="0" marL="457200" rtl="0" algn="l">
              <a:lnSpc>
                <a:spcPct val="115000"/>
              </a:lnSpc>
              <a:spcBef>
                <a:spcPts val="0"/>
              </a:spcBef>
              <a:spcAft>
                <a:spcPts val="0"/>
              </a:spcAft>
              <a:buSzPts val="2000"/>
              <a:buChar char="●"/>
            </a:pPr>
            <a:r>
              <a:rPr lang="en-GB" sz="2000"/>
              <a:t>Secure data processing strategies</a:t>
            </a:r>
            <a:r>
              <a:rPr b="0" lang="en-GB" sz="2000"/>
              <a:t> when minimisation is not possible or risks are high (hundreds of subjects, minors (DPIA)) or when required by legislation (secondary use of health data)</a:t>
            </a:r>
            <a:endParaRPr b="0" sz="2000"/>
          </a:p>
        </p:txBody>
      </p:sp>
      <p:sp>
        <p:nvSpPr>
          <p:cNvPr id="602" name="Google Shape;602;p72"/>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Measures to ensure data protection and ethicality in research</a:t>
            </a:r>
            <a:endParaRPr sz="3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08" name="Google Shape;608;p73"/>
          <p:cNvSpPr txBox="1"/>
          <p:nvPr>
            <p:ph idx="1" type="body"/>
          </p:nvPr>
        </p:nvSpPr>
        <p:spPr>
          <a:xfrm>
            <a:off x="468325" y="1131252"/>
            <a:ext cx="82074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GB" sz="2000">
                <a:solidFill>
                  <a:srgbClr val="005EB8"/>
                </a:solidFill>
              </a:rPr>
              <a:t>Minimisation:</a:t>
            </a:r>
            <a:endParaRPr sz="2000">
              <a:solidFill>
                <a:srgbClr val="005EB8"/>
              </a:solidFill>
            </a:endParaRPr>
          </a:p>
          <a:p>
            <a:pPr indent="-355600" lvl="0" marL="457200" rtl="0" algn="l">
              <a:lnSpc>
                <a:spcPct val="115000"/>
              </a:lnSpc>
              <a:spcBef>
                <a:spcPts val="600"/>
              </a:spcBef>
              <a:spcAft>
                <a:spcPts val="0"/>
              </a:spcAft>
              <a:buSzPts val="2000"/>
              <a:buChar char="●"/>
            </a:pPr>
            <a:r>
              <a:rPr b="0" lang="en-GB" sz="2000"/>
              <a:t>Only the </a:t>
            </a:r>
            <a:r>
              <a:rPr lang="en-GB" sz="2000"/>
              <a:t>minimum amount of personal data necessary to accomplish a task </a:t>
            </a:r>
            <a:r>
              <a:rPr b="0" lang="en-GB" sz="2000"/>
              <a:t>(e.g. research) should be collected. Personal data must not be collected just in case they might be useful in the future. There has to be a </a:t>
            </a:r>
            <a:r>
              <a:rPr lang="en-GB" sz="2000"/>
              <a:t>clear, specified need for collecting the personal data</a:t>
            </a:r>
            <a:r>
              <a:rPr b="0" lang="en-GB" sz="2000"/>
              <a:t>.</a:t>
            </a:r>
            <a:endParaRPr b="0" sz="2000"/>
          </a:p>
          <a:p>
            <a:pPr indent="0" lvl="0" marL="0" rtl="0" algn="l">
              <a:lnSpc>
                <a:spcPct val="115000"/>
              </a:lnSpc>
              <a:spcBef>
                <a:spcPts val="600"/>
              </a:spcBef>
              <a:spcAft>
                <a:spcPts val="0"/>
              </a:spcAft>
              <a:buNone/>
            </a:pPr>
            <a:r>
              <a:rPr b="0" lang="en-GB" sz="2000"/>
              <a:t>Note that</a:t>
            </a:r>
            <a:r>
              <a:rPr lang="en-GB" sz="2000"/>
              <a:t> there are no restrictions</a:t>
            </a:r>
            <a:r>
              <a:rPr b="0" lang="en-GB" sz="2000"/>
              <a:t> on what type of personal data you can collect, however extra care must be taken when collecting </a:t>
            </a:r>
            <a:r>
              <a:rPr lang="en-GB" sz="2000"/>
              <a:t>special categories of personal data GDPR Art. 9</a:t>
            </a:r>
            <a:br>
              <a:rPr b="0" lang="en-GB" sz="2000"/>
            </a:br>
            <a:r>
              <a:rPr b="0" lang="en-GB" sz="900"/>
              <a:t>(personal data revealing racial or ethnic origin, political opinions, religious or philosophical beliefs, or trade union membership, and the processing of genetic data, biometric data for the purpose of uniquely identifying a natural person, data concerning health or data concerning a natural person's sex life or sexual orientation)</a:t>
            </a:r>
            <a:endParaRPr b="0" sz="900"/>
          </a:p>
        </p:txBody>
      </p:sp>
      <p:sp>
        <p:nvSpPr>
          <p:cNvPr id="609" name="Google Shape;609;p73"/>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Data minimisation: </a:t>
            </a:r>
            <a:r>
              <a:rPr lang="en-GB" sz="3200"/>
              <a:t>pseudonymization, anonymization </a:t>
            </a:r>
            <a:endParaRPr sz="3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15" name="Google Shape;615;p74"/>
          <p:cNvSpPr txBox="1"/>
          <p:nvPr>
            <p:ph idx="1" type="body"/>
          </p:nvPr>
        </p:nvSpPr>
        <p:spPr>
          <a:xfrm>
            <a:off x="468325" y="1207450"/>
            <a:ext cx="82701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GB" sz="2000">
                <a:solidFill>
                  <a:srgbClr val="005EB8"/>
                </a:solidFill>
              </a:rPr>
              <a:t>Pseudonymisation :</a:t>
            </a:r>
            <a:endParaRPr sz="2000">
              <a:solidFill>
                <a:srgbClr val="005EB8"/>
              </a:solidFill>
            </a:endParaRPr>
          </a:p>
          <a:p>
            <a:pPr indent="-355600" lvl="0" marL="457200" rtl="0" algn="l">
              <a:lnSpc>
                <a:spcPct val="115000"/>
              </a:lnSpc>
              <a:spcBef>
                <a:spcPts val="600"/>
              </a:spcBef>
              <a:spcAft>
                <a:spcPts val="0"/>
              </a:spcAft>
              <a:buSzPts val="2000"/>
              <a:buChar char="●"/>
            </a:pPr>
            <a:r>
              <a:rPr lang="en-GB" sz="2000"/>
              <a:t>Replacement </a:t>
            </a:r>
            <a:r>
              <a:rPr b="0" lang="en-GB" sz="2000"/>
              <a:t>of identifiers with pseudonyms or codes, which are kept separately and protected by technical and organisational measures</a:t>
            </a:r>
            <a:endParaRPr b="0" sz="2000"/>
          </a:p>
          <a:p>
            <a:pPr indent="-355600" lvl="0" marL="457200" rtl="0" algn="l">
              <a:lnSpc>
                <a:spcPct val="115000"/>
              </a:lnSpc>
              <a:spcBef>
                <a:spcPts val="0"/>
              </a:spcBef>
              <a:spcAft>
                <a:spcPts val="0"/>
              </a:spcAft>
              <a:buSzPts val="2000"/>
              <a:buChar char="●"/>
            </a:pPr>
            <a:r>
              <a:rPr lang="en-GB" sz="2000"/>
              <a:t>the data are pseudonymous (and hence personal data) as long as the additional identifying information exists</a:t>
            </a:r>
            <a:endParaRPr sz="2000"/>
          </a:p>
          <a:p>
            <a:pPr indent="0" lvl="0" marL="0" rtl="0" algn="l">
              <a:lnSpc>
                <a:spcPct val="115000"/>
              </a:lnSpc>
              <a:spcBef>
                <a:spcPts val="600"/>
              </a:spcBef>
              <a:spcAft>
                <a:spcPts val="0"/>
              </a:spcAft>
              <a:buNone/>
            </a:pPr>
            <a:r>
              <a:rPr lang="en-GB" sz="2000"/>
              <a:t>“We make it difficult for others to re-identify, but we still have the key”</a:t>
            </a:r>
            <a:endParaRPr sz="2000"/>
          </a:p>
          <a:p>
            <a:pPr indent="0" lvl="0" marL="0" rtl="0" algn="l">
              <a:lnSpc>
                <a:spcPct val="115000"/>
              </a:lnSpc>
              <a:spcBef>
                <a:spcPts val="400"/>
              </a:spcBef>
              <a:spcAft>
                <a:spcPts val="0"/>
              </a:spcAft>
              <a:buNone/>
            </a:pPr>
            <a:r>
              <a:rPr b="0" lang="en-GB" sz="2000"/>
              <a:t>Example: registry data, medical data, longitudinal studies</a:t>
            </a:r>
            <a:endParaRPr b="0" sz="2000"/>
          </a:p>
        </p:txBody>
      </p:sp>
      <p:sp>
        <p:nvSpPr>
          <p:cNvPr id="616" name="Google Shape;616;p74"/>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Data minimisation: </a:t>
            </a:r>
            <a:r>
              <a:rPr lang="en-GB" sz="3200"/>
              <a:t>pseudonymization, anonymization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Disclaimer</a:t>
            </a:r>
            <a:endParaRPr/>
          </a:p>
        </p:txBody>
      </p:sp>
      <p:sp>
        <p:nvSpPr>
          <p:cNvPr id="171" name="Google Shape;171;p30"/>
          <p:cNvSpPr txBox="1"/>
          <p:nvPr>
            <p:ph idx="1" type="body"/>
          </p:nvPr>
        </p:nvSpPr>
        <p:spPr>
          <a:xfrm>
            <a:off x="468325" y="902652"/>
            <a:ext cx="82074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rPr lang="en-GB" sz="2400"/>
              <a:t>These topics could cover a full course on their own.</a:t>
            </a:r>
            <a:endParaRPr sz="2400"/>
          </a:p>
          <a:p>
            <a:pPr indent="0" lvl="0" marL="0" rtl="0" algn="l">
              <a:spcBef>
                <a:spcPts val="280"/>
              </a:spcBef>
              <a:spcAft>
                <a:spcPts val="0"/>
              </a:spcAft>
              <a:buNone/>
            </a:pPr>
            <a:r>
              <a:t/>
            </a:r>
            <a:endParaRPr sz="2400"/>
          </a:p>
          <a:p>
            <a:pPr indent="0" lvl="0" marL="0" rtl="0" algn="l">
              <a:spcBef>
                <a:spcPts val="280"/>
              </a:spcBef>
              <a:spcAft>
                <a:spcPts val="0"/>
              </a:spcAft>
              <a:buNone/>
            </a:pPr>
            <a:r>
              <a:rPr lang="en-GB" sz="2400"/>
              <a:t>This is just an intuitive introduction to privacy and data </a:t>
            </a:r>
            <a:r>
              <a:rPr lang="en-GB" sz="2400"/>
              <a:t>protection</a:t>
            </a:r>
            <a:r>
              <a:rPr lang="en-GB" sz="2400"/>
              <a:t>, data minimisation, concepts from ethics, law, and open science.</a:t>
            </a:r>
            <a:endParaRPr sz="2400"/>
          </a:p>
          <a:p>
            <a:pPr indent="0" lvl="0" marL="0" rtl="0" algn="l">
              <a:spcBef>
                <a:spcPts val="280"/>
              </a:spcBef>
              <a:spcAft>
                <a:spcPts val="0"/>
              </a:spcAft>
              <a:buNone/>
            </a:pPr>
            <a:r>
              <a:t/>
            </a:r>
            <a:endParaRPr sz="2400"/>
          </a:p>
          <a:p>
            <a:pPr indent="0" lvl="0" marL="0" rtl="0" algn="l">
              <a:spcBef>
                <a:spcPts val="280"/>
              </a:spcBef>
              <a:spcAft>
                <a:spcPts val="0"/>
              </a:spcAft>
              <a:buNone/>
            </a:pPr>
            <a:r>
              <a:t/>
            </a:r>
            <a:endParaRPr sz="2400"/>
          </a:p>
          <a:p>
            <a:pPr indent="0" lvl="0" marL="0" rtl="0" algn="l">
              <a:spcBef>
                <a:spcPts val="280"/>
              </a:spcBef>
              <a:spcAft>
                <a:spcPts val="0"/>
              </a:spcAft>
              <a:buNone/>
            </a:pPr>
            <a:r>
              <a:t/>
            </a:r>
            <a:endParaRPr sz="2400"/>
          </a:p>
          <a:p>
            <a:pPr indent="0" lvl="0" marL="457200" rtl="0" algn="l">
              <a:spcBef>
                <a:spcPts val="280"/>
              </a:spcBef>
              <a:spcAft>
                <a:spcPts val="0"/>
              </a:spcAft>
              <a:buNone/>
            </a:pPr>
            <a:r>
              <a:t/>
            </a:r>
            <a:endParaRPr>
              <a:latin typeface="Arial"/>
              <a:ea typeface="Arial"/>
              <a:cs typeface="Arial"/>
              <a:sym typeface="Arial"/>
            </a:endParaRPr>
          </a:p>
        </p:txBody>
      </p:sp>
      <p:sp>
        <p:nvSpPr>
          <p:cNvPr id="172" name="Google Shape;172;p3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5"/>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Data minimisation: </a:t>
            </a:r>
            <a:r>
              <a:rPr lang="en-GB" sz="3200"/>
              <a:t>pseudonymization, anonymization </a:t>
            </a:r>
            <a:endParaRPr sz="3200"/>
          </a:p>
        </p:txBody>
      </p:sp>
      <p:sp>
        <p:nvSpPr>
          <p:cNvPr id="622" name="Google Shape;622;p7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23" name="Google Shape;623;p75"/>
          <p:cNvSpPr txBox="1"/>
          <p:nvPr>
            <p:ph idx="1" type="body"/>
          </p:nvPr>
        </p:nvSpPr>
        <p:spPr>
          <a:xfrm>
            <a:off x="468325" y="1283652"/>
            <a:ext cx="82074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GB" sz="2000" strike="sngStrike">
                <a:solidFill>
                  <a:srgbClr val="005EB8"/>
                </a:solidFill>
              </a:rPr>
              <a:t>De-identification</a:t>
            </a:r>
            <a:r>
              <a:rPr lang="en-GB" sz="2000">
                <a:solidFill>
                  <a:srgbClr val="005EB8"/>
                </a:solidFill>
              </a:rPr>
              <a:t> (not a good term to use!)</a:t>
            </a:r>
            <a:r>
              <a:rPr lang="en-GB" sz="2000">
                <a:solidFill>
                  <a:srgbClr val="005EB8"/>
                </a:solidFill>
              </a:rPr>
              <a:t>:</a:t>
            </a:r>
            <a:endParaRPr sz="2000">
              <a:solidFill>
                <a:srgbClr val="005EB8"/>
              </a:solidFill>
            </a:endParaRPr>
          </a:p>
          <a:p>
            <a:pPr indent="-355600" lvl="0" marL="457200" rtl="0" algn="l">
              <a:lnSpc>
                <a:spcPct val="115000"/>
              </a:lnSpc>
              <a:spcBef>
                <a:spcPts val="600"/>
              </a:spcBef>
              <a:spcAft>
                <a:spcPts val="0"/>
              </a:spcAft>
              <a:buSzPts val="2000"/>
              <a:buChar char="●"/>
            </a:pPr>
            <a:r>
              <a:rPr lang="en-GB" sz="2000"/>
              <a:t>removal of direct identifiers </a:t>
            </a:r>
            <a:r>
              <a:rPr b="0" lang="en-GB" sz="2000"/>
              <a:t>(</a:t>
            </a:r>
            <a:r>
              <a:rPr b="0" lang="en-GB" sz="2000" u="sng">
                <a:solidFill>
                  <a:schemeClr val="hlink"/>
                </a:solidFill>
                <a:hlinkClick r:id="rId3"/>
              </a:rPr>
              <a:t>Elliot et al. 2016</a:t>
            </a:r>
            <a:r>
              <a:rPr b="0" lang="en-GB" sz="2000"/>
              <a:t>)</a:t>
            </a:r>
            <a:endParaRPr sz="2000" u="sng"/>
          </a:p>
          <a:p>
            <a:pPr indent="-355600" lvl="0" marL="457200" rtl="0" algn="l">
              <a:lnSpc>
                <a:spcPct val="115000"/>
              </a:lnSpc>
              <a:spcBef>
                <a:spcPts val="0"/>
              </a:spcBef>
              <a:spcAft>
                <a:spcPts val="0"/>
              </a:spcAft>
              <a:buSzPts val="2000"/>
              <a:buChar char="●"/>
            </a:pPr>
            <a:r>
              <a:rPr lang="en-GB" sz="2000"/>
              <a:t>the data allow re-identification with additional data (and hence they are personal data)</a:t>
            </a:r>
            <a:endParaRPr sz="2000" u="sng"/>
          </a:p>
          <a:p>
            <a:pPr indent="0" lvl="0" marL="0" rtl="0" algn="l">
              <a:lnSpc>
                <a:spcPct val="115000"/>
              </a:lnSpc>
              <a:spcBef>
                <a:spcPts val="400"/>
              </a:spcBef>
              <a:spcAft>
                <a:spcPts val="0"/>
              </a:spcAft>
              <a:buNone/>
            </a:pPr>
            <a:r>
              <a:t/>
            </a:r>
            <a:endParaRPr i="1" sz="2000"/>
          </a:p>
          <a:p>
            <a:pPr indent="0" lvl="0" marL="0" rtl="0" algn="l">
              <a:lnSpc>
                <a:spcPct val="115000"/>
              </a:lnSpc>
              <a:spcBef>
                <a:spcPts val="600"/>
              </a:spcBef>
              <a:spcAft>
                <a:spcPts val="0"/>
              </a:spcAft>
              <a:buNone/>
            </a:pPr>
            <a:r>
              <a:rPr lang="en-GB" sz="2000"/>
              <a:t>“We make it difficult for others to re-identify, we even throw the key, but there is a way to re-identify”</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Clr>
                <a:schemeClr val="dk1"/>
              </a:buClr>
              <a:buSzPts val="1100"/>
              <a:buFont typeface="Arial"/>
              <a:buNone/>
            </a:pPr>
            <a:r>
              <a:rPr b="0" lang="en-GB" sz="2000"/>
              <a:t>E.g. a picture of a fingerprint, a “defaced” brain scan</a:t>
            </a:r>
            <a:endParaRPr b="0"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29" name="Google Shape;629;p76"/>
          <p:cNvSpPr txBox="1"/>
          <p:nvPr>
            <p:ph idx="1" type="body"/>
          </p:nvPr>
        </p:nvSpPr>
        <p:spPr>
          <a:xfrm>
            <a:off x="468325" y="1131252"/>
            <a:ext cx="8207400" cy="377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Clr>
                <a:schemeClr val="dk1"/>
              </a:buClr>
              <a:buSzPts val="1100"/>
              <a:buFont typeface="Arial"/>
              <a:buNone/>
            </a:pPr>
            <a:r>
              <a:rPr lang="en-GB" sz="2000">
                <a:solidFill>
                  <a:srgbClr val="005EB8"/>
                </a:solidFill>
              </a:rPr>
              <a:t>Anonymisation:</a:t>
            </a:r>
            <a:endParaRPr sz="2000">
              <a:solidFill>
                <a:srgbClr val="005EB8"/>
              </a:solidFill>
            </a:endParaRPr>
          </a:p>
          <a:p>
            <a:pPr indent="-355600" lvl="0" marL="457200" rtl="0" algn="l">
              <a:lnSpc>
                <a:spcPct val="115000"/>
              </a:lnSpc>
              <a:spcBef>
                <a:spcPts val="600"/>
              </a:spcBef>
              <a:spcAft>
                <a:spcPts val="0"/>
              </a:spcAft>
              <a:buSzPts val="2000"/>
              <a:buChar char="●"/>
            </a:pPr>
            <a:r>
              <a:rPr b="0" lang="en-GB" sz="2000"/>
              <a:t>to anonymise personal data means to</a:t>
            </a:r>
            <a:r>
              <a:rPr lang="en-GB" sz="2000"/>
              <a:t> irreversibly remove identifying information </a:t>
            </a:r>
            <a:r>
              <a:rPr b="0" lang="en-GB" sz="2000"/>
              <a:t>from the data so that </a:t>
            </a:r>
            <a:r>
              <a:rPr lang="en-GB" sz="2000"/>
              <a:t>a person cannot be identified based on the data</a:t>
            </a:r>
            <a:endParaRPr sz="2000"/>
          </a:p>
          <a:p>
            <a:pPr indent="-355600" lvl="0" marL="457200" rtl="0" algn="l">
              <a:lnSpc>
                <a:spcPct val="115000"/>
              </a:lnSpc>
              <a:spcBef>
                <a:spcPts val="0"/>
              </a:spcBef>
              <a:spcAft>
                <a:spcPts val="0"/>
              </a:spcAft>
              <a:buSzPts val="2000"/>
              <a:buChar char="●"/>
            </a:pPr>
            <a:r>
              <a:rPr b="0" lang="en-GB" sz="2000"/>
              <a:t>all the means </a:t>
            </a:r>
            <a:r>
              <a:rPr lang="en-GB" sz="2000"/>
              <a:t>"reasonably likely"</a:t>
            </a:r>
            <a:r>
              <a:rPr b="0" lang="en-GB" sz="2000"/>
              <a:t> to be used for the identification of individuals must be considered when assessing whether the data has been anonymised (also </a:t>
            </a:r>
            <a:r>
              <a:rPr lang="en-GB" sz="2000"/>
              <a:t>information available from other data sources shall also be taken into account)</a:t>
            </a:r>
            <a:endParaRPr sz="2000"/>
          </a:p>
          <a:p>
            <a:pPr indent="-355600" lvl="0" marL="457200" rtl="0" algn="l">
              <a:lnSpc>
                <a:spcPct val="115000"/>
              </a:lnSpc>
              <a:spcBef>
                <a:spcPts val="0"/>
              </a:spcBef>
              <a:spcAft>
                <a:spcPts val="0"/>
              </a:spcAft>
              <a:buSzPts val="2000"/>
              <a:buChar char="●"/>
            </a:pPr>
            <a:r>
              <a:rPr lang="en-GB" sz="2000"/>
              <a:t>The GDPR does not apply for truly anonymous data </a:t>
            </a:r>
            <a:r>
              <a:rPr lang="en-GB" sz="2000" u="sng">
                <a:solidFill>
                  <a:schemeClr val="hlink"/>
                </a:solidFill>
                <a:hlinkClick r:id="rId3"/>
              </a:rPr>
              <a:t>(GDPR recital 26)</a:t>
            </a:r>
            <a:r>
              <a:rPr lang="en-GB" sz="2000"/>
              <a:t> </a:t>
            </a:r>
            <a:r>
              <a:rPr b="0" lang="en-GB" sz="2000"/>
              <a:t>… but what about ethics?</a:t>
            </a:r>
            <a:endParaRPr b="0" sz="2000"/>
          </a:p>
          <a:p>
            <a:pPr indent="0" lvl="0" marL="457200" rtl="0" algn="l">
              <a:lnSpc>
                <a:spcPct val="115000"/>
              </a:lnSpc>
              <a:spcBef>
                <a:spcPts val="400"/>
              </a:spcBef>
              <a:spcAft>
                <a:spcPts val="0"/>
              </a:spcAft>
              <a:buNone/>
            </a:pPr>
            <a:r>
              <a:t/>
            </a:r>
            <a:endParaRPr sz="2000">
              <a:solidFill>
                <a:srgbClr val="005EB8"/>
              </a:solidFill>
            </a:endParaRPr>
          </a:p>
        </p:txBody>
      </p:sp>
      <p:sp>
        <p:nvSpPr>
          <p:cNvPr id="630" name="Google Shape;630;p76"/>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Data minimisation: </a:t>
            </a:r>
            <a:r>
              <a:rPr lang="en-GB" sz="3200"/>
              <a:t>pseudonymization, anonymization </a:t>
            </a:r>
            <a:endParaRPr sz="3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36" name="Google Shape;636;p77"/>
          <p:cNvSpPr txBox="1"/>
          <p:nvPr>
            <p:ph type="ctrTitle"/>
          </p:nvPr>
        </p:nvSpPr>
        <p:spPr>
          <a:xfrm>
            <a:off x="468325" y="265125"/>
            <a:ext cx="8208000" cy="558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Data minimisation spectrum</a:t>
            </a:r>
            <a:endParaRPr sz="3200"/>
          </a:p>
        </p:txBody>
      </p:sp>
      <p:sp>
        <p:nvSpPr>
          <p:cNvPr id="637" name="Google Shape;637;p77"/>
          <p:cNvSpPr txBox="1"/>
          <p:nvPr/>
        </p:nvSpPr>
        <p:spPr>
          <a:xfrm>
            <a:off x="468325" y="3908250"/>
            <a:ext cx="11370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Easy to re-identify</a:t>
            </a:r>
            <a:endParaRPr b="1"/>
          </a:p>
        </p:txBody>
      </p:sp>
      <p:sp>
        <p:nvSpPr>
          <p:cNvPr id="638" name="Google Shape;638;p77"/>
          <p:cNvSpPr txBox="1"/>
          <p:nvPr/>
        </p:nvSpPr>
        <p:spPr>
          <a:xfrm>
            <a:off x="7165500" y="3908250"/>
            <a:ext cx="15135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Impossible</a:t>
            </a:r>
            <a:r>
              <a:rPr b="1" lang="en-GB"/>
              <a:t> to re-identify and not related to an individual anymore</a:t>
            </a:r>
            <a:endParaRPr b="1"/>
          </a:p>
        </p:txBody>
      </p:sp>
      <p:sp>
        <p:nvSpPr>
          <p:cNvPr id="639" name="Google Shape;639;p77"/>
          <p:cNvSpPr txBox="1"/>
          <p:nvPr/>
        </p:nvSpPr>
        <p:spPr>
          <a:xfrm>
            <a:off x="468325" y="1119425"/>
            <a:ext cx="1390200" cy="16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Personal data with direct identifiers and no minimisation</a:t>
            </a:r>
            <a:endParaRPr b="1"/>
          </a:p>
        </p:txBody>
      </p:sp>
      <p:sp>
        <p:nvSpPr>
          <p:cNvPr id="640" name="Google Shape;640;p77"/>
          <p:cNvSpPr txBox="1"/>
          <p:nvPr/>
        </p:nvSpPr>
        <p:spPr>
          <a:xfrm>
            <a:off x="3762013" y="1119425"/>
            <a:ext cx="1276500" cy="18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Masking </a:t>
            </a:r>
            <a:r>
              <a:rPr lang="en-GB"/>
              <a:t>Suppression</a:t>
            </a:r>
            <a:r>
              <a:rPr lang="en-GB"/>
              <a:t> of strong identifiers</a:t>
            </a:r>
            <a:endParaRPr/>
          </a:p>
        </p:txBody>
      </p:sp>
      <p:sp>
        <p:nvSpPr>
          <p:cNvPr id="641" name="Google Shape;641;p77"/>
          <p:cNvSpPr txBox="1"/>
          <p:nvPr/>
        </p:nvSpPr>
        <p:spPr>
          <a:xfrm>
            <a:off x="1944875" y="1119425"/>
            <a:ext cx="1817100" cy="20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Pseudonymisation</a:t>
            </a:r>
            <a:r>
              <a:rPr b="1" lang="en-GB"/>
              <a:t> </a:t>
            </a:r>
            <a:r>
              <a:rPr lang="en-GB"/>
              <a:t>Replacing strong identifiers: tokenization, hashing, encryption</a:t>
            </a:r>
            <a:endParaRPr/>
          </a:p>
        </p:txBody>
      </p:sp>
      <p:sp>
        <p:nvSpPr>
          <p:cNvPr id="642" name="Google Shape;642;p77"/>
          <p:cNvSpPr txBox="1"/>
          <p:nvPr/>
        </p:nvSpPr>
        <p:spPr>
          <a:xfrm>
            <a:off x="2176031" y="3908250"/>
            <a:ext cx="12765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Can be re-identified with the key</a:t>
            </a:r>
            <a:endParaRPr b="1"/>
          </a:p>
        </p:txBody>
      </p:sp>
      <p:sp>
        <p:nvSpPr>
          <p:cNvPr id="643" name="Google Shape;643;p77"/>
          <p:cNvSpPr txBox="1"/>
          <p:nvPr/>
        </p:nvSpPr>
        <p:spPr>
          <a:xfrm>
            <a:off x="3583813" y="3908250"/>
            <a:ext cx="16329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The key is lost, but other data (will) exist</a:t>
            </a:r>
            <a:endParaRPr b="1"/>
          </a:p>
        </p:txBody>
      </p:sp>
      <p:sp>
        <p:nvSpPr>
          <p:cNvPr id="644" name="Google Shape;644;p77"/>
          <p:cNvSpPr txBox="1"/>
          <p:nvPr/>
        </p:nvSpPr>
        <p:spPr>
          <a:xfrm>
            <a:off x="5351556" y="1119425"/>
            <a:ext cx="1559700" cy="21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Anonymisation</a:t>
            </a:r>
            <a:r>
              <a:rPr b="1" lang="en-GB"/>
              <a:t> </a:t>
            </a:r>
            <a:endParaRPr b="1"/>
          </a:p>
          <a:p>
            <a:pPr indent="0" lvl="0" marL="0" rtl="0" algn="ctr">
              <a:spcBef>
                <a:spcPts val="0"/>
              </a:spcBef>
              <a:spcAft>
                <a:spcPts val="0"/>
              </a:spcAft>
              <a:buNone/>
            </a:pPr>
            <a:r>
              <a:rPr lang="en-GB"/>
              <a:t>K-anonymity, l-diversity, t-closeness, perturbation (data swapping, differential privacy)</a:t>
            </a:r>
            <a:endParaRPr/>
          </a:p>
        </p:txBody>
      </p:sp>
      <p:sp>
        <p:nvSpPr>
          <p:cNvPr id="645" name="Google Shape;645;p77"/>
          <p:cNvSpPr txBox="1"/>
          <p:nvPr/>
        </p:nvSpPr>
        <p:spPr>
          <a:xfrm>
            <a:off x="5314956" y="3908250"/>
            <a:ext cx="16329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Impossible to re-identify, but still related to an individual</a:t>
            </a:r>
            <a:endParaRPr b="1"/>
          </a:p>
        </p:txBody>
      </p:sp>
      <p:sp>
        <p:nvSpPr>
          <p:cNvPr id="646" name="Google Shape;646;p77"/>
          <p:cNvSpPr txBox="1"/>
          <p:nvPr/>
        </p:nvSpPr>
        <p:spPr>
          <a:xfrm>
            <a:off x="7119300" y="1119425"/>
            <a:ext cx="1559700" cy="18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Anonymisation </a:t>
            </a:r>
            <a:endParaRPr b="1"/>
          </a:p>
          <a:p>
            <a:pPr indent="0" lvl="0" marL="0" rtl="0" algn="ctr">
              <a:spcBef>
                <a:spcPts val="0"/>
              </a:spcBef>
              <a:spcAft>
                <a:spcPts val="0"/>
              </a:spcAft>
              <a:buNone/>
            </a:pPr>
            <a:r>
              <a:rPr lang="en-GB"/>
              <a:t>Aggregation, data synthesis</a:t>
            </a:r>
            <a:endParaRPr/>
          </a:p>
        </p:txBody>
      </p:sp>
      <p:sp>
        <p:nvSpPr>
          <p:cNvPr id="647" name="Google Shape;647;p77"/>
          <p:cNvSpPr/>
          <p:nvPr/>
        </p:nvSpPr>
        <p:spPr>
          <a:xfrm>
            <a:off x="686575" y="2919425"/>
            <a:ext cx="7927500" cy="558300"/>
          </a:xfrm>
          <a:prstGeom prst="rightArrow">
            <a:avLst>
              <a:gd fmla="val 50000" name="adj1"/>
              <a:gd fmla="val 50000" name="adj2"/>
            </a:avLst>
          </a:prstGeom>
          <a:gradFill>
            <a:gsLst>
              <a:gs pos="0">
                <a:srgbClr val="434343"/>
              </a:gs>
              <a:gs pos="100000">
                <a:srgbClr val="00FF00"/>
              </a:gs>
              <a:gs pos="100000">
                <a:srgbClr val="540303"/>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4</a:t>
            </a:r>
            <a:r>
              <a:rPr lang="en-GB"/>
              <a:t>.2 Understanding anonymisation through re-identification</a:t>
            </a:r>
            <a:endParaRPr i="1" sz="3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9"/>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Singling out – a small village with 300 individuals</a:t>
            </a:r>
            <a:endParaRPr sz="2400">
              <a:solidFill>
                <a:srgbClr val="0065BD"/>
              </a:solidFill>
            </a:endParaRPr>
          </a:p>
          <a:p>
            <a:pPr indent="0" lvl="0" marL="0" rtl="0" algn="l">
              <a:lnSpc>
                <a:spcPct val="85000"/>
              </a:lnSpc>
              <a:spcBef>
                <a:spcPts val="0"/>
              </a:spcBef>
              <a:spcAft>
                <a:spcPts val="0"/>
              </a:spcAft>
              <a:buNone/>
            </a:pPr>
            <a:r>
              <a:t/>
            </a:r>
            <a:endParaRPr/>
          </a:p>
        </p:txBody>
      </p:sp>
      <p:sp>
        <p:nvSpPr>
          <p:cNvPr id="659" name="Google Shape;659;p7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60" name="Google Shape;660;p79"/>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People counted together based on their “decade” age</a:t>
            </a:r>
            <a:endParaRPr b="0" sz="1600"/>
          </a:p>
          <a:p>
            <a:pPr indent="-330200" lvl="0" marL="457200" rtl="0" algn="l">
              <a:lnSpc>
                <a:spcPct val="115000"/>
              </a:lnSpc>
              <a:spcBef>
                <a:spcPts val="0"/>
              </a:spcBef>
              <a:spcAft>
                <a:spcPts val="0"/>
              </a:spcAft>
              <a:buSzPts val="1600"/>
              <a:buChar char="●"/>
            </a:pPr>
            <a:r>
              <a:rPr b="0" lang="en-GB" sz="1600"/>
              <a:t>We can single out one very old individual which most likely everybody in the village knows</a:t>
            </a:r>
            <a:endParaRPr b="0" sz="1600"/>
          </a:p>
        </p:txBody>
      </p:sp>
      <p:pic>
        <p:nvPicPr>
          <p:cNvPr id="661" name="Google Shape;661;p79"/>
          <p:cNvPicPr preferRelativeResize="0"/>
          <p:nvPr/>
        </p:nvPicPr>
        <p:blipFill>
          <a:blip r:embed="rId3">
            <a:alphaModFix/>
          </a:blip>
          <a:stretch>
            <a:fillRect/>
          </a:stretch>
        </p:blipFill>
        <p:spPr>
          <a:xfrm>
            <a:off x="73879" y="902650"/>
            <a:ext cx="5033843" cy="3774299"/>
          </a:xfrm>
          <a:prstGeom prst="rect">
            <a:avLst/>
          </a:prstGeom>
          <a:noFill/>
          <a:ln>
            <a:noFill/>
          </a:ln>
        </p:spPr>
      </p:pic>
      <p:graphicFrame>
        <p:nvGraphicFramePr>
          <p:cNvPr id="662" name="Google Shape;662;p79"/>
          <p:cNvGraphicFramePr/>
          <p:nvPr/>
        </p:nvGraphicFramePr>
        <p:xfrm>
          <a:off x="5569400" y="2558750"/>
          <a:ext cx="3000000" cy="3000000"/>
        </p:xfrm>
        <a:graphic>
          <a:graphicData uri="http://schemas.openxmlformats.org/drawingml/2006/table">
            <a:tbl>
              <a:tblPr>
                <a:noFill/>
                <a:tableStyleId>{07F4CFB2-60A2-4BAD-95D3-A5562E963610}</a:tableStyleId>
              </a:tblPr>
              <a:tblGrid>
                <a:gridCol w="615175"/>
                <a:gridCol w="675875"/>
                <a:gridCol w="1573725"/>
              </a:tblGrid>
              <a:tr h="381000">
                <a:tc>
                  <a:txBody>
                    <a:bodyPr/>
                    <a:lstStyle/>
                    <a:p>
                      <a:pPr indent="0" lvl="0" marL="0" rtl="0" algn="l">
                        <a:spcBef>
                          <a:spcPts val="0"/>
                        </a:spcBef>
                        <a:spcAft>
                          <a:spcPts val="0"/>
                        </a:spcAft>
                        <a:buNone/>
                      </a:pPr>
                      <a:r>
                        <a:rPr lang="en-GB"/>
                        <a:t>ID</a:t>
                      </a:r>
                      <a:endParaRPr/>
                    </a:p>
                  </a:txBody>
                  <a:tcPr marT="91425" marB="91425" marR="91425" marL="91425"/>
                </a:tc>
                <a:tc>
                  <a:txBody>
                    <a:bodyPr/>
                    <a:lstStyle/>
                    <a:p>
                      <a:pPr indent="0" lvl="0" marL="0" rtl="0" algn="l">
                        <a:spcBef>
                          <a:spcPts val="0"/>
                        </a:spcBef>
                        <a:spcAft>
                          <a:spcPts val="0"/>
                        </a:spcAft>
                        <a:buNone/>
                      </a:pPr>
                      <a:r>
                        <a:rPr lang="en-GB"/>
                        <a:t>AGE group</a:t>
                      </a:r>
                      <a:endParaRPr/>
                    </a:p>
                  </a:txBody>
                  <a:tcPr marT="91425" marB="91425" marR="91425" marL="91425"/>
                </a:tc>
                <a:tc>
                  <a:txBody>
                    <a:bodyPr/>
                    <a:lstStyle/>
                    <a:p>
                      <a:pPr indent="0" lvl="0" marL="0" rtl="0" algn="l">
                        <a:spcBef>
                          <a:spcPts val="0"/>
                        </a:spcBef>
                        <a:spcAft>
                          <a:spcPts val="0"/>
                        </a:spcAft>
                        <a:buNone/>
                      </a:pPr>
                      <a:r>
                        <a:rPr lang="en-GB"/>
                        <a:t>Sensitive info (e.g. “was in jail”)</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50</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40</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b="1" lang="en-GB">
                          <a:solidFill>
                            <a:srgbClr val="EF3340"/>
                          </a:solidFill>
                        </a:rPr>
                        <a:t>100</a:t>
                      </a:r>
                      <a:endParaRPr b="1">
                        <a:solidFill>
                          <a:srgbClr val="EF3340"/>
                        </a:solidFill>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r h="381000">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rPr lang="en-GB"/>
                        <a:t>40</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663" name="Google Shape;663;p79"/>
          <p:cNvSpPr txBox="1"/>
          <p:nvPr/>
        </p:nvSpPr>
        <p:spPr>
          <a:xfrm>
            <a:off x="5472325" y="5059775"/>
            <a:ext cx="23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rPr>
              <a:t>Red = only one in the dataset</a:t>
            </a:r>
            <a:endParaRPr sz="1200">
              <a:solidFill>
                <a:schemeClr val="accen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Singling out – a small village with 300 individuals</a:t>
            </a:r>
            <a:endParaRPr sz="2400">
              <a:solidFill>
                <a:srgbClr val="0065BD"/>
              </a:solidFill>
            </a:endParaRPr>
          </a:p>
          <a:p>
            <a:pPr indent="0" lvl="0" marL="0" rtl="0" algn="l">
              <a:lnSpc>
                <a:spcPct val="85000"/>
              </a:lnSpc>
              <a:spcBef>
                <a:spcPts val="0"/>
              </a:spcBef>
              <a:spcAft>
                <a:spcPts val="0"/>
              </a:spcAft>
              <a:buNone/>
            </a:pPr>
            <a:r>
              <a:t/>
            </a:r>
            <a:endParaRPr/>
          </a:p>
        </p:txBody>
      </p:sp>
      <p:sp>
        <p:nvSpPr>
          <p:cNvPr id="669" name="Google Shape;669;p8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70" name="Google Shape;670;p80"/>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People counted together based on their age as integer year</a:t>
            </a:r>
            <a:endParaRPr b="0" sz="1600"/>
          </a:p>
          <a:p>
            <a:pPr indent="-330200" lvl="0" marL="457200" rtl="0" algn="l">
              <a:lnSpc>
                <a:spcPct val="115000"/>
              </a:lnSpc>
              <a:spcBef>
                <a:spcPts val="0"/>
              </a:spcBef>
              <a:spcAft>
                <a:spcPts val="0"/>
              </a:spcAft>
              <a:buSzPts val="1600"/>
              <a:buChar char="●"/>
            </a:pPr>
            <a:r>
              <a:rPr b="0" lang="en-GB" sz="1600"/>
              <a:t>Increasing granularity of data, makes the subjects more identifiable. </a:t>
            </a:r>
            <a:endParaRPr b="0" sz="1600"/>
          </a:p>
        </p:txBody>
      </p:sp>
      <p:pic>
        <p:nvPicPr>
          <p:cNvPr id="671" name="Google Shape;671;p80"/>
          <p:cNvPicPr preferRelativeResize="0"/>
          <p:nvPr/>
        </p:nvPicPr>
        <p:blipFill rotWithShape="1">
          <a:blip r:embed="rId3">
            <a:alphaModFix/>
          </a:blip>
          <a:srcRect b="0" l="0" r="0" t="0"/>
          <a:stretch/>
        </p:blipFill>
        <p:spPr>
          <a:xfrm>
            <a:off x="73879" y="902650"/>
            <a:ext cx="5033843" cy="3774299"/>
          </a:xfrm>
          <a:prstGeom prst="rect">
            <a:avLst/>
          </a:prstGeom>
          <a:noFill/>
          <a:ln>
            <a:noFill/>
          </a:ln>
        </p:spPr>
      </p:pic>
      <p:graphicFrame>
        <p:nvGraphicFramePr>
          <p:cNvPr id="672" name="Google Shape;672;p80"/>
          <p:cNvGraphicFramePr/>
          <p:nvPr/>
        </p:nvGraphicFramePr>
        <p:xfrm>
          <a:off x="5569400" y="2482550"/>
          <a:ext cx="3000000" cy="3000000"/>
        </p:xfrm>
        <a:graphic>
          <a:graphicData uri="http://schemas.openxmlformats.org/drawingml/2006/table">
            <a:tbl>
              <a:tblPr>
                <a:noFill/>
                <a:tableStyleId>{07F4CFB2-60A2-4BAD-95D3-A5562E963610}</a:tableStyleId>
              </a:tblPr>
              <a:tblGrid>
                <a:gridCol w="615175"/>
                <a:gridCol w="675875"/>
                <a:gridCol w="1573725"/>
              </a:tblGrid>
              <a:tr h="381000">
                <a:tc>
                  <a:txBody>
                    <a:bodyPr/>
                    <a:lstStyle/>
                    <a:p>
                      <a:pPr indent="0" lvl="0" marL="0" rtl="0" algn="l">
                        <a:spcBef>
                          <a:spcPts val="0"/>
                        </a:spcBef>
                        <a:spcAft>
                          <a:spcPts val="0"/>
                        </a:spcAft>
                        <a:buNone/>
                      </a:pPr>
                      <a:r>
                        <a:rPr lang="en-GB"/>
                        <a:t>ID</a:t>
                      </a:r>
                      <a:endParaRPr/>
                    </a:p>
                  </a:txBody>
                  <a:tcPr marT="91425" marB="91425" marR="91425" marL="91425"/>
                </a:tc>
                <a:tc>
                  <a:txBody>
                    <a:bodyPr/>
                    <a:lstStyle/>
                    <a:p>
                      <a:pPr indent="0" lvl="0" marL="0" rtl="0" algn="l">
                        <a:spcBef>
                          <a:spcPts val="0"/>
                        </a:spcBef>
                        <a:spcAft>
                          <a:spcPts val="0"/>
                        </a:spcAft>
                        <a:buNone/>
                      </a:pPr>
                      <a:r>
                        <a:rPr lang="en-GB"/>
                        <a:t>AGE group</a:t>
                      </a:r>
                      <a:endParaRPr/>
                    </a:p>
                  </a:txBody>
                  <a:tcPr marT="91425" marB="91425" marR="91425" marL="91425"/>
                </a:tc>
                <a:tc>
                  <a:txBody>
                    <a:bodyPr/>
                    <a:lstStyle/>
                    <a:p>
                      <a:pPr indent="0" lvl="0" marL="0" rtl="0" algn="l">
                        <a:spcBef>
                          <a:spcPts val="0"/>
                        </a:spcBef>
                        <a:spcAft>
                          <a:spcPts val="0"/>
                        </a:spcAft>
                        <a:buNone/>
                      </a:pPr>
                      <a:r>
                        <a:rPr lang="en-GB"/>
                        <a:t>Sensitive info (e.g. “was in jail”)</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56</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43</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b="1" lang="en-GB">
                          <a:solidFill>
                            <a:schemeClr val="accent2"/>
                          </a:solidFill>
                        </a:rPr>
                        <a:t>106</a:t>
                      </a:r>
                      <a:endParaRPr b="1">
                        <a:solidFill>
                          <a:schemeClr val="accent2"/>
                        </a:solidFill>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r h="381000">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rPr b="1" lang="en-GB">
                          <a:solidFill>
                            <a:srgbClr val="EF3340"/>
                          </a:solidFill>
                        </a:rPr>
                        <a:t>46</a:t>
                      </a:r>
                      <a:endParaRPr b="1">
                        <a:solidFill>
                          <a:srgbClr val="EF3340"/>
                        </a:solidFill>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
        <p:nvSpPr>
          <p:cNvPr id="673" name="Google Shape;673;p80"/>
          <p:cNvSpPr txBox="1"/>
          <p:nvPr/>
        </p:nvSpPr>
        <p:spPr>
          <a:xfrm>
            <a:off x="5472325" y="5059775"/>
            <a:ext cx="232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rPr>
              <a:t>Red = only one in the dataset</a:t>
            </a:r>
            <a:endParaRPr sz="1200">
              <a:solidFill>
                <a:schemeClr val="accent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81"/>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People counted together based on their age including day and time of birth</a:t>
            </a:r>
            <a:endParaRPr b="0" sz="1600"/>
          </a:p>
          <a:p>
            <a:pPr indent="-330200" lvl="0" marL="457200" rtl="0" algn="l">
              <a:lnSpc>
                <a:spcPct val="115000"/>
              </a:lnSpc>
              <a:spcBef>
                <a:spcPts val="0"/>
              </a:spcBef>
              <a:spcAft>
                <a:spcPts val="0"/>
              </a:spcAft>
              <a:buSzPts val="1600"/>
              <a:buChar char="●"/>
            </a:pPr>
            <a:r>
              <a:rPr b="0" lang="en-GB" sz="1600"/>
              <a:t>We can single out basically every individual</a:t>
            </a:r>
            <a:endParaRPr b="0" sz="1600"/>
          </a:p>
          <a:p>
            <a:pPr indent="0" lvl="0" marL="0" rtl="0" algn="l">
              <a:lnSpc>
                <a:spcPct val="115000"/>
              </a:lnSpc>
              <a:spcBef>
                <a:spcPts val="400"/>
              </a:spcBef>
              <a:spcAft>
                <a:spcPts val="0"/>
              </a:spcAft>
              <a:buNone/>
            </a:pPr>
            <a:r>
              <a:t/>
            </a:r>
            <a:endParaRPr b="0" sz="1600"/>
          </a:p>
          <a:p>
            <a:pPr indent="0" lvl="0" marL="0" rtl="0" algn="l">
              <a:lnSpc>
                <a:spcPct val="115000"/>
              </a:lnSpc>
              <a:spcBef>
                <a:spcPts val="400"/>
              </a:spcBef>
              <a:spcAft>
                <a:spcPts val="0"/>
              </a:spcAft>
              <a:buNone/>
            </a:pPr>
            <a:r>
              <a:rPr b="0" lang="en-GB" sz="1600"/>
              <a:t>Increasing granularity of data, makes the subjects more identifiable. </a:t>
            </a:r>
            <a:endParaRPr b="0" sz="1600"/>
          </a:p>
          <a:p>
            <a:pPr indent="0" lvl="0" marL="0" rtl="0" algn="l">
              <a:lnSpc>
                <a:spcPct val="115000"/>
              </a:lnSpc>
              <a:spcBef>
                <a:spcPts val="400"/>
              </a:spcBef>
              <a:spcAft>
                <a:spcPts val="0"/>
              </a:spcAft>
              <a:buNone/>
            </a:pPr>
            <a:r>
              <a:t/>
            </a:r>
            <a:endParaRPr b="0" sz="1600"/>
          </a:p>
          <a:p>
            <a:pPr indent="0" lvl="0" marL="0" rtl="0" algn="l">
              <a:lnSpc>
                <a:spcPct val="115000"/>
              </a:lnSpc>
              <a:spcBef>
                <a:spcPts val="400"/>
              </a:spcBef>
              <a:spcAft>
                <a:spcPts val="0"/>
              </a:spcAft>
              <a:buNone/>
            </a:pPr>
            <a:r>
              <a:rPr b="0" i="1" lang="en-GB" sz="1600"/>
              <a:t>K-anonymity = 1</a:t>
            </a:r>
            <a:endParaRPr b="0" i="1" sz="1600"/>
          </a:p>
        </p:txBody>
      </p:sp>
      <p:sp>
        <p:nvSpPr>
          <p:cNvPr id="679" name="Google Shape;679;p81"/>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Singling out – a small village with 300 individuals</a:t>
            </a:r>
            <a:endParaRPr sz="2400">
              <a:solidFill>
                <a:srgbClr val="0065BD"/>
              </a:solidFill>
            </a:endParaRPr>
          </a:p>
          <a:p>
            <a:pPr indent="0" lvl="0" marL="0" rtl="0" algn="l">
              <a:lnSpc>
                <a:spcPct val="85000"/>
              </a:lnSpc>
              <a:spcBef>
                <a:spcPts val="0"/>
              </a:spcBef>
              <a:spcAft>
                <a:spcPts val="0"/>
              </a:spcAft>
              <a:buNone/>
            </a:pPr>
            <a:r>
              <a:t/>
            </a:r>
            <a:endParaRPr/>
          </a:p>
        </p:txBody>
      </p:sp>
      <p:sp>
        <p:nvSpPr>
          <p:cNvPr id="680" name="Google Shape;680;p8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681" name="Google Shape;681;p81"/>
          <p:cNvPicPr preferRelativeResize="0"/>
          <p:nvPr/>
        </p:nvPicPr>
        <p:blipFill rotWithShape="1">
          <a:blip r:embed="rId3">
            <a:alphaModFix/>
          </a:blip>
          <a:srcRect b="0" l="0" r="0" t="0"/>
          <a:stretch/>
        </p:blipFill>
        <p:spPr>
          <a:xfrm>
            <a:off x="73879" y="902650"/>
            <a:ext cx="5033843" cy="3774299"/>
          </a:xfrm>
          <a:prstGeom prst="rect">
            <a:avLst/>
          </a:prstGeom>
          <a:noFill/>
          <a:ln>
            <a:noFill/>
          </a:ln>
        </p:spPr>
      </p:pic>
      <p:sp>
        <p:nvSpPr>
          <p:cNvPr id="682" name="Google Shape;682;p81"/>
          <p:cNvSpPr/>
          <p:nvPr/>
        </p:nvSpPr>
        <p:spPr>
          <a:xfrm>
            <a:off x="1984500" y="1268825"/>
            <a:ext cx="228900" cy="145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2"/>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Groups that are less represented should be merged together</a:t>
            </a:r>
            <a:endParaRPr b="0" sz="1600"/>
          </a:p>
          <a:p>
            <a:pPr indent="0" lvl="0" marL="0" rtl="0" algn="l">
              <a:lnSpc>
                <a:spcPct val="115000"/>
              </a:lnSpc>
              <a:spcBef>
                <a:spcPts val="400"/>
              </a:spcBef>
              <a:spcAft>
                <a:spcPts val="0"/>
              </a:spcAft>
              <a:buNone/>
            </a:pPr>
            <a:r>
              <a:t/>
            </a:r>
            <a:endParaRPr b="0" sz="1600"/>
          </a:p>
          <a:p>
            <a:pPr indent="0" lvl="0" marL="0" rtl="0" algn="l">
              <a:lnSpc>
                <a:spcPct val="115000"/>
              </a:lnSpc>
              <a:spcBef>
                <a:spcPts val="400"/>
              </a:spcBef>
              <a:spcAft>
                <a:spcPts val="0"/>
              </a:spcAft>
              <a:buNone/>
            </a:pPr>
            <a:r>
              <a:rPr b="0" lang="en-GB" sz="1600"/>
              <a:t>This anonymisation method is called </a:t>
            </a:r>
            <a:r>
              <a:rPr lang="en-GB" sz="1600"/>
              <a:t>generalisation</a:t>
            </a:r>
            <a:endParaRPr sz="1600"/>
          </a:p>
          <a:p>
            <a:pPr indent="0" lvl="0" marL="0" rtl="0" algn="l">
              <a:lnSpc>
                <a:spcPct val="115000"/>
              </a:lnSpc>
              <a:spcBef>
                <a:spcPts val="400"/>
              </a:spcBef>
              <a:spcAft>
                <a:spcPts val="0"/>
              </a:spcAft>
              <a:buNone/>
            </a:pPr>
            <a:r>
              <a:t/>
            </a:r>
            <a:endParaRPr b="0" sz="1600"/>
          </a:p>
          <a:p>
            <a:pPr indent="0" lvl="0" marL="0" rtl="0" algn="l">
              <a:lnSpc>
                <a:spcPct val="115000"/>
              </a:lnSpc>
              <a:spcBef>
                <a:spcPts val="400"/>
              </a:spcBef>
              <a:spcAft>
                <a:spcPts val="0"/>
              </a:spcAft>
              <a:buNone/>
            </a:pPr>
            <a:r>
              <a:rPr b="0" i="1" lang="en-GB" sz="1600"/>
              <a:t>K-anonymity =~ 70</a:t>
            </a:r>
            <a:br>
              <a:rPr b="0" i="1" lang="en-GB" sz="1600"/>
            </a:br>
            <a:br>
              <a:rPr b="0" i="1" lang="en-GB" sz="1600"/>
            </a:br>
            <a:r>
              <a:rPr b="0" lang="en-GB" sz="1300"/>
              <a:t>Each person contained in the release cannot be distinguished from at least k - 1 individuals whose information also appear in the release.</a:t>
            </a:r>
            <a:r>
              <a:rPr b="0" lang="en-GB" sz="1300"/>
              <a:t> </a:t>
            </a:r>
            <a:endParaRPr b="0" sz="1300"/>
          </a:p>
        </p:txBody>
      </p:sp>
      <p:sp>
        <p:nvSpPr>
          <p:cNvPr id="688" name="Google Shape;688;p82"/>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Solution: binning the data into uniform sub-groups</a:t>
            </a:r>
            <a:endParaRPr sz="2400">
              <a:solidFill>
                <a:srgbClr val="0065BD"/>
              </a:solidFill>
            </a:endParaRPr>
          </a:p>
          <a:p>
            <a:pPr indent="0" lvl="0" marL="0" rtl="0" algn="l">
              <a:lnSpc>
                <a:spcPct val="85000"/>
              </a:lnSpc>
              <a:spcBef>
                <a:spcPts val="0"/>
              </a:spcBef>
              <a:spcAft>
                <a:spcPts val="0"/>
              </a:spcAft>
              <a:buNone/>
            </a:pPr>
            <a:r>
              <a:t/>
            </a:r>
            <a:endParaRPr/>
          </a:p>
        </p:txBody>
      </p:sp>
      <p:sp>
        <p:nvSpPr>
          <p:cNvPr id="689" name="Google Shape;689;p8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690" name="Google Shape;690;p82"/>
          <p:cNvPicPr preferRelativeResize="0"/>
          <p:nvPr/>
        </p:nvPicPr>
        <p:blipFill rotWithShape="1">
          <a:blip r:embed="rId3">
            <a:alphaModFix/>
          </a:blip>
          <a:srcRect b="0" l="0" r="0" t="0"/>
          <a:stretch/>
        </p:blipFill>
        <p:spPr>
          <a:xfrm>
            <a:off x="73879" y="902650"/>
            <a:ext cx="5033843" cy="37742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3"/>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Singling out – more data, lower k-anonymity</a:t>
            </a:r>
            <a:endParaRPr sz="2400">
              <a:solidFill>
                <a:srgbClr val="0065BD"/>
              </a:solidFill>
            </a:endParaRPr>
          </a:p>
          <a:p>
            <a:pPr indent="0" lvl="0" marL="0" rtl="0" algn="l">
              <a:lnSpc>
                <a:spcPct val="85000"/>
              </a:lnSpc>
              <a:spcBef>
                <a:spcPts val="0"/>
              </a:spcBef>
              <a:spcAft>
                <a:spcPts val="0"/>
              </a:spcAft>
              <a:buNone/>
            </a:pPr>
            <a:r>
              <a:t/>
            </a:r>
            <a:endParaRPr/>
          </a:p>
        </p:txBody>
      </p:sp>
      <p:sp>
        <p:nvSpPr>
          <p:cNvPr id="696" name="Google Shape;696;p8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97" name="Google Shape;697;p83"/>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With ~4 pieces of information you can uniquely identify a character from “guess who?” board game</a:t>
            </a:r>
            <a:endParaRPr b="0" sz="1600"/>
          </a:p>
          <a:p>
            <a:pPr indent="-330200" lvl="0" marL="457200" rtl="0" algn="l">
              <a:lnSpc>
                <a:spcPct val="115000"/>
              </a:lnSpc>
              <a:spcBef>
                <a:spcPts val="0"/>
              </a:spcBef>
              <a:spcAft>
                <a:spcPts val="0"/>
              </a:spcAft>
              <a:buSzPts val="1600"/>
              <a:buChar char="●"/>
            </a:pPr>
            <a:r>
              <a:rPr b="0" lang="en-GB" sz="1600"/>
              <a:t>Even though each piece of information could be generalised into a broad category, more information makes the individual more identifiable. </a:t>
            </a:r>
            <a:endParaRPr b="0" sz="1600"/>
          </a:p>
        </p:txBody>
      </p:sp>
      <p:pic>
        <p:nvPicPr>
          <p:cNvPr id="698" name="Google Shape;698;p83"/>
          <p:cNvPicPr preferRelativeResize="0"/>
          <p:nvPr/>
        </p:nvPicPr>
        <p:blipFill>
          <a:blip r:embed="rId3">
            <a:alphaModFix/>
          </a:blip>
          <a:stretch>
            <a:fillRect/>
          </a:stretch>
        </p:blipFill>
        <p:spPr>
          <a:xfrm>
            <a:off x="406350" y="902650"/>
            <a:ext cx="4772325" cy="29707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4"/>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Singling out – more data, lower k-anonymity</a:t>
            </a:r>
            <a:endParaRPr sz="2400">
              <a:solidFill>
                <a:srgbClr val="0065BD"/>
              </a:solidFill>
            </a:endParaRPr>
          </a:p>
          <a:p>
            <a:pPr indent="0" lvl="0" marL="0" rtl="0" algn="l">
              <a:lnSpc>
                <a:spcPct val="85000"/>
              </a:lnSpc>
              <a:spcBef>
                <a:spcPts val="0"/>
              </a:spcBef>
              <a:spcAft>
                <a:spcPts val="0"/>
              </a:spcAft>
              <a:buNone/>
            </a:pPr>
            <a:r>
              <a:t/>
            </a:r>
            <a:endParaRPr/>
          </a:p>
        </p:txBody>
      </p:sp>
      <p:sp>
        <p:nvSpPr>
          <p:cNvPr id="704" name="Google Shape;704;p8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05" name="Google Shape;705;p84"/>
          <p:cNvSpPr txBox="1"/>
          <p:nvPr>
            <p:ph idx="1" type="body"/>
          </p:nvPr>
        </p:nvSpPr>
        <p:spPr>
          <a:xfrm>
            <a:off x="5178675" y="9026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With ~15 pieces of information you can uniquely identify 99.98% of the American population.</a:t>
            </a:r>
            <a:endParaRPr b="0" sz="1600"/>
          </a:p>
          <a:p>
            <a:pPr indent="0" lvl="0" marL="0" rtl="0" algn="l">
              <a:lnSpc>
                <a:spcPct val="115000"/>
              </a:lnSpc>
              <a:spcBef>
                <a:spcPts val="400"/>
              </a:spcBef>
              <a:spcAft>
                <a:spcPts val="0"/>
              </a:spcAft>
              <a:buNone/>
            </a:pPr>
            <a:r>
              <a:t/>
            </a:r>
            <a:endParaRPr b="0" sz="1600"/>
          </a:p>
          <a:p>
            <a:pPr indent="0" lvl="0" marL="0" rtl="0" algn="l">
              <a:lnSpc>
                <a:spcPct val="115000"/>
              </a:lnSpc>
              <a:spcBef>
                <a:spcPts val="400"/>
              </a:spcBef>
              <a:spcAft>
                <a:spcPts val="0"/>
              </a:spcAft>
              <a:buNone/>
            </a:pPr>
            <a:r>
              <a:rPr b="0" i="1" lang="en-GB" sz="1600"/>
              <a:t>“Estimating the success of re-identifications in incomplete datasets using generative models” Rocher et al (2019) </a:t>
            </a:r>
            <a:r>
              <a:rPr b="0" i="1" lang="en-GB" sz="1600" u="sng">
                <a:solidFill>
                  <a:schemeClr val="hlink"/>
                </a:solidFill>
                <a:hlinkClick r:id="rId3"/>
              </a:rPr>
              <a:t>https://www.nature.com/articles/s41467-019-10933-3</a:t>
            </a:r>
            <a:r>
              <a:rPr b="0" i="1" lang="en-GB" sz="1600"/>
              <a:t> </a:t>
            </a:r>
            <a:endParaRPr b="0" i="1" sz="1600"/>
          </a:p>
        </p:txBody>
      </p:sp>
      <p:pic>
        <p:nvPicPr>
          <p:cNvPr id="706" name="Google Shape;706;p84"/>
          <p:cNvPicPr preferRelativeResize="0"/>
          <p:nvPr/>
        </p:nvPicPr>
        <p:blipFill>
          <a:blip r:embed="rId4">
            <a:alphaModFix/>
          </a:blip>
          <a:stretch>
            <a:fillRect/>
          </a:stretch>
        </p:blipFill>
        <p:spPr>
          <a:xfrm>
            <a:off x="580300" y="585824"/>
            <a:ext cx="4476649" cy="4141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Outline </a:t>
            </a:r>
            <a:endParaRPr/>
          </a:p>
        </p:txBody>
      </p:sp>
      <p:sp>
        <p:nvSpPr>
          <p:cNvPr id="178" name="Google Shape;178;p31"/>
          <p:cNvSpPr txBox="1"/>
          <p:nvPr>
            <p:ph idx="1" type="body"/>
          </p:nvPr>
        </p:nvSpPr>
        <p:spPr>
          <a:xfrm>
            <a:off x="468325" y="674052"/>
            <a:ext cx="8207400" cy="3774300"/>
          </a:xfrm>
          <a:prstGeom prst="rect">
            <a:avLst/>
          </a:prstGeom>
          <a:noFill/>
          <a:ln>
            <a:noFill/>
          </a:ln>
        </p:spPr>
        <p:txBody>
          <a:bodyPr anchorCtr="0" anchor="t" bIns="0" lIns="0" spcFirstLastPara="1" rIns="0" wrap="square" tIns="0">
            <a:noAutofit/>
          </a:bodyPr>
          <a:lstStyle/>
          <a:p>
            <a:pPr indent="-368300" lvl="0" marL="457200" rtl="0" algn="l">
              <a:spcBef>
                <a:spcPts val="280"/>
              </a:spcBef>
              <a:spcAft>
                <a:spcPts val="0"/>
              </a:spcAft>
              <a:buSzPts val="2200"/>
              <a:buAutoNum type="arabicPeriod"/>
            </a:pPr>
            <a:r>
              <a:rPr lang="en-GB" sz="2200"/>
              <a:t>Privacy, data protection, and research</a:t>
            </a:r>
            <a:endParaRPr sz="2200"/>
          </a:p>
          <a:p>
            <a:pPr indent="-368300" lvl="0" marL="457200" rtl="0" algn="l">
              <a:spcBef>
                <a:spcPts val="0"/>
              </a:spcBef>
              <a:spcAft>
                <a:spcPts val="0"/>
              </a:spcAft>
              <a:buSzPts val="2200"/>
              <a:buAutoNum type="arabicPeriod"/>
            </a:pPr>
            <a:r>
              <a:rPr lang="en-GB" sz="2200"/>
              <a:t>Ethics </a:t>
            </a:r>
            <a:endParaRPr i="1" sz="2200"/>
          </a:p>
          <a:p>
            <a:pPr indent="-368300" lvl="0" marL="457200" rtl="0" algn="l">
              <a:spcBef>
                <a:spcPts val="0"/>
              </a:spcBef>
              <a:spcAft>
                <a:spcPts val="0"/>
              </a:spcAft>
              <a:buSzPts val="2200"/>
              <a:buAutoNum type="arabicPeriod"/>
            </a:pPr>
            <a:r>
              <a:rPr lang="en-GB" sz="2200"/>
              <a:t>Data protection in EU</a:t>
            </a:r>
            <a:endParaRPr sz="2200"/>
          </a:p>
          <a:p>
            <a:pPr indent="-368300" lvl="0" marL="457200" rtl="0" algn="l">
              <a:spcBef>
                <a:spcPts val="0"/>
              </a:spcBef>
              <a:spcAft>
                <a:spcPts val="0"/>
              </a:spcAft>
              <a:buSzPts val="2200"/>
              <a:buAutoNum type="arabicPeriod"/>
            </a:pPr>
            <a:r>
              <a:rPr lang="en-GB" sz="2200"/>
              <a:t>Research compliant with ethics and data protection</a:t>
            </a:r>
            <a:endParaRPr sz="2200"/>
          </a:p>
          <a:p>
            <a:pPr indent="-368300" lvl="0" marL="457200" rtl="0" algn="l">
              <a:spcBef>
                <a:spcPts val="0"/>
              </a:spcBef>
              <a:spcAft>
                <a:spcPts val="0"/>
              </a:spcAft>
              <a:buSzPts val="2200"/>
              <a:buAutoNum type="arabicPeriod"/>
            </a:pPr>
            <a:r>
              <a:rPr lang="en-GB" sz="2200"/>
              <a:t>Reflections on data protection, ethics, and open science</a:t>
            </a:r>
            <a:endParaRPr sz="2200"/>
          </a:p>
          <a:p>
            <a:pPr indent="0" lvl="0" marL="0" rtl="0" algn="l">
              <a:spcBef>
                <a:spcPts val="280"/>
              </a:spcBef>
              <a:spcAft>
                <a:spcPts val="0"/>
              </a:spcAft>
              <a:buNone/>
            </a:pPr>
            <a:r>
              <a:t/>
            </a:r>
            <a:endParaRPr sz="2200"/>
          </a:p>
          <a:p>
            <a:pPr indent="0" lvl="0" marL="0" rtl="0" algn="l">
              <a:spcBef>
                <a:spcPts val="280"/>
              </a:spcBef>
              <a:spcAft>
                <a:spcPts val="0"/>
              </a:spcAft>
              <a:buNone/>
            </a:pPr>
            <a:r>
              <a:rPr lang="en-GB" sz="2200"/>
              <a:t>Learning outcomes:</a:t>
            </a:r>
            <a:endParaRPr sz="2200"/>
          </a:p>
          <a:p>
            <a:pPr indent="-368300" lvl="0" marL="457200" rtl="0" algn="l">
              <a:spcBef>
                <a:spcPts val="280"/>
              </a:spcBef>
              <a:spcAft>
                <a:spcPts val="0"/>
              </a:spcAft>
              <a:buSzPts val="2200"/>
              <a:buChar char="-"/>
            </a:pPr>
            <a:r>
              <a:rPr lang="en-GB" sz="2200"/>
              <a:t>Understanding why ethics and data protection are important</a:t>
            </a:r>
            <a:endParaRPr sz="2200"/>
          </a:p>
          <a:p>
            <a:pPr indent="-368300" lvl="0" marL="457200" rtl="0" algn="l">
              <a:spcBef>
                <a:spcPts val="0"/>
              </a:spcBef>
              <a:spcAft>
                <a:spcPts val="0"/>
              </a:spcAft>
              <a:buSzPts val="2200"/>
              <a:buChar char="-"/>
            </a:pPr>
            <a:r>
              <a:rPr lang="en-GB" sz="2200"/>
              <a:t>Possibilities and limitations of current techniques</a:t>
            </a:r>
            <a:endParaRPr sz="2200"/>
          </a:p>
          <a:p>
            <a:pPr indent="-368300" lvl="0" marL="457200" rtl="0" algn="l">
              <a:spcBef>
                <a:spcPts val="0"/>
              </a:spcBef>
              <a:spcAft>
                <a:spcPts val="0"/>
              </a:spcAft>
              <a:buSzPts val="2200"/>
              <a:buChar char="-"/>
            </a:pPr>
            <a:r>
              <a:rPr lang="en-GB" sz="2200"/>
              <a:t>Solutions for ethical and lawful processing of personal data</a:t>
            </a:r>
            <a:endParaRPr sz="2200"/>
          </a:p>
          <a:p>
            <a:pPr indent="0" lvl="0" marL="457200" rtl="0" algn="l">
              <a:spcBef>
                <a:spcPts val="280"/>
              </a:spcBef>
              <a:spcAft>
                <a:spcPts val="0"/>
              </a:spcAft>
              <a:buNone/>
            </a:pPr>
            <a:r>
              <a:t/>
            </a:r>
            <a:endParaRPr sz="1900">
              <a:latin typeface="Arial"/>
              <a:ea typeface="Arial"/>
              <a:cs typeface="Arial"/>
              <a:sym typeface="Arial"/>
            </a:endParaRPr>
          </a:p>
        </p:txBody>
      </p:sp>
      <p:sp>
        <p:nvSpPr>
          <p:cNvPr id="179" name="Google Shape;179;p3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5"/>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Re-identification from fingerprinting</a:t>
            </a:r>
            <a:endParaRPr sz="2400">
              <a:solidFill>
                <a:srgbClr val="0065BD"/>
              </a:solidFill>
            </a:endParaRPr>
          </a:p>
        </p:txBody>
      </p:sp>
      <p:sp>
        <p:nvSpPr>
          <p:cNvPr id="712" name="Google Shape;712;p85"/>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374650" lvl="0" marL="457200" rtl="0" algn="l">
              <a:lnSpc>
                <a:spcPct val="115000"/>
              </a:lnSpc>
              <a:spcBef>
                <a:spcPts val="600"/>
              </a:spcBef>
              <a:spcAft>
                <a:spcPts val="0"/>
              </a:spcAft>
              <a:buSzPts val="2300"/>
              <a:buChar char="●"/>
            </a:pPr>
            <a:r>
              <a:rPr lang="en-GB" sz="2300"/>
              <a:t>When you start collecting more rich data from individuals </a:t>
            </a:r>
            <a:r>
              <a:rPr b="0" lang="en-GB" sz="2300"/>
              <a:t>(basically anything related to their body: fingerprints, DNA, eye movements, brain activity, brain morphology, electrocardiogram, gait, voice, face traits) </a:t>
            </a:r>
            <a:r>
              <a:rPr lang="en-GB" sz="2300"/>
              <a:t>anonymisation becomes impossible, unless you want to make the data unusable. </a:t>
            </a:r>
            <a:endParaRPr sz="2300"/>
          </a:p>
          <a:p>
            <a:pPr indent="-374650" lvl="0" marL="457200" rtl="0" algn="l">
              <a:lnSpc>
                <a:spcPct val="115000"/>
              </a:lnSpc>
              <a:spcBef>
                <a:spcPts val="0"/>
              </a:spcBef>
              <a:spcAft>
                <a:spcPts val="0"/>
              </a:spcAft>
              <a:buSzPts val="2300"/>
              <a:buChar char="●"/>
            </a:pPr>
            <a:r>
              <a:rPr lang="en-GB" sz="2300"/>
              <a:t>Data minimisation is still necessary </a:t>
            </a:r>
            <a:r>
              <a:rPr b="0" lang="en-GB" sz="2300"/>
              <a:t>(e.g. removing direct identifiers), and data need to be handle as personal data</a:t>
            </a:r>
            <a:endParaRPr b="0" sz="2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6"/>
          <p:cNvSpPr txBox="1"/>
          <p:nvPr>
            <p:ph idx="1" type="body"/>
          </p:nvPr>
        </p:nvSpPr>
        <p:spPr>
          <a:xfrm>
            <a:off x="5407275" y="826450"/>
            <a:ext cx="3497100" cy="37743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400"/>
              </a:spcBef>
              <a:spcAft>
                <a:spcPts val="0"/>
              </a:spcAft>
              <a:buSzPts val="1600"/>
              <a:buChar char="●"/>
            </a:pPr>
            <a:r>
              <a:rPr b="0" lang="en-GB" sz="1600"/>
              <a:t>When more than one identifier is considered, one need to find </a:t>
            </a:r>
            <a:r>
              <a:rPr lang="en-GB" sz="1600"/>
              <a:t>subgroups</a:t>
            </a:r>
            <a:r>
              <a:rPr b="0" lang="en-GB" sz="1600"/>
              <a:t>.</a:t>
            </a:r>
            <a:endParaRPr b="0" sz="1600"/>
          </a:p>
          <a:p>
            <a:pPr indent="-330200" lvl="0" marL="457200" rtl="0" algn="l">
              <a:lnSpc>
                <a:spcPct val="115000"/>
              </a:lnSpc>
              <a:spcBef>
                <a:spcPts val="0"/>
              </a:spcBef>
              <a:spcAft>
                <a:spcPts val="0"/>
              </a:spcAft>
              <a:buSzPts val="1600"/>
              <a:buChar char="●"/>
            </a:pPr>
            <a:r>
              <a:rPr b="0" lang="en-GB" sz="1600"/>
              <a:t>The more identifiers are added the more it is impossible to achieve k-anonymity without losing data</a:t>
            </a:r>
            <a:endParaRPr b="0" sz="1600"/>
          </a:p>
          <a:p>
            <a:pPr indent="-330200" lvl="0" marL="457200" rtl="0" algn="l">
              <a:lnSpc>
                <a:spcPct val="115000"/>
              </a:lnSpc>
              <a:spcBef>
                <a:spcPts val="0"/>
              </a:spcBef>
              <a:spcAft>
                <a:spcPts val="0"/>
              </a:spcAft>
              <a:buSzPts val="1600"/>
              <a:buChar char="●"/>
            </a:pPr>
            <a:r>
              <a:rPr b="0" lang="en-GB" sz="1600"/>
              <a:t>Same issues as other clustering or dimensionality reduction methods. If the clusters / principal components do not make much sense, it is difficult to claim something generizable about the findings.</a:t>
            </a:r>
            <a:endParaRPr b="0" sz="1600"/>
          </a:p>
        </p:txBody>
      </p:sp>
      <p:sp>
        <p:nvSpPr>
          <p:cNvPr id="718" name="Google Shape;718;p86"/>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Font typeface="Arial"/>
              <a:buNone/>
            </a:pPr>
            <a:r>
              <a:rPr lang="en-GB" sz="2400"/>
              <a:t>K-anonymity to more identifiers</a:t>
            </a:r>
            <a:endParaRPr sz="2400">
              <a:solidFill>
                <a:srgbClr val="0065BD"/>
              </a:solidFill>
            </a:endParaRPr>
          </a:p>
          <a:p>
            <a:pPr indent="0" lvl="0" marL="0" rtl="0" algn="l">
              <a:lnSpc>
                <a:spcPct val="85000"/>
              </a:lnSpc>
              <a:spcBef>
                <a:spcPts val="0"/>
              </a:spcBef>
              <a:spcAft>
                <a:spcPts val="0"/>
              </a:spcAft>
              <a:buNone/>
            </a:pPr>
            <a:r>
              <a:t/>
            </a:r>
            <a:endParaRPr/>
          </a:p>
        </p:txBody>
      </p:sp>
      <p:sp>
        <p:nvSpPr>
          <p:cNvPr id="719" name="Google Shape;719;p8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720" name="Google Shape;720;p86"/>
          <p:cNvPicPr preferRelativeResize="0"/>
          <p:nvPr/>
        </p:nvPicPr>
        <p:blipFill>
          <a:blip r:embed="rId3">
            <a:alphaModFix/>
          </a:blip>
          <a:stretch>
            <a:fillRect/>
          </a:stretch>
        </p:blipFill>
        <p:spPr>
          <a:xfrm>
            <a:off x="457200" y="890613"/>
            <a:ext cx="4873876" cy="2826366"/>
          </a:xfrm>
          <a:prstGeom prst="rect">
            <a:avLst/>
          </a:prstGeom>
          <a:noFill/>
          <a:ln>
            <a:noFill/>
          </a:ln>
        </p:spPr>
      </p:pic>
      <p:sp>
        <p:nvSpPr>
          <p:cNvPr id="721" name="Google Shape;721;p86"/>
          <p:cNvSpPr txBox="1"/>
          <p:nvPr/>
        </p:nvSpPr>
        <p:spPr>
          <a:xfrm>
            <a:off x="570525" y="4216150"/>
            <a:ext cx="733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333333"/>
                </a:solidFill>
                <a:highlight>
                  <a:srgbClr val="FFFFFF"/>
                </a:highlight>
              </a:rPr>
              <a:t>Mondrian method (</a:t>
            </a:r>
            <a:r>
              <a:rPr b="1" lang="en-GB" sz="1200">
                <a:solidFill>
                  <a:srgbClr val="337AB7"/>
                </a:solidFill>
                <a:highlight>
                  <a:srgbClr val="FFFFFF"/>
                </a:highlight>
                <a:uFill>
                  <a:noFill/>
                </a:uFill>
                <a:hlinkClick r:id="rId4">
                  <a:extLst>
                    <a:ext uri="{A12FA001-AC4F-418D-AE19-62706E023703}">
                      <ahyp:hlinkClr val="tx"/>
                    </a:ext>
                  </a:extLst>
                </a:hlinkClick>
              </a:rPr>
              <a:t>LeFevre et al 2006</a:t>
            </a:r>
            <a:r>
              <a:rPr b="1" lang="en-GB" sz="1200">
                <a:solidFill>
                  <a:srgbClr val="333333"/>
                </a:solidFill>
                <a:highlight>
                  <a:srgbClr val="FFFFFF"/>
                </a:highlight>
              </a:rPr>
              <a:t>). </a:t>
            </a:r>
            <a:r>
              <a:rPr lang="en-GB" sz="1200">
                <a:solidFill>
                  <a:srgbClr val="333333"/>
                </a:solidFill>
                <a:highlight>
                  <a:srgbClr val="FFFFFF"/>
                </a:highlight>
              </a:rPr>
              <a:t>Figure from </a:t>
            </a:r>
            <a:r>
              <a:rPr lang="en-GB" sz="1200">
                <a:solidFill>
                  <a:srgbClr val="337AB7"/>
                </a:solidFill>
                <a:highlight>
                  <a:srgbClr val="FFFFFF"/>
                </a:highlight>
                <a:uFill>
                  <a:noFill/>
                </a:uFill>
                <a:hlinkClick r:id="rId5">
                  <a:extLst>
                    <a:ext uri="{A12FA001-AC4F-418D-AE19-62706E023703}">
                      <ahyp:hlinkClr val="tx"/>
                    </a:ext>
                  </a:extLst>
                </a:hlinkClick>
              </a:rPr>
              <a:t>these slides</a:t>
            </a:r>
            <a:r>
              <a:rPr b="1" lang="en-GB" sz="1200">
                <a:solidFill>
                  <a:srgbClr val="333333"/>
                </a:solidFill>
                <a:highlight>
                  <a:srgbClr val="FFFFFF"/>
                </a:highlight>
                <a:latin typeface="Roboto"/>
                <a:ea typeface="Roboto"/>
                <a:cs typeface="Roboto"/>
                <a:sym typeface="Roboto"/>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7"/>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R</a:t>
            </a:r>
            <a:r>
              <a:rPr lang="en-GB" sz="2400"/>
              <a:t>e-identification attacks and other risks</a:t>
            </a:r>
            <a:endParaRPr sz="2400">
              <a:solidFill>
                <a:srgbClr val="0065BD"/>
              </a:solidFill>
            </a:endParaRPr>
          </a:p>
        </p:txBody>
      </p:sp>
      <p:sp>
        <p:nvSpPr>
          <p:cNvPr id="727" name="Google Shape;727;p87"/>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374650" lvl="0" marL="457200" rtl="0" algn="l">
              <a:lnSpc>
                <a:spcPct val="115000"/>
              </a:lnSpc>
              <a:spcBef>
                <a:spcPts val="600"/>
              </a:spcBef>
              <a:spcAft>
                <a:spcPts val="0"/>
              </a:spcAft>
              <a:buSzPts val="2300"/>
              <a:buChar char="●"/>
            </a:pPr>
            <a:r>
              <a:rPr lang="en-GB"/>
              <a:t>Privacy attacks </a:t>
            </a:r>
            <a:r>
              <a:rPr lang="en-GB" sz="1600"/>
              <a:t>(</a:t>
            </a:r>
            <a:r>
              <a:rPr lang="en-GB" sz="1600" u="sng">
                <a:solidFill>
                  <a:schemeClr val="hlink"/>
                </a:solidFill>
                <a:hlinkClick r:id="rId3"/>
              </a:rPr>
              <a:t>https://dl.acm.org/doi/abs/10.1145/3436755</a:t>
            </a:r>
            <a:r>
              <a:rPr lang="en-GB" sz="1600"/>
              <a:t>)</a:t>
            </a:r>
            <a:endParaRPr sz="1600"/>
          </a:p>
          <a:p>
            <a:pPr indent="-361950" lvl="1" marL="914400" rtl="0" algn="l">
              <a:lnSpc>
                <a:spcPct val="115000"/>
              </a:lnSpc>
              <a:spcBef>
                <a:spcPts val="0"/>
              </a:spcBef>
              <a:spcAft>
                <a:spcPts val="0"/>
              </a:spcAft>
              <a:buSzPts val="2100"/>
              <a:buChar char="○"/>
            </a:pPr>
            <a:r>
              <a:rPr lang="en-GB" sz="2100"/>
              <a:t>Inference attacks (by analysing the data one can infer information about an individual)</a:t>
            </a:r>
            <a:endParaRPr sz="2100"/>
          </a:p>
          <a:p>
            <a:pPr indent="-361950" lvl="1" marL="914400" rtl="0" algn="l">
              <a:lnSpc>
                <a:spcPct val="115000"/>
              </a:lnSpc>
              <a:spcBef>
                <a:spcPts val="0"/>
              </a:spcBef>
              <a:spcAft>
                <a:spcPts val="0"/>
              </a:spcAft>
              <a:buSzPts val="2100"/>
              <a:buChar char="○"/>
            </a:pPr>
            <a:r>
              <a:rPr lang="en-GB" sz="2100"/>
              <a:t>Linkage attacks (e.g. the famous linkage between two </a:t>
            </a:r>
            <a:r>
              <a:rPr lang="en-GB" sz="2100"/>
              <a:t>public</a:t>
            </a:r>
            <a:r>
              <a:rPr lang="en-GB" sz="2100"/>
              <a:t> datasets from Netflix and IMDB) </a:t>
            </a:r>
            <a:endParaRPr sz="2100"/>
          </a:p>
          <a:p>
            <a:pPr indent="-361950" lvl="1" marL="914400" rtl="0" algn="l">
              <a:lnSpc>
                <a:spcPct val="115000"/>
              </a:lnSpc>
              <a:spcBef>
                <a:spcPts val="0"/>
              </a:spcBef>
              <a:spcAft>
                <a:spcPts val="0"/>
              </a:spcAft>
              <a:buSzPts val="2100"/>
              <a:buChar char="○"/>
            </a:pPr>
            <a:r>
              <a:rPr lang="en-GB" sz="2100"/>
              <a:t>Model extraction attacks (various types, e.g. the original face extracted from a ML model)</a:t>
            </a:r>
            <a:endParaRPr sz="2100"/>
          </a:p>
          <a:p>
            <a:pPr indent="-361950" lvl="0" marL="457200" rtl="0" algn="l">
              <a:lnSpc>
                <a:spcPct val="115000"/>
              </a:lnSpc>
              <a:spcBef>
                <a:spcPts val="0"/>
              </a:spcBef>
              <a:spcAft>
                <a:spcPts val="0"/>
              </a:spcAft>
              <a:buSzPts val="2100"/>
              <a:buChar char="●"/>
            </a:pPr>
            <a:r>
              <a:rPr lang="en-GB"/>
              <a:t>When studying a rare population, there are higher chances for the participants to be re-identified</a:t>
            </a:r>
            <a:endParaRPr/>
          </a:p>
          <a:p>
            <a:pPr indent="0" lvl="0" marL="457200" rtl="0" algn="l">
              <a:lnSpc>
                <a:spcPct val="115000"/>
              </a:lnSpc>
              <a:spcBef>
                <a:spcPts val="600"/>
              </a:spcBef>
              <a:spcAft>
                <a:spcPts val="0"/>
              </a:spcAft>
              <a:buNone/>
            </a:pPr>
            <a:r>
              <a:rPr b="0" lang="en-GB"/>
              <a:t>Individuals with rare diseases, individuals that are famous (musicians, celebrities, politicians)</a:t>
            </a:r>
            <a:endParaRPr b="0"/>
          </a:p>
          <a:p>
            <a:pPr indent="0" lvl="0" marL="0" rtl="0" algn="l">
              <a:lnSpc>
                <a:spcPct val="115000"/>
              </a:lnSpc>
              <a:spcBef>
                <a:spcPts val="600"/>
              </a:spcBef>
              <a:spcAft>
                <a:spcPts val="0"/>
              </a:spcAft>
              <a:buNone/>
            </a:pPr>
            <a:r>
              <a:t/>
            </a:r>
            <a:endParaRPr b="0"/>
          </a:p>
          <a:p>
            <a:pPr indent="0" lvl="0" marL="914400" rtl="0" algn="l">
              <a:lnSpc>
                <a:spcPct val="115000"/>
              </a:lnSpc>
              <a:spcBef>
                <a:spcPts val="600"/>
              </a:spcBef>
              <a:spcAft>
                <a:spcPts val="0"/>
              </a:spcAft>
              <a:buNone/>
            </a:pPr>
            <a:r>
              <a:t/>
            </a:r>
            <a:endParaRPr b="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8"/>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4</a:t>
            </a:r>
            <a:r>
              <a:rPr lang="en-GB"/>
              <a:t>.3 New challenges posed by AI</a:t>
            </a:r>
            <a:endParaRPr i="1" sz="30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9"/>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Example of model extraction attack from 2023 using text to image models (stable diffusion)</a:t>
            </a:r>
            <a:endParaRPr sz="2400"/>
          </a:p>
          <a:p>
            <a:pPr indent="0" lvl="0" marL="0" rtl="0" algn="l">
              <a:lnSpc>
                <a:spcPct val="85000"/>
              </a:lnSpc>
              <a:spcBef>
                <a:spcPts val="0"/>
              </a:spcBef>
              <a:spcAft>
                <a:spcPts val="0"/>
              </a:spcAft>
              <a:buNone/>
            </a:pPr>
            <a:r>
              <a:t/>
            </a:r>
            <a:endParaRPr sz="2400"/>
          </a:p>
          <a:p>
            <a:pPr indent="0" lvl="0" marL="0" rtl="0" algn="l">
              <a:lnSpc>
                <a:spcPct val="85000"/>
              </a:lnSpc>
              <a:spcBef>
                <a:spcPts val="0"/>
              </a:spcBef>
              <a:spcAft>
                <a:spcPts val="0"/>
              </a:spcAft>
              <a:buNone/>
            </a:pPr>
            <a:r>
              <a:t/>
            </a:r>
            <a:endParaRPr sz="2400"/>
          </a:p>
          <a:p>
            <a:pPr indent="0" lvl="0" marL="0" rtl="0" algn="l">
              <a:lnSpc>
                <a:spcPct val="85000"/>
              </a:lnSpc>
              <a:spcBef>
                <a:spcPts val="0"/>
              </a:spcBef>
              <a:spcAft>
                <a:spcPts val="0"/>
              </a:spcAft>
              <a:buNone/>
            </a:pPr>
            <a:r>
              <a:t/>
            </a:r>
            <a:endParaRPr sz="2400"/>
          </a:p>
        </p:txBody>
      </p:sp>
      <p:sp>
        <p:nvSpPr>
          <p:cNvPr id="739" name="Google Shape;739;p89"/>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t/>
            </a:r>
            <a:endParaRPr/>
          </a:p>
          <a:p>
            <a:pPr indent="-374650" lvl="0" marL="457200" rtl="0" algn="l">
              <a:lnSpc>
                <a:spcPct val="115000"/>
              </a:lnSpc>
              <a:spcBef>
                <a:spcPts val="600"/>
              </a:spcBef>
              <a:spcAft>
                <a:spcPts val="0"/>
              </a:spcAft>
              <a:buSzPts val="2300"/>
              <a:buChar char="●"/>
            </a:pPr>
            <a:r>
              <a:rPr lang="en-GB" u="sng">
                <a:solidFill>
                  <a:schemeClr val="hlink"/>
                </a:solidFill>
                <a:hlinkClick r:id="rId3"/>
              </a:rPr>
              <a:t>https://arxiv.org/pdf/2301.13188.pdf</a:t>
            </a:r>
            <a:r>
              <a:rPr lang="en-GB"/>
              <a:t> </a:t>
            </a:r>
            <a:endParaRPr/>
          </a:p>
          <a:p>
            <a:pPr indent="0" lvl="0" marL="45720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t/>
            </a:r>
            <a:endParaRPr b="0"/>
          </a:p>
          <a:p>
            <a:pPr indent="0" lvl="0" marL="914400" rtl="0" algn="l">
              <a:lnSpc>
                <a:spcPct val="115000"/>
              </a:lnSpc>
              <a:spcBef>
                <a:spcPts val="600"/>
              </a:spcBef>
              <a:spcAft>
                <a:spcPts val="0"/>
              </a:spcAft>
              <a:buNone/>
            </a:pPr>
            <a:r>
              <a:t/>
            </a:r>
            <a:endParaRPr b="0"/>
          </a:p>
        </p:txBody>
      </p:sp>
      <p:pic>
        <p:nvPicPr>
          <p:cNvPr id="740" name="Google Shape;740;p89"/>
          <p:cNvPicPr preferRelativeResize="0"/>
          <p:nvPr/>
        </p:nvPicPr>
        <p:blipFill>
          <a:blip r:embed="rId4">
            <a:alphaModFix/>
          </a:blip>
          <a:stretch>
            <a:fillRect/>
          </a:stretch>
        </p:blipFill>
        <p:spPr>
          <a:xfrm>
            <a:off x="0" y="1643112"/>
            <a:ext cx="9144001" cy="242877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0"/>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Re-identification through synthetic data</a:t>
            </a:r>
            <a:endParaRPr sz="2400">
              <a:solidFill>
                <a:srgbClr val="0065BD"/>
              </a:solidFill>
            </a:endParaRPr>
          </a:p>
        </p:txBody>
      </p:sp>
      <p:sp>
        <p:nvSpPr>
          <p:cNvPr id="746" name="Google Shape;746;p90"/>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300"/>
              <a:t>Advances in machine learning technology can potentially allow re-identification of minimised data.</a:t>
            </a:r>
            <a:endParaRPr sz="2300"/>
          </a:p>
          <a:p>
            <a:pPr indent="-374650" lvl="0" marL="457200" rtl="0" algn="l">
              <a:lnSpc>
                <a:spcPct val="115000"/>
              </a:lnSpc>
              <a:spcBef>
                <a:spcPts val="600"/>
              </a:spcBef>
              <a:spcAft>
                <a:spcPts val="0"/>
              </a:spcAft>
              <a:buSzPts val="2300"/>
              <a:buChar char="●"/>
            </a:pPr>
            <a:r>
              <a:rPr lang="en-GB" sz="2300"/>
              <a:t>Reconstructing faces from</a:t>
            </a:r>
            <a:br>
              <a:rPr lang="en-GB" sz="2300"/>
            </a:br>
            <a:r>
              <a:rPr lang="en-GB" sz="2300"/>
              <a:t>low quality images:</a:t>
            </a:r>
            <a:endParaRPr sz="2300"/>
          </a:p>
          <a:p>
            <a:pPr indent="457200" lvl="0" marL="0" rtl="0" algn="l">
              <a:lnSpc>
                <a:spcPct val="115000"/>
              </a:lnSpc>
              <a:spcBef>
                <a:spcPts val="600"/>
              </a:spcBef>
              <a:spcAft>
                <a:spcPts val="0"/>
              </a:spcAft>
              <a:buNone/>
            </a:pPr>
            <a:r>
              <a:rPr lang="en-GB" sz="1600" u="sng">
                <a:solidFill>
                  <a:schemeClr val="hlink"/>
                </a:solidFill>
                <a:hlinkClick r:id="rId3"/>
              </a:rPr>
              <a:t>https://arxiv.org/pdf/1702.00783.pdf</a:t>
            </a:r>
            <a:r>
              <a:rPr lang="en-GB" sz="1600"/>
              <a:t> </a:t>
            </a:r>
            <a:endParaRPr sz="1600"/>
          </a:p>
          <a:p>
            <a:pPr indent="0" lvl="0" marL="0" rtl="0" algn="l">
              <a:lnSpc>
                <a:spcPct val="115000"/>
              </a:lnSpc>
              <a:spcBef>
                <a:spcPts val="600"/>
              </a:spcBef>
              <a:spcAft>
                <a:spcPts val="0"/>
              </a:spcAft>
              <a:buNone/>
            </a:pPr>
            <a:r>
              <a:t/>
            </a:r>
            <a:endParaRPr sz="2300"/>
          </a:p>
          <a:p>
            <a:pPr indent="0" lvl="0" marL="0" rtl="0" algn="l">
              <a:lnSpc>
                <a:spcPct val="115000"/>
              </a:lnSpc>
              <a:spcBef>
                <a:spcPts val="600"/>
              </a:spcBef>
              <a:spcAft>
                <a:spcPts val="0"/>
              </a:spcAft>
              <a:buNone/>
            </a:pPr>
            <a:r>
              <a:t/>
            </a:r>
            <a:endParaRPr sz="2300"/>
          </a:p>
        </p:txBody>
      </p:sp>
      <p:pic>
        <p:nvPicPr>
          <p:cNvPr id="747" name="Google Shape;747;p90"/>
          <p:cNvPicPr preferRelativeResize="0"/>
          <p:nvPr/>
        </p:nvPicPr>
        <p:blipFill>
          <a:blip r:embed="rId4">
            <a:alphaModFix/>
          </a:blip>
          <a:stretch>
            <a:fillRect/>
          </a:stretch>
        </p:blipFill>
        <p:spPr>
          <a:xfrm>
            <a:off x="5582375" y="1631363"/>
            <a:ext cx="2990850" cy="3190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1"/>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Re-identification through synthetic data</a:t>
            </a:r>
            <a:endParaRPr sz="2400">
              <a:solidFill>
                <a:srgbClr val="0065BD"/>
              </a:solidFill>
            </a:endParaRPr>
          </a:p>
        </p:txBody>
      </p:sp>
      <p:sp>
        <p:nvSpPr>
          <p:cNvPr id="753" name="Google Shape;753;p91"/>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300"/>
              <a:t>Advances in machine learning technology can potentially allow re-identification of minimised data.</a:t>
            </a:r>
            <a:endParaRPr sz="2300"/>
          </a:p>
          <a:p>
            <a:pPr indent="-374650" lvl="0" marL="457200" rtl="0" algn="l">
              <a:lnSpc>
                <a:spcPct val="115000"/>
              </a:lnSpc>
              <a:spcBef>
                <a:spcPts val="600"/>
              </a:spcBef>
              <a:spcAft>
                <a:spcPts val="0"/>
              </a:spcAft>
              <a:buSzPts val="2300"/>
              <a:buChar char="●"/>
            </a:pPr>
            <a:r>
              <a:rPr lang="en-GB" sz="2300"/>
              <a:t>Reconstructing faces from defaced MRIs of the head.</a:t>
            </a:r>
            <a:endParaRPr sz="2300"/>
          </a:p>
        </p:txBody>
      </p:sp>
      <p:pic>
        <p:nvPicPr>
          <p:cNvPr id="754" name="Google Shape;754;p91"/>
          <p:cNvPicPr preferRelativeResize="0"/>
          <p:nvPr/>
        </p:nvPicPr>
        <p:blipFill>
          <a:blip r:embed="rId3">
            <a:alphaModFix/>
          </a:blip>
          <a:stretch>
            <a:fillRect/>
          </a:stretch>
        </p:blipFill>
        <p:spPr>
          <a:xfrm>
            <a:off x="844050" y="2025650"/>
            <a:ext cx="6341125" cy="2751800"/>
          </a:xfrm>
          <a:prstGeom prst="rect">
            <a:avLst/>
          </a:prstGeom>
          <a:noFill/>
          <a:ln>
            <a:noFill/>
          </a:ln>
        </p:spPr>
      </p:pic>
      <p:sp>
        <p:nvSpPr>
          <p:cNvPr id="755" name="Google Shape;755;p91"/>
          <p:cNvSpPr txBox="1"/>
          <p:nvPr/>
        </p:nvSpPr>
        <p:spPr>
          <a:xfrm>
            <a:off x="3420200" y="5002825"/>
            <a:ext cx="5255400" cy="40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u="sng">
                <a:solidFill>
                  <a:schemeClr val="hlink"/>
                </a:solidFill>
                <a:hlinkClick r:id="rId4"/>
              </a:rPr>
              <a:t>http://www.diva-portal.org/smash/get/diva2:1359959/FULLTEXT01.pdf</a:t>
            </a:r>
            <a:r>
              <a:rPr lang="en-GB" sz="1100"/>
              <a:t> </a:t>
            </a:r>
            <a:endParaRPr sz="11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2"/>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Re-identification through synthetic data</a:t>
            </a:r>
            <a:endParaRPr sz="2400">
              <a:solidFill>
                <a:srgbClr val="0065BD"/>
              </a:solidFill>
            </a:endParaRPr>
          </a:p>
        </p:txBody>
      </p:sp>
      <p:sp>
        <p:nvSpPr>
          <p:cNvPr id="761" name="Google Shape;761;p92"/>
          <p:cNvSpPr txBox="1"/>
          <p:nvPr>
            <p:ph idx="1" type="body"/>
          </p:nvPr>
        </p:nvSpPr>
        <p:spPr>
          <a:xfrm>
            <a:off x="468325" y="674050"/>
            <a:ext cx="8207400" cy="426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300"/>
              <a:t>Advances in machine learning technology can potentially allow re-identification of minimised data.</a:t>
            </a:r>
            <a:endParaRPr sz="2300"/>
          </a:p>
          <a:p>
            <a:pPr indent="-374650" lvl="0" marL="457200" rtl="0" algn="l">
              <a:lnSpc>
                <a:spcPct val="115000"/>
              </a:lnSpc>
              <a:spcBef>
                <a:spcPts val="600"/>
              </a:spcBef>
              <a:spcAft>
                <a:spcPts val="0"/>
              </a:spcAft>
              <a:buSzPts val="2300"/>
              <a:buChar char="●"/>
            </a:pPr>
            <a:r>
              <a:rPr lang="en-GB" sz="2300"/>
              <a:t>Reconstructing faces from voice recordings</a:t>
            </a:r>
            <a:endParaRPr sz="2300"/>
          </a:p>
        </p:txBody>
      </p:sp>
      <p:sp>
        <p:nvSpPr>
          <p:cNvPr id="762" name="Google Shape;762;p92"/>
          <p:cNvSpPr txBox="1"/>
          <p:nvPr/>
        </p:nvSpPr>
        <p:spPr>
          <a:xfrm>
            <a:off x="4211500" y="3596050"/>
            <a:ext cx="4580700" cy="76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u="sng">
                <a:solidFill>
                  <a:schemeClr val="hlink"/>
                </a:solidFill>
                <a:hlinkClick r:id="rId3"/>
              </a:rPr>
              <a:t>https://openaccess.thecvf.com/content_CVPR_2019/papers/Oh_Speech2Face_Learning_the_Face_Behind_a_Voice_CVPR_2019_paper.pdf</a:t>
            </a:r>
            <a:r>
              <a:rPr lang="en-GB" sz="1100"/>
              <a:t> </a:t>
            </a:r>
            <a:endParaRPr sz="1100"/>
          </a:p>
        </p:txBody>
      </p:sp>
      <p:pic>
        <p:nvPicPr>
          <p:cNvPr id="763" name="Google Shape;763;p92"/>
          <p:cNvPicPr preferRelativeResize="0"/>
          <p:nvPr/>
        </p:nvPicPr>
        <p:blipFill>
          <a:blip r:embed="rId4">
            <a:alphaModFix/>
          </a:blip>
          <a:stretch>
            <a:fillRect/>
          </a:stretch>
        </p:blipFill>
        <p:spPr>
          <a:xfrm>
            <a:off x="468325" y="1972400"/>
            <a:ext cx="3614600" cy="2783500"/>
          </a:xfrm>
          <a:prstGeom prst="rect">
            <a:avLst/>
          </a:prstGeom>
          <a:noFill/>
          <a:ln>
            <a:noFill/>
          </a:ln>
        </p:spPr>
      </p:pic>
      <p:pic>
        <p:nvPicPr>
          <p:cNvPr id="764" name="Google Shape;764;p92"/>
          <p:cNvPicPr preferRelativeResize="0"/>
          <p:nvPr/>
        </p:nvPicPr>
        <p:blipFill>
          <a:blip r:embed="rId5">
            <a:alphaModFix/>
          </a:blip>
          <a:stretch>
            <a:fillRect/>
          </a:stretch>
        </p:blipFill>
        <p:spPr>
          <a:xfrm>
            <a:off x="4434250" y="2035524"/>
            <a:ext cx="4185149" cy="12112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3"/>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4.4</a:t>
            </a:r>
            <a:r>
              <a:rPr lang="en-GB"/>
              <a:t> Anonymisation in practice</a:t>
            </a:r>
            <a:endParaRPr/>
          </a:p>
          <a:p>
            <a:pPr indent="0" lvl="0" marL="0" rtl="0" algn="l">
              <a:spcBef>
                <a:spcPts val="0"/>
              </a:spcBef>
              <a:spcAft>
                <a:spcPts val="0"/>
              </a:spcAft>
              <a:buNone/>
            </a:pPr>
            <a:r>
              <a:t/>
            </a:r>
            <a:endParaRPr i="1" sz="3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94"/>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before data collection: Privacy by design</a:t>
            </a:r>
            <a:endParaRPr sz="2400">
              <a:solidFill>
                <a:srgbClr val="0065BD"/>
              </a:solidFill>
            </a:endParaRPr>
          </a:p>
        </p:txBody>
      </p:sp>
      <p:sp>
        <p:nvSpPr>
          <p:cNvPr id="776" name="Google Shape;776;p9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77" name="Google Shape;777;p94"/>
          <p:cNvSpPr txBox="1"/>
          <p:nvPr>
            <p:ph idx="1" type="body"/>
          </p:nvPr>
        </p:nvSpPr>
        <p:spPr>
          <a:xfrm>
            <a:off x="468325" y="7502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b="0" lang="en-GB" sz="2200"/>
              <a:t>Plan your research with </a:t>
            </a:r>
            <a:r>
              <a:rPr lang="en-GB" sz="2200"/>
              <a:t>minimisation </a:t>
            </a:r>
            <a:r>
              <a:rPr b="0" lang="en-GB" sz="2200"/>
              <a:t>in mind</a:t>
            </a:r>
            <a:endParaRPr b="0" sz="2200"/>
          </a:p>
          <a:p>
            <a:pPr indent="-323850" lvl="1" marL="914400" rtl="0" algn="l">
              <a:lnSpc>
                <a:spcPct val="115000"/>
              </a:lnSpc>
              <a:spcBef>
                <a:spcPts val="0"/>
              </a:spcBef>
              <a:spcAft>
                <a:spcPts val="0"/>
              </a:spcAft>
              <a:buSzPts val="1500"/>
              <a:buChar char="○"/>
            </a:pPr>
            <a:r>
              <a:rPr lang="en-GB" sz="1500"/>
              <a:t>What is the minimum amount of personal data that I need to answer my research question?</a:t>
            </a:r>
            <a:endParaRPr b="0" sz="1500"/>
          </a:p>
          <a:p>
            <a:pPr indent="-323850" lvl="1" marL="914400" rtl="0" algn="l">
              <a:lnSpc>
                <a:spcPct val="115000"/>
              </a:lnSpc>
              <a:spcBef>
                <a:spcPts val="0"/>
              </a:spcBef>
              <a:spcAft>
                <a:spcPts val="0"/>
              </a:spcAft>
              <a:buSzPts val="1500"/>
              <a:buChar char="○"/>
            </a:pPr>
            <a:r>
              <a:rPr lang="en-GB" sz="1500"/>
              <a:t>Justify your data/protocol whether you have an hypothesis or explicitly mention that it is exploratory (preregistration and DMP)</a:t>
            </a:r>
            <a:endParaRPr sz="1500"/>
          </a:p>
          <a:p>
            <a:pPr indent="-323850" lvl="1" marL="914400" rtl="0" algn="l">
              <a:lnSpc>
                <a:spcPct val="115000"/>
              </a:lnSpc>
              <a:spcBef>
                <a:spcPts val="0"/>
              </a:spcBef>
              <a:spcAft>
                <a:spcPts val="0"/>
              </a:spcAft>
              <a:buSzPts val="1500"/>
              <a:buChar char="○"/>
            </a:pPr>
            <a:r>
              <a:rPr lang="en-GB" sz="1500"/>
              <a:t>Structured data in favour of unstructured data (i.e. avoid open ended questions)</a:t>
            </a:r>
            <a:endParaRPr sz="1500"/>
          </a:p>
          <a:p>
            <a:pPr indent="-368300" lvl="0" marL="457200" rtl="0" algn="l">
              <a:lnSpc>
                <a:spcPct val="115000"/>
              </a:lnSpc>
              <a:spcBef>
                <a:spcPts val="0"/>
              </a:spcBef>
              <a:spcAft>
                <a:spcPts val="0"/>
              </a:spcAft>
              <a:buSzPts val="2200"/>
              <a:buChar char="●"/>
            </a:pPr>
            <a:r>
              <a:rPr lang="en-GB" sz="2200"/>
              <a:t>Data Management Plan </a:t>
            </a:r>
            <a:r>
              <a:rPr b="0" lang="en-GB" sz="2200"/>
              <a:t>should mention about your data minimisation strategy.</a:t>
            </a:r>
            <a:endParaRPr b="0" sz="2200"/>
          </a:p>
          <a:p>
            <a:pPr indent="-368300" lvl="0" marL="457200" rtl="0" algn="l">
              <a:lnSpc>
                <a:spcPct val="115000"/>
              </a:lnSpc>
              <a:spcBef>
                <a:spcPts val="0"/>
              </a:spcBef>
              <a:spcAft>
                <a:spcPts val="0"/>
              </a:spcAft>
              <a:buSzPts val="2200"/>
              <a:buChar char="●"/>
            </a:pPr>
            <a:r>
              <a:rPr lang="en-GB" sz="2200"/>
              <a:t>However, consider also the ethical aspects: </a:t>
            </a:r>
            <a:r>
              <a:rPr b="0" lang="en-GB" sz="2200"/>
              <a:t>e.g. you might collect health data and come across an </a:t>
            </a:r>
            <a:r>
              <a:rPr b="0" i="1" lang="en-GB" sz="2200"/>
              <a:t>incidental finding</a:t>
            </a:r>
            <a:r>
              <a:rPr b="0" lang="en-GB" sz="2200"/>
              <a:t>, you still need to be able to contact the participant before minimising the data</a:t>
            </a:r>
            <a:endParaRPr b="0"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Let’s start with the references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5"/>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before data collection: Privacy by design with background data</a:t>
            </a:r>
            <a:endParaRPr sz="2400">
              <a:solidFill>
                <a:srgbClr val="0065BD"/>
              </a:solidFill>
            </a:endParaRPr>
          </a:p>
        </p:txBody>
      </p:sp>
      <p:sp>
        <p:nvSpPr>
          <p:cNvPr id="783" name="Google Shape;783;p9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784" name="Google Shape;784;p95"/>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t/>
            </a:r>
            <a:endParaRPr b="0" sz="2200"/>
          </a:p>
          <a:p>
            <a:pPr indent="-368300" lvl="0" marL="457200" rtl="0" algn="l">
              <a:lnSpc>
                <a:spcPct val="115000"/>
              </a:lnSpc>
              <a:spcBef>
                <a:spcPts val="600"/>
              </a:spcBef>
              <a:spcAft>
                <a:spcPts val="0"/>
              </a:spcAft>
              <a:buSzPts val="2200"/>
              <a:buChar char="●"/>
            </a:pPr>
            <a:r>
              <a:rPr lang="en-GB" sz="2200"/>
              <a:t>Restrict as much as possible the range of answers</a:t>
            </a:r>
            <a:endParaRPr sz="2200"/>
          </a:p>
          <a:p>
            <a:pPr indent="-368300" lvl="0" marL="457200" rtl="0" algn="l">
              <a:lnSpc>
                <a:spcPct val="115000"/>
              </a:lnSpc>
              <a:spcBef>
                <a:spcPts val="0"/>
              </a:spcBef>
              <a:spcAft>
                <a:spcPts val="0"/>
              </a:spcAft>
              <a:buSzPts val="2200"/>
              <a:buChar char="●"/>
            </a:pPr>
            <a:r>
              <a:rPr lang="en-GB" sz="2200"/>
              <a:t>Do not promise that data will be fully anonymous</a:t>
            </a:r>
            <a:r>
              <a:rPr b="0" lang="en-GB" sz="2200"/>
              <a:t> if you do not have proof to show the participant that it will be truly anonymous or if you do not have an anonymisation strategy to show.</a:t>
            </a:r>
            <a:endParaRPr b="0" sz="2200"/>
          </a:p>
          <a:p>
            <a:pPr indent="0" lvl="0" marL="0" rtl="0" algn="l">
              <a:lnSpc>
                <a:spcPct val="115000"/>
              </a:lnSpc>
              <a:spcBef>
                <a:spcPts val="600"/>
              </a:spcBef>
              <a:spcAft>
                <a:spcPts val="0"/>
              </a:spcAft>
              <a:buNone/>
            </a:pPr>
            <a:r>
              <a:t/>
            </a:r>
            <a:endParaRPr b="0" sz="2200"/>
          </a:p>
          <a:p>
            <a:pPr indent="0" lvl="0" marL="0" rtl="0" algn="l">
              <a:lnSpc>
                <a:spcPct val="115000"/>
              </a:lnSpc>
              <a:spcBef>
                <a:spcPts val="600"/>
              </a:spcBef>
              <a:spcAft>
                <a:spcPts val="0"/>
              </a:spcAft>
              <a:buNone/>
            </a:pPr>
            <a:r>
              <a:rPr b="0" lang="en-GB" sz="2200"/>
              <a:t>In doubt, just tell them that you are collecting personal data and provide a privacy notice along with the consent to participate to your study.</a:t>
            </a:r>
            <a:endParaRPr b="0" sz="2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6"/>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after data collection</a:t>
            </a:r>
            <a:endParaRPr sz="2400">
              <a:solidFill>
                <a:srgbClr val="0065BD"/>
              </a:solidFill>
            </a:endParaRPr>
          </a:p>
        </p:txBody>
      </p:sp>
      <p:sp>
        <p:nvSpPr>
          <p:cNvPr id="790" name="Google Shape;790;p9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91" name="Google Shape;791;p96"/>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a:t>Participants’ background information</a:t>
            </a:r>
            <a:r>
              <a:rPr b="0" lang="en-GB" sz="2200"/>
              <a:t>: Destroy, obfuscate, generalise background variables according to the table at </a:t>
            </a:r>
            <a:r>
              <a:rPr b="0" lang="en-GB" sz="2200" u="sng">
                <a:solidFill>
                  <a:schemeClr val="hlink"/>
                </a:solidFill>
                <a:hlinkClick r:id="rId3"/>
              </a:rPr>
              <a:t>https://www.fsd.tuni.fi/en/services/data-management-guidelines/anonymisation-and-identifiers/</a:t>
            </a:r>
            <a:r>
              <a:rPr b="0" lang="en-GB" sz="2200"/>
              <a:t> </a:t>
            </a:r>
            <a:endParaRPr sz="2200"/>
          </a:p>
          <a:p>
            <a:pPr indent="-368300" lvl="0" marL="457200" rtl="0" algn="l">
              <a:lnSpc>
                <a:spcPct val="115000"/>
              </a:lnSpc>
              <a:spcBef>
                <a:spcPts val="0"/>
              </a:spcBef>
              <a:spcAft>
                <a:spcPts val="0"/>
              </a:spcAft>
              <a:buSzPts val="2200"/>
              <a:buChar char="●"/>
            </a:pPr>
            <a:r>
              <a:rPr lang="en-GB" sz="2200"/>
              <a:t>Health data</a:t>
            </a:r>
            <a:r>
              <a:rPr b="0" lang="en-GB" sz="2200"/>
              <a:t>: minimise file headers, remove direct identifiers (e.g. faces from MRI)</a:t>
            </a:r>
            <a:endParaRPr b="0" sz="2200"/>
          </a:p>
          <a:p>
            <a:pPr indent="-368300" lvl="0" marL="457200" rtl="0" algn="l">
              <a:lnSpc>
                <a:spcPct val="115000"/>
              </a:lnSpc>
              <a:spcBef>
                <a:spcPts val="0"/>
              </a:spcBef>
              <a:spcAft>
                <a:spcPts val="0"/>
              </a:spcAft>
              <a:buSzPts val="2200"/>
              <a:buChar char="●"/>
            </a:pPr>
            <a:r>
              <a:rPr lang="en-GB" sz="2200"/>
              <a:t>Geospatial data: </a:t>
            </a:r>
            <a:r>
              <a:rPr lang="en-GB" sz="1100" u="sng">
                <a:solidFill>
                  <a:schemeClr val="hlink"/>
                </a:solidFill>
                <a:hlinkClick r:id="rId4"/>
              </a:rPr>
              <a:t>https://www.sciencedirect.com/science/article/pii/S0198971520302465#f0010</a:t>
            </a:r>
            <a:r>
              <a:rPr lang="en-GB" sz="1100"/>
              <a:t>  </a:t>
            </a:r>
            <a:endParaRPr sz="1100"/>
          </a:p>
          <a:p>
            <a:pPr indent="-368300" lvl="0" marL="457200" rtl="0" algn="l">
              <a:lnSpc>
                <a:spcPct val="115000"/>
              </a:lnSpc>
              <a:spcBef>
                <a:spcPts val="0"/>
              </a:spcBef>
              <a:spcAft>
                <a:spcPts val="0"/>
              </a:spcAft>
              <a:buSzPts val="2200"/>
              <a:buChar char="●"/>
            </a:pPr>
            <a:r>
              <a:rPr lang="en-GB" sz="2200"/>
              <a:t>Audio visual data</a:t>
            </a:r>
            <a:endParaRPr sz="2200"/>
          </a:p>
          <a:p>
            <a:pPr indent="-368300" lvl="0" marL="457200" rtl="0" algn="l">
              <a:lnSpc>
                <a:spcPct val="115000"/>
              </a:lnSpc>
              <a:spcBef>
                <a:spcPts val="0"/>
              </a:spcBef>
              <a:spcAft>
                <a:spcPts val="0"/>
              </a:spcAft>
              <a:buSzPts val="2200"/>
              <a:buChar char="●"/>
            </a:pPr>
            <a:r>
              <a:rPr lang="en-GB" sz="2200"/>
              <a:t>…</a:t>
            </a:r>
            <a:endParaRPr sz="2200"/>
          </a:p>
          <a:p>
            <a:pPr indent="-368300" lvl="0" marL="457200" rtl="0" algn="l">
              <a:lnSpc>
                <a:spcPct val="115000"/>
              </a:lnSpc>
              <a:spcBef>
                <a:spcPts val="0"/>
              </a:spcBef>
              <a:spcAft>
                <a:spcPts val="0"/>
              </a:spcAft>
              <a:buSzPts val="2200"/>
              <a:buChar char="●"/>
            </a:pPr>
            <a:r>
              <a:rPr lang="en-GB" sz="2200"/>
              <a:t>What is your data?</a:t>
            </a:r>
            <a:endParaRPr sz="2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pic>
        <p:nvPicPr>
          <p:cNvPr id="797" name="Google Shape;797;p97"/>
          <p:cNvPicPr preferRelativeResize="0"/>
          <p:nvPr/>
        </p:nvPicPr>
        <p:blipFill>
          <a:blip r:embed="rId3">
            <a:alphaModFix/>
          </a:blip>
          <a:stretch>
            <a:fillRect/>
          </a:stretch>
        </p:blipFill>
        <p:spPr>
          <a:xfrm>
            <a:off x="1676400" y="152400"/>
            <a:ext cx="5775855" cy="5410200"/>
          </a:xfrm>
          <a:prstGeom prst="rect">
            <a:avLst/>
          </a:prstGeom>
          <a:noFill/>
          <a:ln>
            <a:noFill/>
          </a:ln>
        </p:spPr>
      </p:pic>
      <p:sp>
        <p:nvSpPr>
          <p:cNvPr id="798" name="Google Shape;798;p97"/>
          <p:cNvSpPr txBox="1"/>
          <p:nvPr/>
        </p:nvSpPr>
        <p:spPr>
          <a:xfrm>
            <a:off x="3910775" y="5230800"/>
            <a:ext cx="5076000" cy="331800"/>
          </a:xfrm>
          <a:prstGeom prst="rect">
            <a:avLst/>
          </a:prstGeom>
          <a:solidFill>
            <a:srgbClr val="FFFFF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u="sng">
                <a:solidFill>
                  <a:schemeClr val="hlink"/>
                </a:solidFill>
                <a:hlinkClick r:id="rId4"/>
              </a:rPr>
              <a:t>https://www.fsd.uta.fi/aineistonhallinta/en/anonymisation-and-identifiers.html</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8"/>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after data collection: some tools</a:t>
            </a:r>
            <a:endParaRPr sz="2400">
              <a:solidFill>
                <a:srgbClr val="0065BD"/>
              </a:solidFill>
            </a:endParaRPr>
          </a:p>
        </p:txBody>
      </p:sp>
      <p:sp>
        <p:nvSpPr>
          <p:cNvPr id="804" name="Google Shape;804;p9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05" name="Google Shape;805;p98"/>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u="sng">
                <a:solidFill>
                  <a:schemeClr val="hlink"/>
                </a:solidFill>
                <a:hlinkClick r:id="rId3"/>
              </a:rPr>
              <a:t>https://amnesia.openaire.eu/</a:t>
            </a:r>
            <a:r>
              <a:rPr lang="en-GB" sz="2200"/>
              <a:t> (tabular data)</a:t>
            </a:r>
            <a:endParaRPr sz="2200"/>
          </a:p>
          <a:p>
            <a:pPr indent="-368300" lvl="0" marL="457200" rtl="0" algn="l">
              <a:lnSpc>
                <a:spcPct val="115000"/>
              </a:lnSpc>
              <a:spcBef>
                <a:spcPts val="0"/>
              </a:spcBef>
              <a:spcAft>
                <a:spcPts val="0"/>
              </a:spcAft>
              <a:buSzPts val="2200"/>
              <a:buChar char="●"/>
            </a:pPr>
            <a:r>
              <a:rPr lang="en-GB" sz="2200" u="sng">
                <a:solidFill>
                  <a:schemeClr val="hlink"/>
                </a:solidFill>
                <a:hlinkClick r:id="rId4"/>
              </a:rPr>
              <a:t>https://arx.deidentifier.org/</a:t>
            </a:r>
            <a:r>
              <a:rPr lang="en-GB" sz="2200"/>
              <a:t> (tabular data)</a:t>
            </a:r>
            <a:endParaRPr sz="2200"/>
          </a:p>
          <a:p>
            <a:pPr indent="-368300" lvl="0" marL="457200" rtl="0" algn="l">
              <a:lnSpc>
                <a:spcPct val="115000"/>
              </a:lnSpc>
              <a:spcBef>
                <a:spcPts val="0"/>
              </a:spcBef>
              <a:spcAft>
                <a:spcPts val="0"/>
              </a:spcAft>
              <a:buSzPts val="2200"/>
              <a:buChar char="●"/>
            </a:pPr>
            <a:r>
              <a:rPr lang="en-GB" sz="2200" u="sng">
                <a:solidFill>
                  <a:schemeClr val="hlink"/>
                </a:solidFill>
                <a:hlinkClick r:id="rId5"/>
              </a:rPr>
              <a:t>https://sourceforge.net/projects/anony-toolkit/</a:t>
            </a:r>
            <a:r>
              <a:rPr lang="en-GB" sz="2200"/>
              <a:t> (tabular data)</a:t>
            </a:r>
            <a:endParaRPr sz="2200"/>
          </a:p>
          <a:p>
            <a:pPr indent="-368300" lvl="0" marL="457200" rtl="0" algn="l">
              <a:lnSpc>
                <a:spcPct val="115000"/>
              </a:lnSpc>
              <a:spcBef>
                <a:spcPts val="0"/>
              </a:spcBef>
              <a:spcAft>
                <a:spcPts val="0"/>
              </a:spcAft>
              <a:buSzPts val="2200"/>
              <a:buChar char="●"/>
            </a:pPr>
            <a:r>
              <a:rPr lang="en-GB" sz="2200" u="sng">
                <a:solidFill>
                  <a:schemeClr val="hlink"/>
                </a:solidFill>
                <a:hlinkClick r:id="rId6"/>
              </a:rPr>
              <a:t>https://surfer.nmr.mgh.harvard.edu/fswiki/mri_deface</a:t>
            </a:r>
            <a:r>
              <a:rPr lang="en-GB" sz="1100"/>
              <a:t> (MRI)</a:t>
            </a:r>
            <a:endParaRPr sz="1100"/>
          </a:p>
          <a:p>
            <a:pPr indent="-368300" lvl="0" marL="457200" rtl="0" algn="l">
              <a:lnSpc>
                <a:spcPct val="115000"/>
              </a:lnSpc>
              <a:spcBef>
                <a:spcPts val="600"/>
              </a:spcBef>
              <a:spcAft>
                <a:spcPts val="0"/>
              </a:spcAft>
              <a:buSzPts val="2200"/>
              <a:buChar char="●"/>
            </a:pPr>
            <a:r>
              <a:rPr lang="en-GB" sz="2200" u="sng">
                <a:solidFill>
                  <a:schemeClr val="hlink"/>
                </a:solidFill>
                <a:hlinkClick r:id="rId7"/>
              </a:rPr>
              <a:t>http://mist-deid.sourceforge.net/</a:t>
            </a:r>
            <a:r>
              <a:rPr lang="en-GB" sz="2200"/>
              <a:t> (unstructured medical records)</a:t>
            </a:r>
            <a:endParaRPr sz="2200"/>
          </a:p>
          <a:p>
            <a:pPr indent="-368300" lvl="0" marL="457200" rtl="0" algn="l">
              <a:lnSpc>
                <a:spcPct val="115000"/>
              </a:lnSpc>
              <a:spcBef>
                <a:spcPts val="0"/>
              </a:spcBef>
              <a:spcAft>
                <a:spcPts val="0"/>
              </a:spcAft>
              <a:buSzPts val="2200"/>
              <a:buChar char="●"/>
            </a:pPr>
            <a:r>
              <a:rPr lang="en-GB" sz="2200" u="sng">
                <a:solidFill>
                  <a:schemeClr val="hlink"/>
                </a:solidFill>
                <a:hlinkClick r:id="rId8"/>
              </a:rPr>
              <a:t>https://nlp.stanford.edu/software/CRF-NER.html</a:t>
            </a:r>
            <a:r>
              <a:rPr lang="en-GB" sz="2200"/>
              <a:t> (NLP for unstructured text)</a:t>
            </a:r>
            <a:endParaRPr sz="2200"/>
          </a:p>
          <a:p>
            <a:pPr indent="0" lvl="0" marL="0" rtl="0" algn="l">
              <a:lnSpc>
                <a:spcPct val="115000"/>
              </a:lnSpc>
              <a:spcBef>
                <a:spcPts val="600"/>
              </a:spcBef>
              <a:spcAft>
                <a:spcPts val="0"/>
              </a:spcAft>
              <a:buNone/>
            </a:pPr>
            <a:r>
              <a:t/>
            </a:r>
            <a:endParaRPr b="0"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99"/>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in qualitative research</a:t>
            </a:r>
            <a:endParaRPr sz="2400">
              <a:solidFill>
                <a:srgbClr val="0065BD"/>
              </a:solidFill>
            </a:endParaRPr>
          </a:p>
        </p:txBody>
      </p:sp>
      <p:sp>
        <p:nvSpPr>
          <p:cNvPr id="811" name="Google Shape;811;p9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12" name="Google Shape;812;p99"/>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a:t>Various qualitative methods produce data in the form of text </a:t>
            </a:r>
            <a:r>
              <a:rPr b="0" lang="en-GB" sz="2200"/>
              <a:t>(interview transcripts, field notes)</a:t>
            </a:r>
            <a:endParaRPr b="0" sz="2200"/>
          </a:p>
          <a:p>
            <a:pPr indent="-368300" lvl="0" marL="457200" rtl="0" algn="l">
              <a:lnSpc>
                <a:spcPct val="115000"/>
              </a:lnSpc>
              <a:spcBef>
                <a:spcPts val="0"/>
              </a:spcBef>
              <a:spcAft>
                <a:spcPts val="0"/>
              </a:spcAft>
              <a:buSzPts val="2200"/>
              <a:buChar char="●"/>
            </a:pPr>
            <a:r>
              <a:rPr lang="en-GB" sz="2200"/>
              <a:t>The data can contain all sorts of direct and indirect identifiers</a:t>
            </a:r>
            <a:endParaRPr sz="2200"/>
          </a:p>
          <a:p>
            <a:pPr indent="-368300" lvl="0" marL="457200" rtl="0" algn="l">
              <a:lnSpc>
                <a:spcPct val="115000"/>
              </a:lnSpc>
              <a:spcBef>
                <a:spcPts val="0"/>
              </a:spcBef>
              <a:spcAft>
                <a:spcPts val="0"/>
              </a:spcAft>
              <a:buSzPts val="2200"/>
              <a:buChar char="●"/>
            </a:pPr>
            <a:r>
              <a:rPr lang="en-GB" sz="2200"/>
              <a:t>Manual minimisation (anonymisation) follows these rules:</a:t>
            </a:r>
            <a:endParaRPr sz="2200"/>
          </a:p>
          <a:p>
            <a:pPr indent="-336550" lvl="1" marL="914400" rtl="0" algn="l">
              <a:lnSpc>
                <a:spcPct val="115000"/>
              </a:lnSpc>
              <a:spcBef>
                <a:spcPts val="0"/>
              </a:spcBef>
              <a:spcAft>
                <a:spcPts val="0"/>
              </a:spcAft>
              <a:buSzPts val="1700"/>
              <a:buAutoNum type="alphaLcPeriod"/>
            </a:pPr>
            <a:r>
              <a:rPr lang="en-GB" sz="1700"/>
              <a:t>Replacing personal names with aliases</a:t>
            </a:r>
            <a:endParaRPr sz="1700"/>
          </a:p>
          <a:p>
            <a:pPr indent="-336550" lvl="1" marL="914400" rtl="0" algn="l">
              <a:lnSpc>
                <a:spcPct val="115000"/>
              </a:lnSpc>
              <a:spcBef>
                <a:spcPts val="0"/>
              </a:spcBef>
              <a:spcAft>
                <a:spcPts val="0"/>
              </a:spcAft>
              <a:buSzPts val="1700"/>
              <a:buAutoNum type="alphaLcPeriod"/>
            </a:pPr>
            <a:r>
              <a:rPr lang="en-GB" sz="1700"/>
              <a:t>Categorising proper nouns</a:t>
            </a:r>
            <a:endParaRPr sz="1700"/>
          </a:p>
          <a:p>
            <a:pPr indent="-336550" lvl="1" marL="914400" rtl="0" algn="l">
              <a:lnSpc>
                <a:spcPct val="115000"/>
              </a:lnSpc>
              <a:spcBef>
                <a:spcPts val="0"/>
              </a:spcBef>
              <a:spcAft>
                <a:spcPts val="0"/>
              </a:spcAft>
              <a:buSzPts val="1700"/>
              <a:buAutoNum type="alphaLcPeriod"/>
            </a:pPr>
            <a:r>
              <a:rPr lang="en-GB" sz="1700"/>
              <a:t>Changing or removing sensitive information</a:t>
            </a:r>
            <a:endParaRPr sz="1700"/>
          </a:p>
          <a:p>
            <a:pPr indent="-336550" lvl="1" marL="914400" rtl="0" algn="l">
              <a:lnSpc>
                <a:spcPct val="115000"/>
              </a:lnSpc>
              <a:spcBef>
                <a:spcPts val="0"/>
              </a:spcBef>
              <a:spcAft>
                <a:spcPts val="0"/>
              </a:spcAft>
              <a:buSzPts val="1700"/>
              <a:buAutoNum type="alphaLcPeriod"/>
            </a:pPr>
            <a:r>
              <a:rPr lang="en-GB" sz="1700"/>
              <a:t>Categorising background information</a:t>
            </a:r>
            <a:endParaRPr sz="1700"/>
          </a:p>
          <a:p>
            <a:pPr indent="-336550" lvl="1" marL="914400" rtl="0" algn="l">
              <a:lnSpc>
                <a:spcPct val="115000"/>
              </a:lnSpc>
              <a:spcBef>
                <a:spcPts val="0"/>
              </a:spcBef>
              <a:spcAft>
                <a:spcPts val="0"/>
              </a:spcAft>
              <a:buSzPts val="1700"/>
              <a:buAutoNum type="alphaLcPeriod"/>
            </a:pPr>
            <a:r>
              <a:rPr lang="en-GB" sz="1700"/>
              <a:t>Changing values of identifiers</a:t>
            </a:r>
            <a:endParaRPr sz="1700"/>
          </a:p>
          <a:p>
            <a:pPr indent="-368300" lvl="0" marL="457200" rtl="0" algn="l">
              <a:lnSpc>
                <a:spcPct val="115000"/>
              </a:lnSpc>
              <a:spcBef>
                <a:spcPts val="0"/>
              </a:spcBef>
              <a:spcAft>
                <a:spcPts val="0"/>
              </a:spcAft>
              <a:buSzPts val="2200"/>
              <a:buChar char="●"/>
            </a:pPr>
            <a:r>
              <a:rPr lang="en-GB" sz="2200"/>
              <a:t>Advances in ML allow for NER (Name Entity Recognition)</a:t>
            </a:r>
            <a:r>
              <a:rPr b="0" lang="en-GB" sz="2200"/>
              <a:t>. </a:t>
            </a:r>
            <a:r>
              <a:rPr b="0" lang="en-GB" sz="1600"/>
              <a:t>See a recent example </a:t>
            </a:r>
            <a:r>
              <a:rPr b="0" lang="en-GB" sz="1600" u="sng">
                <a:solidFill>
                  <a:schemeClr val="hlink"/>
                </a:solidFill>
                <a:hlinkClick r:id="rId3"/>
              </a:rPr>
              <a:t>https://arxiv.org/abs/2208.13081</a:t>
            </a:r>
            <a:r>
              <a:rPr b="0" lang="en-GB" sz="1600"/>
              <a:t> (1% de-anonymisation rate)</a:t>
            </a:r>
            <a:endParaRPr b="0" sz="1600"/>
          </a:p>
        </p:txBody>
      </p:sp>
      <p:sp>
        <p:nvSpPr>
          <p:cNvPr id="813" name="Google Shape;813;p99"/>
          <p:cNvSpPr txBox="1"/>
          <p:nvPr/>
        </p:nvSpPr>
        <p:spPr>
          <a:xfrm>
            <a:off x="2412875" y="5018550"/>
            <a:ext cx="585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https://www.fsd.tuni.fi/en/services/data-management-guidelines/anonymisation-and-identifiers/#anonymising-qualitative-data</a:t>
            </a:r>
            <a:r>
              <a:rPr lang="en-GB"/>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0"/>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Name Entity Recognition</a:t>
            </a:r>
            <a:endParaRPr sz="2400">
              <a:solidFill>
                <a:srgbClr val="0065BD"/>
              </a:solidFill>
            </a:endParaRPr>
          </a:p>
        </p:txBody>
      </p:sp>
      <p:sp>
        <p:nvSpPr>
          <p:cNvPr id="819" name="Google Shape;819;p10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20" name="Google Shape;820;p100"/>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b="0" lang="en-GB" sz="1800"/>
              <a:t>Subtask of natural language processing (</a:t>
            </a:r>
            <a:r>
              <a:rPr lang="en-GB" sz="1800"/>
              <a:t>NLP</a:t>
            </a:r>
            <a:r>
              <a:rPr b="0" lang="en-GB" sz="1800"/>
              <a:t>) that involves identifying and classifying named entities in unstructured text. (</a:t>
            </a:r>
            <a:r>
              <a:rPr b="0" lang="en-GB" sz="1800" u="sng">
                <a:solidFill>
                  <a:schemeClr val="hlink"/>
                </a:solidFill>
                <a:hlinkClick r:id="rId3"/>
              </a:rPr>
              <a:t>ref</a:t>
            </a:r>
            <a:r>
              <a:rPr b="0" lang="en-GB" sz="1800"/>
              <a:t>) </a:t>
            </a:r>
            <a:endParaRPr b="0" sz="1800"/>
          </a:p>
          <a:p>
            <a:pPr indent="-342900" lvl="0" marL="457200" rtl="0" algn="l">
              <a:lnSpc>
                <a:spcPct val="115000"/>
              </a:lnSpc>
              <a:spcBef>
                <a:spcPts val="0"/>
              </a:spcBef>
              <a:spcAft>
                <a:spcPts val="0"/>
              </a:spcAft>
              <a:buSzPts val="1800"/>
              <a:buChar char="●"/>
            </a:pPr>
            <a:r>
              <a:rPr b="0" lang="en-GB" sz="1800"/>
              <a:t>Named entities are typically </a:t>
            </a:r>
            <a:r>
              <a:rPr lang="en-GB" sz="1800"/>
              <a:t>proper nouns</a:t>
            </a:r>
            <a:r>
              <a:rPr b="0" lang="en-GB" sz="1800"/>
              <a:t>, such as names of people, </a:t>
            </a:r>
            <a:r>
              <a:rPr lang="en-GB" sz="1800"/>
              <a:t>organizations</a:t>
            </a:r>
            <a:r>
              <a:rPr b="0" lang="en-GB" sz="1800"/>
              <a:t>, </a:t>
            </a:r>
            <a:r>
              <a:rPr lang="en-GB" sz="1800"/>
              <a:t>locations</a:t>
            </a:r>
            <a:r>
              <a:rPr b="0" lang="en-GB" sz="1800"/>
              <a:t>, </a:t>
            </a:r>
            <a:r>
              <a:rPr lang="en-GB" sz="1800"/>
              <a:t>dates</a:t>
            </a:r>
            <a:r>
              <a:rPr b="0" lang="en-GB" sz="1800"/>
              <a:t>, and other specific items e.g. </a:t>
            </a:r>
            <a:r>
              <a:rPr lang="en-GB" sz="1800"/>
              <a:t>special categories of personal data</a:t>
            </a:r>
            <a:r>
              <a:rPr b="0" lang="en-GB" sz="1800"/>
              <a:t>. </a:t>
            </a:r>
            <a:endParaRPr b="0" sz="1800"/>
          </a:p>
          <a:p>
            <a:pPr indent="0" lvl="0" marL="457200" rtl="0" algn="l">
              <a:lnSpc>
                <a:spcPct val="115000"/>
              </a:lnSpc>
              <a:spcBef>
                <a:spcPts val="0"/>
              </a:spcBef>
              <a:spcAft>
                <a:spcPts val="0"/>
              </a:spcAft>
              <a:buNone/>
            </a:pPr>
            <a:r>
              <a:rPr b="0" i="1" lang="en-GB" sz="1100">
                <a:solidFill>
                  <a:srgbClr val="111111"/>
                </a:solidFill>
                <a:highlight>
                  <a:srgbClr val="FFFFFF"/>
                </a:highlight>
              </a:rPr>
              <a:t>Personal data revealing racial or ethnic origin; Political opinions; Religious or philosophical beliefs; Trade union membership; Genetic data and biometric data processed for the purpose of uniquely identifying a natural person; Data concerning health; Data concerning a natural person’s sex life or sexual orientation.</a:t>
            </a:r>
            <a:endParaRPr b="0" i="1" sz="1800"/>
          </a:p>
          <a:p>
            <a:pPr indent="-342900" lvl="0" marL="457200" rtl="0" algn="l">
              <a:lnSpc>
                <a:spcPct val="115000"/>
              </a:lnSpc>
              <a:spcBef>
                <a:spcPts val="1200"/>
              </a:spcBef>
              <a:spcAft>
                <a:spcPts val="0"/>
              </a:spcAft>
              <a:buSzPts val="1800"/>
              <a:buChar char="●"/>
            </a:pPr>
            <a:r>
              <a:rPr b="0" lang="en-GB" sz="1800"/>
              <a:t>The goal of NER is to </a:t>
            </a:r>
            <a:r>
              <a:rPr lang="en-GB" sz="1800"/>
              <a:t>automatically detect these entities</a:t>
            </a:r>
            <a:r>
              <a:rPr b="0" lang="en-GB" sz="1800"/>
              <a:t> and categorize them into predefined classes.</a:t>
            </a:r>
            <a:endParaRPr b="0" sz="1800"/>
          </a:p>
          <a:p>
            <a:pPr indent="-342900" lvl="0" marL="457200" rtl="0" algn="l">
              <a:lnSpc>
                <a:spcPct val="115000"/>
              </a:lnSpc>
              <a:spcBef>
                <a:spcPts val="0"/>
              </a:spcBef>
              <a:spcAft>
                <a:spcPts val="0"/>
              </a:spcAft>
              <a:buSzPts val="1800"/>
              <a:buChar char="●"/>
            </a:pPr>
            <a:r>
              <a:rPr lang="en-GB" sz="1800"/>
              <a:t>Different implementations according to fields </a:t>
            </a:r>
            <a:r>
              <a:rPr b="0" lang="en-GB" sz="1800"/>
              <a:t>(a medical NER system might focus on medical terms, a legal NER on legal cases etc)</a:t>
            </a:r>
            <a:endParaRPr b="0" sz="1800"/>
          </a:p>
          <a:p>
            <a:pPr indent="-342900" lvl="0" marL="457200" rtl="0" algn="l">
              <a:lnSpc>
                <a:spcPct val="115000"/>
              </a:lnSpc>
              <a:spcBef>
                <a:spcPts val="0"/>
              </a:spcBef>
              <a:spcAft>
                <a:spcPts val="0"/>
              </a:spcAft>
              <a:buSzPts val="1800"/>
              <a:buChar char="●"/>
            </a:pPr>
            <a:r>
              <a:rPr b="0" lang="en-GB" sz="1800"/>
              <a:t>Practical tips: it should </a:t>
            </a:r>
            <a:r>
              <a:rPr lang="en-GB" sz="1800"/>
              <a:t>run locally</a:t>
            </a:r>
            <a:r>
              <a:rPr b="0" lang="en-GB" sz="1800"/>
              <a:t>, it can be </a:t>
            </a:r>
            <a:r>
              <a:rPr lang="en-GB" sz="1800"/>
              <a:t>challenging to set up</a:t>
            </a:r>
            <a:r>
              <a:rPr b="0" lang="en-GB" sz="1800"/>
              <a:t>, it will always require </a:t>
            </a:r>
            <a:r>
              <a:rPr lang="en-GB" sz="1800"/>
              <a:t>manual quality control</a:t>
            </a:r>
            <a:endParaRPr sz="1800"/>
          </a:p>
        </p:txBody>
      </p:sp>
      <p:sp>
        <p:nvSpPr>
          <p:cNvPr id="821" name="Google Shape;821;p100"/>
          <p:cNvSpPr txBox="1"/>
          <p:nvPr/>
        </p:nvSpPr>
        <p:spPr>
          <a:xfrm>
            <a:off x="2412875" y="5018550"/>
            <a:ext cx="58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01"/>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Anonymisation in qualitative research: practical tips</a:t>
            </a:r>
            <a:endParaRPr sz="2400">
              <a:solidFill>
                <a:srgbClr val="0065BD"/>
              </a:solidFill>
            </a:endParaRPr>
          </a:p>
        </p:txBody>
      </p:sp>
      <p:sp>
        <p:nvSpPr>
          <p:cNvPr id="827" name="Google Shape;827;p10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28" name="Google Shape;828;p101"/>
          <p:cNvSpPr txBox="1"/>
          <p:nvPr>
            <p:ph idx="1" type="body"/>
          </p:nvPr>
        </p:nvSpPr>
        <p:spPr>
          <a:xfrm>
            <a:off x="468325" y="674050"/>
            <a:ext cx="8207400" cy="4123500"/>
          </a:xfrm>
          <a:prstGeom prst="rect">
            <a:avLst/>
          </a:prstGeom>
          <a:noFill/>
          <a:ln>
            <a:noFill/>
          </a:ln>
        </p:spPr>
        <p:txBody>
          <a:bodyPr anchorCtr="0" anchor="t" bIns="0" lIns="0" spcFirstLastPara="1" rIns="0" wrap="square" tIns="0">
            <a:noAutofit/>
          </a:bodyPr>
          <a:lstStyle/>
          <a:p>
            <a:pPr indent="-349250" lvl="0" marL="457200" rtl="0" algn="l">
              <a:lnSpc>
                <a:spcPct val="115000"/>
              </a:lnSpc>
              <a:spcBef>
                <a:spcPts val="600"/>
              </a:spcBef>
              <a:spcAft>
                <a:spcPts val="0"/>
              </a:spcAft>
              <a:buSzPts val="1900"/>
              <a:buChar char="●"/>
            </a:pPr>
            <a:r>
              <a:rPr lang="en-GB" sz="1900"/>
              <a:t>Good planning leads to excellent anonymisation</a:t>
            </a:r>
            <a:endParaRPr sz="1900"/>
          </a:p>
          <a:p>
            <a:pPr indent="-349250" lvl="0" marL="457200" rtl="0" algn="l">
              <a:lnSpc>
                <a:spcPct val="115000"/>
              </a:lnSpc>
              <a:spcBef>
                <a:spcPts val="0"/>
              </a:spcBef>
              <a:spcAft>
                <a:spcPts val="0"/>
              </a:spcAft>
              <a:buSzPts val="1900"/>
              <a:buChar char="●"/>
            </a:pPr>
            <a:r>
              <a:rPr lang="en-GB" sz="1900"/>
              <a:t>Do not anonymise like a robot, decide before starting what is relevant</a:t>
            </a:r>
            <a:endParaRPr sz="1900"/>
          </a:p>
          <a:p>
            <a:pPr indent="-311150" lvl="1" marL="914400" rtl="0" algn="l">
              <a:lnSpc>
                <a:spcPct val="115000"/>
              </a:lnSpc>
              <a:spcBef>
                <a:spcPts val="0"/>
              </a:spcBef>
              <a:spcAft>
                <a:spcPts val="0"/>
              </a:spcAft>
              <a:buSzPts val="1300"/>
              <a:buAutoNum type="alphaLcPeriod"/>
            </a:pPr>
            <a:r>
              <a:rPr lang="en-GB" sz="1300"/>
              <a:t>E.g. family and social </a:t>
            </a:r>
            <a:r>
              <a:rPr lang="en-GB" sz="1300"/>
              <a:t>relationships are important for the research question, then terms like</a:t>
            </a:r>
            <a:r>
              <a:rPr lang="en-GB" sz="1300"/>
              <a:t> “mother” “sister” “neighbour” should stay and when the names of these individuals appear in full, they can be replaced with the appellative. </a:t>
            </a:r>
            <a:endParaRPr sz="1300"/>
          </a:p>
          <a:p>
            <a:pPr indent="-311150" lvl="1" marL="914400" rtl="0" algn="l">
              <a:lnSpc>
                <a:spcPct val="115000"/>
              </a:lnSpc>
              <a:spcBef>
                <a:spcPts val="0"/>
              </a:spcBef>
              <a:spcAft>
                <a:spcPts val="0"/>
              </a:spcAft>
              <a:buSzPts val="1300"/>
              <a:buAutoNum type="alphaLcPeriod"/>
            </a:pPr>
            <a:r>
              <a:rPr lang="en-GB" sz="1300"/>
              <a:t>Counter-example: family relationships do not matter, so “mother” and “sister” could both be replaced with “a close relative”.</a:t>
            </a:r>
            <a:endParaRPr sz="1300"/>
          </a:p>
          <a:p>
            <a:pPr indent="-311150" lvl="1" marL="914400" rtl="0" algn="l">
              <a:lnSpc>
                <a:spcPct val="115000"/>
              </a:lnSpc>
              <a:spcBef>
                <a:spcPts val="0"/>
              </a:spcBef>
              <a:spcAft>
                <a:spcPts val="0"/>
              </a:spcAft>
              <a:buSzPts val="1300"/>
              <a:buAutoNum type="alphaLcPeriod"/>
            </a:pPr>
            <a:r>
              <a:rPr lang="en-GB" sz="1300"/>
              <a:t>Delete everything that is not relevant</a:t>
            </a:r>
            <a:endParaRPr sz="1300"/>
          </a:p>
          <a:p>
            <a:pPr indent="-349250" lvl="0" marL="457200" rtl="0" algn="l">
              <a:lnSpc>
                <a:spcPct val="115000"/>
              </a:lnSpc>
              <a:spcBef>
                <a:spcPts val="0"/>
              </a:spcBef>
              <a:spcAft>
                <a:spcPts val="0"/>
              </a:spcAft>
              <a:buSzPts val="1900"/>
              <a:buChar char="●"/>
            </a:pPr>
            <a:r>
              <a:rPr lang="en-GB" sz="1900"/>
              <a:t>It is challenging to prove that the anonymised text is truly anonymous, especially when linkage attacks are possible (e.g. anonymised tweets can be re-identify)</a:t>
            </a:r>
            <a:endParaRPr sz="1900"/>
          </a:p>
          <a:p>
            <a:pPr indent="-349250" lvl="0" marL="457200" rtl="0" algn="l">
              <a:lnSpc>
                <a:spcPct val="115000"/>
              </a:lnSpc>
              <a:spcBef>
                <a:spcPts val="0"/>
              </a:spcBef>
              <a:spcAft>
                <a:spcPts val="0"/>
              </a:spcAft>
              <a:buSzPts val="1900"/>
              <a:buChar char="●"/>
            </a:pPr>
            <a:r>
              <a:rPr lang="en-GB" sz="1900"/>
              <a:t>When possible, use coding of the interviews + concepts, but remember that you might still end up with fingerprints</a:t>
            </a:r>
            <a:endParaRPr sz="19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2"/>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4.5</a:t>
            </a:r>
            <a:r>
              <a:rPr lang="en-GB"/>
              <a:t>. </a:t>
            </a:r>
            <a:r>
              <a:rPr lang="en-GB"/>
              <a:t>Workflows when anonymisation is not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i="1" sz="30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3"/>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When anonymisation is not possible</a:t>
            </a:r>
            <a:endParaRPr sz="2400">
              <a:solidFill>
                <a:srgbClr val="0065BD"/>
              </a:solidFill>
            </a:endParaRPr>
          </a:p>
        </p:txBody>
      </p:sp>
      <p:sp>
        <p:nvSpPr>
          <p:cNvPr id="840" name="Google Shape;840;p10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41" name="Google Shape;841;p103"/>
          <p:cNvSpPr txBox="1"/>
          <p:nvPr>
            <p:ph idx="1" type="body"/>
          </p:nvPr>
        </p:nvSpPr>
        <p:spPr>
          <a:xfrm>
            <a:off x="468325" y="5978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a:t>Adopt secure workflows </a:t>
            </a:r>
            <a:r>
              <a:rPr b="0" lang="en-GB" sz="2000"/>
              <a:t>(use remote computing, encryption)</a:t>
            </a:r>
            <a:endParaRPr b="0" sz="2000"/>
          </a:p>
          <a:p>
            <a:pPr indent="-368300" lvl="0" marL="457200" rtl="0" algn="l">
              <a:lnSpc>
                <a:spcPct val="115000"/>
              </a:lnSpc>
              <a:spcBef>
                <a:spcPts val="0"/>
              </a:spcBef>
              <a:spcAft>
                <a:spcPts val="0"/>
              </a:spcAft>
              <a:buSzPts val="2200"/>
              <a:buChar char="●"/>
            </a:pPr>
            <a:r>
              <a:rPr lang="en-GB" sz="2200"/>
              <a:t>Keep the data in the safest place </a:t>
            </a:r>
            <a:r>
              <a:rPr b="0" lang="en-GB" sz="2200"/>
              <a:t>(e.g. SECDATA, CSC SD)</a:t>
            </a:r>
            <a:endParaRPr b="0" sz="2200"/>
          </a:p>
          <a:p>
            <a:pPr indent="-368300" lvl="0" marL="457200" rtl="0" algn="l">
              <a:lnSpc>
                <a:spcPct val="115000"/>
              </a:lnSpc>
              <a:spcBef>
                <a:spcPts val="0"/>
              </a:spcBef>
              <a:spcAft>
                <a:spcPts val="0"/>
              </a:spcAft>
              <a:buSzPts val="2200"/>
              <a:buChar char="●"/>
            </a:pPr>
            <a:r>
              <a:rPr lang="en-GB" sz="2200"/>
              <a:t>Bring the code to the data</a:t>
            </a:r>
            <a:endParaRPr sz="2200"/>
          </a:p>
          <a:p>
            <a:pPr indent="-368300" lvl="1" marL="914400" rtl="0" algn="l">
              <a:lnSpc>
                <a:spcPct val="115000"/>
              </a:lnSpc>
              <a:spcBef>
                <a:spcPts val="0"/>
              </a:spcBef>
              <a:spcAft>
                <a:spcPts val="0"/>
              </a:spcAft>
              <a:buSzPts val="2200"/>
              <a:buAutoNum type="alphaLcPeriod"/>
            </a:pPr>
            <a:r>
              <a:rPr lang="en-GB" sz="2200"/>
              <a:t>Code and data on same system</a:t>
            </a:r>
            <a:endParaRPr sz="2200"/>
          </a:p>
          <a:p>
            <a:pPr indent="-368300" lvl="1" marL="914400" rtl="0" algn="l">
              <a:lnSpc>
                <a:spcPct val="115000"/>
              </a:lnSpc>
              <a:spcBef>
                <a:spcPts val="0"/>
              </a:spcBef>
              <a:spcAft>
                <a:spcPts val="0"/>
              </a:spcAft>
              <a:buSzPts val="2200"/>
              <a:buAutoNum type="alphaLcPeriod"/>
            </a:pPr>
            <a:r>
              <a:rPr lang="en-GB" sz="2200"/>
              <a:t>Federated analysis approach (usually via containers)</a:t>
            </a:r>
            <a:endParaRPr sz="2200"/>
          </a:p>
          <a:p>
            <a:pPr indent="-368300" lvl="0" marL="457200" rtl="0" algn="l">
              <a:lnSpc>
                <a:spcPct val="115000"/>
              </a:lnSpc>
              <a:spcBef>
                <a:spcPts val="0"/>
              </a:spcBef>
              <a:spcAft>
                <a:spcPts val="0"/>
              </a:spcAft>
              <a:buSzPts val="2200"/>
              <a:buChar char="●"/>
            </a:pPr>
            <a:r>
              <a:rPr lang="en-GB" sz="2200"/>
              <a:t>Bring (part of) the data to your code</a:t>
            </a:r>
            <a:endParaRPr sz="2200"/>
          </a:p>
          <a:p>
            <a:pPr indent="-368300" lvl="1" marL="914400" rtl="0" algn="l">
              <a:lnSpc>
                <a:spcPct val="115000"/>
              </a:lnSpc>
              <a:spcBef>
                <a:spcPts val="0"/>
              </a:spcBef>
              <a:spcAft>
                <a:spcPts val="0"/>
              </a:spcAft>
              <a:buSzPts val="2200"/>
              <a:buAutoNum type="alphaLcPeriod"/>
            </a:pPr>
            <a:r>
              <a:rPr lang="en-GB" sz="2200"/>
              <a:t>Subpart of the data e.g. Beacons in genomics (</a:t>
            </a:r>
            <a:r>
              <a:rPr lang="en-GB" sz="2200" u="sng">
                <a:solidFill>
                  <a:schemeClr val="hlink"/>
                </a:solidFill>
                <a:hlinkClick r:id="rId3"/>
              </a:rPr>
              <a:t>https://www.nature.com/articles/s41587-019-0046-x</a:t>
            </a:r>
            <a:r>
              <a:rPr lang="en-GB" sz="2200"/>
              <a:t>)</a:t>
            </a:r>
            <a:endParaRPr sz="2200"/>
          </a:p>
          <a:p>
            <a:pPr indent="-368300" lvl="1" marL="914400" rtl="0" algn="l">
              <a:lnSpc>
                <a:spcPct val="115000"/>
              </a:lnSpc>
              <a:spcBef>
                <a:spcPts val="0"/>
              </a:spcBef>
              <a:spcAft>
                <a:spcPts val="0"/>
              </a:spcAft>
              <a:buSzPts val="2200"/>
              <a:buAutoNum type="alphaLcPeriod"/>
            </a:pPr>
            <a:r>
              <a:rPr lang="en-GB" sz="2200"/>
              <a:t>Synthetic data with same statistical properties of the data you work with (</a:t>
            </a:r>
            <a:r>
              <a:rPr lang="en-GB" sz="2200" u="sng">
                <a:solidFill>
                  <a:schemeClr val="hlink"/>
                </a:solidFill>
                <a:hlinkClick r:id="rId4"/>
              </a:rPr>
              <a:t>https://arxiv.org/abs/1912.04439</a:t>
            </a:r>
            <a:r>
              <a:rPr lang="en-GB" sz="2200"/>
              <a:t> )</a:t>
            </a:r>
            <a:endParaRPr sz="22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4"/>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Federated analysis approaches</a:t>
            </a:r>
            <a:endParaRPr sz="2400">
              <a:solidFill>
                <a:srgbClr val="0065BD"/>
              </a:solidFill>
            </a:endParaRPr>
          </a:p>
        </p:txBody>
      </p:sp>
      <p:sp>
        <p:nvSpPr>
          <p:cNvPr id="847" name="Google Shape;847;p10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48" name="Google Shape;848;p104"/>
          <p:cNvSpPr txBox="1"/>
          <p:nvPr>
            <p:ph idx="1" type="body"/>
          </p:nvPr>
        </p:nvSpPr>
        <p:spPr>
          <a:xfrm>
            <a:off x="6216150" y="597850"/>
            <a:ext cx="24597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a:t>Data stays with owners who can run the same code</a:t>
            </a:r>
            <a:endParaRPr sz="2200"/>
          </a:p>
          <a:p>
            <a:pPr indent="-368300" lvl="0" marL="457200" rtl="0" algn="l">
              <a:lnSpc>
                <a:spcPct val="115000"/>
              </a:lnSpc>
              <a:spcBef>
                <a:spcPts val="0"/>
              </a:spcBef>
              <a:spcAft>
                <a:spcPts val="0"/>
              </a:spcAft>
              <a:buSzPts val="2200"/>
              <a:buChar char="●"/>
            </a:pPr>
            <a:r>
              <a:rPr lang="en-GB" sz="2200"/>
              <a:t>Aggregator can join models from multiple data owners</a:t>
            </a:r>
            <a:endParaRPr sz="2200"/>
          </a:p>
        </p:txBody>
      </p:sp>
      <p:pic>
        <p:nvPicPr>
          <p:cNvPr id="849" name="Google Shape;849;p104"/>
          <p:cNvPicPr preferRelativeResize="0"/>
          <p:nvPr/>
        </p:nvPicPr>
        <p:blipFill>
          <a:blip r:embed="rId3">
            <a:alphaModFix/>
          </a:blip>
          <a:stretch>
            <a:fillRect/>
          </a:stretch>
        </p:blipFill>
        <p:spPr>
          <a:xfrm>
            <a:off x="392125" y="592663"/>
            <a:ext cx="4391025" cy="4133850"/>
          </a:xfrm>
          <a:prstGeom prst="rect">
            <a:avLst/>
          </a:prstGeom>
          <a:noFill/>
          <a:ln>
            <a:noFill/>
          </a:ln>
        </p:spPr>
      </p:pic>
      <p:sp>
        <p:nvSpPr>
          <p:cNvPr id="850" name="Google Shape;850;p104"/>
          <p:cNvSpPr txBox="1"/>
          <p:nvPr/>
        </p:nvSpPr>
        <p:spPr>
          <a:xfrm>
            <a:off x="2426675" y="5046775"/>
            <a:ext cx="6005100" cy="25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800"/>
              <a:t>Figure from </a:t>
            </a:r>
            <a:r>
              <a:rPr lang="en-GB" sz="800" u="sng">
                <a:solidFill>
                  <a:schemeClr val="hlink"/>
                </a:solidFill>
                <a:hlinkClick r:id="rId4"/>
              </a:rPr>
              <a:t>https://aaltodoc.aalto.fi/bitstream/handle/123456789/43561/master_Xia_Yuxi_2020.pdf?sequence=1&amp;isAllowed=y</a:t>
            </a:r>
            <a:r>
              <a:rPr lang="en-GB" sz="800"/>
              <a:t> </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idx="1" type="body"/>
          </p:nvPr>
        </p:nvSpPr>
        <p:spPr>
          <a:xfrm>
            <a:off x="555400" y="869325"/>
            <a:ext cx="8529600" cy="3774300"/>
          </a:xfrm>
          <a:prstGeom prst="rect">
            <a:avLst/>
          </a:prstGeom>
          <a:noFill/>
          <a:ln>
            <a:noFill/>
          </a:ln>
        </p:spPr>
        <p:txBody>
          <a:bodyPr anchorCtr="0" anchor="t" bIns="0" lIns="0" spcFirstLastPara="1" rIns="0" wrap="square" tIns="0">
            <a:noAutofit/>
          </a:bodyPr>
          <a:lstStyle/>
          <a:p>
            <a:pPr indent="0" lvl="0" marL="0" rtl="0" algn="l">
              <a:spcBef>
                <a:spcPts val="280"/>
              </a:spcBef>
              <a:spcAft>
                <a:spcPts val="0"/>
              </a:spcAft>
              <a:buNone/>
            </a:pPr>
            <a:r>
              <a:rPr lang="en-GB" sz="2400"/>
              <a:t>European Commission “How to complete your ethics self-assessment” (</a:t>
            </a:r>
            <a:r>
              <a:rPr lang="en-GB" sz="2400" u="sng">
                <a:solidFill>
                  <a:schemeClr val="hlink"/>
                </a:solidFill>
                <a:hlinkClick r:id="rId3"/>
              </a:rPr>
              <a:t>PDF</a:t>
            </a:r>
            <a:r>
              <a:rPr lang="en-GB" sz="2400"/>
              <a:t>, </a:t>
            </a:r>
            <a:r>
              <a:rPr lang="en-GB" sz="2400" u="sng">
                <a:solidFill>
                  <a:schemeClr val="hlink"/>
                </a:solidFill>
                <a:hlinkClick r:id="rId4"/>
              </a:rPr>
              <a:t>summary at aalto.fi</a:t>
            </a:r>
            <a:r>
              <a:rPr lang="en-GB" sz="2400"/>
              <a:t>)</a:t>
            </a:r>
            <a:br>
              <a:rPr lang="en-GB" sz="2400"/>
            </a:br>
            <a:br>
              <a:rPr lang="en-GB" sz="2400"/>
            </a:br>
            <a:r>
              <a:rPr lang="en-GB" sz="2400" u="sng">
                <a:solidFill>
                  <a:schemeClr val="hlink"/>
                </a:solidFill>
                <a:hlinkClick r:id="rId5"/>
              </a:rPr>
              <a:t>Personal data in research (Aalto)</a:t>
            </a:r>
            <a:endParaRPr sz="2400"/>
          </a:p>
          <a:p>
            <a:pPr indent="0" lvl="0" marL="0" rtl="0" algn="l">
              <a:spcBef>
                <a:spcPts val="280"/>
              </a:spcBef>
              <a:spcAft>
                <a:spcPts val="0"/>
              </a:spcAft>
              <a:buNone/>
            </a:pPr>
            <a:r>
              <a:t/>
            </a:r>
            <a:endParaRPr sz="2400"/>
          </a:p>
          <a:p>
            <a:pPr indent="0" lvl="0" marL="0" rtl="0" algn="l">
              <a:spcBef>
                <a:spcPts val="280"/>
              </a:spcBef>
              <a:spcAft>
                <a:spcPts val="0"/>
              </a:spcAft>
              <a:buNone/>
            </a:pPr>
            <a:r>
              <a:rPr lang="en-GB" sz="2400" u="sng">
                <a:solidFill>
                  <a:schemeClr val="hlink"/>
                </a:solidFill>
                <a:hlinkClick r:id="rId6"/>
              </a:rPr>
              <a:t>Privacy in Europe (Coursera)</a:t>
            </a:r>
            <a:endParaRPr sz="2400"/>
          </a:p>
          <a:p>
            <a:pPr indent="0" lvl="0" marL="0" rtl="0" algn="l">
              <a:spcBef>
                <a:spcPts val="280"/>
              </a:spcBef>
              <a:spcAft>
                <a:spcPts val="0"/>
              </a:spcAft>
              <a:buNone/>
            </a:pPr>
            <a:r>
              <a:t/>
            </a:r>
            <a:endParaRPr sz="2400"/>
          </a:p>
          <a:p>
            <a:pPr indent="0" lvl="0" marL="0" rtl="0" algn="l">
              <a:spcBef>
                <a:spcPts val="280"/>
              </a:spcBef>
              <a:spcAft>
                <a:spcPts val="0"/>
              </a:spcAft>
              <a:buNone/>
            </a:pPr>
            <a:r>
              <a:rPr lang="en-GB" sz="2400" u="sng">
                <a:solidFill>
                  <a:schemeClr val="hlink"/>
                </a:solidFill>
                <a:hlinkClick r:id="rId7"/>
              </a:rPr>
              <a:t>TENK guidelines</a:t>
            </a:r>
            <a:br>
              <a:rPr lang="en-GB" sz="2400"/>
            </a:br>
            <a:br>
              <a:rPr lang="en-GB" sz="2400"/>
            </a:br>
            <a:r>
              <a:rPr lang="en-GB" sz="2400" u="sng">
                <a:solidFill>
                  <a:schemeClr val="hlink"/>
                </a:solidFill>
                <a:hlinkClick r:id="rId8"/>
              </a:rPr>
              <a:t>Basics of anonymization</a:t>
            </a:r>
            <a:r>
              <a:rPr lang="en-GB" sz="2400"/>
              <a:t> </a:t>
            </a:r>
            <a:endParaRPr sz="2400"/>
          </a:p>
          <a:p>
            <a:pPr indent="0" lvl="0" marL="0" rtl="0" algn="l">
              <a:spcBef>
                <a:spcPts val="280"/>
              </a:spcBef>
              <a:spcAft>
                <a:spcPts val="0"/>
              </a:spcAft>
              <a:buNone/>
            </a:pPr>
            <a:r>
              <a:t/>
            </a:r>
            <a:endParaRPr sz="2400"/>
          </a:p>
          <a:p>
            <a:pPr indent="0" lvl="0" marL="457200" rtl="0" algn="l">
              <a:spcBef>
                <a:spcPts val="280"/>
              </a:spcBef>
              <a:spcAft>
                <a:spcPts val="0"/>
              </a:spcAft>
              <a:buNone/>
            </a:pPr>
            <a:r>
              <a:t/>
            </a:r>
            <a:endParaRPr>
              <a:latin typeface="Arial"/>
              <a:ea typeface="Arial"/>
              <a:cs typeface="Arial"/>
              <a:sym typeface="Arial"/>
            </a:endParaRPr>
          </a:p>
        </p:txBody>
      </p:sp>
      <p:sp>
        <p:nvSpPr>
          <p:cNvPr id="191" name="Google Shape;191;p33"/>
          <p:cNvSpPr txBox="1"/>
          <p:nvPr>
            <p:ph type="ctrTitle"/>
          </p:nvPr>
        </p:nvSpPr>
        <p:spPr>
          <a:xfrm>
            <a:off x="468313" y="265113"/>
            <a:ext cx="8207400" cy="9966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Where to read and learn more</a:t>
            </a:r>
            <a:endParaRPr/>
          </a:p>
        </p:txBody>
      </p:sp>
      <p:sp>
        <p:nvSpPr>
          <p:cNvPr id="192" name="Google Shape;192;p3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5"/>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Data access control</a:t>
            </a:r>
            <a:endParaRPr sz="2400">
              <a:solidFill>
                <a:srgbClr val="0065BD"/>
              </a:solidFill>
            </a:endParaRPr>
          </a:p>
        </p:txBody>
      </p:sp>
      <p:sp>
        <p:nvSpPr>
          <p:cNvPr id="856" name="Google Shape;856;p10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57" name="Google Shape;857;p105"/>
          <p:cNvSpPr txBox="1"/>
          <p:nvPr>
            <p:ph idx="1" type="body"/>
          </p:nvPr>
        </p:nvSpPr>
        <p:spPr>
          <a:xfrm>
            <a:off x="6216150" y="597850"/>
            <a:ext cx="2459700" cy="4123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200"/>
              <a:t>Procedure adopted by the (federated) EGA (European Genome Phenome Archive)</a:t>
            </a:r>
            <a:endParaRPr sz="2200"/>
          </a:p>
          <a:p>
            <a:pPr indent="0" lvl="0" marL="0" rtl="0" algn="l">
              <a:lnSpc>
                <a:spcPct val="115000"/>
              </a:lnSpc>
              <a:spcBef>
                <a:spcPts val="600"/>
              </a:spcBef>
              <a:spcAft>
                <a:spcPts val="0"/>
              </a:spcAft>
              <a:buNone/>
            </a:pPr>
            <a:r>
              <a:t/>
            </a:r>
            <a:endParaRPr i="1" sz="1400"/>
          </a:p>
          <a:p>
            <a:pPr indent="0" lvl="0" marL="0" rtl="0" algn="l">
              <a:lnSpc>
                <a:spcPct val="115000"/>
              </a:lnSpc>
              <a:spcBef>
                <a:spcPts val="600"/>
              </a:spcBef>
              <a:spcAft>
                <a:spcPts val="0"/>
              </a:spcAft>
              <a:buNone/>
            </a:pPr>
            <a:r>
              <a:rPr i="1" lang="en-GB" sz="1400"/>
              <a:t>In the federated approach, “Download” is replaced with remote secure computing</a:t>
            </a:r>
            <a:endParaRPr i="1" sz="1400"/>
          </a:p>
        </p:txBody>
      </p:sp>
      <p:sp>
        <p:nvSpPr>
          <p:cNvPr id="858" name="Google Shape;858;p105"/>
          <p:cNvSpPr txBox="1"/>
          <p:nvPr/>
        </p:nvSpPr>
        <p:spPr>
          <a:xfrm>
            <a:off x="2426675" y="5046775"/>
            <a:ext cx="6005100" cy="25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800"/>
              <a:t>Figure from </a:t>
            </a:r>
            <a:r>
              <a:rPr lang="en-GB" sz="800" u="sng">
                <a:solidFill>
                  <a:schemeClr val="hlink"/>
                </a:solidFill>
                <a:hlinkClick r:id="rId3"/>
              </a:rPr>
              <a:t>https://ega-archive.org/about/introduction</a:t>
            </a:r>
            <a:r>
              <a:rPr lang="en-GB" sz="800"/>
              <a:t> </a:t>
            </a:r>
            <a:endParaRPr sz="800"/>
          </a:p>
        </p:txBody>
      </p:sp>
      <p:pic>
        <p:nvPicPr>
          <p:cNvPr id="859" name="Google Shape;859;p105"/>
          <p:cNvPicPr preferRelativeResize="0"/>
          <p:nvPr/>
        </p:nvPicPr>
        <p:blipFill>
          <a:blip r:embed="rId4">
            <a:alphaModFix/>
          </a:blip>
          <a:stretch>
            <a:fillRect/>
          </a:stretch>
        </p:blipFill>
        <p:spPr>
          <a:xfrm>
            <a:off x="468325" y="657713"/>
            <a:ext cx="5005921" cy="400375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06"/>
          <p:cNvSpPr txBox="1"/>
          <p:nvPr>
            <p:ph type="ctrTitle"/>
          </p:nvPr>
        </p:nvSpPr>
        <p:spPr>
          <a:xfrm>
            <a:off x="468313" y="265113"/>
            <a:ext cx="82074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400"/>
              <a:t>Other solutions</a:t>
            </a:r>
            <a:endParaRPr sz="2400">
              <a:solidFill>
                <a:srgbClr val="0065BD"/>
              </a:solidFill>
            </a:endParaRPr>
          </a:p>
        </p:txBody>
      </p:sp>
      <p:sp>
        <p:nvSpPr>
          <p:cNvPr id="865" name="Google Shape;865;p106"/>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66" name="Google Shape;866;p106"/>
          <p:cNvSpPr txBox="1"/>
          <p:nvPr>
            <p:ph idx="1" type="body"/>
          </p:nvPr>
        </p:nvSpPr>
        <p:spPr>
          <a:xfrm>
            <a:off x="468325" y="597850"/>
            <a:ext cx="8207400" cy="41235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600"/>
              </a:spcBef>
              <a:spcAft>
                <a:spcPts val="0"/>
              </a:spcAft>
              <a:buSzPts val="2200"/>
              <a:buChar char="●"/>
            </a:pPr>
            <a:r>
              <a:rPr lang="en-GB" sz="2200"/>
              <a:t>Confidential computing (encrypted containers on secure clusters)</a:t>
            </a:r>
            <a:endParaRPr sz="2200"/>
          </a:p>
          <a:p>
            <a:pPr indent="-368300" lvl="0" marL="457200" rtl="0" algn="l">
              <a:lnSpc>
                <a:spcPct val="115000"/>
              </a:lnSpc>
              <a:spcBef>
                <a:spcPts val="0"/>
              </a:spcBef>
              <a:spcAft>
                <a:spcPts val="0"/>
              </a:spcAft>
              <a:buSzPts val="2200"/>
              <a:buChar char="●"/>
            </a:pPr>
            <a:r>
              <a:rPr lang="en-GB" sz="2200"/>
              <a:t>Differential privacy (“perturb” the data while keeping their covariance structure)</a:t>
            </a:r>
            <a:endParaRPr sz="2200"/>
          </a:p>
          <a:p>
            <a:pPr indent="-368300" lvl="0" marL="457200" rtl="0" algn="l">
              <a:lnSpc>
                <a:spcPct val="115000"/>
              </a:lnSpc>
              <a:spcBef>
                <a:spcPts val="0"/>
              </a:spcBef>
              <a:spcAft>
                <a:spcPts val="0"/>
              </a:spcAft>
              <a:buSzPts val="2200"/>
              <a:buChar char="●"/>
            </a:pPr>
            <a:r>
              <a:rPr lang="en-GB" sz="2200"/>
              <a:t>Data synthesis (work on a simulated dataset from the original data) </a:t>
            </a:r>
            <a:endParaRPr sz="2200"/>
          </a:p>
          <a:p>
            <a:pPr indent="-368300" lvl="1" marL="914400" rtl="0" algn="l">
              <a:lnSpc>
                <a:spcPct val="115000"/>
              </a:lnSpc>
              <a:spcBef>
                <a:spcPts val="0"/>
              </a:spcBef>
              <a:spcAft>
                <a:spcPts val="0"/>
              </a:spcAft>
              <a:buSzPts val="2200"/>
              <a:buChar char="○"/>
            </a:pPr>
            <a:r>
              <a:rPr lang="en-GB" sz="2200" u="sng">
                <a:solidFill>
                  <a:schemeClr val="hlink"/>
                </a:solidFill>
                <a:hlinkClick r:id="rId3"/>
              </a:rPr>
              <a:t>https://github.com/DPBayes/twinify</a:t>
            </a:r>
            <a:r>
              <a:rPr lang="en-GB" sz="2200"/>
              <a:t> </a:t>
            </a:r>
            <a:endParaRPr sz="2200"/>
          </a:p>
          <a:p>
            <a:pPr indent="0" lvl="0" marL="0" rtl="0" algn="l">
              <a:lnSpc>
                <a:spcPct val="115000"/>
              </a:lnSpc>
              <a:spcBef>
                <a:spcPts val="600"/>
              </a:spcBef>
              <a:spcAft>
                <a:spcPts val="0"/>
              </a:spcAft>
              <a:buNone/>
            </a:pPr>
            <a:r>
              <a:t/>
            </a:r>
            <a:endParaRPr sz="22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07"/>
          <p:cNvSpPr txBox="1"/>
          <p:nvPr>
            <p:ph type="ctrTitle"/>
          </p:nvPr>
        </p:nvSpPr>
        <p:spPr>
          <a:xfrm>
            <a:off x="584309" y="9839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5. Reflections on a</a:t>
            </a:r>
            <a:r>
              <a:rPr lang="en-GB"/>
              <a:t>nonymisation, ethics, and open science</a:t>
            </a:r>
            <a:endParaRPr i="1" sz="3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8"/>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3200"/>
              <a:t>Research</a:t>
            </a:r>
            <a:r>
              <a:rPr lang="en-GB" sz="3200"/>
              <a:t> ethics in companies?</a:t>
            </a:r>
            <a:endParaRPr sz="3200"/>
          </a:p>
        </p:txBody>
      </p:sp>
      <p:sp>
        <p:nvSpPr>
          <p:cNvPr id="878" name="Google Shape;878;p108"/>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79" name="Google Shape;879;p108"/>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000"/>
              <a:t>There are no explicit incentives to be ethical:</a:t>
            </a:r>
            <a:endParaRPr sz="2000"/>
          </a:p>
          <a:p>
            <a:pPr indent="-355600" lvl="0" marL="457200" rtl="0" algn="l">
              <a:lnSpc>
                <a:spcPct val="115000"/>
              </a:lnSpc>
              <a:spcBef>
                <a:spcPts val="600"/>
              </a:spcBef>
              <a:spcAft>
                <a:spcPts val="0"/>
              </a:spcAft>
              <a:buSzPts val="2000"/>
              <a:buChar char="●"/>
            </a:pPr>
            <a:r>
              <a:rPr lang="en-GB" sz="2000"/>
              <a:t>Maximising profits and minimising taxes within legal bounds</a:t>
            </a:r>
            <a:endParaRPr sz="2000"/>
          </a:p>
          <a:p>
            <a:pPr indent="-355600" lvl="0" marL="457200" rtl="0" algn="l">
              <a:lnSpc>
                <a:spcPct val="115000"/>
              </a:lnSpc>
              <a:spcBef>
                <a:spcPts val="0"/>
              </a:spcBef>
              <a:spcAft>
                <a:spcPts val="0"/>
              </a:spcAft>
              <a:buSzPts val="2000"/>
              <a:buChar char="●"/>
            </a:pPr>
            <a:r>
              <a:rPr lang="en-GB" sz="2000"/>
              <a:t>Intellectual property for the private interests </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rPr lang="en-GB" sz="2000"/>
              <a:t>However in some fields ethical review is required (e.g. clinical trials)</a:t>
            </a:r>
            <a:endParaRPr sz="2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9"/>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3200"/>
              <a:t>Other legislations that affect research</a:t>
            </a:r>
            <a:endParaRPr sz="3200"/>
          </a:p>
        </p:txBody>
      </p:sp>
      <p:sp>
        <p:nvSpPr>
          <p:cNvPr id="885" name="Google Shape;885;p109"/>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86" name="Google Shape;886;p109"/>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000"/>
              <a:t>As ethics is not only about privacy, legal requirements are not only related to data protection</a:t>
            </a:r>
            <a:endParaRPr sz="2000"/>
          </a:p>
          <a:p>
            <a:pPr indent="0" lvl="0" marL="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GB" sz="2000"/>
              <a:t>Open Data Directive</a:t>
            </a:r>
            <a:endParaRPr sz="2000"/>
          </a:p>
          <a:p>
            <a:pPr indent="-355600" lvl="0" marL="457200" rtl="0" algn="l">
              <a:lnSpc>
                <a:spcPct val="115000"/>
              </a:lnSpc>
              <a:spcBef>
                <a:spcPts val="0"/>
              </a:spcBef>
              <a:spcAft>
                <a:spcPts val="0"/>
              </a:spcAft>
              <a:buSzPts val="2000"/>
              <a:buChar char="●"/>
            </a:pPr>
            <a:r>
              <a:rPr lang="en-GB" sz="2000"/>
              <a:t>Artificial Intelligence Act (proposal)</a:t>
            </a:r>
            <a:endParaRPr sz="2000"/>
          </a:p>
          <a:p>
            <a:pPr indent="-355600" lvl="0" marL="457200" rtl="0" algn="l">
              <a:lnSpc>
                <a:spcPct val="115000"/>
              </a:lnSpc>
              <a:spcBef>
                <a:spcPts val="0"/>
              </a:spcBef>
              <a:spcAft>
                <a:spcPts val="0"/>
              </a:spcAft>
              <a:buSzPts val="2000"/>
              <a:buChar char="●"/>
            </a:pPr>
            <a:r>
              <a:rPr lang="en-GB" sz="2000"/>
              <a:t>Clinical trials regulation</a:t>
            </a:r>
            <a:endParaRPr sz="2000"/>
          </a:p>
          <a:p>
            <a:pPr indent="-355600" lvl="0" marL="457200" rtl="0" algn="l">
              <a:lnSpc>
                <a:spcPct val="115000"/>
              </a:lnSpc>
              <a:spcBef>
                <a:spcPts val="0"/>
              </a:spcBef>
              <a:spcAft>
                <a:spcPts val="0"/>
              </a:spcAft>
              <a:buSzPts val="2000"/>
              <a:buChar char="●"/>
            </a:pPr>
            <a:r>
              <a:rPr lang="en-GB" sz="2000"/>
              <a:t>Protection for animals used in research</a:t>
            </a:r>
            <a:endParaRPr sz="2000"/>
          </a:p>
          <a:p>
            <a:pPr indent="-355600" lvl="0" marL="457200" rtl="0" algn="l">
              <a:lnSpc>
                <a:spcPct val="115000"/>
              </a:lnSpc>
              <a:spcBef>
                <a:spcPts val="0"/>
              </a:spcBef>
              <a:spcAft>
                <a:spcPts val="0"/>
              </a:spcAft>
              <a:buSzPts val="2000"/>
              <a:buChar char="●"/>
            </a:pPr>
            <a:r>
              <a:rPr lang="en-GB" sz="2000"/>
              <a:t>Biobank legislations (at the national level)</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rPr lang="en-GB" sz="2000"/>
              <a:t>However in some fields ethical review is required (e.g. clinical trials)</a:t>
            </a:r>
            <a:endParaRPr sz="20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10"/>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3200"/>
              <a:t>Data minimisation: start with your own data</a:t>
            </a:r>
            <a:endParaRPr sz="3200"/>
          </a:p>
        </p:txBody>
      </p:sp>
      <p:sp>
        <p:nvSpPr>
          <p:cNvPr id="892" name="Google Shape;892;p110"/>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893" name="Google Shape;893;p110"/>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rPr lang="en-GB" sz="2000"/>
              <a:t>Understand your own privacy, your personal data, evaluate the risks that you expose yourself to. Europe is the best place to be!</a:t>
            </a:r>
            <a:endParaRPr sz="2000"/>
          </a:p>
          <a:p>
            <a:pPr indent="-336550" lvl="0" marL="457200" rtl="0" algn="l">
              <a:lnSpc>
                <a:spcPct val="115000"/>
              </a:lnSpc>
              <a:spcBef>
                <a:spcPts val="600"/>
              </a:spcBef>
              <a:spcAft>
                <a:spcPts val="0"/>
              </a:spcAft>
              <a:buSzPts val="1700"/>
              <a:buChar char="●"/>
            </a:pPr>
            <a:r>
              <a:rPr lang="en-GB" sz="1800"/>
              <a:t>Digital traces</a:t>
            </a:r>
            <a:r>
              <a:rPr b="0" lang="en-GB" sz="1800"/>
              <a:t> of personal data you leave around (cookies, GPS trackers, the apps you use)</a:t>
            </a:r>
            <a:endParaRPr b="0" sz="1800"/>
          </a:p>
          <a:p>
            <a:pPr indent="-342900" lvl="0" marL="457200" rtl="0" algn="l">
              <a:lnSpc>
                <a:spcPct val="115000"/>
              </a:lnSpc>
              <a:spcBef>
                <a:spcPts val="0"/>
              </a:spcBef>
              <a:spcAft>
                <a:spcPts val="0"/>
              </a:spcAft>
              <a:buSzPts val="1800"/>
              <a:buChar char="●"/>
            </a:pPr>
            <a:r>
              <a:rPr lang="en-GB" sz="1800"/>
              <a:t>(hidden) metadata </a:t>
            </a:r>
            <a:r>
              <a:rPr b="0" lang="en-GB" sz="1800"/>
              <a:t>in files: sometimes it is not just what you see</a:t>
            </a:r>
            <a:endParaRPr b="0" sz="1800"/>
          </a:p>
          <a:p>
            <a:pPr indent="-361950" lvl="0" marL="457200" rtl="0" algn="l">
              <a:lnSpc>
                <a:spcPct val="115000"/>
              </a:lnSpc>
              <a:spcBef>
                <a:spcPts val="0"/>
              </a:spcBef>
              <a:spcAft>
                <a:spcPts val="0"/>
              </a:spcAft>
              <a:buSzPts val="2100"/>
              <a:buChar char="●"/>
            </a:pPr>
            <a:r>
              <a:rPr lang="en-GB" sz="1800"/>
              <a:t>Where data are stored matters: Schrems vs FISA </a:t>
            </a:r>
            <a:r>
              <a:rPr lang="en-GB" sz="1000"/>
              <a:t>(Foreign Intelligence Surveillance Act)</a:t>
            </a:r>
            <a:r>
              <a:rPr lang="en-GB" sz="1800"/>
              <a:t> </a:t>
            </a:r>
            <a:endParaRPr sz="1800"/>
          </a:p>
          <a:p>
            <a:pPr indent="-317500" lvl="1" marL="914400" rtl="0" algn="l">
              <a:lnSpc>
                <a:spcPct val="115000"/>
              </a:lnSpc>
              <a:spcBef>
                <a:spcPts val="0"/>
              </a:spcBef>
              <a:spcAft>
                <a:spcPts val="0"/>
              </a:spcAft>
              <a:buSzPts val="1400"/>
              <a:buChar char="○"/>
            </a:pPr>
            <a:r>
              <a:rPr lang="en-GB" sz="1400"/>
              <a:t>Consider the perspective that as an employee of an organization you have accepted that some of your data is transferred overseas, however your study participants did not sign any agreement with third parties</a:t>
            </a:r>
            <a:endParaRPr sz="1400"/>
          </a:p>
          <a:p>
            <a:pPr indent="-342900" lvl="0" marL="457200" rtl="0" algn="l">
              <a:lnSpc>
                <a:spcPct val="115000"/>
              </a:lnSpc>
              <a:spcBef>
                <a:spcPts val="0"/>
              </a:spcBef>
              <a:spcAft>
                <a:spcPts val="0"/>
              </a:spcAft>
              <a:buSzPts val="1800"/>
              <a:buChar char="●"/>
            </a:pPr>
            <a:r>
              <a:rPr lang="en-GB" sz="1800"/>
              <a:t>Know your rights about your data</a:t>
            </a:r>
            <a:endParaRPr sz="1800"/>
          </a:p>
          <a:p>
            <a:pPr indent="-342900" lvl="0" marL="457200" rtl="0" algn="l">
              <a:lnSpc>
                <a:spcPct val="115000"/>
              </a:lnSpc>
              <a:spcBef>
                <a:spcPts val="0"/>
              </a:spcBef>
              <a:spcAft>
                <a:spcPts val="0"/>
              </a:spcAft>
              <a:buSzPts val="1800"/>
              <a:buChar char="●"/>
            </a:pPr>
            <a:r>
              <a:rPr b="0" lang="en-GB" sz="1800"/>
              <a:t>Familiarize yourself with (and adopt!) </a:t>
            </a:r>
            <a:r>
              <a:rPr lang="en-GB" sz="1800"/>
              <a:t>encryption, secure connectivity (MFA, SSH keys, https), secure file sharing and communication (funet, Signal)</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1"/>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Opening and sharing data must be part of the transparent process of doing research</a:t>
            </a:r>
            <a:endParaRPr/>
          </a:p>
        </p:txBody>
      </p:sp>
      <p:sp>
        <p:nvSpPr>
          <p:cNvPr id="899" name="Google Shape;899;p111"/>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00" name="Google Shape;900;p111"/>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GB" sz="2000"/>
              <a:t>Open science practices </a:t>
            </a:r>
            <a:r>
              <a:rPr b="0" lang="en-GB" sz="2000"/>
              <a:t>bring</a:t>
            </a:r>
            <a:r>
              <a:rPr lang="en-GB" sz="2000"/>
              <a:t> high benefits to researchers </a:t>
            </a:r>
            <a:r>
              <a:rPr b="0" lang="en-GB" sz="2000"/>
              <a:t>(higher citations, higher impact) and </a:t>
            </a:r>
            <a:r>
              <a:rPr lang="en-GB" sz="2000"/>
              <a:t>to the future of science itself </a:t>
            </a:r>
            <a:r>
              <a:rPr b="0" lang="en-GB" sz="2000"/>
              <a:t>(reproducibility, generalisability, sustainability)</a:t>
            </a:r>
            <a:endParaRPr b="0" sz="2000"/>
          </a:p>
          <a:p>
            <a:pPr indent="-355600" lvl="0" marL="457200" rtl="0" algn="l">
              <a:lnSpc>
                <a:spcPct val="115000"/>
              </a:lnSpc>
              <a:spcBef>
                <a:spcPts val="0"/>
              </a:spcBef>
              <a:spcAft>
                <a:spcPts val="0"/>
              </a:spcAft>
              <a:buSzPts val="2000"/>
              <a:buChar char="●"/>
            </a:pPr>
            <a:r>
              <a:rPr lang="en-GB" sz="2000"/>
              <a:t>“As open as possible, as closed as necessary”</a:t>
            </a:r>
            <a:endParaRPr sz="2000"/>
          </a:p>
          <a:p>
            <a:pPr indent="-355600" lvl="0" marL="457200" rtl="0" algn="l">
              <a:lnSpc>
                <a:spcPct val="115000"/>
              </a:lnSpc>
              <a:spcBef>
                <a:spcPts val="0"/>
              </a:spcBef>
              <a:spcAft>
                <a:spcPts val="0"/>
              </a:spcAft>
              <a:buSzPts val="2000"/>
              <a:buChar char="●"/>
            </a:pPr>
            <a:r>
              <a:rPr lang="en-GB" sz="2000"/>
              <a:t>GDPR however can set restrictions on the secondary use of data: opening data for verification or opening data for reuse?</a:t>
            </a:r>
            <a:endParaRPr sz="2000"/>
          </a:p>
          <a:p>
            <a:pPr indent="-355600" lvl="0" marL="457200" rtl="0" algn="l">
              <a:lnSpc>
                <a:spcPct val="115000"/>
              </a:lnSpc>
              <a:spcBef>
                <a:spcPts val="0"/>
              </a:spcBef>
              <a:spcAft>
                <a:spcPts val="0"/>
              </a:spcAft>
              <a:buSzPts val="2000"/>
              <a:buChar char="●"/>
            </a:pPr>
            <a:r>
              <a:rPr lang="en-GB" sz="2000"/>
              <a:t>Personal data and long term preservation</a:t>
            </a:r>
            <a:endParaRPr sz="2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12"/>
          <p:cNvSpPr txBox="1"/>
          <p:nvPr>
            <p:ph type="ctrTitle"/>
          </p:nvPr>
        </p:nvSpPr>
        <p:spPr>
          <a:xfrm>
            <a:off x="468325" y="36525"/>
            <a:ext cx="88941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Can anonymised data be opened/shared?</a:t>
            </a:r>
            <a:endParaRPr/>
          </a:p>
        </p:txBody>
      </p:sp>
      <p:sp>
        <p:nvSpPr>
          <p:cNvPr id="906" name="Google Shape;906;p112"/>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07" name="Google Shape;907;p112"/>
          <p:cNvSpPr txBox="1"/>
          <p:nvPr>
            <p:ph idx="1" type="body"/>
          </p:nvPr>
        </p:nvSpPr>
        <p:spPr>
          <a:xfrm>
            <a:off x="468325" y="491525"/>
            <a:ext cx="8207400" cy="4046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GB" sz="2000"/>
              <a:t>Anonymised data are not personal data </a:t>
            </a:r>
            <a:r>
              <a:rPr b="0" lang="en-GB" sz="2000"/>
              <a:t>so they do not fall under the restriction we have seen before</a:t>
            </a:r>
            <a:endParaRPr b="0" sz="2000"/>
          </a:p>
          <a:p>
            <a:pPr indent="-355600" lvl="0" marL="457200" rtl="0" algn="l">
              <a:lnSpc>
                <a:spcPct val="115000"/>
              </a:lnSpc>
              <a:spcBef>
                <a:spcPts val="0"/>
              </a:spcBef>
              <a:spcAft>
                <a:spcPts val="0"/>
              </a:spcAft>
              <a:buSzPts val="2000"/>
              <a:buChar char="●"/>
            </a:pPr>
            <a:r>
              <a:rPr b="0" lang="en-GB" sz="2000"/>
              <a:t>However </a:t>
            </a:r>
            <a:r>
              <a:rPr lang="en-GB" sz="2000"/>
              <a:t>always consider ethical implications</a:t>
            </a:r>
            <a:endParaRPr sz="2000"/>
          </a:p>
          <a:p>
            <a:pPr indent="-323850" lvl="1" marL="914400" rtl="0" algn="l">
              <a:lnSpc>
                <a:spcPct val="115000"/>
              </a:lnSpc>
              <a:spcBef>
                <a:spcPts val="0"/>
              </a:spcBef>
              <a:spcAft>
                <a:spcPts val="0"/>
              </a:spcAft>
              <a:buSzPts val="1500"/>
              <a:buAutoNum type="alphaLcPeriod"/>
            </a:pPr>
            <a:r>
              <a:rPr lang="en-GB" sz="1500"/>
              <a:t>What happens when a subject asks to be removed from an open dataset since they can recognize themselves?</a:t>
            </a:r>
            <a:endParaRPr sz="1500"/>
          </a:p>
          <a:p>
            <a:pPr indent="-323850" lvl="1" marL="914400" rtl="0" algn="l">
              <a:lnSpc>
                <a:spcPct val="115000"/>
              </a:lnSpc>
              <a:spcBef>
                <a:spcPts val="0"/>
              </a:spcBef>
              <a:spcAft>
                <a:spcPts val="0"/>
              </a:spcAft>
              <a:buSzPts val="1500"/>
              <a:buAutoNum type="alphaLcPeriod"/>
            </a:pPr>
            <a:r>
              <a:rPr lang="en-GB" sz="1500"/>
              <a:t>What we promise to be anonymous today, might not be anonymous anymore in the future</a:t>
            </a:r>
            <a:endParaRPr sz="1500"/>
          </a:p>
          <a:p>
            <a:pPr indent="-323850" lvl="1" marL="914400" rtl="0" algn="l">
              <a:lnSpc>
                <a:spcPct val="115000"/>
              </a:lnSpc>
              <a:spcBef>
                <a:spcPts val="0"/>
              </a:spcBef>
              <a:spcAft>
                <a:spcPts val="0"/>
              </a:spcAft>
              <a:buSzPts val="1500"/>
              <a:buAutoNum type="alphaLcPeriod"/>
            </a:pPr>
            <a:r>
              <a:rPr lang="en-GB" sz="1500"/>
              <a:t>Although it can be impossible to re-identify an individual, these are still data given by persons who might not be approving re-usage of data for purposes they did not agree with. Anonymous data is often released under CC0;  there is no license that forbids large language models to use open data to train the next GPT Language Model</a:t>
            </a:r>
            <a:endParaRPr sz="1500"/>
          </a:p>
          <a:p>
            <a:pPr indent="-355600" lvl="1" marL="914400" rtl="0" algn="l">
              <a:lnSpc>
                <a:spcPct val="115000"/>
              </a:lnSpc>
              <a:spcBef>
                <a:spcPts val="0"/>
              </a:spcBef>
              <a:spcAft>
                <a:spcPts val="0"/>
              </a:spcAft>
              <a:buSzPts val="2000"/>
              <a:buAutoNum type="alphaLcPeriod"/>
            </a:pPr>
            <a:r>
              <a:rPr lang="en-GB" sz="1500"/>
              <a:t>See section “2.6 Why ethics is an important issue in Anonymisation” here: </a:t>
            </a:r>
            <a:r>
              <a:rPr lang="en-GB" sz="900" u="sng">
                <a:solidFill>
                  <a:schemeClr val="hlink"/>
                </a:solidFill>
                <a:hlinkClick r:id="rId3"/>
              </a:rPr>
              <a:t>http://ukanon.net/wp-content/uploads/2015/05/The-Anonymisation-Decision-making-Framework.pdf</a:t>
            </a:r>
            <a:r>
              <a:rPr lang="en-GB" sz="2100"/>
              <a:t> </a:t>
            </a:r>
            <a:endParaRPr sz="21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13"/>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sz="2700"/>
              <a:t>Can pseudonymised/minimised data be opened/shared? </a:t>
            </a:r>
            <a:endParaRPr sz="2700"/>
          </a:p>
        </p:txBody>
      </p:sp>
      <p:sp>
        <p:nvSpPr>
          <p:cNvPr id="913" name="Google Shape;913;p113"/>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14" name="Google Shape;914;p113"/>
          <p:cNvSpPr txBox="1"/>
          <p:nvPr>
            <p:ph idx="1" type="body"/>
          </p:nvPr>
        </p:nvSpPr>
        <p:spPr>
          <a:xfrm>
            <a:off x="468325" y="948725"/>
            <a:ext cx="8207400" cy="4046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lang="en-GB" sz="2000"/>
              <a:t>It always depends on what you have promised to the subjects</a:t>
            </a:r>
            <a:endParaRPr sz="2000"/>
          </a:p>
          <a:p>
            <a:pPr indent="-355600" lvl="0" marL="457200" rtl="0" algn="l">
              <a:lnSpc>
                <a:spcPct val="115000"/>
              </a:lnSpc>
              <a:spcBef>
                <a:spcPts val="0"/>
              </a:spcBef>
              <a:spcAft>
                <a:spcPts val="0"/>
              </a:spcAft>
              <a:buSzPts val="2000"/>
              <a:buChar char="●"/>
            </a:pPr>
            <a:r>
              <a:rPr lang="en-GB" sz="2000"/>
              <a:t>Sharing with partner institutions can be done </a:t>
            </a:r>
            <a:r>
              <a:rPr b="0" lang="en-GB" sz="2000"/>
              <a:t>but it always requires some forms of legal agreements between parties</a:t>
            </a:r>
            <a:br>
              <a:rPr lang="en-GB" sz="2000"/>
            </a:br>
            <a:r>
              <a:rPr b="0" i="1" lang="en-GB" sz="1400"/>
              <a:t>Sharing outside EU might not always be possible.</a:t>
            </a:r>
            <a:endParaRPr b="0" i="1" sz="1400"/>
          </a:p>
          <a:p>
            <a:pPr indent="-355600" lvl="0" marL="457200" rtl="0" algn="l">
              <a:lnSpc>
                <a:spcPct val="115000"/>
              </a:lnSpc>
              <a:spcBef>
                <a:spcPts val="0"/>
              </a:spcBef>
              <a:spcAft>
                <a:spcPts val="0"/>
              </a:spcAft>
              <a:buSzPts val="2000"/>
              <a:buChar char="●"/>
            </a:pPr>
            <a:r>
              <a:rPr lang="en-GB" sz="2000"/>
              <a:t>Personal data opening: </a:t>
            </a:r>
            <a:r>
              <a:rPr b="0" lang="en-GB" sz="2000"/>
              <a:t>early days in Europe. </a:t>
            </a:r>
            <a:endParaRPr b="0" sz="2000"/>
          </a:p>
          <a:p>
            <a:pPr indent="-330200" lvl="1" marL="914400" rtl="0" algn="l">
              <a:lnSpc>
                <a:spcPct val="115000"/>
              </a:lnSpc>
              <a:spcBef>
                <a:spcPts val="0"/>
              </a:spcBef>
              <a:spcAft>
                <a:spcPts val="0"/>
              </a:spcAft>
              <a:buSzPts val="1600"/>
              <a:buAutoNum type="alphaLcPeriod"/>
            </a:pPr>
            <a:r>
              <a:rPr lang="en-GB" sz="1600"/>
              <a:t>Personal research</a:t>
            </a:r>
            <a:r>
              <a:rPr b="0" lang="en-GB" sz="1600"/>
              <a:t> data should never be fully open, we can make data available on </a:t>
            </a:r>
            <a:r>
              <a:rPr b="0" lang="en-GB" sz="1600" strike="sngStrike"/>
              <a:t>reasonable</a:t>
            </a:r>
            <a:r>
              <a:rPr b="0" lang="en-GB" sz="1600"/>
              <a:t> request</a:t>
            </a:r>
            <a:r>
              <a:rPr lang="en-GB" sz="1600"/>
              <a:t> as long as the request is NOT handled by the researcher</a:t>
            </a:r>
            <a:endParaRPr b="0" sz="1100"/>
          </a:p>
          <a:p>
            <a:pPr indent="-330200" lvl="1" marL="914400" rtl="0" algn="l">
              <a:lnSpc>
                <a:spcPct val="115000"/>
              </a:lnSpc>
              <a:spcBef>
                <a:spcPts val="0"/>
              </a:spcBef>
              <a:spcAft>
                <a:spcPts val="0"/>
              </a:spcAft>
              <a:buSzPts val="1600"/>
              <a:buAutoNum type="alphaLcPeriod"/>
            </a:pPr>
            <a:r>
              <a:rPr b="0" lang="en-GB" sz="1600"/>
              <a:t>We </a:t>
            </a:r>
            <a:r>
              <a:rPr lang="en-GB" sz="1600"/>
              <a:t>need to</a:t>
            </a:r>
            <a:r>
              <a:rPr b="0" lang="en-GB" sz="1600"/>
              <a:t> </a:t>
            </a:r>
            <a:r>
              <a:rPr lang="en-GB" sz="1600"/>
              <a:t>clarify to the data subject the</a:t>
            </a:r>
            <a:r>
              <a:rPr b="0" lang="en-GB" sz="1600"/>
              <a:t>“secondary use of data”. For health and social data in Finland we have the </a:t>
            </a:r>
            <a:r>
              <a:rPr b="0" lang="en-GB" sz="1600" u="sng">
                <a:solidFill>
                  <a:schemeClr val="hlink"/>
                </a:solidFill>
                <a:hlinkClick r:id="rId3"/>
              </a:rPr>
              <a:t>Toisiolaki.</a:t>
            </a:r>
            <a:r>
              <a:rPr lang="en-GB" sz="1600"/>
              <a:t> </a:t>
            </a:r>
            <a:r>
              <a:rPr lang="en-GB" sz="1600" u="sng">
                <a:solidFill>
                  <a:schemeClr val="hlink"/>
                </a:solidFill>
                <a:hlinkClick r:id="rId4"/>
              </a:rPr>
              <a:t>EDPB is working on solving issues related to “broad consent”</a:t>
            </a:r>
            <a:r>
              <a:rPr lang="en-GB" sz="1600"/>
              <a:t>. </a:t>
            </a:r>
            <a:endParaRPr sz="1600"/>
          </a:p>
          <a:p>
            <a:pPr indent="-330200" lvl="1" marL="914400" rtl="0" algn="l">
              <a:lnSpc>
                <a:spcPct val="115000"/>
              </a:lnSpc>
              <a:spcBef>
                <a:spcPts val="0"/>
              </a:spcBef>
              <a:spcAft>
                <a:spcPts val="0"/>
              </a:spcAft>
              <a:buSzPts val="1600"/>
              <a:buAutoNum type="alphaLcPeriod"/>
            </a:pPr>
            <a:r>
              <a:rPr lang="en-GB" sz="1600"/>
              <a:t>There are </a:t>
            </a:r>
            <a:r>
              <a:rPr b="0" lang="en-GB" sz="1600"/>
              <a:t> still ethical implications even if the legal side is fine (data leaks, data abuse, data misuse)</a:t>
            </a:r>
            <a:endParaRPr b="0" sz="1600"/>
          </a:p>
          <a:p>
            <a:pPr indent="-330200" lvl="1" marL="914400" rtl="0" algn="l">
              <a:lnSpc>
                <a:spcPct val="115000"/>
              </a:lnSpc>
              <a:spcBef>
                <a:spcPts val="0"/>
              </a:spcBef>
              <a:spcAft>
                <a:spcPts val="0"/>
              </a:spcAft>
              <a:buSzPts val="1600"/>
              <a:buAutoNum type="alphaLcPeriod"/>
            </a:pPr>
            <a:r>
              <a:rPr lang="en-GB" sz="1600"/>
              <a:t>Existing and upcoming solution: </a:t>
            </a:r>
            <a:r>
              <a:rPr lang="en-GB" sz="1600" u="sng">
                <a:solidFill>
                  <a:schemeClr val="hlink"/>
                </a:solidFill>
                <a:hlinkClick r:id="rId5"/>
              </a:rPr>
              <a:t>EGA</a:t>
            </a:r>
            <a:r>
              <a:rPr lang="en-GB" sz="1600"/>
              <a:t>, </a:t>
            </a:r>
            <a:r>
              <a:rPr lang="en-GB" sz="1600" u="sng">
                <a:solidFill>
                  <a:schemeClr val="hlink"/>
                </a:solidFill>
                <a:hlinkClick r:id="rId6"/>
              </a:rPr>
              <a:t>SD Submit</a:t>
            </a:r>
            <a:endParaRPr sz="16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14"/>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Unpopular opinion: </a:t>
            </a:r>
            <a:r>
              <a:rPr lang="en-GB"/>
              <a:t>should</a:t>
            </a:r>
            <a:r>
              <a:rPr lang="en-GB"/>
              <a:t> all data be open? should we instead focus more on opening the methods?</a:t>
            </a:r>
            <a:endParaRPr/>
          </a:p>
        </p:txBody>
      </p:sp>
      <p:sp>
        <p:nvSpPr>
          <p:cNvPr id="920" name="Google Shape;920;p114"/>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21" name="Google Shape;921;p114"/>
          <p:cNvSpPr txBox="1"/>
          <p:nvPr>
            <p:ph idx="1" type="body"/>
          </p:nvPr>
        </p:nvSpPr>
        <p:spPr>
          <a:xfrm>
            <a:off x="468325" y="1878200"/>
            <a:ext cx="8207400" cy="31170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b="0" lang="en-GB" sz="2000"/>
              <a:t>Efforts on opening data for secondary use, only after </a:t>
            </a:r>
            <a:r>
              <a:rPr lang="en-GB" sz="2000"/>
              <a:t>data appraisal</a:t>
            </a:r>
            <a:r>
              <a:rPr b="0" lang="en-GB" sz="2000"/>
              <a:t>: </a:t>
            </a:r>
            <a:r>
              <a:rPr lang="en-GB" sz="2000"/>
              <a:t>lawfully and ethically opening personal data is a large coordinated effort between researchers, data stewards, lawyers, ethics, IT infra.</a:t>
            </a:r>
            <a:endParaRPr sz="2000"/>
          </a:p>
          <a:p>
            <a:pPr indent="-355600" lvl="0" marL="457200" rtl="0" algn="l">
              <a:lnSpc>
                <a:spcPct val="115000"/>
              </a:lnSpc>
              <a:spcBef>
                <a:spcPts val="0"/>
              </a:spcBef>
              <a:spcAft>
                <a:spcPts val="0"/>
              </a:spcAft>
              <a:buSzPts val="2000"/>
              <a:buChar char="●"/>
            </a:pPr>
            <a:r>
              <a:rPr lang="en-GB" sz="2000"/>
              <a:t>Pre-registration of protocols and registered reports could enhance the research project more than a small open dataset</a:t>
            </a:r>
            <a:endParaRPr sz="2000"/>
          </a:p>
          <a:p>
            <a:pPr indent="0" lvl="0" marL="0" rtl="0" algn="l">
              <a:lnSpc>
                <a:spcPct val="115000"/>
              </a:lnSpc>
              <a:spcBef>
                <a:spcPts val="60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1 Privacy, data protection, and research</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15"/>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Is data protection in EU sending researchers away?</a:t>
            </a:r>
            <a:endParaRPr/>
          </a:p>
        </p:txBody>
      </p:sp>
      <p:sp>
        <p:nvSpPr>
          <p:cNvPr id="927" name="Google Shape;927;p115"/>
          <p:cNvSpPr txBox="1"/>
          <p:nvPr>
            <p:ph idx="12" type="sldNum"/>
          </p:nvPr>
        </p:nvSpPr>
        <p:spPr>
          <a:xfrm>
            <a:off x="5056956" y="5304814"/>
            <a:ext cx="3619500" cy="1350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28" name="Google Shape;928;p115"/>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600"/>
              </a:spcBef>
              <a:spcAft>
                <a:spcPts val="0"/>
              </a:spcAft>
              <a:buNone/>
            </a:pPr>
            <a:r>
              <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GB" sz="2000"/>
              <a:t>Sensitive datasets collected in developing countries (e.g. the largest fingerprint open dataset is from Africa, N = 600)</a:t>
            </a:r>
            <a:endParaRPr sz="2000"/>
          </a:p>
          <a:p>
            <a:pPr indent="0" lvl="0" marL="190500" rtl="0" algn="l">
              <a:lnSpc>
                <a:spcPct val="91283"/>
              </a:lnSpc>
              <a:spcBef>
                <a:spcPts val="600"/>
              </a:spcBef>
              <a:spcAft>
                <a:spcPts val="0"/>
              </a:spcAft>
              <a:buNone/>
            </a:pPr>
            <a:r>
              <a:rPr lang="en-GB" sz="2300" u="sng">
                <a:solidFill>
                  <a:schemeClr val="hlink"/>
                </a:solidFill>
                <a:highlight>
                  <a:srgbClr val="FFFFFF"/>
                </a:highlight>
                <a:hlinkClick r:id="rId3"/>
              </a:rPr>
              <a:t>Sokoto Coventry Fingerprint Dataset</a:t>
            </a:r>
            <a:endParaRPr sz="2300">
              <a:highlight>
                <a:srgbClr val="FFFFFF"/>
              </a:highlight>
            </a:endParaRPr>
          </a:p>
          <a:p>
            <a:pPr indent="0" lvl="0" marL="0" rtl="0" algn="l">
              <a:lnSpc>
                <a:spcPct val="115000"/>
              </a:lnSpc>
              <a:spcBef>
                <a:spcPts val="900"/>
              </a:spcBef>
              <a:spcAft>
                <a:spcPts val="0"/>
              </a:spcAft>
              <a:buNone/>
            </a:pPr>
            <a:r>
              <a:t/>
            </a:r>
            <a:endParaRPr sz="2000"/>
          </a:p>
          <a:p>
            <a:pPr indent="0" lvl="0" marL="0" rtl="0" algn="l">
              <a:lnSpc>
                <a:spcPct val="115000"/>
              </a:lnSpc>
              <a:spcBef>
                <a:spcPts val="600"/>
              </a:spcBef>
              <a:spcAft>
                <a:spcPts val="0"/>
              </a:spcAft>
              <a:buNone/>
            </a:pPr>
            <a:r>
              <a:t/>
            </a:r>
            <a:endParaRPr sz="2000"/>
          </a:p>
        </p:txBody>
      </p:sp>
      <p:pic>
        <p:nvPicPr>
          <p:cNvPr id="929" name="Google Shape;929;p115"/>
          <p:cNvPicPr preferRelativeResize="0"/>
          <p:nvPr/>
        </p:nvPicPr>
        <p:blipFill>
          <a:blip r:embed="rId4">
            <a:alphaModFix/>
          </a:blip>
          <a:stretch>
            <a:fillRect/>
          </a:stretch>
        </p:blipFill>
        <p:spPr>
          <a:xfrm>
            <a:off x="653475" y="2831097"/>
            <a:ext cx="5899100" cy="17003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16"/>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TL;DR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Take home messages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17"/>
          <p:cNvSpPr txBox="1"/>
          <p:nvPr>
            <p:ph type="ctrTitle"/>
          </p:nvPr>
        </p:nvSpPr>
        <p:spPr>
          <a:xfrm>
            <a:off x="468325" y="265125"/>
            <a:ext cx="8442300" cy="4731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GB"/>
              <a:t>Take home messages</a:t>
            </a:r>
            <a:endParaRPr/>
          </a:p>
        </p:txBody>
      </p:sp>
      <p:sp>
        <p:nvSpPr>
          <p:cNvPr id="941" name="Google Shape;941;p117"/>
          <p:cNvSpPr txBox="1"/>
          <p:nvPr>
            <p:ph idx="1" type="body"/>
          </p:nvPr>
        </p:nvSpPr>
        <p:spPr>
          <a:xfrm>
            <a:off x="468325" y="720125"/>
            <a:ext cx="8207400" cy="4046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GB" sz="2000"/>
              <a:t>You can collect any personal data, but take care of the data protection according to the risks</a:t>
            </a:r>
            <a:endParaRPr sz="2000"/>
          </a:p>
          <a:p>
            <a:pPr indent="-355600" lvl="0" marL="457200" rtl="0" algn="l">
              <a:lnSpc>
                <a:spcPct val="115000"/>
              </a:lnSpc>
              <a:spcBef>
                <a:spcPts val="0"/>
              </a:spcBef>
              <a:spcAft>
                <a:spcPts val="0"/>
              </a:spcAft>
              <a:buSzPts val="2000"/>
              <a:buChar char="●"/>
            </a:pPr>
            <a:r>
              <a:rPr lang="en-GB" sz="2000"/>
              <a:t>Held the highest standard of ethics and law towards your subjects</a:t>
            </a:r>
            <a:endParaRPr sz="2000"/>
          </a:p>
          <a:p>
            <a:pPr indent="-355600" lvl="0" marL="457200" rtl="0" algn="l">
              <a:lnSpc>
                <a:spcPct val="115000"/>
              </a:lnSpc>
              <a:spcBef>
                <a:spcPts val="0"/>
              </a:spcBef>
              <a:spcAft>
                <a:spcPts val="0"/>
              </a:spcAft>
              <a:buSzPts val="2000"/>
              <a:buChar char="●"/>
            </a:pPr>
            <a:r>
              <a:rPr lang="en-GB" sz="2000"/>
              <a:t>Anonymise if possible, minimise otherwise, share on request is fine, but start working on the process before data collection</a:t>
            </a:r>
            <a:endParaRPr sz="2000"/>
          </a:p>
          <a:p>
            <a:pPr indent="-355600" lvl="0" marL="457200" rtl="0" algn="l">
              <a:lnSpc>
                <a:spcPct val="115000"/>
              </a:lnSpc>
              <a:spcBef>
                <a:spcPts val="0"/>
              </a:spcBef>
              <a:spcAft>
                <a:spcPts val="0"/>
              </a:spcAft>
              <a:buSzPts val="2000"/>
              <a:buChar char="●"/>
            </a:pPr>
            <a:r>
              <a:rPr lang="en-GB" sz="2000"/>
              <a:t>(when possible) talk about these issues with the participants, make them comfortable, don’t leave them alone with consent forms and privacy notices</a:t>
            </a:r>
            <a:endParaRPr sz="2000"/>
          </a:p>
          <a:p>
            <a:pPr indent="0" lvl="0" marL="0" rtl="0" algn="l">
              <a:lnSpc>
                <a:spcPct val="115000"/>
              </a:lnSpc>
              <a:spcBef>
                <a:spcPts val="600"/>
              </a:spcBef>
              <a:spcAft>
                <a:spcPts val="0"/>
              </a:spcAft>
              <a:buNone/>
            </a:pPr>
            <a:r>
              <a:t/>
            </a:r>
            <a:endParaRPr sz="20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18"/>
          <p:cNvSpPr txBox="1"/>
          <p:nvPr>
            <p:ph type="ctrTitle"/>
          </p:nvPr>
        </p:nvSpPr>
        <p:spPr>
          <a:xfrm>
            <a:off x="584309" y="1593555"/>
            <a:ext cx="7975500" cy="219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alto University">
  <a:themeElements>
    <a:clrScheme name="Aalto-yliopisto">
      <a:dk1>
        <a:srgbClr val="000000"/>
      </a:dk1>
      <a:lt1>
        <a:srgbClr val="FFFFFF"/>
      </a:lt1>
      <a:dk2>
        <a:srgbClr val="005EB8"/>
      </a:dk2>
      <a:lt2>
        <a:srgbClr val="8C857B"/>
      </a:lt2>
      <a:accent1>
        <a:srgbClr val="FFCD00"/>
      </a:accent1>
      <a:accent2>
        <a:srgbClr val="EF3340"/>
      </a:accent2>
      <a:accent3>
        <a:srgbClr val="005EB8"/>
      </a:accent3>
      <a:accent4>
        <a:srgbClr val="8C857B"/>
      </a:accent4>
      <a:accent5>
        <a:srgbClr val="7D55C7"/>
      </a:accent5>
      <a:accent6>
        <a:srgbClr val="00965E"/>
      </a:accent6>
      <a:hlink>
        <a:srgbClr val="000000"/>
      </a:hlink>
      <a:folHlink>
        <a:srgbClr val="928B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