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26146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26146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2693a7fc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2693a7fc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2614665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2614665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2693a7fc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2693a7fc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2693a7fc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2693a7fc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2693a7fc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2693a7fc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30.png"/><Relationship Id="rId7" Type="http://schemas.openxmlformats.org/officeDocument/2006/relationships/image" Target="../media/image16.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7.png"/><Relationship Id="rId4" Type="http://schemas.openxmlformats.org/officeDocument/2006/relationships/image" Target="../media/image23.png"/><Relationship Id="rId10" Type="http://schemas.openxmlformats.org/officeDocument/2006/relationships/image" Target="../media/image20.png"/><Relationship Id="rId9"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19.png"/><Relationship Id="rId7" Type="http://schemas.openxmlformats.org/officeDocument/2006/relationships/image" Target="../media/image28.png"/><Relationship Id="rId8"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18.png"/><Relationship Id="rId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Basic Principles </a:t>
            </a:r>
            <a:endParaRPr/>
          </a:p>
          <a:p>
            <a:pPr indent="0" lvl="0" marL="0" rtl="0" algn="ctr">
              <a:spcBef>
                <a:spcPts val="0"/>
              </a:spcBef>
              <a:spcAft>
                <a:spcPts val="0"/>
              </a:spcAft>
              <a:buNone/>
            </a:pPr>
            <a:r>
              <a:rPr lang="vi"/>
              <a:t>in Networking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vi"/>
              <a:t>Assignment 1: Wifi Measuring</a:t>
            </a:r>
            <a:endParaRPr/>
          </a:p>
          <a:p>
            <a:pPr indent="0" lvl="0" marL="0" rtl="0" algn="ctr">
              <a:spcBef>
                <a:spcPts val="0"/>
              </a:spcBef>
              <a:spcAft>
                <a:spcPts val="0"/>
              </a:spcAft>
              <a:buNone/>
            </a:pPr>
            <a:r>
              <a:rPr lang="vi"/>
              <a:t>Pair 6: Huy Le (903026), Duong Tran (789017)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4183950" y="53950"/>
            <a:ext cx="4915800" cy="1450200"/>
          </a:xfrm>
          <a:prstGeom prst="rect">
            <a:avLst/>
          </a:prstGeom>
        </p:spPr>
        <p:txBody>
          <a:bodyPr anchorCtr="0" anchor="t" bIns="91425" lIns="91425" spcFirstLastPara="1" rIns="91425" wrap="square" tIns="91425">
            <a:normAutofit fontScale="62500" lnSpcReduction="10000"/>
          </a:bodyPr>
          <a:lstStyle/>
          <a:p>
            <a:pPr indent="0" lvl="0" marL="0" rtl="0" algn="l">
              <a:lnSpc>
                <a:spcPct val="100000"/>
              </a:lnSpc>
              <a:spcBef>
                <a:spcPts val="0"/>
              </a:spcBef>
              <a:spcAft>
                <a:spcPts val="0"/>
              </a:spcAft>
              <a:buNone/>
            </a:pPr>
            <a:r>
              <a:rPr b="1" lang="vi"/>
              <a:t>2, Scan Wifi access points (APs)</a:t>
            </a:r>
            <a:endParaRPr b="1"/>
          </a:p>
          <a:p>
            <a:pPr indent="0" lvl="0" marL="0" rtl="0" algn="l">
              <a:lnSpc>
                <a:spcPct val="100000"/>
              </a:lnSpc>
              <a:spcBef>
                <a:spcPts val="1000"/>
              </a:spcBef>
              <a:spcAft>
                <a:spcPts val="0"/>
              </a:spcAft>
              <a:buNone/>
            </a:pPr>
            <a:r>
              <a:rPr lang="vi"/>
              <a:t>Use command line “sudo iwlist wlp0s20f3 scan” to scan all available APs. (Fig. 2, Fig. 3, Fig. 4)</a:t>
            </a:r>
            <a:endParaRPr/>
          </a:p>
          <a:p>
            <a:pPr indent="0" lvl="0" marL="0" rtl="0" algn="l">
              <a:lnSpc>
                <a:spcPct val="100000"/>
              </a:lnSpc>
              <a:spcBef>
                <a:spcPts val="1000"/>
              </a:spcBef>
              <a:spcAft>
                <a:spcPts val="1000"/>
              </a:spcAft>
              <a:buClr>
                <a:schemeClr val="dk1"/>
              </a:buClr>
              <a:buSzPct val="61111"/>
              <a:buFont typeface="Arial"/>
              <a:buNone/>
            </a:pPr>
            <a:r>
              <a:rPr lang="vi"/>
              <a:t>Each “Cell” displays information on each AP, including SSID, BSSID (Address), used channel, band, network protocol, supported data rates (Bit rates), signal strength (Signal level), and other information.</a:t>
            </a:r>
            <a:endParaRPr/>
          </a:p>
        </p:txBody>
      </p:sp>
      <p:pic>
        <p:nvPicPr>
          <p:cNvPr id="61" name="Google Shape;61;p14"/>
          <p:cNvPicPr preferRelativeResize="0"/>
          <p:nvPr/>
        </p:nvPicPr>
        <p:blipFill>
          <a:blip r:embed="rId3">
            <a:alphaModFix/>
          </a:blip>
          <a:stretch>
            <a:fillRect/>
          </a:stretch>
        </p:blipFill>
        <p:spPr>
          <a:xfrm>
            <a:off x="180575" y="904450"/>
            <a:ext cx="3921655" cy="1479725"/>
          </a:xfrm>
          <a:prstGeom prst="rect">
            <a:avLst/>
          </a:prstGeom>
          <a:noFill/>
          <a:ln>
            <a:noFill/>
          </a:ln>
        </p:spPr>
      </p:pic>
      <p:pic>
        <p:nvPicPr>
          <p:cNvPr id="62" name="Google Shape;62;p14"/>
          <p:cNvPicPr preferRelativeResize="0"/>
          <p:nvPr/>
        </p:nvPicPr>
        <p:blipFill>
          <a:blip r:embed="rId4">
            <a:alphaModFix/>
          </a:blip>
          <a:stretch>
            <a:fillRect/>
          </a:stretch>
        </p:blipFill>
        <p:spPr>
          <a:xfrm>
            <a:off x="170850" y="2772800"/>
            <a:ext cx="4012135" cy="1993550"/>
          </a:xfrm>
          <a:prstGeom prst="rect">
            <a:avLst/>
          </a:prstGeom>
          <a:noFill/>
          <a:ln>
            <a:noFill/>
          </a:ln>
        </p:spPr>
      </p:pic>
      <p:sp>
        <p:nvSpPr>
          <p:cNvPr id="63" name="Google Shape;63;p14"/>
          <p:cNvSpPr txBox="1"/>
          <p:nvPr>
            <p:ph idx="1" type="body"/>
          </p:nvPr>
        </p:nvSpPr>
        <p:spPr>
          <a:xfrm>
            <a:off x="89575" y="53950"/>
            <a:ext cx="4147800" cy="801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vi"/>
              <a:t>1, Check Wifi interface network configuration</a:t>
            </a:r>
            <a:endParaRPr b="1"/>
          </a:p>
          <a:p>
            <a:pPr indent="0" lvl="0" marL="0" rtl="0" algn="l">
              <a:spcBef>
                <a:spcPts val="0"/>
              </a:spcBef>
              <a:spcAft>
                <a:spcPts val="0"/>
              </a:spcAft>
              <a:buNone/>
            </a:pPr>
            <a:r>
              <a:rPr lang="vi"/>
              <a:t>Use command line “iwconfig” to show the configuration of the connected Wifi interface (Fig. 1)</a:t>
            </a:r>
            <a:endParaRPr/>
          </a:p>
        </p:txBody>
      </p:sp>
      <p:sp>
        <p:nvSpPr>
          <p:cNvPr id="64" name="Google Shape;64;p14"/>
          <p:cNvSpPr txBox="1"/>
          <p:nvPr>
            <p:ph idx="1" type="body"/>
          </p:nvPr>
        </p:nvSpPr>
        <p:spPr>
          <a:xfrm>
            <a:off x="1711750" y="2307975"/>
            <a:ext cx="671700" cy="360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b="1" lang="vi"/>
              <a:t>Fig. 1</a:t>
            </a:r>
            <a:endParaRPr/>
          </a:p>
        </p:txBody>
      </p:sp>
      <p:sp>
        <p:nvSpPr>
          <p:cNvPr id="65" name="Google Shape;65;p14"/>
          <p:cNvSpPr txBox="1"/>
          <p:nvPr>
            <p:ph idx="1" type="body"/>
          </p:nvPr>
        </p:nvSpPr>
        <p:spPr>
          <a:xfrm>
            <a:off x="1673650" y="4766350"/>
            <a:ext cx="747900" cy="360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b="1" lang="vi"/>
              <a:t>Fig. 2</a:t>
            </a:r>
            <a:endParaRPr/>
          </a:p>
        </p:txBody>
      </p:sp>
      <p:pic>
        <p:nvPicPr>
          <p:cNvPr id="66" name="Google Shape;66;p14"/>
          <p:cNvPicPr preferRelativeResize="0"/>
          <p:nvPr/>
        </p:nvPicPr>
        <p:blipFill rotWithShape="1">
          <a:blip r:embed="rId5">
            <a:alphaModFix/>
          </a:blip>
          <a:srcRect b="29691" l="0" r="18975" t="0"/>
          <a:stretch/>
        </p:blipFill>
        <p:spPr>
          <a:xfrm>
            <a:off x="4291975" y="1374475"/>
            <a:ext cx="4044251" cy="1775500"/>
          </a:xfrm>
          <a:prstGeom prst="rect">
            <a:avLst/>
          </a:prstGeom>
          <a:noFill/>
          <a:ln>
            <a:noFill/>
          </a:ln>
        </p:spPr>
      </p:pic>
      <p:pic>
        <p:nvPicPr>
          <p:cNvPr id="67" name="Google Shape;67;p14"/>
          <p:cNvPicPr preferRelativeResize="0"/>
          <p:nvPr/>
        </p:nvPicPr>
        <p:blipFill>
          <a:blip r:embed="rId6">
            <a:alphaModFix/>
          </a:blip>
          <a:stretch>
            <a:fillRect/>
          </a:stretch>
        </p:blipFill>
        <p:spPr>
          <a:xfrm>
            <a:off x="4291975" y="3243975"/>
            <a:ext cx="4044250" cy="1839270"/>
          </a:xfrm>
          <a:prstGeom prst="rect">
            <a:avLst/>
          </a:prstGeom>
          <a:noFill/>
          <a:ln>
            <a:noFill/>
          </a:ln>
        </p:spPr>
      </p:pic>
      <p:sp>
        <p:nvSpPr>
          <p:cNvPr id="68" name="Google Shape;68;p14"/>
          <p:cNvSpPr txBox="1"/>
          <p:nvPr>
            <p:ph idx="1" type="body"/>
          </p:nvPr>
        </p:nvSpPr>
        <p:spPr>
          <a:xfrm>
            <a:off x="8395400" y="1409850"/>
            <a:ext cx="588600" cy="360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b="1" lang="vi"/>
              <a:t>Fig. 3</a:t>
            </a:r>
            <a:endParaRPr/>
          </a:p>
        </p:txBody>
      </p:sp>
      <p:sp>
        <p:nvSpPr>
          <p:cNvPr id="69" name="Google Shape;69;p14"/>
          <p:cNvSpPr txBox="1"/>
          <p:nvPr>
            <p:ph idx="1" type="body"/>
          </p:nvPr>
        </p:nvSpPr>
        <p:spPr>
          <a:xfrm>
            <a:off x="8395400" y="3243975"/>
            <a:ext cx="588600" cy="360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b="1" lang="vi"/>
              <a:t>Fig.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4665163" y="2935000"/>
            <a:ext cx="4416000" cy="2081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vi" sz="1400"/>
              <a:t>Conclusion:</a:t>
            </a:r>
            <a:endParaRPr b="1" sz="1400"/>
          </a:p>
          <a:p>
            <a:pPr indent="-317500" lvl="0" marL="457200" rtl="0" algn="l">
              <a:lnSpc>
                <a:spcPct val="100000"/>
              </a:lnSpc>
              <a:spcBef>
                <a:spcPts val="1000"/>
              </a:spcBef>
              <a:spcAft>
                <a:spcPts val="0"/>
              </a:spcAft>
              <a:buSzPts val="1400"/>
              <a:buAutoNum type="arabicPeriod"/>
            </a:pPr>
            <a:r>
              <a:rPr lang="vi" sz="1400"/>
              <a:t>The greater the distance, the weaker the signal strength</a:t>
            </a:r>
            <a:endParaRPr sz="1400"/>
          </a:p>
          <a:p>
            <a:pPr indent="-317500" lvl="0" marL="457200" rtl="0" algn="l">
              <a:lnSpc>
                <a:spcPct val="100000"/>
              </a:lnSpc>
              <a:spcBef>
                <a:spcPts val="1000"/>
              </a:spcBef>
              <a:spcAft>
                <a:spcPts val="0"/>
              </a:spcAft>
              <a:buSzPts val="1400"/>
              <a:buAutoNum type="arabicPeriod"/>
            </a:pPr>
            <a:r>
              <a:rPr lang="vi" sz="1400"/>
              <a:t>Obstacles (such as a wall, a closed door, etc.) weaken the signal strength</a:t>
            </a:r>
            <a:endParaRPr sz="1400"/>
          </a:p>
          <a:p>
            <a:pPr indent="-317500" lvl="0" marL="457200" rtl="0" algn="l">
              <a:lnSpc>
                <a:spcPct val="100000"/>
              </a:lnSpc>
              <a:spcBef>
                <a:spcPts val="1000"/>
              </a:spcBef>
              <a:spcAft>
                <a:spcPts val="1000"/>
              </a:spcAft>
              <a:buSzPts val="1400"/>
              <a:buAutoNum type="arabicPeriod"/>
            </a:pPr>
            <a:r>
              <a:rPr lang="vi" sz="1400"/>
              <a:t>Obstacles seem to influence the signal strength more significantly than distance.  </a:t>
            </a:r>
            <a:endParaRPr sz="1400"/>
          </a:p>
        </p:txBody>
      </p:sp>
      <p:pic>
        <p:nvPicPr>
          <p:cNvPr id="75" name="Google Shape;75;p15"/>
          <p:cNvPicPr preferRelativeResize="0"/>
          <p:nvPr/>
        </p:nvPicPr>
        <p:blipFill>
          <a:blip r:embed="rId3">
            <a:alphaModFix/>
          </a:blip>
          <a:stretch>
            <a:fillRect/>
          </a:stretch>
        </p:blipFill>
        <p:spPr>
          <a:xfrm>
            <a:off x="204050" y="904400"/>
            <a:ext cx="4047574" cy="720750"/>
          </a:xfrm>
          <a:prstGeom prst="rect">
            <a:avLst/>
          </a:prstGeom>
          <a:noFill/>
          <a:ln>
            <a:noFill/>
          </a:ln>
        </p:spPr>
      </p:pic>
      <p:pic>
        <p:nvPicPr>
          <p:cNvPr id="76" name="Google Shape;76;p15"/>
          <p:cNvPicPr preferRelativeResize="0"/>
          <p:nvPr/>
        </p:nvPicPr>
        <p:blipFill>
          <a:blip r:embed="rId4">
            <a:alphaModFix/>
          </a:blip>
          <a:stretch>
            <a:fillRect/>
          </a:stretch>
        </p:blipFill>
        <p:spPr>
          <a:xfrm>
            <a:off x="204050" y="3908900"/>
            <a:ext cx="4047575" cy="720750"/>
          </a:xfrm>
          <a:prstGeom prst="rect">
            <a:avLst/>
          </a:prstGeom>
          <a:noFill/>
          <a:ln>
            <a:noFill/>
          </a:ln>
        </p:spPr>
      </p:pic>
      <p:pic>
        <p:nvPicPr>
          <p:cNvPr id="77" name="Google Shape;77;p15"/>
          <p:cNvPicPr preferRelativeResize="0"/>
          <p:nvPr/>
        </p:nvPicPr>
        <p:blipFill>
          <a:blip r:embed="rId5">
            <a:alphaModFix/>
          </a:blip>
          <a:stretch>
            <a:fillRect/>
          </a:stretch>
        </p:blipFill>
        <p:spPr>
          <a:xfrm>
            <a:off x="4849375" y="950981"/>
            <a:ext cx="4047575" cy="661870"/>
          </a:xfrm>
          <a:prstGeom prst="rect">
            <a:avLst/>
          </a:prstGeom>
          <a:noFill/>
          <a:ln>
            <a:noFill/>
          </a:ln>
        </p:spPr>
      </p:pic>
      <p:sp>
        <p:nvSpPr>
          <p:cNvPr id="78" name="Google Shape;78;p15"/>
          <p:cNvSpPr txBox="1"/>
          <p:nvPr>
            <p:ph idx="1" type="body"/>
          </p:nvPr>
        </p:nvSpPr>
        <p:spPr>
          <a:xfrm>
            <a:off x="145300" y="-1725"/>
            <a:ext cx="7673700" cy="685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b="1" lang="vi"/>
              <a:t>3, Changes in signal strength based on distance and obstacle </a:t>
            </a:r>
            <a:endParaRPr/>
          </a:p>
          <a:p>
            <a:pPr indent="0" lvl="0" marL="0" rtl="0" algn="l">
              <a:lnSpc>
                <a:spcPct val="100000"/>
              </a:lnSpc>
              <a:spcBef>
                <a:spcPts val="0"/>
              </a:spcBef>
              <a:spcAft>
                <a:spcPts val="0"/>
              </a:spcAft>
              <a:buNone/>
            </a:pPr>
            <a:r>
              <a:rPr lang="vi"/>
              <a:t>We installed and used Wavemon (using “sudo apt-get install wavemon”) for real-time measurement of signal strength</a:t>
            </a:r>
            <a:endParaRPr/>
          </a:p>
        </p:txBody>
      </p:sp>
      <p:pic>
        <p:nvPicPr>
          <p:cNvPr id="79" name="Google Shape;79;p15"/>
          <p:cNvPicPr preferRelativeResize="0"/>
          <p:nvPr/>
        </p:nvPicPr>
        <p:blipFill>
          <a:blip r:embed="rId6">
            <a:alphaModFix/>
          </a:blip>
          <a:stretch>
            <a:fillRect/>
          </a:stretch>
        </p:blipFill>
        <p:spPr>
          <a:xfrm>
            <a:off x="204050" y="2934989"/>
            <a:ext cx="4047575" cy="659436"/>
          </a:xfrm>
          <a:prstGeom prst="rect">
            <a:avLst/>
          </a:prstGeom>
          <a:noFill/>
          <a:ln>
            <a:noFill/>
          </a:ln>
        </p:spPr>
      </p:pic>
      <p:sp>
        <p:nvSpPr>
          <p:cNvPr id="80" name="Google Shape;80;p15"/>
          <p:cNvSpPr txBox="1"/>
          <p:nvPr>
            <p:ph idx="1" type="body"/>
          </p:nvPr>
        </p:nvSpPr>
        <p:spPr>
          <a:xfrm>
            <a:off x="1272725" y="526475"/>
            <a:ext cx="1804800" cy="3780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1200"/>
              </a:spcAft>
              <a:buNone/>
            </a:pPr>
            <a:r>
              <a:rPr b="1" lang="vi"/>
              <a:t>No obstacle, distance:</a:t>
            </a:r>
            <a:endParaRPr/>
          </a:p>
        </p:txBody>
      </p:sp>
      <p:sp>
        <p:nvSpPr>
          <p:cNvPr id="81" name="Google Shape;81;p15"/>
          <p:cNvSpPr txBox="1"/>
          <p:nvPr>
            <p:ph idx="1" type="body"/>
          </p:nvPr>
        </p:nvSpPr>
        <p:spPr>
          <a:xfrm>
            <a:off x="1699750" y="1548938"/>
            <a:ext cx="903000" cy="3657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1200"/>
              </a:spcAft>
              <a:buNone/>
            </a:pPr>
            <a:r>
              <a:rPr b="1" lang="vi"/>
              <a:t>Fig. 5: 0m</a:t>
            </a:r>
            <a:endParaRPr/>
          </a:p>
        </p:txBody>
      </p:sp>
      <p:sp>
        <p:nvSpPr>
          <p:cNvPr id="82" name="Google Shape;82;p15"/>
          <p:cNvSpPr txBox="1"/>
          <p:nvPr>
            <p:ph idx="1" type="body"/>
          </p:nvPr>
        </p:nvSpPr>
        <p:spPr>
          <a:xfrm>
            <a:off x="1699750" y="2559188"/>
            <a:ext cx="903000" cy="3657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1200"/>
              </a:spcAft>
              <a:buNone/>
            </a:pPr>
            <a:r>
              <a:rPr b="1" lang="vi"/>
              <a:t>Fig. 6: 2m</a:t>
            </a:r>
            <a:endParaRPr/>
          </a:p>
        </p:txBody>
      </p:sp>
      <p:sp>
        <p:nvSpPr>
          <p:cNvPr id="83" name="Google Shape;83;p15"/>
          <p:cNvSpPr txBox="1"/>
          <p:nvPr>
            <p:ph idx="1" type="body"/>
          </p:nvPr>
        </p:nvSpPr>
        <p:spPr>
          <a:xfrm>
            <a:off x="5576450" y="544300"/>
            <a:ext cx="3091200" cy="3780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1200"/>
              </a:spcAft>
              <a:buNone/>
            </a:pPr>
            <a:r>
              <a:rPr b="1" lang="vi"/>
              <a:t>With obstacle (wall/closed door), distance:</a:t>
            </a:r>
            <a:endParaRPr/>
          </a:p>
        </p:txBody>
      </p:sp>
      <p:sp>
        <p:nvSpPr>
          <p:cNvPr id="84" name="Google Shape;84;p15"/>
          <p:cNvSpPr txBox="1"/>
          <p:nvPr>
            <p:ph idx="1" type="body"/>
          </p:nvPr>
        </p:nvSpPr>
        <p:spPr>
          <a:xfrm>
            <a:off x="1665575" y="3553263"/>
            <a:ext cx="903000" cy="3657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1200"/>
              </a:spcAft>
              <a:buNone/>
            </a:pPr>
            <a:r>
              <a:rPr b="1" lang="vi"/>
              <a:t>Fig. 7: 7m</a:t>
            </a:r>
            <a:endParaRPr/>
          </a:p>
        </p:txBody>
      </p:sp>
      <p:sp>
        <p:nvSpPr>
          <p:cNvPr id="85" name="Google Shape;85;p15"/>
          <p:cNvSpPr txBox="1"/>
          <p:nvPr>
            <p:ph idx="1" type="body"/>
          </p:nvPr>
        </p:nvSpPr>
        <p:spPr>
          <a:xfrm>
            <a:off x="1671575" y="4623550"/>
            <a:ext cx="1043400" cy="3276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1200"/>
              </a:spcAft>
              <a:buNone/>
            </a:pPr>
            <a:r>
              <a:rPr b="1" lang="vi"/>
              <a:t>Fig. 8: 12m</a:t>
            </a:r>
            <a:endParaRPr/>
          </a:p>
        </p:txBody>
      </p:sp>
      <p:sp>
        <p:nvSpPr>
          <p:cNvPr id="86" name="Google Shape;86;p15"/>
          <p:cNvSpPr txBox="1"/>
          <p:nvPr>
            <p:ph idx="1" type="body"/>
          </p:nvPr>
        </p:nvSpPr>
        <p:spPr>
          <a:xfrm>
            <a:off x="6467425" y="1548938"/>
            <a:ext cx="903000" cy="365700"/>
          </a:xfrm>
          <a:prstGeom prst="rect">
            <a:avLst/>
          </a:prstGeom>
        </p:spPr>
        <p:txBody>
          <a:bodyPr anchorCtr="0" anchor="t" bIns="91425" lIns="91425" spcFirstLastPara="1" rIns="91425" wrap="square" tIns="91425">
            <a:normAutofit fontScale="62500"/>
          </a:bodyPr>
          <a:lstStyle/>
          <a:p>
            <a:pPr indent="0" lvl="0" marL="0" rtl="0" algn="l">
              <a:lnSpc>
                <a:spcPct val="100000"/>
              </a:lnSpc>
              <a:spcBef>
                <a:spcPts val="0"/>
              </a:spcBef>
              <a:spcAft>
                <a:spcPts val="1200"/>
              </a:spcAft>
              <a:buNone/>
            </a:pPr>
            <a:r>
              <a:rPr b="1" lang="vi"/>
              <a:t>Fig. 9: 7m</a:t>
            </a:r>
            <a:endParaRPr/>
          </a:p>
        </p:txBody>
      </p:sp>
      <p:sp>
        <p:nvSpPr>
          <p:cNvPr id="87" name="Google Shape;87;p15"/>
          <p:cNvSpPr txBox="1"/>
          <p:nvPr>
            <p:ph idx="1" type="body"/>
          </p:nvPr>
        </p:nvSpPr>
        <p:spPr>
          <a:xfrm>
            <a:off x="6467425" y="2541300"/>
            <a:ext cx="1170000" cy="365700"/>
          </a:xfrm>
          <a:prstGeom prst="rect">
            <a:avLst/>
          </a:prstGeom>
        </p:spPr>
        <p:txBody>
          <a:bodyPr anchorCtr="0" anchor="t" bIns="91425" lIns="91425" spcFirstLastPara="1" rIns="91425" wrap="square" tIns="91425">
            <a:normAutofit fontScale="70000" lnSpcReduction="10000"/>
          </a:bodyPr>
          <a:lstStyle/>
          <a:p>
            <a:pPr indent="0" lvl="0" marL="0" rtl="0" algn="l">
              <a:lnSpc>
                <a:spcPct val="100000"/>
              </a:lnSpc>
              <a:spcBef>
                <a:spcPts val="0"/>
              </a:spcBef>
              <a:spcAft>
                <a:spcPts val="0"/>
              </a:spcAft>
              <a:buNone/>
            </a:pPr>
            <a:r>
              <a:rPr b="1" lang="vi"/>
              <a:t>Fig. 10: 12m</a:t>
            </a:r>
            <a:endParaRPr/>
          </a:p>
        </p:txBody>
      </p:sp>
      <p:pic>
        <p:nvPicPr>
          <p:cNvPr id="88" name="Google Shape;88;p15"/>
          <p:cNvPicPr preferRelativeResize="0"/>
          <p:nvPr/>
        </p:nvPicPr>
        <p:blipFill>
          <a:blip r:embed="rId7">
            <a:alphaModFix/>
          </a:blip>
          <a:stretch>
            <a:fillRect/>
          </a:stretch>
        </p:blipFill>
        <p:spPr>
          <a:xfrm>
            <a:off x="204050" y="1911837"/>
            <a:ext cx="4047576" cy="685223"/>
          </a:xfrm>
          <a:prstGeom prst="rect">
            <a:avLst/>
          </a:prstGeom>
          <a:noFill/>
          <a:ln>
            <a:noFill/>
          </a:ln>
        </p:spPr>
      </p:pic>
      <p:pic>
        <p:nvPicPr>
          <p:cNvPr id="89" name="Google Shape;89;p15"/>
          <p:cNvPicPr preferRelativeResize="0"/>
          <p:nvPr/>
        </p:nvPicPr>
        <p:blipFill>
          <a:blip r:embed="rId8">
            <a:alphaModFix/>
          </a:blip>
          <a:stretch>
            <a:fillRect/>
          </a:stretch>
        </p:blipFill>
        <p:spPr>
          <a:xfrm>
            <a:off x="4849375" y="1913550"/>
            <a:ext cx="4013950" cy="72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idx="1" type="body"/>
          </p:nvPr>
        </p:nvSpPr>
        <p:spPr>
          <a:xfrm>
            <a:off x="4913050" y="4755900"/>
            <a:ext cx="35253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16: Proof that beacon is transmitted by an AP</a:t>
            </a:r>
            <a:endParaRPr/>
          </a:p>
        </p:txBody>
      </p:sp>
      <p:sp>
        <p:nvSpPr>
          <p:cNvPr id="95" name="Google Shape;95;p16"/>
          <p:cNvSpPr txBox="1"/>
          <p:nvPr>
            <p:ph idx="1" type="body"/>
          </p:nvPr>
        </p:nvSpPr>
        <p:spPr>
          <a:xfrm>
            <a:off x="7299800" y="2330150"/>
            <a:ext cx="17679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13: Beacon Interval</a:t>
            </a:r>
            <a:endParaRPr/>
          </a:p>
        </p:txBody>
      </p:sp>
      <p:sp>
        <p:nvSpPr>
          <p:cNvPr id="96" name="Google Shape;96;p16"/>
          <p:cNvSpPr txBox="1"/>
          <p:nvPr>
            <p:ph idx="1" type="body"/>
          </p:nvPr>
        </p:nvSpPr>
        <p:spPr>
          <a:xfrm>
            <a:off x="69100" y="10400"/>
            <a:ext cx="3186600" cy="3621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vi"/>
              <a:t>4</a:t>
            </a:r>
            <a:r>
              <a:rPr b="1" lang="vi"/>
              <a:t>, Parse the beacon frames</a:t>
            </a:r>
            <a:endParaRPr/>
          </a:p>
        </p:txBody>
      </p:sp>
      <p:sp>
        <p:nvSpPr>
          <p:cNvPr id="97" name="Google Shape;97;p16"/>
          <p:cNvSpPr txBox="1"/>
          <p:nvPr>
            <p:ph idx="1" type="body"/>
          </p:nvPr>
        </p:nvSpPr>
        <p:spPr>
          <a:xfrm>
            <a:off x="190500" y="319975"/>
            <a:ext cx="8551200" cy="1195500"/>
          </a:xfrm>
          <a:prstGeom prst="rect">
            <a:avLst/>
          </a:prstGeom>
        </p:spPr>
        <p:txBody>
          <a:bodyPr anchorCtr="0" anchor="t" bIns="91425" lIns="91425" spcFirstLastPara="1" rIns="91425" wrap="square" tIns="91425">
            <a:normAutofit fontScale="77500" lnSpcReduction="20000"/>
          </a:bodyPr>
          <a:lstStyle/>
          <a:p>
            <a:pPr indent="0" lvl="0" marL="0" rtl="0" algn="l">
              <a:lnSpc>
                <a:spcPct val="90000"/>
              </a:lnSpc>
              <a:spcBef>
                <a:spcPts val="0"/>
              </a:spcBef>
              <a:spcAft>
                <a:spcPts val="0"/>
              </a:spcAft>
              <a:buNone/>
            </a:pPr>
            <a:r>
              <a:rPr lang="vi" sz="1300"/>
              <a:t>To parse the beacon frames, we set the wireless interface to monitor mode before using Wireshark:</a:t>
            </a:r>
            <a:endParaRPr sz="1300"/>
          </a:p>
          <a:p>
            <a:pPr indent="-292576" lvl="0" marL="457200" rtl="0" algn="l">
              <a:lnSpc>
                <a:spcPct val="90000"/>
              </a:lnSpc>
              <a:spcBef>
                <a:spcPts val="1000"/>
              </a:spcBef>
              <a:spcAft>
                <a:spcPts val="0"/>
              </a:spcAft>
              <a:buSzPct val="100000"/>
              <a:buAutoNum type="arabicPeriod"/>
            </a:pPr>
            <a:r>
              <a:rPr lang="vi" sz="1300"/>
              <a:t>Open a new Wifi network interface, type “iwconfig” to get the current wireless interface name, in this case </a:t>
            </a:r>
            <a:r>
              <a:rPr lang="vi" sz="1300"/>
              <a:t>wlp0s20f3</a:t>
            </a:r>
            <a:endParaRPr sz="1300"/>
          </a:p>
          <a:p>
            <a:pPr indent="-292576" lvl="0" marL="457200" rtl="0" algn="l">
              <a:lnSpc>
                <a:spcPct val="120000"/>
              </a:lnSpc>
              <a:spcBef>
                <a:spcPts val="1000"/>
              </a:spcBef>
              <a:spcAft>
                <a:spcPts val="0"/>
              </a:spcAft>
              <a:buSzPct val="100000"/>
              <a:buAutoNum type="arabicPeriod"/>
            </a:pPr>
            <a:r>
              <a:rPr lang="vi" sz="1300"/>
              <a:t>Type “sudo iw dev </a:t>
            </a:r>
            <a:r>
              <a:rPr lang="vi" sz="1300"/>
              <a:t>wlp0s20f3 interface add mon0 type monitor</a:t>
            </a:r>
            <a:r>
              <a:rPr lang="vi" sz="1300"/>
              <a:t> ” and “sudo ip link set mon0 up” to create a separate wireless interface mon0 in monitor mode</a:t>
            </a:r>
            <a:endParaRPr sz="1300"/>
          </a:p>
          <a:p>
            <a:pPr indent="-292576" lvl="0" marL="457200" rtl="0" algn="l">
              <a:lnSpc>
                <a:spcPct val="90000"/>
              </a:lnSpc>
              <a:spcBef>
                <a:spcPts val="1000"/>
              </a:spcBef>
              <a:spcAft>
                <a:spcPts val="1000"/>
              </a:spcAft>
              <a:buSzPct val="100000"/>
              <a:buAutoNum type="arabicPeriod"/>
            </a:pPr>
            <a:r>
              <a:rPr lang="vi" sz="1300"/>
              <a:t>Open Wireshark, capture mon0 interface and use the filter “wlan.fc.type_subtype == 0x8” to capture the beacon frames.</a:t>
            </a:r>
            <a:endParaRPr sz="1300"/>
          </a:p>
        </p:txBody>
      </p:sp>
      <p:pic>
        <p:nvPicPr>
          <p:cNvPr id="98" name="Google Shape;98;p16"/>
          <p:cNvPicPr preferRelativeResize="0"/>
          <p:nvPr/>
        </p:nvPicPr>
        <p:blipFill>
          <a:blip r:embed="rId3">
            <a:alphaModFix/>
          </a:blip>
          <a:stretch>
            <a:fillRect/>
          </a:stretch>
        </p:blipFill>
        <p:spPr>
          <a:xfrm>
            <a:off x="468375" y="2309350"/>
            <a:ext cx="2046996" cy="549800"/>
          </a:xfrm>
          <a:prstGeom prst="rect">
            <a:avLst/>
          </a:prstGeom>
          <a:noFill/>
          <a:ln>
            <a:noFill/>
          </a:ln>
        </p:spPr>
      </p:pic>
      <p:pic>
        <p:nvPicPr>
          <p:cNvPr id="99" name="Google Shape;99;p16"/>
          <p:cNvPicPr preferRelativeResize="0"/>
          <p:nvPr/>
        </p:nvPicPr>
        <p:blipFill>
          <a:blip r:embed="rId4">
            <a:alphaModFix/>
          </a:blip>
          <a:stretch>
            <a:fillRect/>
          </a:stretch>
        </p:blipFill>
        <p:spPr>
          <a:xfrm>
            <a:off x="4793013" y="3013200"/>
            <a:ext cx="3003375" cy="149875"/>
          </a:xfrm>
          <a:prstGeom prst="rect">
            <a:avLst/>
          </a:prstGeom>
          <a:noFill/>
          <a:ln>
            <a:noFill/>
          </a:ln>
        </p:spPr>
      </p:pic>
      <p:pic>
        <p:nvPicPr>
          <p:cNvPr id="100" name="Google Shape;100;p16"/>
          <p:cNvPicPr preferRelativeResize="0"/>
          <p:nvPr/>
        </p:nvPicPr>
        <p:blipFill>
          <a:blip r:embed="rId5">
            <a:alphaModFix/>
          </a:blip>
          <a:stretch>
            <a:fillRect/>
          </a:stretch>
        </p:blipFill>
        <p:spPr>
          <a:xfrm>
            <a:off x="4594075" y="2330112"/>
            <a:ext cx="2554700" cy="508300"/>
          </a:xfrm>
          <a:prstGeom prst="rect">
            <a:avLst/>
          </a:prstGeom>
          <a:noFill/>
          <a:ln>
            <a:noFill/>
          </a:ln>
        </p:spPr>
      </p:pic>
      <p:pic>
        <p:nvPicPr>
          <p:cNvPr id="101" name="Google Shape;101;p16"/>
          <p:cNvPicPr preferRelativeResize="0"/>
          <p:nvPr/>
        </p:nvPicPr>
        <p:blipFill>
          <a:blip r:embed="rId6">
            <a:alphaModFix/>
          </a:blip>
          <a:stretch>
            <a:fillRect/>
          </a:stretch>
        </p:blipFill>
        <p:spPr>
          <a:xfrm>
            <a:off x="4810238" y="3475475"/>
            <a:ext cx="3730901" cy="1259306"/>
          </a:xfrm>
          <a:prstGeom prst="rect">
            <a:avLst/>
          </a:prstGeom>
          <a:noFill/>
          <a:ln>
            <a:noFill/>
          </a:ln>
        </p:spPr>
      </p:pic>
      <p:pic>
        <p:nvPicPr>
          <p:cNvPr id="102" name="Google Shape;102;p16"/>
          <p:cNvPicPr preferRelativeResize="0"/>
          <p:nvPr/>
        </p:nvPicPr>
        <p:blipFill>
          <a:blip r:embed="rId7">
            <a:alphaModFix/>
          </a:blip>
          <a:stretch>
            <a:fillRect/>
          </a:stretch>
        </p:blipFill>
        <p:spPr>
          <a:xfrm>
            <a:off x="342025" y="3085200"/>
            <a:ext cx="3833275" cy="1609475"/>
          </a:xfrm>
          <a:prstGeom prst="rect">
            <a:avLst/>
          </a:prstGeom>
          <a:noFill/>
          <a:ln>
            <a:noFill/>
          </a:ln>
        </p:spPr>
      </p:pic>
      <p:pic>
        <p:nvPicPr>
          <p:cNvPr id="103" name="Google Shape;103;p16"/>
          <p:cNvPicPr preferRelativeResize="0"/>
          <p:nvPr/>
        </p:nvPicPr>
        <p:blipFill>
          <a:blip r:embed="rId8">
            <a:alphaModFix/>
          </a:blip>
          <a:stretch>
            <a:fillRect/>
          </a:stretch>
        </p:blipFill>
        <p:spPr>
          <a:xfrm>
            <a:off x="468375" y="1487775"/>
            <a:ext cx="8207233" cy="591337"/>
          </a:xfrm>
          <a:prstGeom prst="rect">
            <a:avLst/>
          </a:prstGeom>
          <a:noFill/>
          <a:ln>
            <a:noFill/>
          </a:ln>
        </p:spPr>
      </p:pic>
      <p:sp>
        <p:nvSpPr>
          <p:cNvPr id="104" name="Google Shape;104;p16"/>
          <p:cNvSpPr txBox="1"/>
          <p:nvPr>
            <p:ph idx="1" type="body"/>
          </p:nvPr>
        </p:nvSpPr>
        <p:spPr>
          <a:xfrm>
            <a:off x="2571150" y="2475600"/>
            <a:ext cx="1422600" cy="549900"/>
          </a:xfrm>
          <a:prstGeom prst="rect">
            <a:avLst/>
          </a:prstGeom>
        </p:spPr>
        <p:txBody>
          <a:bodyPr anchorCtr="0" anchor="t" bIns="91425" lIns="91425" spcFirstLastPara="1" rIns="91425" wrap="square" tIns="91425">
            <a:normAutofit fontScale="55000"/>
          </a:bodyPr>
          <a:lstStyle/>
          <a:p>
            <a:pPr indent="0" lvl="0" marL="0" rtl="0" algn="l">
              <a:lnSpc>
                <a:spcPct val="100000"/>
              </a:lnSpc>
              <a:spcBef>
                <a:spcPts val="0"/>
              </a:spcBef>
              <a:spcAft>
                <a:spcPts val="0"/>
              </a:spcAft>
              <a:buNone/>
            </a:pPr>
            <a:r>
              <a:rPr b="1" lang="vi"/>
              <a:t>Fig. 12: Beacon Frame Control Field</a:t>
            </a:r>
            <a:endParaRPr/>
          </a:p>
        </p:txBody>
      </p:sp>
      <p:sp>
        <p:nvSpPr>
          <p:cNvPr id="105" name="Google Shape;105;p16"/>
          <p:cNvSpPr txBox="1"/>
          <p:nvPr>
            <p:ph idx="1" type="body"/>
          </p:nvPr>
        </p:nvSpPr>
        <p:spPr>
          <a:xfrm>
            <a:off x="468375" y="4734775"/>
            <a:ext cx="35253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15: Information on AP (similar to that in question 1)</a:t>
            </a:r>
            <a:endParaRPr/>
          </a:p>
        </p:txBody>
      </p:sp>
      <p:sp>
        <p:nvSpPr>
          <p:cNvPr id="106" name="Google Shape;106;p16"/>
          <p:cNvSpPr txBox="1"/>
          <p:nvPr>
            <p:ph idx="1" type="body"/>
          </p:nvPr>
        </p:nvSpPr>
        <p:spPr>
          <a:xfrm>
            <a:off x="4865250" y="3159675"/>
            <a:ext cx="35253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14: AP’s MAC address</a:t>
            </a:r>
            <a:endParaRPr/>
          </a:p>
        </p:txBody>
      </p:sp>
      <p:sp>
        <p:nvSpPr>
          <p:cNvPr id="107" name="Google Shape;107;p16"/>
          <p:cNvSpPr txBox="1"/>
          <p:nvPr>
            <p:ph idx="1" type="body"/>
          </p:nvPr>
        </p:nvSpPr>
        <p:spPr>
          <a:xfrm>
            <a:off x="3330950" y="2002900"/>
            <a:ext cx="35253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11: Filter beacons on Wireshark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5486877" y="4207825"/>
            <a:ext cx="34602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20: Data rate measured on client station</a:t>
            </a:r>
            <a:endParaRPr/>
          </a:p>
        </p:txBody>
      </p:sp>
      <p:sp>
        <p:nvSpPr>
          <p:cNvPr id="113" name="Google Shape;113;p17"/>
          <p:cNvSpPr txBox="1"/>
          <p:nvPr>
            <p:ph idx="1" type="body"/>
          </p:nvPr>
        </p:nvSpPr>
        <p:spPr>
          <a:xfrm>
            <a:off x="190500" y="472375"/>
            <a:ext cx="8953500" cy="1365600"/>
          </a:xfrm>
          <a:prstGeom prst="rect">
            <a:avLst/>
          </a:prstGeom>
        </p:spPr>
        <p:txBody>
          <a:bodyPr anchorCtr="0" anchor="t" bIns="91425" lIns="91425" spcFirstLastPara="1" rIns="91425" wrap="square" tIns="91425">
            <a:normAutofit/>
          </a:bodyPr>
          <a:lstStyle/>
          <a:p>
            <a:pPr indent="-311150" lvl="0" marL="457200" rtl="0" algn="l">
              <a:lnSpc>
                <a:spcPct val="90000"/>
              </a:lnSpc>
              <a:spcBef>
                <a:spcPts val="0"/>
              </a:spcBef>
              <a:spcAft>
                <a:spcPts val="0"/>
              </a:spcAft>
              <a:buSzPts val="1300"/>
              <a:buAutoNum type="arabicPeriod"/>
            </a:pPr>
            <a:r>
              <a:rPr lang="vi" sz="1300"/>
              <a:t>Connect both stations to the same AP. Select a station to be server and the other to be client.</a:t>
            </a:r>
            <a:endParaRPr sz="1300"/>
          </a:p>
          <a:p>
            <a:pPr indent="-311150" lvl="0" marL="457200" rtl="0" algn="l">
              <a:lnSpc>
                <a:spcPct val="90000"/>
              </a:lnSpc>
              <a:spcBef>
                <a:spcPts val="1000"/>
              </a:spcBef>
              <a:spcAft>
                <a:spcPts val="0"/>
              </a:spcAft>
              <a:buSzPts val="1300"/>
              <a:buAutoNum type="arabicPeriod"/>
            </a:pPr>
            <a:r>
              <a:rPr lang="vi" sz="1300"/>
              <a:t>On the server station, type in command line “ifconfig” to get the private IP address. Then, type “iperf -s” to set it as server. (Fig. 17)</a:t>
            </a:r>
            <a:endParaRPr sz="1300"/>
          </a:p>
          <a:p>
            <a:pPr indent="-311150" lvl="0" marL="457200" rtl="0" algn="l">
              <a:lnSpc>
                <a:spcPct val="90000"/>
              </a:lnSpc>
              <a:spcBef>
                <a:spcPts val="1000"/>
              </a:spcBef>
              <a:spcAft>
                <a:spcPts val="1000"/>
              </a:spcAft>
              <a:buSzPts val="1300"/>
              <a:buAutoNum type="arabicPeriod"/>
            </a:pPr>
            <a:r>
              <a:rPr lang="vi" sz="1300"/>
              <a:t>On the client station, type in command line “iperf -c 192.168.0.103 -p 5001”, where “-c” is followed by </a:t>
            </a:r>
            <a:r>
              <a:rPr lang="vi" sz="1300"/>
              <a:t>the server’s IP address, and “-p” is followed by the port displayed by the server. (Fig. 18)</a:t>
            </a:r>
            <a:endParaRPr sz="1300"/>
          </a:p>
        </p:txBody>
      </p:sp>
      <p:sp>
        <p:nvSpPr>
          <p:cNvPr id="114" name="Google Shape;114;p17"/>
          <p:cNvSpPr txBox="1"/>
          <p:nvPr>
            <p:ph idx="1" type="body"/>
          </p:nvPr>
        </p:nvSpPr>
        <p:spPr>
          <a:xfrm>
            <a:off x="69100" y="162800"/>
            <a:ext cx="6206700" cy="3621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vi"/>
              <a:t>5, Measure data rate with 2 stations connected to the same AP</a:t>
            </a:r>
            <a:endParaRPr b="1"/>
          </a:p>
        </p:txBody>
      </p:sp>
      <p:pic>
        <p:nvPicPr>
          <p:cNvPr id="115" name="Google Shape;115;p17"/>
          <p:cNvPicPr preferRelativeResize="0"/>
          <p:nvPr/>
        </p:nvPicPr>
        <p:blipFill rotWithShape="1">
          <a:blip r:embed="rId3">
            <a:alphaModFix/>
          </a:blip>
          <a:srcRect b="48285" l="0" r="0" t="0"/>
          <a:stretch/>
        </p:blipFill>
        <p:spPr>
          <a:xfrm>
            <a:off x="181425" y="1968225"/>
            <a:ext cx="4201350" cy="603525"/>
          </a:xfrm>
          <a:prstGeom prst="rect">
            <a:avLst/>
          </a:prstGeom>
          <a:noFill/>
          <a:ln>
            <a:noFill/>
          </a:ln>
        </p:spPr>
      </p:pic>
      <p:pic>
        <p:nvPicPr>
          <p:cNvPr id="116" name="Google Shape;116;p17"/>
          <p:cNvPicPr preferRelativeResize="0"/>
          <p:nvPr/>
        </p:nvPicPr>
        <p:blipFill>
          <a:blip r:embed="rId3">
            <a:alphaModFix/>
          </a:blip>
          <a:stretch>
            <a:fillRect/>
          </a:stretch>
        </p:blipFill>
        <p:spPr>
          <a:xfrm>
            <a:off x="181425" y="3054700"/>
            <a:ext cx="4201350" cy="1034175"/>
          </a:xfrm>
          <a:prstGeom prst="rect">
            <a:avLst/>
          </a:prstGeom>
          <a:noFill/>
          <a:ln>
            <a:noFill/>
          </a:ln>
        </p:spPr>
      </p:pic>
      <p:sp>
        <p:nvSpPr>
          <p:cNvPr id="117" name="Google Shape;117;p17"/>
          <p:cNvSpPr txBox="1"/>
          <p:nvPr>
            <p:ph idx="1" type="body"/>
          </p:nvPr>
        </p:nvSpPr>
        <p:spPr>
          <a:xfrm>
            <a:off x="909900" y="2571750"/>
            <a:ext cx="27030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17: Station set to server station</a:t>
            </a:r>
            <a:endParaRPr/>
          </a:p>
        </p:txBody>
      </p:sp>
      <p:pic>
        <p:nvPicPr>
          <p:cNvPr id="118" name="Google Shape;118;p17"/>
          <p:cNvPicPr preferRelativeResize="0"/>
          <p:nvPr/>
        </p:nvPicPr>
        <p:blipFill rotWithShape="1">
          <a:blip r:embed="rId4">
            <a:alphaModFix/>
          </a:blip>
          <a:srcRect b="46737" l="0" r="3297" t="0"/>
          <a:stretch/>
        </p:blipFill>
        <p:spPr>
          <a:xfrm>
            <a:off x="4649800" y="1968225"/>
            <a:ext cx="4297301" cy="517800"/>
          </a:xfrm>
          <a:prstGeom prst="rect">
            <a:avLst/>
          </a:prstGeom>
          <a:noFill/>
          <a:ln>
            <a:noFill/>
          </a:ln>
        </p:spPr>
      </p:pic>
      <p:pic>
        <p:nvPicPr>
          <p:cNvPr id="119" name="Google Shape;119;p17"/>
          <p:cNvPicPr preferRelativeResize="0"/>
          <p:nvPr/>
        </p:nvPicPr>
        <p:blipFill>
          <a:blip r:embed="rId4">
            <a:alphaModFix/>
          </a:blip>
          <a:stretch>
            <a:fillRect/>
          </a:stretch>
        </p:blipFill>
        <p:spPr>
          <a:xfrm>
            <a:off x="4649800" y="3054700"/>
            <a:ext cx="4340525" cy="1034175"/>
          </a:xfrm>
          <a:prstGeom prst="rect">
            <a:avLst/>
          </a:prstGeom>
          <a:noFill/>
          <a:ln>
            <a:noFill/>
          </a:ln>
        </p:spPr>
      </p:pic>
      <p:sp>
        <p:nvSpPr>
          <p:cNvPr id="120" name="Google Shape;120;p17"/>
          <p:cNvSpPr txBox="1"/>
          <p:nvPr>
            <p:ph idx="1" type="body"/>
          </p:nvPr>
        </p:nvSpPr>
        <p:spPr>
          <a:xfrm>
            <a:off x="5517600" y="2571750"/>
            <a:ext cx="27531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18: Station set to client station</a:t>
            </a:r>
            <a:endParaRPr/>
          </a:p>
        </p:txBody>
      </p:sp>
      <p:sp>
        <p:nvSpPr>
          <p:cNvPr id="121" name="Google Shape;121;p17"/>
          <p:cNvSpPr txBox="1"/>
          <p:nvPr>
            <p:ph idx="1" type="body"/>
          </p:nvPr>
        </p:nvSpPr>
        <p:spPr>
          <a:xfrm>
            <a:off x="834600" y="4207825"/>
            <a:ext cx="29079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19: Data rate measured on server station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 type="body"/>
          </p:nvPr>
        </p:nvSpPr>
        <p:spPr>
          <a:xfrm>
            <a:off x="6259300" y="948650"/>
            <a:ext cx="2761200" cy="4013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vi" sz="1400"/>
              <a:t>Conclusion:</a:t>
            </a:r>
            <a:endParaRPr b="1" sz="1400"/>
          </a:p>
          <a:p>
            <a:pPr indent="0" lvl="0" marL="0" rtl="0" algn="l">
              <a:lnSpc>
                <a:spcPct val="100000"/>
              </a:lnSpc>
              <a:spcBef>
                <a:spcPts val="1000"/>
              </a:spcBef>
              <a:spcAft>
                <a:spcPts val="0"/>
              </a:spcAft>
              <a:buNone/>
            </a:pPr>
            <a:r>
              <a:rPr lang="vi" sz="1400"/>
              <a:t>In the distance of around 0m to 7m from the AP, the data rate, though experiences a slight decrease, stays relatively stable in an optimal range of around 2 to 3 Mbits/sec. Data rate would decrease significantly outside this range, staying at around only 1 Mbits/sec at 12m.</a:t>
            </a:r>
            <a:endParaRPr sz="1400"/>
          </a:p>
          <a:p>
            <a:pPr indent="0" lvl="0" marL="0" rtl="0" algn="l">
              <a:lnSpc>
                <a:spcPct val="100000"/>
              </a:lnSpc>
              <a:spcBef>
                <a:spcPts val="1000"/>
              </a:spcBef>
              <a:spcAft>
                <a:spcPts val="1000"/>
              </a:spcAft>
              <a:buNone/>
            </a:pPr>
            <a:r>
              <a:rPr lang="vi" sz="1400"/>
              <a:t>Outside the optimal range, data rate decreases with signal strength, and the effect of obstacles and distance is much more significant. The data transfer interval between 2 also increases.</a:t>
            </a:r>
            <a:endParaRPr sz="1400"/>
          </a:p>
        </p:txBody>
      </p:sp>
      <p:sp>
        <p:nvSpPr>
          <p:cNvPr id="127" name="Google Shape;127;p18"/>
          <p:cNvSpPr txBox="1"/>
          <p:nvPr>
            <p:ph idx="1" type="body"/>
          </p:nvPr>
        </p:nvSpPr>
        <p:spPr>
          <a:xfrm>
            <a:off x="1260425" y="3869275"/>
            <a:ext cx="29079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23: 12m from the AP (door open)</a:t>
            </a:r>
            <a:endParaRPr/>
          </a:p>
        </p:txBody>
      </p:sp>
      <p:sp>
        <p:nvSpPr>
          <p:cNvPr id="128" name="Google Shape;128;p18"/>
          <p:cNvSpPr txBox="1"/>
          <p:nvPr>
            <p:ph idx="1" type="body"/>
          </p:nvPr>
        </p:nvSpPr>
        <p:spPr>
          <a:xfrm>
            <a:off x="123600" y="239925"/>
            <a:ext cx="8896800" cy="90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000"/>
              </a:spcAft>
              <a:buNone/>
            </a:pPr>
            <a:r>
              <a:rPr lang="vi" sz="1400"/>
              <a:t>To analyze the impact of signal strength on data rate, we measured the data rate (with the same server-client method) in different configurations that result in different signal rate, specifically positions with different distances to the AP (which is a method of altering signal strength as demonstrated in question 3).</a:t>
            </a:r>
            <a:endParaRPr sz="1400"/>
          </a:p>
        </p:txBody>
      </p:sp>
      <p:sp>
        <p:nvSpPr>
          <p:cNvPr id="129" name="Google Shape;129;p18"/>
          <p:cNvSpPr txBox="1"/>
          <p:nvPr>
            <p:ph idx="1" type="body"/>
          </p:nvPr>
        </p:nvSpPr>
        <p:spPr>
          <a:xfrm>
            <a:off x="145300" y="-1725"/>
            <a:ext cx="4064700" cy="3735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b="1" lang="vi"/>
              <a:t>6</a:t>
            </a:r>
            <a:r>
              <a:rPr b="1" lang="vi"/>
              <a:t>, Impact of signal strength on data rate</a:t>
            </a:r>
            <a:endParaRPr/>
          </a:p>
        </p:txBody>
      </p:sp>
      <p:pic>
        <p:nvPicPr>
          <p:cNvPr id="130" name="Google Shape;130;p18"/>
          <p:cNvPicPr preferRelativeResize="0"/>
          <p:nvPr/>
        </p:nvPicPr>
        <p:blipFill>
          <a:blip r:embed="rId3">
            <a:alphaModFix/>
          </a:blip>
          <a:stretch>
            <a:fillRect/>
          </a:stretch>
        </p:blipFill>
        <p:spPr>
          <a:xfrm>
            <a:off x="3466575" y="1065916"/>
            <a:ext cx="2656574" cy="1163434"/>
          </a:xfrm>
          <a:prstGeom prst="rect">
            <a:avLst/>
          </a:prstGeom>
          <a:noFill/>
          <a:ln>
            <a:noFill/>
          </a:ln>
        </p:spPr>
      </p:pic>
      <p:pic>
        <p:nvPicPr>
          <p:cNvPr id="131" name="Google Shape;131;p18"/>
          <p:cNvPicPr preferRelativeResize="0"/>
          <p:nvPr/>
        </p:nvPicPr>
        <p:blipFill>
          <a:blip r:embed="rId4">
            <a:alphaModFix/>
          </a:blip>
          <a:stretch>
            <a:fillRect/>
          </a:stretch>
        </p:blipFill>
        <p:spPr>
          <a:xfrm>
            <a:off x="3424150" y="2282800"/>
            <a:ext cx="2656575" cy="716175"/>
          </a:xfrm>
          <a:prstGeom prst="rect">
            <a:avLst/>
          </a:prstGeom>
          <a:noFill/>
          <a:ln>
            <a:noFill/>
          </a:ln>
        </p:spPr>
      </p:pic>
      <p:pic>
        <p:nvPicPr>
          <p:cNvPr id="132" name="Google Shape;132;p18"/>
          <p:cNvPicPr preferRelativeResize="0"/>
          <p:nvPr/>
        </p:nvPicPr>
        <p:blipFill>
          <a:blip r:embed="rId5">
            <a:alphaModFix/>
          </a:blip>
          <a:stretch>
            <a:fillRect/>
          </a:stretch>
        </p:blipFill>
        <p:spPr>
          <a:xfrm>
            <a:off x="3424150" y="3208125"/>
            <a:ext cx="2656582" cy="716175"/>
          </a:xfrm>
          <a:prstGeom prst="rect">
            <a:avLst/>
          </a:prstGeom>
          <a:noFill/>
          <a:ln>
            <a:noFill/>
          </a:ln>
        </p:spPr>
      </p:pic>
      <p:pic>
        <p:nvPicPr>
          <p:cNvPr id="133" name="Google Shape;133;p18"/>
          <p:cNvPicPr preferRelativeResize="0"/>
          <p:nvPr/>
        </p:nvPicPr>
        <p:blipFill>
          <a:blip r:embed="rId6">
            <a:alphaModFix/>
          </a:blip>
          <a:stretch>
            <a:fillRect/>
          </a:stretch>
        </p:blipFill>
        <p:spPr>
          <a:xfrm>
            <a:off x="56113" y="1065925"/>
            <a:ext cx="3389252" cy="716175"/>
          </a:xfrm>
          <a:prstGeom prst="rect">
            <a:avLst/>
          </a:prstGeom>
          <a:noFill/>
          <a:ln>
            <a:noFill/>
          </a:ln>
        </p:spPr>
      </p:pic>
      <p:sp>
        <p:nvSpPr>
          <p:cNvPr id="134" name="Google Shape;134;p18"/>
          <p:cNvSpPr txBox="1"/>
          <p:nvPr>
            <p:ph idx="1" type="body"/>
          </p:nvPr>
        </p:nvSpPr>
        <p:spPr>
          <a:xfrm>
            <a:off x="463900" y="1829775"/>
            <a:ext cx="16368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21: 0m from the AP</a:t>
            </a:r>
            <a:endParaRPr/>
          </a:p>
        </p:txBody>
      </p:sp>
      <p:sp>
        <p:nvSpPr>
          <p:cNvPr id="135" name="Google Shape;135;p18"/>
          <p:cNvSpPr txBox="1"/>
          <p:nvPr>
            <p:ph idx="1" type="body"/>
          </p:nvPr>
        </p:nvSpPr>
        <p:spPr>
          <a:xfrm>
            <a:off x="1302100" y="2943950"/>
            <a:ext cx="29079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22: 7m from the AP</a:t>
            </a:r>
            <a:endParaRPr/>
          </a:p>
        </p:txBody>
      </p:sp>
      <p:pic>
        <p:nvPicPr>
          <p:cNvPr id="136" name="Google Shape;136;p18"/>
          <p:cNvPicPr preferRelativeResize="0"/>
          <p:nvPr/>
        </p:nvPicPr>
        <p:blipFill>
          <a:blip r:embed="rId7">
            <a:alphaModFix/>
          </a:blip>
          <a:stretch>
            <a:fillRect/>
          </a:stretch>
        </p:blipFill>
        <p:spPr>
          <a:xfrm>
            <a:off x="69700" y="4121976"/>
            <a:ext cx="3362125" cy="685975"/>
          </a:xfrm>
          <a:prstGeom prst="rect">
            <a:avLst/>
          </a:prstGeom>
          <a:noFill/>
          <a:ln>
            <a:noFill/>
          </a:ln>
        </p:spPr>
      </p:pic>
      <p:pic>
        <p:nvPicPr>
          <p:cNvPr id="137" name="Google Shape;137;p18"/>
          <p:cNvPicPr preferRelativeResize="0"/>
          <p:nvPr/>
        </p:nvPicPr>
        <p:blipFill>
          <a:blip r:embed="rId8">
            <a:alphaModFix/>
          </a:blip>
          <a:stretch>
            <a:fillRect/>
          </a:stretch>
        </p:blipFill>
        <p:spPr>
          <a:xfrm>
            <a:off x="77325" y="2282800"/>
            <a:ext cx="3346824" cy="716175"/>
          </a:xfrm>
          <a:prstGeom prst="rect">
            <a:avLst/>
          </a:prstGeom>
          <a:noFill/>
          <a:ln>
            <a:noFill/>
          </a:ln>
        </p:spPr>
      </p:pic>
      <p:pic>
        <p:nvPicPr>
          <p:cNvPr id="138" name="Google Shape;138;p18"/>
          <p:cNvPicPr preferRelativeResize="0"/>
          <p:nvPr/>
        </p:nvPicPr>
        <p:blipFill>
          <a:blip r:embed="rId9">
            <a:alphaModFix/>
          </a:blip>
          <a:stretch>
            <a:fillRect/>
          </a:stretch>
        </p:blipFill>
        <p:spPr>
          <a:xfrm>
            <a:off x="69700" y="3208125"/>
            <a:ext cx="3362126" cy="716175"/>
          </a:xfrm>
          <a:prstGeom prst="rect">
            <a:avLst/>
          </a:prstGeom>
          <a:noFill/>
          <a:ln>
            <a:noFill/>
          </a:ln>
        </p:spPr>
      </p:pic>
      <p:sp>
        <p:nvSpPr>
          <p:cNvPr id="139" name="Google Shape;139;p18"/>
          <p:cNvSpPr txBox="1"/>
          <p:nvPr>
            <p:ph idx="1" type="body"/>
          </p:nvPr>
        </p:nvSpPr>
        <p:spPr>
          <a:xfrm>
            <a:off x="1302100" y="4756450"/>
            <a:ext cx="29079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Fig. 24: 12m from the AP (door closed)</a:t>
            </a:r>
            <a:endParaRPr/>
          </a:p>
        </p:txBody>
      </p:sp>
      <p:pic>
        <p:nvPicPr>
          <p:cNvPr id="140" name="Google Shape;140;p18"/>
          <p:cNvPicPr preferRelativeResize="0"/>
          <p:nvPr/>
        </p:nvPicPr>
        <p:blipFill>
          <a:blip r:embed="rId10">
            <a:alphaModFix/>
          </a:blip>
          <a:stretch>
            <a:fillRect/>
          </a:stretch>
        </p:blipFill>
        <p:spPr>
          <a:xfrm>
            <a:off x="3431825" y="4121975"/>
            <a:ext cx="2656576" cy="68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1" type="body"/>
          </p:nvPr>
        </p:nvSpPr>
        <p:spPr>
          <a:xfrm>
            <a:off x="123600" y="189450"/>
            <a:ext cx="9020400" cy="8739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vi" sz="1400"/>
              <a:t>To analyze the impact of interference on throughput, we measured the signal level and data rate at different distances to the AP. The interference will be created by running a microwave, and throughput will be measured at distances with and without the interference.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vi" sz="1400"/>
              <a:t>We used the server-client method to measure throughput, but we used the command line “iperf -c 192.168.0.103 -p 5001 -t 60 - i 1” to display the values continuously in a 60-second interval. Note that the microwave is placed at 2m from the AP, and the client station is next to the AP.</a:t>
            </a:r>
            <a:endParaRPr sz="1400"/>
          </a:p>
        </p:txBody>
      </p:sp>
      <p:sp>
        <p:nvSpPr>
          <p:cNvPr id="146" name="Google Shape;146;p19"/>
          <p:cNvSpPr txBox="1"/>
          <p:nvPr>
            <p:ph idx="1" type="body"/>
          </p:nvPr>
        </p:nvSpPr>
        <p:spPr>
          <a:xfrm>
            <a:off x="61800" y="4005250"/>
            <a:ext cx="9020400" cy="10647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b="1" lang="vi" sz="1400"/>
              <a:t>Conclusion: </a:t>
            </a:r>
            <a:endParaRPr b="1" sz="1400"/>
          </a:p>
          <a:p>
            <a:pPr indent="0" lvl="0" marL="0" rtl="0" algn="l">
              <a:lnSpc>
                <a:spcPct val="100000"/>
              </a:lnSpc>
              <a:spcBef>
                <a:spcPts val="0"/>
              </a:spcBef>
              <a:spcAft>
                <a:spcPts val="0"/>
              </a:spcAft>
              <a:buNone/>
            </a:pPr>
            <a:r>
              <a:rPr lang="vi" sz="1400"/>
              <a:t>Note that our device could not measure noise level and SNR, but it could be derived from the measurements that signal strength is relatively unaffected by interference. The real impact is on SNR ratio, which is not displayed here, but illustrated by the measurement of throughput. It is evident that data rate is heavily influenced and even dropped to 0 in-between when interference is created.</a:t>
            </a:r>
            <a:endParaRPr sz="1400"/>
          </a:p>
          <a:p>
            <a:pPr indent="0" lvl="0" marL="0" rtl="0" algn="l">
              <a:lnSpc>
                <a:spcPct val="100000"/>
              </a:lnSpc>
              <a:spcBef>
                <a:spcPts val="0"/>
              </a:spcBef>
              <a:spcAft>
                <a:spcPts val="0"/>
              </a:spcAft>
              <a:buNone/>
            </a:pPr>
            <a:r>
              <a:rPr lang="vi" sz="1400"/>
              <a:t>Hence, the stronger interference is, the lower and weaker throughput becomes.</a:t>
            </a:r>
            <a:endParaRPr sz="1400"/>
          </a:p>
        </p:txBody>
      </p:sp>
      <p:sp>
        <p:nvSpPr>
          <p:cNvPr id="147" name="Google Shape;147;p19"/>
          <p:cNvSpPr txBox="1"/>
          <p:nvPr>
            <p:ph idx="1" type="body"/>
          </p:nvPr>
        </p:nvSpPr>
        <p:spPr>
          <a:xfrm>
            <a:off x="69100" y="-77925"/>
            <a:ext cx="3727500" cy="399300"/>
          </a:xfrm>
          <a:prstGeom prst="rect">
            <a:avLst/>
          </a:prstGeom>
        </p:spPr>
        <p:txBody>
          <a:bodyPr anchorCtr="0" anchor="t" bIns="91425" lIns="91425" spcFirstLastPara="1" rIns="91425" wrap="square" tIns="91425">
            <a:normAutofit fontScale="77500"/>
          </a:bodyPr>
          <a:lstStyle/>
          <a:p>
            <a:pPr indent="0" lvl="0" marL="0" rtl="0" algn="l">
              <a:lnSpc>
                <a:spcPct val="100000"/>
              </a:lnSpc>
              <a:spcBef>
                <a:spcPts val="0"/>
              </a:spcBef>
              <a:spcAft>
                <a:spcPts val="0"/>
              </a:spcAft>
              <a:buNone/>
            </a:pPr>
            <a:r>
              <a:rPr b="1" lang="vi"/>
              <a:t>7, Impact of interference on throughput</a:t>
            </a:r>
            <a:endParaRPr/>
          </a:p>
        </p:txBody>
      </p:sp>
      <p:sp>
        <p:nvSpPr>
          <p:cNvPr id="148" name="Google Shape;148;p19"/>
          <p:cNvSpPr txBox="1"/>
          <p:nvPr>
            <p:ph idx="1" type="body"/>
          </p:nvPr>
        </p:nvSpPr>
        <p:spPr>
          <a:xfrm>
            <a:off x="3377050" y="994450"/>
            <a:ext cx="16368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Microwave off</a:t>
            </a:r>
            <a:endParaRPr/>
          </a:p>
        </p:txBody>
      </p:sp>
      <p:pic>
        <p:nvPicPr>
          <p:cNvPr id="149" name="Google Shape;149;p19"/>
          <p:cNvPicPr preferRelativeResize="0"/>
          <p:nvPr/>
        </p:nvPicPr>
        <p:blipFill rotWithShape="1">
          <a:blip r:embed="rId3">
            <a:alphaModFix/>
          </a:blip>
          <a:srcRect b="69786" l="0" r="0" t="0"/>
          <a:stretch/>
        </p:blipFill>
        <p:spPr>
          <a:xfrm>
            <a:off x="2718350" y="1313650"/>
            <a:ext cx="3106600" cy="1064574"/>
          </a:xfrm>
          <a:prstGeom prst="rect">
            <a:avLst/>
          </a:prstGeom>
          <a:noFill/>
          <a:ln>
            <a:noFill/>
          </a:ln>
        </p:spPr>
      </p:pic>
      <p:pic>
        <p:nvPicPr>
          <p:cNvPr id="150" name="Google Shape;150;p19"/>
          <p:cNvPicPr preferRelativeResize="0"/>
          <p:nvPr/>
        </p:nvPicPr>
        <p:blipFill rotWithShape="1">
          <a:blip r:embed="rId4">
            <a:alphaModFix/>
          </a:blip>
          <a:srcRect b="75162" l="0" r="0" t="0"/>
          <a:stretch/>
        </p:blipFill>
        <p:spPr>
          <a:xfrm>
            <a:off x="2718350" y="3356925"/>
            <a:ext cx="3106600" cy="562100"/>
          </a:xfrm>
          <a:prstGeom prst="rect">
            <a:avLst/>
          </a:prstGeom>
          <a:noFill/>
          <a:ln>
            <a:noFill/>
          </a:ln>
        </p:spPr>
      </p:pic>
      <p:pic>
        <p:nvPicPr>
          <p:cNvPr id="151" name="Google Shape;151;p19"/>
          <p:cNvPicPr preferRelativeResize="0"/>
          <p:nvPr/>
        </p:nvPicPr>
        <p:blipFill rotWithShape="1">
          <a:blip r:embed="rId3">
            <a:alphaModFix/>
          </a:blip>
          <a:srcRect b="25610" l="0" r="4707" t="57789"/>
          <a:stretch/>
        </p:blipFill>
        <p:spPr>
          <a:xfrm>
            <a:off x="2718350" y="2510850"/>
            <a:ext cx="3106600" cy="713450"/>
          </a:xfrm>
          <a:prstGeom prst="rect">
            <a:avLst/>
          </a:prstGeom>
          <a:noFill/>
          <a:ln>
            <a:noFill/>
          </a:ln>
        </p:spPr>
      </p:pic>
      <p:pic>
        <p:nvPicPr>
          <p:cNvPr id="152" name="Google Shape;152;p19"/>
          <p:cNvPicPr preferRelativeResize="0"/>
          <p:nvPr/>
        </p:nvPicPr>
        <p:blipFill rotWithShape="1">
          <a:blip r:embed="rId3">
            <a:alphaModFix/>
          </a:blip>
          <a:srcRect b="46442" l="0" r="27881" t="30166"/>
          <a:stretch/>
        </p:blipFill>
        <p:spPr>
          <a:xfrm>
            <a:off x="5901150" y="1313250"/>
            <a:ext cx="2688576" cy="1064574"/>
          </a:xfrm>
          <a:prstGeom prst="rect">
            <a:avLst/>
          </a:prstGeom>
          <a:noFill/>
          <a:ln>
            <a:noFill/>
          </a:ln>
        </p:spPr>
      </p:pic>
      <p:pic>
        <p:nvPicPr>
          <p:cNvPr id="153" name="Google Shape;153;p19"/>
          <p:cNvPicPr preferRelativeResize="0"/>
          <p:nvPr/>
        </p:nvPicPr>
        <p:blipFill rotWithShape="1">
          <a:blip r:embed="rId3">
            <a:alphaModFix/>
          </a:blip>
          <a:srcRect b="0" l="0" r="21580" t="78088"/>
          <a:stretch/>
        </p:blipFill>
        <p:spPr>
          <a:xfrm>
            <a:off x="5905675" y="2510850"/>
            <a:ext cx="2688576" cy="713450"/>
          </a:xfrm>
          <a:prstGeom prst="rect">
            <a:avLst/>
          </a:prstGeom>
          <a:noFill/>
          <a:ln>
            <a:noFill/>
          </a:ln>
        </p:spPr>
      </p:pic>
      <p:pic>
        <p:nvPicPr>
          <p:cNvPr id="154" name="Google Shape;154;p19"/>
          <p:cNvPicPr preferRelativeResize="0"/>
          <p:nvPr/>
        </p:nvPicPr>
        <p:blipFill rotWithShape="1">
          <a:blip r:embed="rId4">
            <a:alphaModFix/>
          </a:blip>
          <a:srcRect b="34215" l="0" r="20337" t="29144"/>
          <a:stretch/>
        </p:blipFill>
        <p:spPr>
          <a:xfrm>
            <a:off x="5901150" y="3356925"/>
            <a:ext cx="2688575" cy="762975"/>
          </a:xfrm>
          <a:prstGeom prst="rect">
            <a:avLst/>
          </a:prstGeom>
          <a:noFill/>
          <a:ln>
            <a:noFill/>
          </a:ln>
        </p:spPr>
      </p:pic>
      <p:sp>
        <p:nvSpPr>
          <p:cNvPr id="155" name="Google Shape;155;p19"/>
          <p:cNvSpPr txBox="1"/>
          <p:nvPr>
            <p:ph idx="1" type="body"/>
          </p:nvPr>
        </p:nvSpPr>
        <p:spPr>
          <a:xfrm>
            <a:off x="6431563" y="994450"/>
            <a:ext cx="16368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Microwave on</a:t>
            </a:r>
            <a:endParaRPr/>
          </a:p>
        </p:txBody>
      </p:sp>
      <p:sp>
        <p:nvSpPr>
          <p:cNvPr id="156" name="Google Shape;156;p19"/>
          <p:cNvSpPr txBox="1"/>
          <p:nvPr>
            <p:ph idx="1" type="body"/>
          </p:nvPr>
        </p:nvSpPr>
        <p:spPr>
          <a:xfrm>
            <a:off x="-7100" y="2486425"/>
            <a:ext cx="3777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2m</a:t>
            </a:r>
            <a:endParaRPr/>
          </a:p>
        </p:txBody>
      </p:sp>
      <p:sp>
        <p:nvSpPr>
          <p:cNvPr id="157" name="Google Shape;157;p19"/>
          <p:cNvSpPr txBox="1"/>
          <p:nvPr>
            <p:ph idx="1" type="body"/>
          </p:nvPr>
        </p:nvSpPr>
        <p:spPr>
          <a:xfrm>
            <a:off x="642175" y="994450"/>
            <a:ext cx="16368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Distance to microwave</a:t>
            </a:r>
            <a:endParaRPr/>
          </a:p>
        </p:txBody>
      </p:sp>
      <p:sp>
        <p:nvSpPr>
          <p:cNvPr id="158" name="Google Shape;158;p19"/>
          <p:cNvSpPr txBox="1"/>
          <p:nvPr>
            <p:ph idx="1" type="body"/>
          </p:nvPr>
        </p:nvSpPr>
        <p:spPr>
          <a:xfrm>
            <a:off x="-7100" y="3394675"/>
            <a:ext cx="3777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5m</a:t>
            </a:r>
            <a:endParaRPr/>
          </a:p>
        </p:txBody>
      </p:sp>
      <p:sp>
        <p:nvSpPr>
          <p:cNvPr id="159" name="Google Shape;159;p19"/>
          <p:cNvSpPr txBox="1"/>
          <p:nvPr>
            <p:ph idx="1" type="body"/>
          </p:nvPr>
        </p:nvSpPr>
        <p:spPr>
          <a:xfrm>
            <a:off x="-7100" y="1396700"/>
            <a:ext cx="377700" cy="3192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1200"/>
              </a:spcAft>
              <a:buNone/>
            </a:pPr>
            <a:r>
              <a:rPr b="1" lang="vi"/>
              <a:t>0m</a:t>
            </a:r>
            <a:endParaRPr/>
          </a:p>
        </p:txBody>
      </p:sp>
      <p:pic>
        <p:nvPicPr>
          <p:cNvPr id="160" name="Google Shape;160;p19"/>
          <p:cNvPicPr preferRelativeResize="0"/>
          <p:nvPr/>
        </p:nvPicPr>
        <p:blipFill>
          <a:blip r:embed="rId5">
            <a:alphaModFix/>
          </a:blip>
          <a:stretch>
            <a:fillRect/>
          </a:stretch>
        </p:blipFill>
        <p:spPr>
          <a:xfrm>
            <a:off x="370600" y="1320500"/>
            <a:ext cx="2271551" cy="562100"/>
          </a:xfrm>
          <a:prstGeom prst="rect">
            <a:avLst/>
          </a:prstGeom>
          <a:noFill/>
          <a:ln>
            <a:noFill/>
          </a:ln>
        </p:spPr>
      </p:pic>
      <p:pic>
        <p:nvPicPr>
          <p:cNvPr id="161" name="Google Shape;161;p19"/>
          <p:cNvPicPr preferRelativeResize="0"/>
          <p:nvPr/>
        </p:nvPicPr>
        <p:blipFill>
          <a:blip r:embed="rId6">
            <a:alphaModFix/>
          </a:blip>
          <a:stretch>
            <a:fillRect/>
          </a:stretch>
        </p:blipFill>
        <p:spPr>
          <a:xfrm>
            <a:off x="370600" y="3356925"/>
            <a:ext cx="2271551" cy="500675"/>
          </a:xfrm>
          <a:prstGeom prst="rect">
            <a:avLst/>
          </a:prstGeom>
          <a:noFill/>
          <a:ln>
            <a:noFill/>
          </a:ln>
        </p:spPr>
      </p:pic>
      <p:pic>
        <p:nvPicPr>
          <p:cNvPr id="162" name="Google Shape;162;p19"/>
          <p:cNvPicPr preferRelativeResize="0"/>
          <p:nvPr/>
        </p:nvPicPr>
        <p:blipFill>
          <a:blip r:embed="rId7">
            <a:alphaModFix/>
          </a:blip>
          <a:stretch>
            <a:fillRect/>
          </a:stretch>
        </p:blipFill>
        <p:spPr>
          <a:xfrm>
            <a:off x="370600" y="2521000"/>
            <a:ext cx="2271550" cy="50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