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1"/>
  </p:notesMasterIdLst>
  <p:sldIdLst>
    <p:sldId id="256" r:id="rId2"/>
    <p:sldId id="286" r:id="rId3"/>
    <p:sldId id="277" r:id="rId4"/>
    <p:sldId id="276" r:id="rId5"/>
    <p:sldId id="258" r:id="rId6"/>
    <p:sldId id="259" r:id="rId7"/>
    <p:sldId id="274" r:id="rId8"/>
    <p:sldId id="262" r:id="rId9"/>
    <p:sldId id="270" r:id="rId10"/>
    <p:sldId id="271" r:id="rId11"/>
    <p:sldId id="260" r:id="rId12"/>
    <p:sldId id="261" r:id="rId13"/>
    <p:sldId id="278" r:id="rId14"/>
    <p:sldId id="263" r:id="rId15"/>
    <p:sldId id="264" r:id="rId16"/>
    <p:sldId id="265" r:id="rId17"/>
    <p:sldId id="283" r:id="rId18"/>
    <p:sldId id="266" r:id="rId19"/>
    <p:sldId id="285" r:id="rId20"/>
    <p:sldId id="272" r:id="rId21"/>
    <p:sldId id="267" r:id="rId22"/>
    <p:sldId id="268" r:id="rId23"/>
    <p:sldId id="269" r:id="rId24"/>
    <p:sldId id="279" r:id="rId25"/>
    <p:sldId id="280" r:id="rId26"/>
    <p:sldId id="273" r:id="rId27"/>
    <p:sldId id="281" r:id="rId28"/>
    <p:sldId id="282" r:id="rId29"/>
    <p:sldId id="275"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Lst>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fau, Diana V" initials="PDV" lastIdx="6" clrIdx="0">
    <p:extLst>
      <p:ext uri="{19B8F6BF-5375-455C-9EA6-DF929625EA0E}">
        <p15:presenceInfo xmlns:p15="http://schemas.microsoft.com/office/powerpoint/2012/main" userId="Pfau, Diana 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13" autoAdjust="0"/>
    <p:restoredTop sz="94679"/>
  </p:normalViewPr>
  <p:slideViewPr>
    <p:cSldViewPr snapToGrid="0" snapToObjects="1">
      <p:cViewPr varScale="1">
        <p:scale>
          <a:sx n="104" d="100"/>
          <a:sy n="104" d="100"/>
        </p:scale>
        <p:origin x="4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5T14:13:17.512" idx="2">
    <p:pos x="10" y="10"/>
    <p:text>examples of what we could know about data protection already?</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05T14:13:55.463" idx="3">
    <p:pos x="10" y="10"/>
    <p:text>What is identified or identifiable?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01T21:02:48.446" idx="1">
    <p:pos x="6877" y="2116"/>
    <p:text>This does not apply where : 
The processing is necessary for entering into, or performance of, a contract between the data subject and a data controller 
The processing is authorised by Union or Member State Law to which the controller is subject and which also lays down suitable measures for safeguarding the data subject´s rights
The processing is based on the data subject´s explicit consent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25CE9-61A6-5042-BF2E-DE86EA75F7C0}" type="datetimeFigureOut">
              <a:rPr lang="en-FI" smtClean="0"/>
              <a:t>3/7/22</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C93DE-6228-9042-97FE-EF75ADBEB92E}" type="slidenum">
              <a:rPr lang="en-FI" smtClean="0"/>
              <a:t>‹#›</a:t>
            </a:fld>
            <a:endParaRPr lang="en-FI"/>
          </a:p>
        </p:txBody>
      </p:sp>
    </p:spTree>
    <p:extLst>
      <p:ext uri="{BB962C8B-B14F-4D97-AF65-F5344CB8AC3E}">
        <p14:creationId xmlns:p14="http://schemas.microsoft.com/office/powerpoint/2010/main" val="129899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8BC93DE-6228-9042-97FE-EF75ADBEB92E}" type="slidenum">
              <a:rPr lang="en-FI" smtClean="0"/>
              <a:t>1</a:t>
            </a:fld>
            <a:endParaRPr lang="en-FI"/>
          </a:p>
        </p:txBody>
      </p:sp>
    </p:spTree>
    <p:extLst>
      <p:ext uri="{BB962C8B-B14F-4D97-AF65-F5344CB8AC3E}">
        <p14:creationId xmlns:p14="http://schemas.microsoft.com/office/powerpoint/2010/main" val="105849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A8BC93DE-6228-9042-97FE-EF75ADBEB92E}" type="slidenum">
              <a:rPr lang="en-FI" smtClean="0"/>
              <a:t>15</a:t>
            </a:fld>
            <a:endParaRPr lang="en-FI"/>
          </a:p>
        </p:txBody>
      </p:sp>
    </p:spTree>
    <p:extLst>
      <p:ext uri="{BB962C8B-B14F-4D97-AF65-F5344CB8AC3E}">
        <p14:creationId xmlns:p14="http://schemas.microsoft.com/office/powerpoint/2010/main" val="47904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FC6A-BA63-A444-89BE-C368AC201B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I"/>
          </a:p>
        </p:txBody>
      </p:sp>
      <p:sp>
        <p:nvSpPr>
          <p:cNvPr id="3" name="Subtitle 2">
            <a:extLst>
              <a:ext uri="{FF2B5EF4-FFF2-40B4-BE49-F238E27FC236}">
                <a16:creationId xmlns:a16="http://schemas.microsoft.com/office/drawing/2014/main" id="{CFA8C221-FB2E-9B4B-A2E3-E969252D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I"/>
          </a:p>
        </p:txBody>
      </p:sp>
      <p:sp>
        <p:nvSpPr>
          <p:cNvPr id="4" name="Date Placeholder 3">
            <a:extLst>
              <a:ext uri="{FF2B5EF4-FFF2-40B4-BE49-F238E27FC236}">
                <a16:creationId xmlns:a16="http://schemas.microsoft.com/office/drawing/2014/main" id="{0404070A-A58C-5547-BF4C-5E076F3CD174}"/>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5" name="Footer Placeholder 4">
            <a:extLst>
              <a:ext uri="{FF2B5EF4-FFF2-40B4-BE49-F238E27FC236}">
                <a16:creationId xmlns:a16="http://schemas.microsoft.com/office/drawing/2014/main" id="{1B8C37D8-6ACF-F54C-927D-F1CDB28B225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E80286BA-D696-4745-AD98-6531AC70CFB7}"/>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215197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352-2707-A640-8913-C236DFF815E0}"/>
              </a:ext>
            </a:extLst>
          </p:cNvPr>
          <p:cNvSpPr>
            <a:spLocks noGrp="1"/>
          </p:cNvSpPr>
          <p:nvPr>
            <p:ph type="title"/>
          </p:nvPr>
        </p:nvSpPr>
        <p:spPr/>
        <p:txBody>
          <a:bodyPr/>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25F11EA4-C97E-2246-A471-6C3B844228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B79B2086-8B9D-454E-9076-4B62178D69BC}"/>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5" name="Footer Placeholder 4">
            <a:extLst>
              <a:ext uri="{FF2B5EF4-FFF2-40B4-BE49-F238E27FC236}">
                <a16:creationId xmlns:a16="http://schemas.microsoft.com/office/drawing/2014/main" id="{BA66A334-D5D0-1E4F-8CFB-595E38A8C23E}"/>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F6D4E79-C8F6-2A43-BF9B-62DAA1826CD2}"/>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6555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9B929-E45C-3D48-A443-8729ADF1CB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36E67DD9-1FAF-D34C-BBA5-4F22FDE785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FDF3735D-6A17-A249-AE46-B2180D87643B}"/>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5" name="Footer Placeholder 4">
            <a:extLst>
              <a:ext uri="{FF2B5EF4-FFF2-40B4-BE49-F238E27FC236}">
                <a16:creationId xmlns:a16="http://schemas.microsoft.com/office/drawing/2014/main" id="{3E86C954-BB69-EE4E-B729-4FCFE480BAB1}"/>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B2E42549-B0C6-264C-AE10-41B6CE6B4F07}"/>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197931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08EE-DBA3-BF4B-82C1-A226CFD032C4}"/>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BB58BF17-19AF-0144-B179-F4BBDD0B3E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4A52B695-6EEF-074B-B3C2-BE03AB0AC0A0}"/>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5" name="Footer Placeholder 4">
            <a:extLst>
              <a:ext uri="{FF2B5EF4-FFF2-40B4-BE49-F238E27FC236}">
                <a16:creationId xmlns:a16="http://schemas.microsoft.com/office/drawing/2014/main" id="{69C2E5D4-3BBB-AC4A-9502-49813EC3C8D3}"/>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46F5F57-9396-A941-B87C-BACC1973545D}"/>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372107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81BB-5386-9746-9027-F8900B19F7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I"/>
          </a:p>
        </p:txBody>
      </p:sp>
      <p:sp>
        <p:nvSpPr>
          <p:cNvPr id="3" name="Text Placeholder 2">
            <a:extLst>
              <a:ext uri="{FF2B5EF4-FFF2-40B4-BE49-F238E27FC236}">
                <a16:creationId xmlns:a16="http://schemas.microsoft.com/office/drawing/2014/main" id="{7F883A88-BF55-604A-9557-0F0FB8438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FD58779-B151-D644-A241-2D6BE7C189FE}"/>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5" name="Footer Placeholder 4">
            <a:extLst>
              <a:ext uri="{FF2B5EF4-FFF2-40B4-BE49-F238E27FC236}">
                <a16:creationId xmlns:a16="http://schemas.microsoft.com/office/drawing/2014/main" id="{6DDF247A-B9CB-B544-8C1E-AAF90864FC76}"/>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806DCA4-01D7-564F-B7C6-DEC74CBFB0E1}"/>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23674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F9CA-10A2-EB43-9F15-B5EF63EB089A}"/>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C13481A1-24D0-0840-8A11-BEC2D44327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Content Placeholder 3">
            <a:extLst>
              <a:ext uri="{FF2B5EF4-FFF2-40B4-BE49-F238E27FC236}">
                <a16:creationId xmlns:a16="http://schemas.microsoft.com/office/drawing/2014/main" id="{9AAF68C5-E4B9-674E-B85B-1EF3EDCA5B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Date Placeholder 4">
            <a:extLst>
              <a:ext uri="{FF2B5EF4-FFF2-40B4-BE49-F238E27FC236}">
                <a16:creationId xmlns:a16="http://schemas.microsoft.com/office/drawing/2014/main" id="{AC2D37C9-8030-4C4B-9369-842458F3CF91}"/>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6" name="Footer Placeholder 5">
            <a:extLst>
              <a:ext uri="{FF2B5EF4-FFF2-40B4-BE49-F238E27FC236}">
                <a16:creationId xmlns:a16="http://schemas.microsoft.com/office/drawing/2014/main" id="{E80A9B8C-BBF5-C640-A8E1-42FE5F014240}"/>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926458B3-4555-1845-8ABF-32513D3CB767}"/>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413730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EF3F-73F6-8D4F-8A0D-C62B460626FB}"/>
              </a:ext>
            </a:extLst>
          </p:cNvPr>
          <p:cNvSpPr>
            <a:spLocks noGrp="1"/>
          </p:cNvSpPr>
          <p:nvPr>
            <p:ph type="title"/>
          </p:nvPr>
        </p:nvSpPr>
        <p:spPr>
          <a:xfrm>
            <a:off x="839788" y="365125"/>
            <a:ext cx="10515600" cy="1325563"/>
          </a:xfrm>
        </p:spPr>
        <p:txBody>
          <a:bodyPr/>
          <a:lstStyle/>
          <a:p>
            <a:r>
              <a:rPr lang="en-GB"/>
              <a:t>Click to edit Master title style</a:t>
            </a:r>
            <a:endParaRPr lang="en-FI"/>
          </a:p>
        </p:txBody>
      </p:sp>
      <p:sp>
        <p:nvSpPr>
          <p:cNvPr id="3" name="Text Placeholder 2">
            <a:extLst>
              <a:ext uri="{FF2B5EF4-FFF2-40B4-BE49-F238E27FC236}">
                <a16:creationId xmlns:a16="http://schemas.microsoft.com/office/drawing/2014/main" id="{C40F6181-7DD9-9647-96B8-31BAB0CD50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DAF0BD-E8D0-1F46-9820-6B0C4D4A9F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Text Placeholder 4">
            <a:extLst>
              <a:ext uri="{FF2B5EF4-FFF2-40B4-BE49-F238E27FC236}">
                <a16:creationId xmlns:a16="http://schemas.microsoft.com/office/drawing/2014/main" id="{F833EAFD-10D3-D849-8075-8C8409B2C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26BB67-E081-EE48-8B53-DBE472F40D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7" name="Date Placeholder 6">
            <a:extLst>
              <a:ext uri="{FF2B5EF4-FFF2-40B4-BE49-F238E27FC236}">
                <a16:creationId xmlns:a16="http://schemas.microsoft.com/office/drawing/2014/main" id="{3EAC7ECD-E32D-9947-9301-7ED35E6B7A26}"/>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8" name="Footer Placeholder 7">
            <a:extLst>
              <a:ext uri="{FF2B5EF4-FFF2-40B4-BE49-F238E27FC236}">
                <a16:creationId xmlns:a16="http://schemas.microsoft.com/office/drawing/2014/main" id="{7AD1E146-8A8E-3B4A-87E3-978BE9A675E4}"/>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26B606AA-E856-3A45-AB3A-4AEDEEE3EF18}"/>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301872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700-BD2C-A143-B27D-458A4F88A3C9}"/>
              </a:ext>
            </a:extLst>
          </p:cNvPr>
          <p:cNvSpPr>
            <a:spLocks noGrp="1"/>
          </p:cNvSpPr>
          <p:nvPr>
            <p:ph type="title"/>
          </p:nvPr>
        </p:nvSpPr>
        <p:spPr/>
        <p:txBody>
          <a:bodyPr/>
          <a:lstStyle/>
          <a:p>
            <a:r>
              <a:rPr lang="en-GB"/>
              <a:t>Click to edit Master title style</a:t>
            </a:r>
            <a:endParaRPr lang="en-FI"/>
          </a:p>
        </p:txBody>
      </p:sp>
      <p:sp>
        <p:nvSpPr>
          <p:cNvPr id="3" name="Date Placeholder 2">
            <a:extLst>
              <a:ext uri="{FF2B5EF4-FFF2-40B4-BE49-F238E27FC236}">
                <a16:creationId xmlns:a16="http://schemas.microsoft.com/office/drawing/2014/main" id="{F35E8627-496B-DF49-A361-D6DB6209BDDA}"/>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4" name="Footer Placeholder 3">
            <a:extLst>
              <a:ext uri="{FF2B5EF4-FFF2-40B4-BE49-F238E27FC236}">
                <a16:creationId xmlns:a16="http://schemas.microsoft.com/office/drawing/2014/main" id="{56D9CC3E-2740-4C45-B429-522D06BDA976}"/>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FC16020B-B8CA-DC47-A61D-42B43BB059CC}"/>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114284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22748-C9B7-FB43-B5F0-A51B4C90B9A0}"/>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3" name="Footer Placeholder 2">
            <a:extLst>
              <a:ext uri="{FF2B5EF4-FFF2-40B4-BE49-F238E27FC236}">
                <a16:creationId xmlns:a16="http://schemas.microsoft.com/office/drawing/2014/main" id="{3CB7661D-9129-1C4E-A6B7-052937AAD527}"/>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419A361D-9A5F-4349-87E4-9DEB1350F5C2}"/>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404328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BED8-5664-7F42-95CF-686B7E07EA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Content Placeholder 2">
            <a:extLst>
              <a:ext uri="{FF2B5EF4-FFF2-40B4-BE49-F238E27FC236}">
                <a16:creationId xmlns:a16="http://schemas.microsoft.com/office/drawing/2014/main" id="{FDED14D9-D101-364A-933E-AB0FAB317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Text Placeholder 3">
            <a:extLst>
              <a:ext uri="{FF2B5EF4-FFF2-40B4-BE49-F238E27FC236}">
                <a16:creationId xmlns:a16="http://schemas.microsoft.com/office/drawing/2014/main" id="{3F133FF2-A519-E244-AF21-162585F4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3CE6EB-DAED-1A44-ACAF-B91D064CD093}"/>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6" name="Footer Placeholder 5">
            <a:extLst>
              <a:ext uri="{FF2B5EF4-FFF2-40B4-BE49-F238E27FC236}">
                <a16:creationId xmlns:a16="http://schemas.microsoft.com/office/drawing/2014/main" id="{A4EE4834-142A-6A41-9859-B4F0281D1567}"/>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BD2C4150-3CA2-F849-8B69-9F0F0C95C19A}"/>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408945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0E40-DCB6-994F-8881-A39B1090E1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Picture Placeholder 2">
            <a:extLst>
              <a:ext uri="{FF2B5EF4-FFF2-40B4-BE49-F238E27FC236}">
                <a16:creationId xmlns:a16="http://schemas.microsoft.com/office/drawing/2014/main" id="{2235BEBC-F298-EF40-AB97-B6972077D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33312909-74CB-9E48-9ACB-8CF1730F5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3DB9B4-92C7-D742-97C5-8F76E759E6C5}"/>
              </a:ext>
            </a:extLst>
          </p:cNvPr>
          <p:cNvSpPr>
            <a:spLocks noGrp="1"/>
          </p:cNvSpPr>
          <p:nvPr>
            <p:ph type="dt" sz="half" idx="10"/>
          </p:nvPr>
        </p:nvSpPr>
        <p:spPr/>
        <p:txBody>
          <a:bodyPr/>
          <a:lstStyle/>
          <a:p>
            <a:fld id="{7E3DC0EB-BCD5-1E42-BE8E-EF36B695881F}" type="datetimeFigureOut">
              <a:rPr lang="en-FI" smtClean="0"/>
              <a:t>3/7/22</a:t>
            </a:fld>
            <a:endParaRPr lang="en-FI"/>
          </a:p>
        </p:txBody>
      </p:sp>
      <p:sp>
        <p:nvSpPr>
          <p:cNvPr id="6" name="Footer Placeholder 5">
            <a:extLst>
              <a:ext uri="{FF2B5EF4-FFF2-40B4-BE49-F238E27FC236}">
                <a16:creationId xmlns:a16="http://schemas.microsoft.com/office/drawing/2014/main" id="{E706DE2D-B0A5-A442-8700-D95B0E740784}"/>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04377CE0-B5AC-D44A-AEB9-2B42C16C4A25}"/>
              </a:ext>
            </a:extLst>
          </p:cNvPr>
          <p:cNvSpPr>
            <a:spLocks noGrp="1"/>
          </p:cNvSpPr>
          <p:nvPr>
            <p:ph type="sldNum" sz="quarter" idx="12"/>
          </p:nvPr>
        </p:nvSpPr>
        <p:spPr/>
        <p:txBody>
          <a:bodyPr/>
          <a:lstStyle/>
          <a:p>
            <a:fld id="{9E1638F3-CDB5-994E-8489-134A322FA04E}" type="slidenum">
              <a:rPr lang="en-FI" smtClean="0"/>
              <a:t>‹#›</a:t>
            </a:fld>
            <a:endParaRPr lang="en-FI"/>
          </a:p>
        </p:txBody>
      </p:sp>
    </p:spTree>
    <p:extLst>
      <p:ext uri="{BB962C8B-B14F-4D97-AF65-F5344CB8AC3E}">
        <p14:creationId xmlns:p14="http://schemas.microsoft.com/office/powerpoint/2010/main" val="428608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CC123-61A3-C94D-B597-F21921167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I"/>
          </a:p>
        </p:txBody>
      </p:sp>
      <p:sp>
        <p:nvSpPr>
          <p:cNvPr id="3" name="Text Placeholder 2">
            <a:extLst>
              <a:ext uri="{FF2B5EF4-FFF2-40B4-BE49-F238E27FC236}">
                <a16:creationId xmlns:a16="http://schemas.microsoft.com/office/drawing/2014/main" id="{C75E7861-03E2-0D49-B745-A525FA69F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EB69F176-E7CD-914F-80DE-F38697E94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DC0EB-BCD5-1E42-BE8E-EF36B695881F}" type="datetimeFigureOut">
              <a:rPr lang="en-FI" smtClean="0"/>
              <a:t>3/7/22</a:t>
            </a:fld>
            <a:endParaRPr lang="en-FI"/>
          </a:p>
        </p:txBody>
      </p:sp>
      <p:sp>
        <p:nvSpPr>
          <p:cNvPr id="5" name="Footer Placeholder 4">
            <a:extLst>
              <a:ext uri="{FF2B5EF4-FFF2-40B4-BE49-F238E27FC236}">
                <a16:creationId xmlns:a16="http://schemas.microsoft.com/office/drawing/2014/main" id="{C8370BD9-1ABD-D748-8972-35B2D5BFE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733699DD-D246-2A4B-9732-07CA41CD0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638F3-CDB5-994E-8489-134A322FA04E}" type="slidenum">
              <a:rPr lang="en-FI" smtClean="0"/>
              <a:t>‹#›</a:t>
            </a:fld>
            <a:endParaRPr lang="en-FI"/>
          </a:p>
        </p:txBody>
      </p:sp>
    </p:spTree>
    <p:extLst>
      <p:ext uri="{BB962C8B-B14F-4D97-AF65-F5344CB8AC3E}">
        <p14:creationId xmlns:p14="http://schemas.microsoft.com/office/powerpoint/2010/main" val="118054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x.doi.org/10.2139/ssrn.3052831" TargetMode="External"/><Relationship Id="rId2" Type="http://schemas.openxmlformats.org/officeDocument/2006/relationships/hyperlink" Target="https://ssrn.com/abstract=3052831" TargetMode="External"/><Relationship Id="rId1" Type="http://schemas.openxmlformats.org/officeDocument/2006/relationships/slideLayout" Target="../slideLayouts/slideLayout2.xml"/><Relationship Id="rId5" Type="http://schemas.openxmlformats.org/officeDocument/2006/relationships/hyperlink" Target="https://dx.doi.org/10.2139/ssrn.3430075" TargetMode="External"/><Relationship Id="rId4" Type="http://schemas.openxmlformats.org/officeDocument/2006/relationships/hyperlink" Target="https://ssrn.com/abstract=343007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C6B5-8208-DF4B-B5DB-0B4D8E784A57}"/>
              </a:ext>
            </a:extLst>
          </p:cNvPr>
          <p:cNvSpPr>
            <a:spLocks noGrp="1"/>
          </p:cNvSpPr>
          <p:nvPr>
            <p:ph type="ctrTitle"/>
          </p:nvPr>
        </p:nvSpPr>
        <p:spPr/>
        <p:txBody>
          <a:bodyPr/>
          <a:lstStyle/>
          <a:p>
            <a:r>
              <a:rPr lang="en-FI" dirty="0"/>
              <a:t>Ethical Machine Learning </a:t>
            </a:r>
          </a:p>
        </p:txBody>
      </p:sp>
      <p:sp>
        <p:nvSpPr>
          <p:cNvPr id="3" name="Subtitle 2">
            <a:extLst>
              <a:ext uri="{FF2B5EF4-FFF2-40B4-BE49-F238E27FC236}">
                <a16:creationId xmlns:a16="http://schemas.microsoft.com/office/drawing/2014/main" id="{E23F9706-4F91-074C-A6B2-9257787630CA}"/>
              </a:ext>
            </a:extLst>
          </p:cNvPr>
          <p:cNvSpPr>
            <a:spLocks noGrp="1"/>
          </p:cNvSpPr>
          <p:nvPr>
            <p:ph type="subTitle" idx="1"/>
          </p:nvPr>
        </p:nvSpPr>
        <p:spPr>
          <a:xfrm>
            <a:off x="1524000" y="4368800"/>
            <a:ext cx="9144000" cy="889000"/>
          </a:xfrm>
        </p:spPr>
        <p:txBody>
          <a:bodyPr/>
          <a:lstStyle/>
          <a:p>
            <a:r>
              <a:rPr lang="en-DE" dirty="0"/>
              <a:t>7th March 2022</a:t>
            </a:r>
          </a:p>
          <a:p>
            <a:r>
              <a:rPr lang="de-DE" dirty="0"/>
              <a:t>D</a:t>
            </a:r>
            <a:r>
              <a:rPr lang="en-FI" dirty="0"/>
              <a:t>iana.pfau@aalto.fi</a:t>
            </a:r>
          </a:p>
        </p:txBody>
      </p:sp>
    </p:spTree>
    <p:extLst>
      <p:ext uri="{BB962C8B-B14F-4D97-AF65-F5344CB8AC3E}">
        <p14:creationId xmlns:p14="http://schemas.microsoft.com/office/powerpoint/2010/main" val="347650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409F-BA34-400F-B41E-27A0660A8C10}"/>
              </a:ext>
            </a:extLst>
          </p:cNvPr>
          <p:cNvSpPr>
            <a:spLocks noGrp="1"/>
          </p:cNvSpPr>
          <p:nvPr>
            <p:ph type="title"/>
          </p:nvPr>
        </p:nvSpPr>
        <p:spPr/>
        <p:txBody>
          <a:bodyPr/>
          <a:lstStyle/>
          <a:p>
            <a:r>
              <a:rPr lang="en-DE" dirty="0"/>
              <a:t>Lindqvist Case </a:t>
            </a:r>
            <a:endParaRPr lang="de-DE" dirty="0"/>
          </a:p>
        </p:txBody>
      </p:sp>
      <p:sp>
        <p:nvSpPr>
          <p:cNvPr id="3" name="Content Placeholder 2">
            <a:extLst>
              <a:ext uri="{FF2B5EF4-FFF2-40B4-BE49-F238E27FC236}">
                <a16:creationId xmlns:a16="http://schemas.microsoft.com/office/drawing/2014/main" id="{7E5C0F15-5A03-4F8F-89AC-A78E8A6A49E3}"/>
              </a:ext>
            </a:extLst>
          </p:cNvPr>
          <p:cNvSpPr>
            <a:spLocks noGrp="1"/>
          </p:cNvSpPr>
          <p:nvPr>
            <p:ph idx="1"/>
          </p:nvPr>
        </p:nvSpPr>
        <p:spPr/>
        <p:txBody>
          <a:bodyPr/>
          <a:lstStyle/>
          <a:p>
            <a:r>
              <a:rPr lang="en-DE" dirty="0"/>
              <a:t>Mrs Lindqvist was part of a religious group, maintaining a website with personal details of parishioners, greetings to a person that has fallen ill (</a:t>
            </a:r>
            <a:r>
              <a:rPr lang="en-DE"/>
              <a:t>website established 1998)</a:t>
            </a:r>
            <a:endParaRPr lang="en-DE" dirty="0"/>
          </a:p>
          <a:p>
            <a:r>
              <a:rPr lang="de-DE" dirty="0"/>
              <a:t>I</a:t>
            </a:r>
            <a:r>
              <a:rPr lang="en-DE" dirty="0"/>
              <a:t>n question: Did Mrs. Lindqvist infringe the Directive 95/46 (household exemption among others?) </a:t>
            </a:r>
          </a:p>
          <a:p>
            <a:r>
              <a:rPr lang="de-DE" dirty="0"/>
              <a:t>T</a:t>
            </a:r>
            <a:r>
              <a:rPr lang="en-DE" dirty="0"/>
              <a:t>he Court considered: </a:t>
            </a:r>
          </a:p>
          <a:p>
            <a:pPr lvl="1"/>
            <a:r>
              <a:rPr lang="de-DE" dirty="0"/>
              <a:t>H</a:t>
            </a:r>
            <a:r>
              <a:rPr lang="en-DE" dirty="0" err="1"/>
              <a:t>ousehold</a:t>
            </a:r>
            <a:r>
              <a:rPr lang="en-DE" dirty="0"/>
              <a:t> exemption cannot be applied in the course of a charitable of religious activity per se</a:t>
            </a:r>
          </a:p>
        </p:txBody>
      </p:sp>
    </p:spTree>
    <p:extLst>
      <p:ext uri="{BB962C8B-B14F-4D97-AF65-F5344CB8AC3E}">
        <p14:creationId xmlns:p14="http://schemas.microsoft.com/office/powerpoint/2010/main" val="100748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ED18-5AE2-0C4D-9FE5-CD37C40AEDF7}"/>
              </a:ext>
            </a:extLst>
          </p:cNvPr>
          <p:cNvSpPr>
            <a:spLocks noGrp="1"/>
          </p:cNvSpPr>
          <p:nvPr>
            <p:ph type="title"/>
          </p:nvPr>
        </p:nvSpPr>
        <p:spPr/>
        <p:txBody>
          <a:bodyPr/>
          <a:lstStyle/>
          <a:p>
            <a:r>
              <a:rPr lang="en-FI" dirty="0"/>
              <a:t>The GDPR in Relation to other rights</a:t>
            </a:r>
          </a:p>
        </p:txBody>
      </p:sp>
      <p:sp>
        <p:nvSpPr>
          <p:cNvPr id="3" name="Content Placeholder 2">
            <a:extLst>
              <a:ext uri="{FF2B5EF4-FFF2-40B4-BE49-F238E27FC236}">
                <a16:creationId xmlns:a16="http://schemas.microsoft.com/office/drawing/2014/main" id="{0AF73200-E7B8-0F4B-B3A8-EF105531189F}"/>
              </a:ext>
            </a:extLst>
          </p:cNvPr>
          <p:cNvSpPr>
            <a:spLocks noGrp="1"/>
          </p:cNvSpPr>
          <p:nvPr>
            <p:ph idx="1"/>
          </p:nvPr>
        </p:nvSpPr>
        <p:spPr/>
        <p:txBody>
          <a:bodyPr/>
          <a:lstStyle/>
          <a:p>
            <a:r>
              <a:rPr lang="en-FI" dirty="0"/>
              <a:t>The GDPR as a Regulation dealing with Data Protection finds its justification in the Right to P</a:t>
            </a:r>
            <a:r>
              <a:rPr lang="en-GB" dirty="0"/>
              <a:t>r</a:t>
            </a:r>
            <a:r>
              <a:rPr lang="en-FI" dirty="0"/>
              <a:t>ivacy being a Human Rights and the Right to Data Protection being a Fundamental Right within the EU. </a:t>
            </a:r>
          </a:p>
          <a:p>
            <a:r>
              <a:rPr lang="en-FI" dirty="0"/>
              <a:t>The GDPR is not the only applicable instrument for the Protection of one´s data and will be supported by several other legislations. </a:t>
            </a:r>
          </a:p>
          <a:p>
            <a:r>
              <a:rPr lang="en-FI" dirty="0"/>
              <a:t>Germany: The Right to one´s own Picture is a Constitutional Right, therefore the question whether the household exeption would be applicable here, does not matter when we take pictures of German people in Germany. (there is no EU wide reach) </a:t>
            </a:r>
          </a:p>
          <a:p>
            <a:pPr marL="0" indent="0">
              <a:buNone/>
            </a:pPr>
            <a:endParaRPr lang="en-FI" dirty="0"/>
          </a:p>
        </p:txBody>
      </p:sp>
    </p:spTree>
    <p:extLst>
      <p:ext uri="{BB962C8B-B14F-4D97-AF65-F5344CB8AC3E}">
        <p14:creationId xmlns:p14="http://schemas.microsoft.com/office/powerpoint/2010/main" val="372855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1D96-37D1-BA4D-84F5-AE7C2399D761}"/>
              </a:ext>
            </a:extLst>
          </p:cNvPr>
          <p:cNvSpPr>
            <a:spLocks noGrp="1"/>
          </p:cNvSpPr>
          <p:nvPr>
            <p:ph type="title"/>
          </p:nvPr>
        </p:nvSpPr>
        <p:spPr/>
        <p:txBody>
          <a:bodyPr/>
          <a:lstStyle/>
          <a:p>
            <a:r>
              <a:rPr lang="en-FI" dirty="0"/>
              <a:t>Let´s assume, the household exemption does not apply</a:t>
            </a:r>
          </a:p>
        </p:txBody>
      </p:sp>
      <p:sp>
        <p:nvSpPr>
          <p:cNvPr id="3" name="Content Placeholder 2">
            <a:extLst>
              <a:ext uri="{FF2B5EF4-FFF2-40B4-BE49-F238E27FC236}">
                <a16:creationId xmlns:a16="http://schemas.microsoft.com/office/drawing/2014/main" id="{445C0A36-2851-7F4A-9C6D-5814364DEC2A}"/>
              </a:ext>
            </a:extLst>
          </p:cNvPr>
          <p:cNvSpPr>
            <a:spLocks noGrp="1"/>
          </p:cNvSpPr>
          <p:nvPr>
            <p:ph idx="1"/>
          </p:nvPr>
        </p:nvSpPr>
        <p:spPr/>
        <p:txBody>
          <a:bodyPr/>
          <a:lstStyle/>
          <a:p>
            <a:r>
              <a:rPr lang="en-FI" dirty="0"/>
              <a:t>Data Protection Authorities recommed that users of social networking sites shall share pictures about others only if they consented. </a:t>
            </a:r>
          </a:p>
          <a:p>
            <a:pPr marL="0" indent="0">
              <a:buNone/>
            </a:pPr>
            <a:endParaRPr lang="en-FI" dirty="0"/>
          </a:p>
          <a:p>
            <a:r>
              <a:rPr lang="en-FI" dirty="0"/>
              <a:t>In this case, the person sharing the snapshot online (e.g. on Twitter) is a controller (entity controlling personal data) </a:t>
            </a:r>
          </a:p>
          <a:p>
            <a:pPr marL="0" indent="0">
              <a:buNone/>
            </a:pPr>
            <a:endParaRPr lang="en-FI" dirty="0"/>
          </a:p>
          <a:p>
            <a:pPr marL="0" indent="0">
              <a:buNone/>
            </a:pPr>
            <a:r>
              <a:rPr lang="en-FI" dirty="0"/>
              <a:t>A controller has to seek consent for the processing of personal data!</a:t>
            </a:r>
          </a:p>
          <a:p>
            <a:pPr marL="0" indent="0">
              <a:buNone/>
            </a:pPr>
            <a:endParaRPr lang="en-FI" dirty="0"/>
          </a:p>
        </p:txBody>
      </p:sp>
    </p:spTree>
    <p:extLst>
      <p:ext uri="{BB962C8B-B14F-4D97-AF65-F5344CB8AC3E}">
        <p14:creationId xmlns:p14="http://schemas.microsoft.com/office/powerpoint/2010/main" val="314983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62B2-B397-456C-BF64-AD0EA23AE040}"/>
              </a:ext>
            </a:extLst>
          </p:cNvPr>
          <p:cNvSpPr>
            <a:spLocks noGrp="1"/>
          </p:cNvSpPr>
          <p:nvPr>
            <p:ph type="title"/>
          </p:nvPr>
        </p:nvSpPr>
        <p:spPr/>
        <p:txBody>
          <a:bodyPr/>
          <a:lstStyle/>
          <a:p>
            <a:r>
              <a:rPr lang="en-DE" dirty="0"/>
              <a:t>The GDPR applies</a:t>
            </a:r>
            <a:endParaRPr lang="de-DE" dirty="0"/>
          </a:p>
        </p:txBody>
      </p:sp>
      <p:sp>
        <p:nvSpPr>
          <p:cNvPr id="3" name="Content Placeholder 2">
            <a:extLst>
              <a:ext uri="{FF2B5EF4-FFF2-40B4-BE49-F238E27FC236}">
                <a16:creationId xmlns:a16="http://schemas.microsoft.com/office/drawing/2014/main" id="{856B43E1-01AD-48AE-B2E0-7AE6BDFD5EB7}"/>
              </a:ext>
            </a:extLst>
          </p:cNvPr>
          <p:cNvSpPr>
            <a:spLocks noGrp="1"/>
          </p:cNvSpPr>
          <p:nvPr>
            <p:ph idx="1"/>
          </p:nvPr>
        </p:nvSpPr>
        <p:spPr/>
        <p:txBody>
          <a:bodyPr>
            <a:normAutofit fontScale="92500" lnSpcReduction="10000"/>
          </a:bodyPr>
          <a:lstStyle/>
          <a:p>
            <a:r>
              <a:rPr lang="en-GB" dirty="0"/>
              <a:t>Rules on the collection and use of personal data and special categories of data. </a:t>
            </a:r>
          </a:p>
          <a:p>
            <a:r>
              <a:rPr lang="en-GB" dirty="0"/>
              <a:t>The processing of personal data follows the following principles: </a:t>
            </a:r>
          </a:p>
          <a:p>
            <a:pPr marL="0" indent="0">
              <a:buNone/>
            </a:pPr>
            <a:endParaRPr lang="en-GB" dirty="0"/>
          </a:p>
          <a:p>
            <a:pPr lvl="1"/>
            <a:r>
              <a:rPr lang="en-GB" sz="2800" dirty="0"/>
              <a:t>Data Minimization </a:t>
            </a:r>
          </a:p>
          <a:p>
            <a:pPr lvl="1"/>
            <a:r>
              <a:rPr lang="en-GB" sz="2800" dirty="0"/>
              <a:t>Storage Limitation </a:t>
            </a:r>
          </a:p>
          <a:p>
            <a:pPr lvl="1"/>
            <a:r>
              <a:rPr lang="en-GB" sz="2800" dirty="0"/>
              <a:t>Lawfulness, fairness, and transparency</a:t>
            </a:r>
          </a:p>
          <a:p>
            <a:pPr lvl="1"/>
            <a:r>
              <a:rPr lang="en-GB" sz="2800" dirty="0"/>
              <a:t>Purpose limitation </a:t>
            </a:r>
          </a:p>
          <a:p>
            <a:pPr lvl="1"/>
            <a:r>
              <a:rPr lang="en-GB" sz="2800" dirty="0"/>
              <a:t>Accuracy </a:t>
            </a:r>
          </a:p>
          <a:p>
            <a:pPr lvl="1"/>
            <a:r>
              <a:rPr lang="en-GB" sz="2800" dirty="0"/>
              <a:t>integrity and confidentiality </a:t>
            </a:r>
          </a:p>
          <a:p>
            <a:pPr lvl="1"/>
            <a:r>
              <a:rPr lang="en-GB" sz="2800" dirty="0"/>
              <a:t>Accountability </a:t>
            </a:r>
          </a:p>
          <a:p>
            <a:endParaRPr lang="de-DE" dirty="0"/>
          </a:p>
        </p:txBody>
      </p:sp>
    </p:spTree>
    <p:extLst>
      <p:ext uri="{BB962C8B-B14F-4D97-AF65-F5344CB8AC3E}">
        <p14:creationId xmlns:p14="http://schemas.microsoft.com/office/powerpoint/2010/main" val="239582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C354-ED87-BD47-B1B6-BACECDABBA7E}"/>
              </a:ext>
            </a:extLst>
          </p:cNvPr>
          <p:cNvSpPr>
            <a:spLocks noGrp="1"/>
          </p:cNvSpPr>
          <p:nvPr>
            <p:ph type="title"/>
          </p:nvPr>
        </p:nvSpPr>
        <p:spPr/>
        <p:txBody>
          <a:bodyPr/>
          <a:lstStyle/>
          <a:p>
            <a:r>
              <a:rPr lang="en-FI" dirty="0"/>
              <a:t>If you used the snapshots for ML </a:t>
            </a:r>
          </a:p>
        </p:txBody>
      </p:sp>
      <p:sp>
        <p:nvSpPr>
          <p:cNvPr id="3" name="Content Placeholder 2">
            <a:extLst>
              <a:ext uri="{FF2B5EF4-FFF2-40B4-BE49-F238E27FC236}">
                <a16:creationId xmlns:a16="http://schemas.microsoft.com/office/drawing/2014/main" id="{17536E81-EFE1-4449-AAAD-5413D1F84D8E}"/>
              </a:ext>
            </a:extLst>
          </p:cNvPr>
          <p:cNvSpPr>
            <a:spLocks noGrp="1"/>
          </p:cNvSpPr>
          <p:nvPr>
            <p:ph idx="1"/>
          </p:nvPr>
        </p:nvSpPr>
        <p:spPr/>
        <p:txBody>
          <a:bodyPr/>
          <a:lstStyle/>
          <a:p>
            <a:r>
              <a:rPr lang="de-DE" dirty="0"/>
              <a:t>S</a:t>
            </a:r>
            <a:r>
              <a:rPr lang="LID4096" dirty="0"/>
              <a:t>cientific exemption? </a:t>
            </a:r>
          </a:p>
          <a:p>
            <a:pPr lvl="1"/>
            <a:r>
              <a:rPr lang="de-DE" dirty="0"/>
              <a:t>M</a:t>
            </a:r>
            <a:r>
              <a:rPr lang="en-DE" dirty="0"/>
              <a:t>ember states decide upon this exemption in line with the GDPR</a:t>
            </a:r>
          </a:p>
          <a:p>
            <a:pPr lvl="1"/>
            <a:r>
              <a:rPr lang="de-DE" dirty="0"/>
              <a:t>I</a:t>
            </a:r>
            <a:r>
              <a:rPr lang="en-DE" dirty="0"/>
              <a:t>n this case, right to </a:t>
            </a:r>
            <a:r>
              <a:rPr lang="en-DE" dirty="0" err="1"/>
              <a:t>recitifcation</a:t>
            </a:r>
            <a:r>
              <a:rPr lang="en-DE" dirty="0"/>
              <a:t>, right to access, right to restriction of processing, and to object can be limited </a:t>
            </a:r>
          </a:p>
          <a:p>
            <a:pPr lvl="1"/>
            <a:r>
              <a:rPr lang="de-DE" dirty="0"/>
              <a:t>A</a:t>
            </a:r>
            <a:r>
              <a:rPr lang="en-DE" dirty="0" err="1"/>
              <a:t>ppropriate</a:t>
            </a:r>
            <a:r>
              <a:rPr lang="en-DE" dirty="0"/>
              <a:t> safeguards shall be applied, where possible data should be </a:t>
            </a:r>
            <a:r>
              <a:rPr lang="en-DE" b="1" dirty="0"/>
              <a:t>anonymised</a:t>
            </a:r>
            <a:r>
              <a:rPr lang="en-DE" dirty="0"/>
              <a:t> or pseudonymised </a:t>
            </a:r>
          </a:p>
          <a:p>
            <a:pPr lvl="1"/>
            <a:endParaRPr lang="en-DE" dirty="0"/>
          </a:p>
          <a:p>
            <a:pPr lvl="1"/>
            <a:endParaRPr lang="en-DE" dirty="0"/>
          </a:p>
          <a:p>
            <a:r>
              <a:rPr lang="de-DE" dirty="0"/>
              <a:t>I</a:t>
            </a:r>
            <a:r>
              <a:rPr lang="en-DE" dirty="0"/>
              <a:t>f commercial purpose...</a:t>
            </a:r>
            <a:endParaRPr lang="en-FI" dirty="0"/>
          </a:p>
          <a:p>
            <a:pPr marL="0" indent="0">
              <a:buNone/>
            </a:pPr>
            <a:endParaRPr lang="en-FI" dirty="0"/>
          </a:p>
          <a:p>
            <a:pPr marL="0" indent="0">
              <a:buNone/>
            </a:pPr>
            <a:endParaRPr lang="en-FI" dirty="0"/>
          </a:p>
          <a:p>
            <a:pPr marL="514350" indent="-514350">
              <a:buAutoNum type="arabicParenR"/>
            </a:pPr>
            <a:endParaRPr lang="en-FI" dirty="0"/>
          </a:p>
          <a:p>
            <a:pPr marL="0" indent="0">
              <a:buNone/>
            </a:pPr>
            <a:endParaRPr lang="en-FI" dirty="0"/>
          </a:p>
        </p:txBody>
      </p:sp>
    </p:spTree>
    <p:extLst>
      <p:ext uri="{BB962C8B-B14F-4D97-AF65-F5344CB8AC3E}">
        <p14:creationId xmlns:p14="http://schemas.microsoft.com/office/powerpoint/2010/main" val="102362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1EDA-338A-E849-B167-433224788201}"/>
              </a:ext>
            </a:extLst>
          </p:cNvPr>
          <p:cNvSpPr>
            <a:spLocks noGrp="1"/>
          </p:cNvSpPr>
          <p:nvPr>
            <p:ph type="title"/>
          </p:nvPr>
        </p:nvSpPr>
        <p:spPr/>
        <p:txBody>
          <a:bodyPr/>
          <a:lstStyle/>
          <a:p>
            <a:r>
              <a:rPr lang="en-FI" dirty="0"/>
              <a:t>Use of snapshots for ML</a:t>
            </a:r>
          </a:p>
        </p:txBody>
      </p:sp>
      <p:sp>
        <p:nvSpPr>
          <p:cNvPr id="3" name="Content Placeholder 2">
            <a:extLst>
              <a:ext uri="{FF2B5EF4-FFF2-40B4-BE49-F238E27FC236}">
                <a16:creationId xmlns:a16="http://schemas.microsoft.com/office/drawing/2014/main" id="{4A221B76-6448-D843-B2A4-71D42DC16354}"/>
              </a:ext>
            </a:extLst>
          </p:cNvPr>
          <p:cNvSpPr>
            <a:spLocks noGrp="1"/>
          </p:cNvSpPr>
          <p:nvPr>
            <p:ph idx="1"/>
          </p:nvPr>
        </p:nvSpPr>
        <p:spPr/>
        <p:txBody>
          <a:bodyPr>
            <a:normAutofit fontScale="92500" lnSpcReduction="20000"/>
          </a:bodyPr>
          <a:lstStyle/>
          <a:p>
            <a:pPr marL="0" indent="0">
              <a:buNone/>
            </a:pPr>
            <a:endParaRPr lang="en-FI" dirty="0"/>
          </a:p>
          <a:p>
            <a:pPr marL="0" indent="0">
              <a:buNone/>
            </a:pPr>
            <a:r>
              <a:rPr lang="en-FI" dirty="0"/>
              <a:t>In any case, there needs to be a legal basis for the use of snapshots in ML when personal data is involved. </a:t>
            </a:r>
          </a:p>
          <a:p>
            <a:pPr marL="0" indent="0">
              <a:buNone/>
            </a:pPr>
            <a:r>
              <a:rPr lang="en-FI" dirty="0"/>
              <a:t>Legal bases (Art. 5 GDPR)</a:t>
            </a:r>
          </a:p>
          <a:p>
            <a:r>
              <a:rPr lang="en-FI" b="1" dirty="0"/>
              <a:t>Consent</a:t>
            </a:r>
          </a:p>
          <a:p>
            <a:r>
              <a:rPr lang="en-GB" b="1" dirty="0"/>
              <a:t>P</a:t>
            </a:r>
            <a:r>
              <a:rPr lang="en-FI" b="1" dirty="0"/>
              <a:t>erformance of a contract</a:t>
            </a:r>
          </a:p>
          <a:p>
            <a:r>
              <a:rPr lang="en-FI" dirty="0"/>
              <a:t>compliance with legal obligation</a:t>
            </a:r>
          </a:p>
          <a:p>
            <a:r>
              <a:rPr lang="en-FI" dirty="0"/>
              <a:t>protection of vital interests</a:t>
            </a:r>
          </a:p>
          <a:p>
            <a:r>
              <a:rPr lang="en-FI" dirty="0"/>
              <a:t>for the perfomance of a task carried out in the public interest or exercise of official auhtority</a:t>
            </a:r>
          </a:p>
          <a:p>
            <a:r>
              <a:rPr lang="en-FI" b="1" dirty="0"/>
              <a:t>legitimate interest</a:t>
            </a:r>
            <a:endParaRPr lang="en-FI" dirty="0"/>
          </a:p>
        </p:txBody>
      </p:sp>
    </p:spTree>
    <p:extLst>
      <p:ext uri="{BB962C8B-B14F-4D97-AF65-F5344CB8AC3E}">
        <p14:creationId xmlns:p14="http://schemas.microsoft.com/office/powerpoint/2010/main" val="256906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CF8B-3CC4-3E40-8145-CD2CB2DB704A}"/>
              </a:ext>
            </a:extLst>
          </p:cNvPr>
          <p:cNvSpPr>
            <a:spLocks noGrp="1"/>
          </p:cNvSpPr>
          <p:nvPr>
            <p:ph type="title"/>
          </p:nvPr>
        </p:nvSpPr>
        <p:spPr/>
        <p:txBody>
          <a:bodyPr/>
          <a:lstStyle/>
          <a:p>
            <a:r>
              <a:rPr lang="en-FI" dirty="0"/>
              <a:t>Automated decision-making and profiling </a:t>
            </a:r>
          </a:p>
        </p:txBody>
      </p:sp>
      <p:sp>
        <p:nvSpPr>
          <p:cNvPr id="3" name="Content Placeholder 2">
            <a:extLst>
              <a:ext uri="{FF2B5EF4-FFF2-40B4-BE49-F238E27FC236}">
                <a16:creationId xmlns:a16="http://schemas.microsoft.com/office/drawing/2014/main" id="{26FB951A-1AB0-0C41-93EA-C26C803E3F07}"/>
              </a:ext>
            </a:extLst>
          </p:cNvPr>
          <p:cNvSpPr>
            <a:spLocks noGrp="1"/>
          </p:cNvSpPr>
          <p:nvPr>
            <p:ph idx="1"/>
          </p:nvPr>
        </p:nvSpPr>
        <p:spPr/>
        <p:txBody>
          <a:bodyPr/>
          <a:lstStyle/>
          <a:p>
            <a:pPr marL="0" indent="0">
              <a:buNone/>
            </a:pPr>
            <a:r>
              <a:rPr lang="en-FI" dirty="0"/>
              <a:t>The GDPR names several special requirements for:</a:t>
            </a:r>
          </a:p>
          <a:p>
            <a:pPr marL="0" indent="0">
              <a:buNone/>
            </a:pPr>
            <a:endParaRPr lang="en-FI" dirty="0"/>
          </a:p>
          <a:p>
            <a:r>
              <a:rPr lang="en-FI" dirty="0"/>
              <a:t> automated individual decision-making (= making a decision solely by automated means without any human involvement) and </a:t>
            </a:r>
          </a:p>
          <a:p>
            <a:r>
              <a:rPr lang="en-GB" dirty="0"/>
              <a:t>P</a:t>
            </a:r>
            <a:r>
              <a:rPr lang="en-FI" dirty="0"/>
              <a:t>rofiling (=automated processing of personal data to evaluate certain things about an individual) </a:t>
            </a:r>
          </a:p>
        </p:txBody>
      </p:sp>
    </p:spTree>
    <p:extLst>
      <p:ext uri="{BB962C8B-B14F-4D97-AF65-F5344CB8AC3E}">
        <p14:creationId xmlns:p14="http://schemas.microsoft.com/office/powerpoint/2010/main" val="10338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5083-E57B-45AC-98C6-D19C3C4D3480}"/>
              </a:ext>
            </a:extLst>
          </p:cNvPr>
          <p:cNvSpPr>
            <a:spLocks noGrp="1"/>
          </p:cNvSpPr>
          <p:nvPr>
            <p:ph type="title"/>
          </p:nvPr>
        </p:nvSpPr>
        <p:spPr/>
        <p:txBody>
          <a:bodyPr/>
          <a:lstStyle/>
          <a:p>
            <a:r>
              <a:rPr lang="en-DE" dirty="0"/>
              <a:t>Article 21 GDPR</a:t>
            </a:r>
            <a:endParaRPr lang="de-DE" dirty="0"/>
          </a:p>
        </p:txBody>
      </p:sp>
      <p:sp>
        <p:nvSpPr>
          <p:cNvPr id="3" name="Content Placeholder 2">
            <a:extLst>
              <a:ext uri="{FF2B5EF4-FFF2-40B4-BE49-F238E27FC236}">
                <a16:creationId xmlns:a16="http://schemas.microsoft.com/office/drawing/2014/main" id="{973A8E95-95D1-41D3-B9EC-D3BC6451F1CA}"/>
              </a:ext>
            </a:extLst>
          </p:cNvPr>
          <p:cNvSpPr>
            <a:spLocks noGrp="1"/>
          </p:cNvSpPr>
          <p:nvPr>
            <p:ph idx="1"/>
          </p:nvPr>
        </p:nvSpPr>
        <p:spPr/>
        <p:txBody>
          <a:bodyPr>
            <a:normAutofit/>
          </a:bodyPr>
          <a:lstStyle/>
          <a:p>
            <a:r>
              <a:rPr lang="en-DE" dirty="0">
                <a:effectLst/>
                <a:latin typeface="Arial" panose="020B0604020202020204" pitchFamily="34" charset="0"/>
              </a:rPr>
              <a:t>The data subject shall have the right to </a:t>
            </a:r>
            <a:r>
              <a:rPr lang="en-US" dirty="0">
                <a:effectLst/>
                <a:latin typeface="Arial" panose="020B0604020202020204" pitchFamily="34" charset="0"/>
              </a:rPr>
              <a:t>object, on grounds relating to his or her particular situation, at any time to</a:t>
            </a:r>
            <a:br>
              <a:rPr lang="en-US" dirty="0"/>
            </a:br>
            <a:r>
              <a:rPr lang="en-US" dirty="0">
                <a:effectLst/>
                <a:latin typeface="Arial" panose="020B0604020202020204" pitchFamily="34" charset="0"/>
              </a:rPr>
              <a:t>processing of personal data concerning him or her which is based on </a:t>
            </a:r>
            <a:r>
              <a:rPr lang="en-DE" dirty="0">
                <a:effectLst/>
                <a:latin typeface="Arial" panose="020B0604020202020204" pitchFamily="34" charset="0"/>
              </a:rPr>
              <a:t>necessity for tasks carried out in public interest or based on legitimate interest</a:t>
            </a:r>
          </a:p>
          <a:p>
            <a:r>
              <a:rPr lang="en-DE" dirty="0">
                <a:effectLst/>
                <a:latin typeface="Arial" panose="020B0604020202020204" pitchFamily="34" charset="0"/>
              </a:rPr>
              <a:t>The controller shall then no longer process personal data unless it demonstrates legitimate interests outweighing the interests of the data subject</a:t>
            </a:r>
          </a:p>
          <a:p>
            <a:r>
              <a:rPr lang="de-DE" dirty="0">
                <a:latin typeface="Arial" panose="020B0604020202020204" pitchFamily="34" charset="0"/>
              </a:rPr>
              <a:t>D</a:t>
            </a:r>
            <a:r>
              <a:rPr lang="en-DE" dirty="0" err="1">
                <a:latin typeface="Arial" panose="020B0604020202020204" pitchFamily="34" charset="0"/>
              </a:rPr>
              <a:t>ata</a:t>
            </a:r>
            <a:r>
              <a:rPr lang="en-DE" dirty="0">
                <a:latin typeface="Arial" panose="020B0604020202020204" pitchFamily="34" charset="0"/>
              </a:rPr>
              <a:t> subjects may object to processing at any time when it comes to direct marketing purposes</a:t>
            </a:r>
          </a:p>
          <a:p>
            <a:pPr marL="0" indent="0">
              <a:buNone/>
            </a:pPr>
            <a:endParaRPr lang="en-DE" dirty="0">
              <a:effectLst/>
              <a:latin typeface="Arial" panose="020B0604020202020204" pitchFamily="34" charset="0"/>
            </a:endParaRPr>
          </a:p>
        </p:txBody>
      </p:sp>
    </p:spTree>
    <p:extLst>
      <p:ext uri="{BB962C8B-B14F-4D97-AF65-F5344CB8AC3E}">
        <p14:creationId xmlns:p14="http://schemas.microsoft.com/office/powerpoint/2010/main" val="4181482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FE51-720E-974F-9A4D-0D3F24733866}"/>
              </a:ext>
            </a:extLst>
          </p:cNvPr>
          <p:cNvSpPr>
            <a:spLocks noGrp="1"/>
          </p:cNvSpPr>
          <p:nvPr>
            <p:ph type="title"/>
          </p:nvPr>
        </p:nvSpPr>
        <p:spPr/>
        <p:txBody>
          <a:bodyPr/>
          <a:lstStyle/>
          <a:p>
            <a:r>
              <a:rPr lang="en-FI" dirty="0"/>
              <a:t>Article 22 GDPR </a:t>
            </a:r>
          </a:p>
        </p:txBody>
      </p:sp>
      <p:sp>
        <p:nvSpPr>
          <p:cNvPr id="3" name="Content Placeholder 2">
            <a:extLst>
              <a:ext uri="{FF2B5EF4-FFF2-40B4-BE49-F238E27FC236}">
                <a16:creationId xmlns:a16="http://schemas.microsoft.com/office/drawing/2014/main" id="{E45808D5-15A6-E041-A916-6F9A6B77AD37}"/>
              </a:ext>
            </a:extLst>
          </p:cNvPr>
          <p:cNvSpPr>
            <a:spLocks noGrp="1"/>
          </p:cNvSpPr>
          <p:nvPr>
            <p:ph idx="1"/>
          </p:nvPr>
        </p:nvSpPr>
        <p:spPr/>
        <p:txBody>
          <a:bodyPr>
            <a:normAutofit/>
          </a:bodyPr>
          <a:lstStyle/>
          <a:p>
            <a:r>
              <a:rPr lang="en-FI" dirty="0"/>
              <a:t>The data subject shall have </a:t>
            </a:r>
            <a:r>
              <a:rPr lang="en-FI" b="1" dirty="0"/>
              <a:t>the right not to be subjected </a:t>
            </a:r>
            <a:r>
              <a:rPr lang="en-FI" dirty="0"/>
              <a:t>to decisions </a:t>
            </a:r>
            <a:r>
              <a:rPr lang="en-FI" b="1" dirty="0"/>
              <a:t>based solely </a:t>
            </a:r>
            <a:r>
              <a:rPr lang="en-FI" dirty="0"/>
              <a:t>on automated processing, including profiling, which </a:t>
            </a:r>
            <a:r>
              <a:rPr lang="en-FI" b="1" dirty="0"/>
              <a:t>produces legal or similar effects </a:t>
            </a:r>
            <a:r>
              <a:rPr lang="en-FI" dirty="0"/>
              <a:t>for him or her. </a:t>
            </a:r>
          </a:p>
          <a:p>
            <a:pPr marL="0" indent="0">
              <a:buNone/>
            </a:pPr>
            <a:endParaRPr lang="en-FI" dirty="0"/>
          </a:p>
          <a:p>
            <a:pPr marL="0" indent="0">
              <a:buNone/>
            </a:pPr>
            <a:r>
              <a:rPr lang="LID4096" dirty="0"/>
              <a:t>When would this be the case? </a:t>
            </a:r>
          </a:p>
          <a:p>
            <a:r>
              <a:rPr lang="de-DE" dirty="0"/>
              <a:t>M</a:t>
            </a:r>
            <a:r>
              <a:rPr lang="LID4096" dirty="0"/>
              <a:t>ortgage grants ?</a:t>
            </a:r>
          </a:p>
          <a:p>
            <a:r>
              <a:rPr lang="de-DE" dirty="0"/>
              <a:t>E</a:t>
            </a:r>
            <a:r>
              <a:rPr lang="LID4096" dirty="0"/>
              <a:t>xclusion from insurances?</a:t>
            </a:r>
          </a:p>
          <a:p>
            <a:r>
              <a:rPr lang="de-DE" dirty="0"/>
              <a:t>A</a:t>
            </a:r>
            <a:r>
              <a:rPr lang="LID4096" dirty="0"/>
              <a:t>dvertisement?</a:t>
            </a:r>
            <a:endParaRPr lang="en-FI" dirty="0"/>
          </a:p>
          <a:p>
            <a:r>
              <a:rPr lang="de-DE" dirty="0"/>
              <a:t>P</a:t>
            </a:r>
            <a:r>
              <a:rPr lang="en-FI" dirty="0"/>
              <a:t>ersonalization of news? </a:t>
            </a:r>
          </a:p>
        </p:txBody>
      </p:sp>
    </p:spTree>
    <p:extLst>
      <p:ext uri="{BB962C8B-B14F-4D97-AF65-F5344CB8AC3E}">
        <p14:creationId xmlns:p14="http://schemas.microsoft.com/office/powerpoint/2010/main" val="3638732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6EA3-38A0-4D75-9535-BF61C72D4F0C}"/>
              </a:ext>
            </a:extLst>
          </p:cNvPr>
          <p:cNvSpPr>
            <a:spLocks noGrp="1"/>
          </p:cNvSpPr>
          <p:nvPr>
            <p:ph type="title"/>
          </p:nvPr>
        </p:nvSpPr>
        <p:spPr/>
        <p:txBody>
          <a:bodyPr/>
          <a:lstStyle/>
          <a:p>
            <a:r>
              <a:rPr lang="en-DE" dirty="0"/>
              <a:t>Structure Article 22</a:t>
            </a:r>
            <a:endParaRPr lang="de-DE" dirty="0"/>
          </a:p>
        </p:txBody>
      </p:sp>
      <p:sp>
        <p:nvSpPr>
          <p:cNvPr id="3" name="Content Placeholder 2">
            <a:extLst>
              <a:ext uri="{FF2B5EF4-FFF2-40B4-BE49-F238E27FC236}">
                <a16:creationId xmlns:a16="http://schemas.microsoft.com/office/drawing/2014/main" id="{B37DA3E1-970E-4525-A159-457C7AA73215}"/>
              </a:ext>
            </a:extLst>
          </p:cNvPr>
          <p:cNvSpPr>
            <a:spLocks noGrp="1"/>
          </p:cNvSpPr>
          <p:nvPr>
            <p:ph idx="1"/>
          </p:nvPr>
        </p:nvSpPr>
        <p:spPr/>
        <p:txBody>
          <a:bodyPr>
            <a:normAutofit lnSpcReduction="10000"/>
          </a:bodyPr>
          <a:lstStyle/>
          <a:p>
            <a:pPr marL="514350" indent="-514350">
              <a:buAutoNum type="arabicParenBoth"/>
            </a:pPr>
            <a:r>
              <a:rPr lang="en-DE" dirty="0"/>
              <a:t>Right not to be subjected to decisions based solely on automated decision-making</a:t>
            </a:r>
          </a:p>
          <a:p>
            <a:pPr marL="514350" indent="-514350">
              <a:buAutoNum type="arabicParenBoth"/>
            </a:pPr>
            <a:r>
              <a:rPr lang="de-DE" dirty="0"/>
              <a:t>E</a:t>
            </a:r>
            <a:r>
              <a:rPr lang="en-DE" dirty="0" err="1"/>
              <a:t>xceptions</a:t>
            </a:r>
            <a:r>
              <a:rPr lang="en-DE" dirty="0"/>
              <a:t>: Necessary to for entering into or performance of a contract, where member states law requires, or explicit consent was given </a:t>
            </a:r>
          </a:p>
          <a:p>
            <a:pPr marL="514350" indent="-514350">
              <a:buAutoNum type="arabicParenBoth"/>
            </a:pPr>
            <a:r>
              <a:rPr lang="en-DE" dirty="0"/>
              <a:t>Where (2) Is applicable, at least additional safeguards and right to human intervention on the side of controller to give his or her opinion </a:t>
            </a:r>
          </a:p>
          <a:p>
            <a:pPr marL="514350" indent="-514350">
              <a:buAutoNum type="arabicParenBoth"/>
            </a:pPr>
            <a:r>
              <a:rPr lang="en-DE" dirty="0"/>
              <a:t>Special categories of data may not be processed (=health, political/</a:t>
            </a:r>
            <a:r>
              <a:rPr lang="en-DE" dirty="0" err="1"/>
              <a:t>religous</a:t>
            </a:r>
            <a:r>
              <a:rPr lang="en-DE" dirty="0"/>
              <a:t> believes, </a:t>
            </a:r>
            <a:r>
              <a:rPr lang="en-DE" dirty="0" err="1"/>
              <a:t>tradeunion</a:t>
            </a:r>
            <a:r>
              <a:rPr lang="en-DE" dirty="0"/>
              <a:t> membership, sexual orientation)</a:t>
            </a:r>
          </a:p>
          <a:p>
            <a:pPr marL="514350" indent="-514350">
              <a:buAutoNum type="arabicParenBoth"/>
            </a:pPr>
            <a:endParaRPr lang="en-DE" dirty="0"/>
          </a:p>
          <a:p>
            <a:pPr marL="514350" indent="-514350">
              <a:buAutoNum type="arabicParenBoth"/>
            </a:pPr>
            <a:endParaRPr lang="de-DE" dirty="0"/>
          </a:p>
        </p:txBody>
      </p:sp>
    </p:spTree>
    <p:extLst>
      <p:ext uri="{BB962C8B-B14F-4D97-AF65-F5344CB8AC3E}">
        <p14:creationId xmlns:p14="http://schemas.microsoft.com/office/powerpoint/2010/main" val="107753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E66A-ADAF-42B7-9640-FDC5559F19B9}"/>
              </a:ext>
            </a:extLst>
          </p:cNvPr>
          <p:cNvSpPr>
            <a:spLocks noGrp="1"/>
          </p:cNvSpPr>
          <p:nvPr>
            <p:ph type="title"/>
          </p:nvPr>
        </p:nvSpPr>
        <p:spPr/>
        <p:txBody>
          <a:bodyPr/>
          <a:lstStyle/>
          <a:p>
            <a:r>
              <a:rPr lang="en-DE" dirty="0"/>
              <a:t>Agenda </a:t>
            </a:r>
            <a:endParaRPr lang="de-DE" dirty="0"/>
          </a:p>
        </p:txBody>
      </p:sp>
      <p:sp>
        <p:nvSpPr>
          <p:cNvPr id="3" name="Content Placeholder 2">
            <a:extLst>
              <a:ext uri="{FF2B5EF4-FFF2-40B4-BE49-F238E27FC236}">
                <a16:creationId xmlns:a16="http://schemas.microsoft.com/office/drawing/2014/main" id="{C204DF3B-6CAC-4D4A-848F-01A0FD762C78}"/>
              </a:ext>
            </a:extLst>
          </p:cNvPr>
          <p:cNvSpPr>
            <a:spLocks noGrp="1"/>
          </p:cNvSpPr>
          <p:nvPr>
            <p:ph idx="1"/>
          </p:nvPr>
        </p:nvSpPr>
        <p:spPr/>
        <p:txBody>
          <a:bodyPr/>
          <a:lstStyle/>
          <a:p>
            <a:r>
              <a:rPr lang="en-DE" dirty="0"/>
              <a:t>Overview over the GDPR – personal data, processing principles</a:t>
            </a:r>
          </a:p>
          <a:p>
            <a:r>
              <a:rPr lang="en-DE" dirty="0"/>
              <a:t>Snapshots – what is allowed ? </a:t>
            </a:r>
          </a:p>
          <a:p>
            <a:r>
              <a:rPr lang="en-DE" dirty="0"/>
              <a:t>Automated decision-making under the GDPR </a:t>
            </a:r>
          </a:p>
          <a:p>
            <a:r>
              <a:rPr lang="de-DE" dirty="0"/>
              <a:t>E</a:t>
            </a:r>
            <a:r>
              <a:rPr lang="en-DE" dirty="0" err="1"/>
              <a:t>thical</a:t>
            </a:r>
            <a:r>
              <a:rPr lang="en-DE" dirty="0"/>
              <a:t> problems arising form the use of Machine learning and AI </a:t>
            </a:r>
          </a:p>
        </p:txBody>
      </p:sp>
    </p:spTree>
    <p:extLst>
      <p:ext uri="{BB962C8B-B14F-4D97-AF65-F5344CB8AC3E}">
        <p14:creationId xmlns:p14="http://schemas.microsoft.com/office/powerpoint/2010/main" val="1463504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EF26-8C43-440D-93B3-786F596870A2}"/>
              </a:ext>
            </a:extLst>
          </p:cNvPr>
          <p:cNvSpPr>
            <a:spLocks noGrp="1"/>
          </p:cNvSpPr>
          <p:nvPr>
            <p:ph type="title"/>
          </p:nvPr>
        </p:nvSpPr>
        <p:spPr/>
        <p:txBody>
          <a:bodyPr/>
          <a:lstStyle/>
          <a:p>
            <a:r>
              <a:rPr lang="en-DE" dirty="0"/>
              <a:t>Article 22 GDPR</a:t>
            </a:r>
            <a:endParaRPr lang="de-DE" dirty="0"/>
          </a:p>
        </p:txBody>
      </p:sp>
      <p:sp>
        <p:nvSpPr>
          <p:cNvPr id="3" name="Content Placeholder 2">
            <a:extLst>
              <a:ext uri="{FF2B5EF4-FFF2-40B4-BE49-F238E27FC236}">
                <a16:creationId xmlns:a16="http://schemas.microsoft.com/office/drawing/2014/main" id="{7A6DF473-AC4E-45E0-9193-A2931BD12793}"/>
              </a:ext>
            </a:extLst>
          </p:cNvPr>
          <p:cNvSpPr>
            <a:spLocks noGrp="1"/>
          </p:cNvSpPr>
          <p:nvPr>
            <p:ph idx="1"/>
          </p:nvPr>
        </p:nvSpPr>
        <p:spPr/>
        <p:txBody>
          <a:bodyPr>
            <a:normAutofit fontScale="85000" lnSpcReduction="10000"/>
          </a:bodyPr>
          <a:lstStyle/>
          <a:p>
            <a:r>
              <a:rPr lang="de-DE" b="1" dirty="0"/>
              <a:t>T</a:t>
            </a:r>
            <a:r>
              <a:rPr lang="en-DE" b="1" dirty="0"/>
              <a:t>he right not to be subject to solely automated processing</a:t>
            </a:r>
          </a:p>
          <a:p>
            <a:pPr marL="0" indent="0">
              <a:buNone/>
            </a:pPr>
            <a:endParaRPr lang="en-DE" b="1" dirty="0"/>
          </a:p>
          <a:p>
            <a:r>
              <a:rPr lang="en-GB" b="1" dirty="0"/>
              <a:t>“to meaningful information about the logic involved, as well as the significance and the envisaged consequences of such processing for the data subject”</a:t>
            </a:r>
            <a:endParaRPr lang="en-DE" b="1" dirty="0"/>
          </a:p>
          <a:p>
            <a:pPr marL="0" indent="0">
              <a:buNone/>
            </a:pPr>
            <a:r>
              <a:rPr lang="en-GB" b="1" dirty="0"/>
              <a:t> </a:t>
            </a:r>
            <a:r>
              <a:rPr lang="en-US" sz="2200" dirty="0"/>
              <a:t>Edwards, Lilian and Veale, Michael, Enslaving the Algorithm: From a ‘Right to an Explanation’ to a ‘Right to Better Decisions’? (2018). IEEE Security &amp; Privacy (2018) 16(3), pp. 46-54, DOI: 10.1109/MSP.2018.2701152, Available at SSRN: </a:t>
            </a:r>
            <a:r>
              <a:rPr lang="en-US" sz="2200" dirty="0">
                <a:hlinkClick r:id="rId2"/>
              </a:rPr>
              <a:t>https://ssrn.com/abstract=3052831</a:t>
            </a:r>
            <a:r>
              <a:rPr lang="en-US" sz="2200" dirty="0"/>
              <a:t> or </a:t>
            </a:r>
            <a:r>
              <a:rPr lang="en-US" sz="2200" dirty="0">
                <a:hlinkClick r:id="rId3"/>
              </a:rPr>
              <a:t>http://dx.doi.org/10.2139/ssrn.3052831 </a:t>
            </a:r>
            <a:endParaRPr lang="en-US" sz="2200" dirty="0"/>
          </a:p>
          <a:p>
            <a:endParaRPr lang="en-DE" dirty="0"/>
          </a:p>
          <a:p>
            <a:r>
              <a:rPr lang="de-DE" b="1" dirty="0"/>
              <a:t>T</a:t>
            </a:r>
            <a:r>
              <a:rPr lang="en-DE" b="1" dirty="0"/>
              <a:t>he right to human intervention </a:t>
            </a:r>
          </a:p>
          <a:p>
            <a:pPr marL="0" indent="0">
              <a:buNone/>
            </a:pPr>
            <a:r>
              <a:rPr lang="de-DE" sz="2400" dirty="0"/>
              <a:t>Canellopoulou-Bottis, Maria and Panagopoulou, Fereniki and Michailaki, Anastasia and Nikita, Maria, The Right to Human Intervention: Law, Ethics and Artificial Intelligence (July 31, 2019). Available at SSRN: </a:t>
            </a:r>
            <a:r>
              <a:rPr lang="de-DE" sz="2400" dirty="0">
                <a:hlinkClick r:id="rId4"/>
              </a:rPr>
              <a:t>https://ssrn.com/abstract=3430075</a:t>
            </a:r>
            <a:r>
              <a:rPr lang="de-DE" sz="2400" dirty="0"/>
              <a:t> or </a:t>
            </a:r>
            <a:r>
              <a:rPr lang="de-DE" sz="2400" dirty="0">
                <a:hlinkClick r:id="rId5"/>
              </a:rPr>
              <a:t>http://dx.doi.org/10.2139/ssrn.3430075 </a:t>
            </a:r>
            <a:endParaRPr lang="de-DE" sz="2400" b="1" dirty="0"/>
          </a:p>
        </p:txBody>
      </p:sp>
    </p:spTree>
    <p:extLst>
      <p:ext uri="{BB962C8B-B14F-4D97-AF65-F5344CB8AC3E}">
        <p14:creationId xmlns:p14="http://schemas.microsoft.com/office/powerpoint/2010/main" val="263649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9299-265B-E641-9148-9DB3E6C11A54}"/>
              </a:ext>
            </a:extLst>
          </p:cNvPr>
          <p:cNvSpPr>
            <a:spLocks noGrp="1"/>
          </p:cNvSpPr>
          <p:nvPr>
            <p:ph type="title"/>
          </p:nvPr>
        </p:nvSpPr>
        <p:spPr/>
        <p:txBody>
          <a:bodyPr/>
          <a:lstStyle/>
          <a:p>
            <a:r>
              <a:rPr lang="en-FI" dirty="0"/>
              <a:t>The data subject has to be informed at the time of data collection of the following</a:t>
            </a:r>
          </a:p>
        </p:txBody>
      </p:sp>
      <p:sp>
        <p:nvSpPr>
          <p:cNvPr id="3" name="Content Placeholder 2">
            <a:extLst>
              <a:ext uri="{FF2B5EF4-FFF2-40B4-BE49-F238E27FC236}">
                <a16:creationId xmlns:a16="http://schemas.microsoft.com/office/drawing/2014/main" id="{00EF1E21-48C7-A547-A8FE-7BE00B14A3C2}"/>
              </a:ext>
            </a:extLst>
          </p:cNvPr>
          <p:cNvSpPr>
            <a:spLocks noGrp="1"/>
          </p:cNvSpPr>
          <p:nvPr>
            <p:ph idx="1"/>
          </p:nvPr>
        </p:nvSpPr>
        <p:spPr/>
        <p:txBody>
          <a:bodyPr>
            <a:normAutofit/>
          </a:bodyPr>
          <a:lstStyle/>
          <a:p>
            <a:pPr lvl="1"/>
            <a:r>
              <a:rPr lang="en-GB" dirty="0"/>
              <a:t>The identity and contact details of the controller </a:t>
            </a:r>
          </a:p>
          <a:p>
            <a:pPr lvl="1"/>
            <a:r>
              <a:rPr lang="en-GB" dirty="0"/>
              <a:t>The contact details of the Data protection officer where applicable</a:t>
            </a:r>
          </a:p>
          <a:p>
            <a:pPr lvl="1"/>
            <a:r>
              <a:rPr lang="en-GB" dirty="0"/>
              <a:t>The purposes of processing for which the personal data are intended and the legal basis for such processing</a:t>
            </a:r>
          </a:p>
          <a:p>
            <a:pPr lvl="1"/>
            <a:r>
              <a:rPr lang="en-GB" dirty="0"/>
              <a:t>The recipients or categories of recipients of the personal data if any </a:t>
            </a:r>
          </a:p>
          <a:p>
            <a:pPr lvl="1"/>
            <a:r>
              <a:rPr lang="en-GB" dirty="0"/>
              <a:t>Where personal data is transferred outside the Eu- existence of absence of an adequacy decision by the Commission </a:t>
            </a:r>
          </a:p>
          <a:p>
            <a:pPr lvl="1"/>
            <a:r>
              <a:rPr lang="en-GB" dirty="0"/>
              <a:t>The period for which the personal data will be stored (where not possible the criteria used to determine that period) </a:t>
            </a:r>
          </a:p>
        </p:txBody>
      </p:sp>
    </p:spTree>
    <p:extLst>
      <p:ext uri="{BB962C8B-B14F-4D97-AF65-F5344CB8AC3E}">
        <p14:creationId xmlns:p14="http://schemas.microsoft.com/office/powerpoint/2010/main" val="257045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4DF6-87AC-C94A-BFE2-5906E3D5DF07}"/>
              </a:ext>
            </a:extLst>
          </p:cNvPr>
          <p:cNvSpPr>
            <a:spLocks noGrp="1"/>
          </p:cNvSpPr>
          <p:nvPr>
            <p:ph type="title"/>
          </p:nvPr>
        </p:nvSpPr>
        <p:spPr/>
        <p:txBody>
          <a:bodyPr/>
          <a:lstStyle/>
          <a:p>
            <a:r>
              <a:rPr lang="en-GB" dirty="0"/>
              <a:t>A</a:t>
            </a:r>
            <a:r>
              <a:rPr lang="en-FI" dirty="0"/>
              <a:t>nd the data subject´s active rights</a:t>
            </a:r>
          </a:p>
        </p:txBody>
      </p:sp>
      <p:sp>
        <p:nvSpPr>
          <p:cNvPr id="3" name="Content Placeholder 2">
            <a:extLst>
              <a:ext uri="{FF2B5EF4-FFF2-40B4-BE49-F238E27FC236}">
                <a16:creationId xmlns:a16="http://schemas.microsoft.com/office/drawing/2014/main" id="{9D430ECE-AA20-FF45-A988-71CBF129F1A7}"/>
              </a:ext>
            </a:extLst>
          </p:cNvPr>
          <p:cNvSpPr>
            <a:spLocks noGrp="1"/>
          </p:cNvSpPr>
          <p:nvPr>
            <p:ph idx="1"/>
          </p:nvPr>
        </p:nvSpPr>
        <p:spPr/>
        <p:txBody>
          <a:bodyPr>
            <a:normAutofit/>
          </a:bodyPr>
          <a:lstStyle/>
          <a:p>
            <a:pPr lvl="1"/>
            <a:r>
              <a:rPr lang="en-GB" dirty="0"/>
              <a:t>The right to access</a:t>
            </a:r>
          </a:p>
          <a:p>
            <a:pPr lvl="1"/>
            <a:r>
              <a:rPr lang="en-GB" dirty="0"/>
              <a:t>The right to withdraw consent</a:t>
            </a:r>
          </a:p>
          <a:p>
            <a:pPr lvl="1"/>
            <a:r>
              <a:rPr lang="en-GB" dirty="0"/>
              <a:t>The right to object to processing </a:t>
            </a:r>
          </a:p>
          <a:p>
            <a:pPr lvl="1"/>
            <a:r>
              <a:rPr lang="en-GB" dirty="0"/>
              <a:t>The right to data portability </a:t>
            </a:r>
          </a:p>
          <a:p>
            <a:pPr lvl="1"/>
            <a:r>
              <a:rPr lang="en-GB" dirty="0"/>
              <a:t>The right to rectification and erasure</a:t>
            </a:r>
          </a:p>
          <a:p>
            <a:pPr lvl="1"/>
            <a:r>
              <a:rPr lang="en-GB" dirty="0"/>
              <a:t>The right to lodge a complaint with supervisory Authority </a:t>
            </a:r>
          </a:p>
          <a:p>
            <a:pPr lvl="1"/>
            <a:r>
              <a:rPr lang="en-GB" dirty="0"/>
              <a:t>The existence of automated decision-making AND where it applies. The right</a:t>
            </a:r>
            <a:r>
              <a:rPr lang="en-DE" dirty="0"/>
              <a:t> to explanation</a:t>
            </a:r>
            <a:endParaRPr lang="en-GB" dirty="0"/>
          </a:p>
          <a:p>
            <a:pPr lvl="1"/>
            <a:r>
              <a:rPr lang="en-GB" dirty="0"/>
              <a:t>Additionally: where processing is based on explicit consent: the right to obtain human intervention on the part of the controller </a:t>
            </a:r>
          </a:p>
          <a:p>
            <a:endParaRPr lang="en-FI" dirty="0"/>
          </a:p>
        </p:txBody>
      </p:sp>
    </p:spTree>
    <p:extLst>
      <p:ext uri="{BB962C8B-B14F-4D97-AF65-F5344CB8AC3E}">
        <p14:creationId xmlns:p14="http://schemas.microsoft.com/office/powerpoint/2010/main" val="295612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13EE-A4D9-FE40-8B7A-96A55F7DC053}"/>
              </a:ext>
            </a:extLst>
          </p:cNvPr>
          <p:cNvSpPr>
            <a:spLocks noGrp="1"/>
          </p:cNvSpPr>
          <p:nvPr>
            <p:ph type="title"/>
          </p:nvPr>
        </p:nvSpPr>
        <p:spPr/>
        <p:txBody>
          <a:bodyPr/>
          <a:lstStyle/>
          <a:p>
            <a:r>
              <a:rPr lang="en-FI" dirty="0"/>
              <a:t>Consequences for ML with Snapshots</a:t>
            </a:r>
          </a:p>
        </p:txBody>
      </p:sp>
      <p:sp>
        <p:nvSpPr>
          <p:cNvPr id="3" name="Content Placeholder 2">
            <a:extLst>
              <a:ext uri="{FF2B5EF4-FFF2-40B4-BE49-F238E27FC236}">
                <a16:creationId xmlns:a16="http://schemas.microsoft.com/office/drawing/2014/main" id="{221B3323-3D8F-3049-8860-0CB086A1F3A5}"/>
              </a:ext>
            </a:extLst>
          </p:cNvPr>
          <p:cNvSpPr>
            <a:spLocks noGrp="1"/>
          </p:cNvSpPr>
          <p:nvPr>
            <p:ph idx="1"/>
          </p:nvPr>
        </p:nvSpPr>
        <p:spPr/>
        <p:txBody>
          <a:bodyPr/>
          <a:lstStyle/>
          <a:p>
            <a:r>
              <a:rPr lang="en-FI" dirty="0"/>
              <a:t>If the snapshots contain personal data make sure to: </a:t>
            </a:r>
          </a:p>
          <a:p>
            <a:pPr lvl="1"/>
            <a:r>
              <a:rPr lang="en-FI" dirty="0"/>
              <a:t>Ask for explicit consent (in written) that is based on exhaustive information </a:t>
            </a:r>
          </a:p>
          <a:p>
            <a:pPr lvl="1"/>
            <a:r>
              <a:rPr lang="en-GB" dirty="0"/>
              <a:t>D</a:t>
            </a:r>
            <a:r>
              <a:rPr lang="en-FI" dirty="0"/>
              <a:t>etermine the purpose of the processing and the storage time </a:t>
            </a:r>
          </a:p>
          <a:p>
            <a:pPr lvl="1"/>
            <a:r>
              <a:rPr lang="en-GB" dirty="0"/>
              <a:t>Consider anonymising data wherever possible</a:t>
            </a:r>
          </a:p>
          <a:p>
            <a:pPr lvl="1"/>
            <a:r>
              <a:rPr lang="en-GB" dirty="0"/>
              <a:t>Include additional safeguards to ensure that data does not get stolen or lost </a:t>
            </a:r>
          </a:p>
          <a:p>
            <a:pPr lvl="1"/>
            <a:r>
              <a:rPr lang="en-GB" dirty="0"/>
              <a:t>Ensure that the model is explainable </a:t>
            </a:r>
          </a:p>
          <a:p>
            <a:pPr lvl="1"/>
            <a:r>
              <a:rPr lang="en-GB" dirty="0"/>
              <a:t>Where possible, keep human oversight</a:t>
            </a:r>
            <a:endParaRPr lang="en-DE" dirty="0"/>
          </a:p>
          <a:p>
            <a:pPr lvl="1"/>
            <a:r>
              <a:rPr lang="de-DE" dirty="0"/>
              <a:t>E</a:t>
            </a:r>
            <a:r>
              <a:rPr lang="en-DE" dirty="0" err="1"/>
              <a:t>nsure</a:t>
            </a:r>
            <a:r>
              <a:rPr lang="en-DE" dirty="0"/>
              <a:t> security of all information you hold </a:t>
            </a:r>
          </a:p>
          <a:p>
            <a:pPr marL="457200" lvl="1" indent="0">
              <a:buNone/>
            </a:pPr>
            <a:endParaRPr lang="en-GB" dirty="0"/>
          </a:p>
          <a:p>
            <a:pPr marL="457200" lvl="1" indent="0">
              <a:buNone/>
            </a:pPr>
            <a:endParaRPr lang="en-FI" dirty="0"/>
          </a:p>
        </p:txBody>
      </p:sp>
    </p:spTree>
    <p:extLst>
      <p:ext uri="{BB962C8B-B14F-4D97-AF65-F5344CB8AC3E}">
        <p14:creationId xmlns:p14="http://schemas.microsoft.com/office/powerpoint/2010/main" val="360813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7E6E-C911-4C0B-AC7B-963A75EFEC7A}"/>
              </a:ext>
            </a:extLst>
          </p:cNvPr>
          <p:cNvSpPr>
            <a:spLocks noGrp="1"/>
          </p:cNvSpPr>
          <p:nvPr>
            <p:ph type="title"/>
          </p:nvPr>
        </p:nvSpPr>
        <p:spPr/>
        <p:txBody>
          <a:bodyPr/>
          <a:lstStyle/>
          <a:p>
            <a:r>
              <a:rPr lang="en-DE" dirty="0"/>
              <a:t>Societal impacts Machine Learning and AI </a:t>
            </a:r>
            <a:endParaRPr lang="de-DE" dirty="0"/>
          </a:p>
        </p:txBody>
      </p:sp>
      <p:sp>
        <p:nvSpPr>
          <p:cNvPr id="3" name="Content Placeholder 2">
            <a:extLst>
              <a:ext uri="{FF2B5EF4-FFF2-40B4-BE49-F238E27FC236}">
                <a16:creationId xmlns:a16="http://schemas.microsoft.com/office/drawing/2014/main" id="{62E1301E-92ED-4094-9857-08BDFF06C422}"/>
              </a:ext>
            </a:extLst>
          </p:cNvPr>
          <p:cNvSpPr>
            <a:spLocks noGrp="1"/>
          </p:cNvSpPr>
          <p:nvPr>
            <p:ph idx="1"/>
          </p:nvPr>
        </p:nvSpPr>
        <p:spPr/>
        <p:txBody>
          <a:bodyPr>
            <a:normAutofit/>
          </a:bodyPr>
          <a:lstStyle/>
          <a:p>
            <a:r>
              <a:rPr lang="de-DE" dirty="0"/>
              <a:t>B</a:t>
            </a:r>
            <a:r>
              <a:rPr lang="en-DE" dirty="0" err="1"/>
              <a:t>asic</a:t>
            </a:r>
            <a:r>
              <a:rPr lang="en-DE" dirty="0"/>
              <a:t> as</a:t>
            </a:r>
            <a:r>
              <a:rPr lang="de-DE" dirty="0"/>
              <a:t>s</a:t>
            </a:r>
            <a:r>
              <a:rPr lang="en-DE" dirty="0" err="1"/>
              <a:t>umption</a:t>
            </a:r>
            <a:r>
              <a:rPr lang="en-DE" dirty="0"/>
              <a:t> on data subjects: informed, reasonable &lt;-&gt; Machine Learning and AI being in the hand of a few “frightful five” basing their operations on acting outside of the people´s </a:t>
            </a:r>
            <a:r>
              <a:rPr lang="en-DE" dirty="0" err="1"/>
              <a:t>knowle</a:t>
            </a:r>
            <a:r>
              <a:rPr lang="de-DE" dirty="0"/>
              <a:t>d</a:t>
            </a:r>
            <a:r>
              <a:rPr lang="en-DE" dirty="0" err="1"/>
              <a:t>ge</a:t>
            </a:r>
            <a:r>
              <a:rPr lang="en-DE" dirty="0"/>
              <a:t> </a:t>
            </a:r>
          </a:p>
          <a:p>
            <a:r>
              <a:rPr lang="de-DE" dirty="0"/>
              <a:t>R</a:t>
            </a:r>
            <a:r>
              <a:rPr lang="en-DE" dirty="0" err="1"/>
              <a:t>einforcement</a:t>
            </a:r>
            <a:r>
              <a:rPr lang="en-DE" dirty="0"/>
              <a:t> of societal biases? </a:t>
            </a:r>
          </a:p>
          <a:p>
            <a:r>
              <a:rPr lang="en-DE" dirty="0"/>
              <a:t>Division of wealth? </a:t>
            </a:r>
          </a:p>
          <a:p>
            <a:r>
              <a:rPr lang="en-DE" dirty="0"/>
              <a:t>Access rights? </a:t>
            </a:r>
          </a:p>
          <a:p>
            <a:r>
              <a:rPr lang="en-DE" dirty="0"/>
              <a:t>Clearview AI – an idea</a:t>
            </a:r>
          </a:p>
          <a:p>
            <a:pPr marL="0" indent="0">
              <a:buNone/>
            </a:pPr>
            <a:r>
              <a:rPr lang="de-DE" sz="2000" dirty="0"/>
              <a:t>https://iapp.org/news/a/clearview-ai-plans-to-have-100b-facial-images-in-database-by-next-year/</a:t>
            </a:r>
            <a:endParaRPr lang="en-DE" sz="2000" dirty="0"/>
          </a:p>
          <a:p>
            <a:pPr marL="0" indent="0">
              <a:buNone/>
            </a:pPr>
            <a:endParaRPr lang="de-DE" dirty="0"/>
          </a:p>
        </p:txBody>
      </p:sp>
    </p:spTree>
    <p:extLst>
      <p:ext uri="{BB962C8B-B14F-4D97-AF65-F5344CB8AC3E}">
        <p14:creationId xmlns:p14="http://schemas.microsoft.com/office/powerpoint/2010/main" val="275072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22BB-C76D-45A6-8F5B-8A236C5AA555}"/>
              </a:ext>
            </a:extLst>
          </p:cNvPr>
          <p:cNvSpPr>
            <a:spLocks noGrp="1"/>
          </p:cNvSpPr>
          <p:nvPr>
            <p:ph type="title"/>
          </p:nvPr>
        </p:nvSpPr>
        <p:spPr/>
        <p:txBody>
          <a:bodyPr/>
          <a:lstStyle/>
          <a:p>
            <a:r>
              <a:rPr lang="en-DE" dirty="0"/>
              <a:t>Reaction EU – draft AI regulation </a:t>
            </a:r>
            <a:endParaRPr lang="de-DE" dirty="0"/>
          </a:p>
        </p:txBody>
      </p:sp>
      <p:sp>
        <p:nvSpPr>
          <p:cNvPr id="3" name="Content Placeholder 2">
            <a:extLst>
              <a:ext uri="{FF2B5EF4-FFF2-40B4-BE49-F238E27FC236}">
                <a16:creationId xmlns:a16="http://schemas.microsoft.com/office/drawing/2014/main" id="{FFDED017-6D74-4464-AB20-22B7FBB13159}"/>
              </a:ext>
            </a:extLst>
          </p:cNvPr>
          <p:cNvSpPr>
            <a:spLocks noGrp="1"/>
          </p:cNvSpPr>
          <p:nvPr>
            <p:ph idx="1"/>
          </p:nvPr>
        </p:nvSpPr>
        <p:spPr/>
        <p:txBody>
          <a:bodyPr>
            <a:normAutofit fontScale="92500" lnSpcReduction="20000"/>
          </a:bodyPr>
          <a:lstStyle/>
          <a:p>
            <a:r>
              <a:rPr lang="de-DE" dirty="0"/>
              <a:t>P</a:t>
            </a:r>
            <a:r>
              <a:rPr lang="en-DE" dirty="0" err="1"/>
              <a:t>rohibited</a:t>
            </a:r>
            <a:r>
              <a:rPr lang="en-DE" dirty="0"/>
              <a:t> practices </a:t>
            </a:r>
          </a:p>
          <a:p>
            <a:r>
              <a:rPr lang="en-DE" dirty="0"/>
              <a:t> placing on the market/use of AI systems using subliminal techniques beyond a person´s consciousness to materially distort a person´s behaviour</a:t>
            </a:r>
          </a:p>
          <a:p>
            <a:r>
              <a:rPr lang="en-DE" dirty="0"/>
              <a:t>AI systems exploiting vulnerabilities of a specific group of persons due to age, physical or mental disability to distort behaviour of a person which is likely to cause harm to that person </a:t>
            </a:r>
          </a:p>
          <a:p>
            <a:r>
              <a:rPr lang="de-DE" dirty="0"/>
              <a:t>U</a:t>
            </a:r>
            <a:r>
              <a:rPr lang="en-DE" dirty="0"/>
              <a:t>se of AI by public authorities to classify trustworthiness of persons or characteristics with the social score leading to either detrimental or unfavourable treatment </a:t>
            </a:r>
          </a:p>
          <a:p>
            <a:r>
              <a:rPr lang="en-DE" dirty="0"/>
              <a:t>[....]</a:t>
            </a:r>
          </a:p>
          <a:p>
            <a:r>
              <a:rPr lang="de-DE" dirty="0"/>
              <a:t>https://eur-lex.europa.eu/resource.html?uri=cellar:e0649735-a372-11eb-9585-01aa75ed71a1.0001.02/DOC_1&amp;format=PDF</a:t>
            </a:r>
            <a:endParaRPr lang="en-DE" dirty="0"/>
          </a:p>
        </p:txBody>
      </p:sp>
    </p:spTree>
    <p:extLst>
      <p:ext uri="{BB962C8B-B14F-4D97-AF65-F5344CB8AC3E}">
        <p14:creationId xmlns:p14="http://schemas.microsoft.com/office/powerpoint/2010/main" val="2482099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1413-651C-4842-9D4F-831AFB74CF8C}"/>
              </a:ext>
            </a:extLst>
          </p:cNvPr>
          <p:cNvSpPr>
            <a:spLocks noGrp="1"/>
          </p:cNvSpPr>
          <p:nvPr>
            <p:ph type="title"/>
          </p:nvPr>
        </p:nvSpPr>
        <p:spPr/>
        <p:txBody>
          <a:bodyPr/>
          <a:lstStyle/>
          <a:p>
            <a:r>
              <a:rPr lang="en-DE" dirty="0"/>
              <a:t>Further Research</a:t>
            </a:r>
            <a:endParaRPr lang="de-DE" dirty="0"/>
          </a:p>
        </p:txBody>
      </p:sp>
      <p:sp>
        <p:nvSpPr>
          <p:cNvPr id="3" name="Content Placeholder 2">
            <a:extLst>
              <a:ext uri="{FF2B5EF4-FFF2-40B4-BE49-F238E27FC236}">
                <a16:creationId xmlns:a16="http://schemas.microsoft.com/office/drawing/2014/main" id="{ABBF3D9D-FFEC-4ADC-84C1-5073386556BD}"/>
              </a:ext>
            </a:extLst>
          </p:cNvPr>
          <p:cNvSpPr>
            <a:spLocks noGrp="1"/>
          </p:cNvSpPr>
          <p:nvPr>
            <p:ph idx="1"/>
          </p:nvPr>
        </p:nvSpPr>
        <p:spPr/>
        <p:txBody>
          <a:bodyPr/>
          <a:lstStyle/>
          <a:p>
            <a:r>
              <a:rPr lang="en-DE" dirty="0"/>
              <a:t>Is focusing on many aspects when it comes to ML : </a:t>
            </a:r>
          </a:p>
          <a:p>
            <a:pPr lvl="1"/>
            <a:r>
              <a:rPr lang="en-DE" dirty="0"/>
              <a:t>Data Protection by design – how to ensure that model can be compliant with the GDPR</a:t>
            </a:r>
          </a:p>
          <a:p>
            <a:pPr lvl="1"/>
            <a:r>
              <a:rPr lang="en-DE" dirty="0"/>
              <a:t>Machine Learning and the right to be forgotten</a:t>
            </a:r>
          </a:p>
          <a:p>
            <a:pPr lvl="1"/>
            <a:r>
              <a:rPr lang="de-DE" dirty="0"/>
              <a:t>E</a:t>
            </a:r>
            <a:r>
              <a:rPr lang="en-DE" dirty="0" err="1"/>
              <a:t>thical</a:t>
            </a:r>
            <a:r>
              <a:rPr lang="en-DE" dirty="0"/>
              <a:t> AI – avoidance of discrimination, acknowledging privacy, non-manipulation</a:t>
            </a:r>
          </a:p>
          <a:p>
            <a:pPr lvl="1"/>
            <a:r>
              <a:rPr lang="de-DE" dirty="0"/>
              <a:t>I</a:t>
            </a:r>
            <a:r>
              <a:rPr lang="en-DE" dirty="0" err="1"/>
              <a:t>nteresting</a:t>
            </a:r>
            <a:r>
              <a:rPr lang="en-DE" dirty="0"/>
              <a:t> pending case: </a:t>
            </a:r>
            <a:r>
              <a:rPr lang="de-DE" dirty="0"/>
              <a:t>https://www.classlawgroup.com/clearview-data-breach-lawsuit/</a:t>
            </a:r>
            <a:endParaRPr lang="en-DE" dirty="0"/>
          </a:p>
          <a:p>
            <a:pPr lvl="1"/>
            <a:endParaRPr lang="de-DE" dirty="0"/>
          </a:p>
        </p:txBody>
      </p:sp>
    </p:spTree>
    <p:extLst>
      <p:ext uri="{BB962C8B-B14F-4D97-AF65-F5344CB8AC3E}">
        <p14:creationId xmlns:p14="http://schemas.microsoft.com/office/powerpoint/2010/main" val="1184989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2EE9-733E-4EA3-82AD-3898A79BC0B1}"/>
              </a:ext>
            </a:extLst>
          </p:cNvPr>
          <p:cNvSpPr>
            <a:spLocks noGrp="1"/>
          </p:cNvSpPr>
          <p:nvPr>
            <p:ph type="title"/>
          </p:nvPr>
        </p:nvSpPr>
        <p:spPr/>
        <p:txBody>
          <a:bodyPr>
            <a:normAutofit/>
          </a:bodyPr>
          <a:lstStyle/>
          <a:p>
            <a:endParaRPr lang="de-DE" dirty="0"/>
          </a:p>
        </p:txBody>
      </p:sp>
      <p:sp>
        <p:nvSpPr>
          <p:cNvPr id="3" name="Content Placeholder 2">
            <a:extLst>
              <a:ext uri="{FF2B5EF4-FFF2-40B4-BE49-F238E27FC236}">
                <a16:creationId xmlns:a16="http://schemas.microsoft.com/office/drawing/2014/main" id="{DAAE1F43-BC80-4086-B091-2E964AEA796E}"/>
              </a:ext>
            </a:extLst>
          </p:cNvPr>
          <p:cNvSpPr>
            <a:spLocks noGrp="1"/>
          </p:cNvSpPr>
          <p:nvPr>
            <p:ph idx="1"/>
          </p:nvPr>
        </p:nvSpPr>
        <p:spPr/>
        <p:txBody>
          <a:bodyPr>
            <a:normAutofit/>
          </a:bodyPr>
          <a:lstStyle/>
          <a:p>
            <a:pPr marL="0" indent="0" algn="ctr">
              <a:buNone/>
            </a:pPr>
            <a:r>
              <a:rPr lang="en-DE" sz="5000" dirty="0"/>
              <a:t>Thank you ! </a:t>
            </a:r>
            <a:endParaRPr lang="de-DE" sz="5000" dirty="0"/>
          </a:p>
        </p:txBody>
      </p:sp>
    </p:spTree>
    <p:extLst>
      <p:ext uri="{BB962C8B-B14F-4D97-AF65-F5344CB8AC3E}">
        <p14:creationId xmlns:p14="http://schemas.microsoft.com/office/powerpoint/2010/main" val="388732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4365-F24A-44B9-881F-981DACEE2704}"/>
              </a:ext>
            </a:extLst>
          </p:cNvPr>
          <p:cNvSpPr>
            <a:spLocks noGrp="1"/>
          </p:cNvSpPr>
          <p:nvPr>
            <p:ph type="title"/>
          </p:nvPr>
        </p:nvSpPr>
        <p:spPr/>
        <p:txBody>
          <a:bodyPr/>
          <a:lstStyle/>
          <a:p>
            <a:r>
              <a:rPr lang="en-DE" dirty="0"/>
              <a:t>Consent </a:t>
            </a:r>
            <a:endParaRPr lang="de-DE" dirty="0"/>
          </a:p>
        </p:txBody>
      </p:sp>
      <p:sp>
        <p:nvSpPr>
          <p:cNvPr id="3" name="Content Placeholder 2">
            <a:extLst>
              <a:ext uri="{FF2B5EF4-FFF2-40B4-BE49-F238E27FC236}">
                <a16:creationId xmlns:a16="http://schemas.microsoft.com/office/drawing/2014/main" id="{4DA722ED-2ECC-4FA0-B315-5CA9ED986C75}"/>
              </a:ext>
            </a:extLst>
          </p:cNvPr>
          <p:cNvSpPr>
            <a:spLocks noGrp="1"/>
          </p:cNvSpPr>
          <p:nvPr>
            <p:ph idx="1"/>
          </p:nvPr>
        </p:nvSpPr>
        <p:spPr/>
        <p:txBody>
          <a:bodyPr/>
          <a:lstStyle/>
          <a:p>
            <a:pPr marL="0" indent="0">
              <a:buNone/>
            </a:pPr>
            <a:r>
              <a:rPr lang="en-DE" dirty="0"/>
              <a:t>Must be: </a:t>
            </a:r>
          </a:p>
          <a:p>
            <a:pPr marL="0" indent="0">
              <a:buNone/>
            </a:pPr>
            <a:endParaRPr lang="en-DE" dirty="0"/>
          </a:p>
          <a:p>
            <a:pPr>
              <a:buFontTx/>
              <a:buChar char="-"/>
            </a:pPr>
            <a:r>
              <a:rPr lang="de-DE" dirty="0"/>
              <a:t>F</a:t>
            </a:r>
            <a:r>
              <a:rPr lang="en-DE" dirty="0" err="1"/>
              <a:t>reely</a:t>
            </a:r>
            <a:r>
              <a:rPr lang="en-DE" dirty="0"/>
              <a:t> given </a:t>
            </a:r>
          </a:p>
          <a:p>
            <a:pPr>
              <a:buFontTx/>
              <a:buChar char="-"/>
            </a:pPr>
            <a:r>
              <a:rPr lang="de-DE" dirty="0"/>
              <a:t>S</a:t>
            </a:r>
            <a:r>
              <a:rPr lang="en-DE" dirty="0" err="1"/>
              <a:t>pecific</a:t>
            </a:r>
            <a:endParaRPr lang="en-DE" dirty="0"/>
          </a:p>
          <a:p>
            <a:pPr>
              <a:buFontTx/>
              <a:buChar char="-"/>
            </a:pPr>
            <a:r>
              <a:rPr lang="de-DE" dirty="0"/>
              <a:t>I</a:t>
            </a:r>
            <a:r>
              <a:rPr lang="en-DE" dirty="0" err="1"/>
              <a:t>nformed</a:t>
            </a:r>
            <a:r>
              <a:rPr lang="en-DE" dirty="0"/>
              <a:t> </a:t>
            </a:r>
          </a:p>
          <a:p>
            <a:pPr>
              <a:buFontTx/>
              <a:buChar char="-"/>
            </a:pPr>
            <a:r>
              <a:rPr lang="de-DE" dirty="0"/>
              <a:t>I</a:t>
            </a:r>
            <a:r>
              <a:rPr lang="en-DE" dirty="0" err="1"/>
              <a:t>ndication</a:t>
            </a:r>
            <a:r>
              <a:rPr lang="en-DE" dirty="0"/>
              <a:t> of choice</a:t>
            </a:r>
          </a:p>
          <a:p>
            <a:pPr>
              <a:buFontTx/>
              <a:buChar char="-"/>
            </a:pPr>
            <a:endParaRPr lang="en-DE" dirty="0"/>
          </a:p>
          <a:p>
            <a:pPr marL="0" indent="0">
              <a:buNone/>
            </a:pPr>
            <a:r>
              <a:rPr lang="en-DE" dirty="0"/>
              <a:t> Can an employee give consent to CCTV in the office of his employer? </a:t>
            </a:r>
          </a:p>
          <a:p>
            <a:pPr marL="0" indent="0">
              <a:buNone/>
            </a:pPr>
            <a:endParaRPr lang="de-DE" dirty="0"/>
          </a:p>
        </p:txBody>
      </p:sp>
    </p:spTree>
    <p:extLst>
      <p:ext uri="{BB962C8B-B14F-4D97-AF65-F5344CB8AC3E}">
        <p14:creationId xmlns:p14="http://schemas.microsoft.com/office/powerpoint/2010/main" val="603724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2941-4087-427C-B16E-9F3870FCC315}"/>
              </a:ext>
            </a:extLst>
          </p:cNvPr>
          <p:cNvSpPr>
            <a:spLocks noGrp="1"/>
          </p:cNvSpPr>
          <p:nvPr>
            <p:ph type="title"/>
          </p:nvPr>
        </p:nvSpPr>
        <p:spPr/>
        <p:txBody>
          <a:bodyPr/>
          <a:lstStyle/>
          <a:p>
            <a:r>
              <a:rPr lang="en-DE" dirty="0"/>
              <a:t>Be aware: made public, combination of data!</a:t>
            </a:r>
            <a:endParaRPr lang="de-DE" dirty="0"/>
          </a:p>
        </p:txBody>
      </p:sp>
      <p:pic>
        <p:nvPicPr>
          <p:cNvPr id="5" name="Content Placeholder 4">
            <a:extLst>
              <a:ext uri="{FF2B5EF4-FFF2-40B4-BE49-F238E27FC236}">
                <a16:creationId xmlns:a16="http://schemas.microsoft.com/office/drawing/2014/main" id="{A702B838-2ABB-485C-8D33-1BC1D68D7E5D}"/>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951638" y="1825625"/>
            <a:ext cx="4364173" cy="4351338"/>
          </a:xfrm>
        </p:spPr>
      </p:pic>
      <p:pic>
        <p:nvPicPr>
          <p:cNvPr id="7" name="Picture 6">
            <a:extLst>
              <a:ext uri="{FF2B5EF4-FFF2-40B4-BE49-F238E27FC236}">
                <a16:creationId xmlns:a16="http://schemas.microsoft.com/office/drawing/2014/main" id="{67ACEB85-33EC-4BFC-965F-D70B6A945B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6900" y="1825625"/>
            <a:ext cx="3263504" cy="4351338"/>
          </a:xfrm>
          <a:prstGeom prst="rect">
            <a:avLst/>
          </a:prstGeom>
        </p:spPr>
      </p:pic>
    </p:spTree>
    <p:extLst>
      <p:ext uri="{BB962C8B-B14F-4D97-AF65-F5344CB8AC3E}">
        <p14:creationId xmlns:p14="http://schemas.microsoft.com/office/powerpoint/2010/main" val="107920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4259-4489-4E95-961D-E37464E8656C}"/>
              </a:ext>
            </a:extLst>
          </p:cNvPr>
          <p:cNvSpPr>
            <a:spLocks noGrp="1"/>
          </p:cNvSpPr>
          <p:nvPr>
            <p:ph type="title"/>
          </p:nvPr>
        </p:nvSpPr>
        <p:spPr/>
        <p:txBody>
          <a:bodyPr/>
          <a:lstStyle/>
          <a:p>
            <a:r>
              <a:rPr lang="en-DE" dirty="0"/>
              <a:t>What do you know about the GDPR already? </a:t>
            </a:r>
            <a:endParaRPr lang="de-DE" dirty="0"/>
          </a:p>
        </p:txBody>
      </p:sp>
      <p:pic>
        <p:nvPicPr>
          <p:cNvPr id="5" name="Content Placeholder 4">
            <a:extLst>
              <a:ext uri="{FF2B5EF4-FFF2-40B4-BE49-F238E27FC236}">
                <a16:creationId xmlns:a16="http://schemas.microsoft.com/office/drawing/2014/main" id="{0963AFF6-625C-4AC9-A0AC-208AB4675E06}"/>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52777" y="1913465"/>
            <a:ext cx="6820651" cy="1405467"/>
          </a:xfrm>
        </p:spPr>
      </p:pic>
      <p:pic>
        <p:nvPicPr>
          <p:cNvPr id="6" name="Picture 5">
            <a:extLst>
              <a:ext uri="{FF2B5EF4-FFF2-40B4-BE49-F238E27FC236}">
                <a16:creationId xmlns:a16="http://schemas.microsoft.com/office/drawing/2014/main" id="{71CC0736-0CF5-40EB-BED7-C4EFADD313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05133" y="1512711"/>
            <a:ext cx="3429000" cy="3429000"/>
          </a:xfrm>
          <a:prstGeom prst="rect">
            <a:avLst/>
          </a:prstGeom>
        </p:spPr>
      </p:pic>
    </p:spTree>
    <p:extLst>
      <p:ext uri="{BB962C8B-B14F-4D97-AF65-F5344CB8AC3E}">
        <p14:creationId xmlns:p14="http://schemas.microsoft.com/office/powerpoint/2010/main" val="234806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0CD5-8708-4C17-B6B5-54BFFEB8815D}"/>
              </a:ext>
            </a:extLst>
          </p:cNvPr>
          <p:cNvSpPr>
            <a:spLocks noGrp="1"/>
          </p:cNvSpPr>
          <p:nvPr>
            <p:ph type="title"/>
          </p:nvPr>
        </p:nvSpPr>
        <p:spPr/>
        <p:txBody>
          <a:bodyPr/>
          <a:lstStyle/>
          <a:p>
            <a:r>
              <a:rPr lang="en-DE" dirty="0"/>
              <a:t>Personal data (Article 4 (1) GDPR) </a:t>
            </a:r>
            <a:endParaRPr lang="de-DE" dirty="0"/>
          </a:p>
        </p:txBody>
      </p:sp>
      <p:sp>
        <p:nvSpPr>
          <p:cNvPr id="3" name="Content Placeholder 2">
            <a:extLst>
              <a:ext uri="{FF2B5EF4-FFF2-40B4-BE49-F238E27FC236}">
                <a16:creationId xmlns:a16="http://schemas.microsoft.com/office/drawing/2014/main" id="{3C9F97F9-173B-4561-950A-59882F201609}"/>
              </a:ext>
            </a:extLst>
          </p:cNvPr>
          <p:cNvSpPr>
            <a:spLocks noGrp="1"/>
          </p:cNvSpPr>
          <p:nvPr>
            <p:ph idx="1"/>
          </p:nvPr>
        </p:nvSpPr>
        <p:spPr/>
        <p:txBody>
          <a:bodyPr>
            <a:normAutofit lnSpcReduction="10000"/>
          </a:bodyPr>
          <a:lstStyle/>
          <a:p>
            <a:r>
              <a:rPr lang="en-US" dirty="0">
                <a:effectLst/>
                <a:latin typeface="Arial" panose="020B0604020202020204" pitchFamily="34" charset="0"/>
              </a:rPr>
              <a:t>personal data’ means any information relating to an identified or identifiable natural person (‘data subject’); </a:t>
            </a:r>
            <a:endParaRPr lang="en-DE" dirty="0">
              <a:effectLst/>
              <a:latin typeface="Arial" panose="020B0604020202020204" pitchFamily="34" charset="0"/>
            </a:endParaRPr>
          </a:p>
          <a:p>
            <a:pPr marL="0" indent="0">
              <a:buNone/>
            </a:pPr>
            <a:endParaRPr lang="en-DE" dirty="0">
              <a:latin typeface="Arial" panose="020B0604020202020204" pitchFamily="34" charset="0"/>
            </a:endParaRPr>
          </a:p>
          <a:p>
            <a:pPr marL="0" indent="0">
              <a:buNone/>
            </a:pPr>
            <a:r>
              <a:rPr lang="en-DE" dirty="0">
                <a:latin typeface="Arial" panose="020B0604020202020204" pitchFamily="34" charset="0"/>
              </a:rPr>
              <a:t>This includes: </a:t>
            </a:r>
          </a:p>
          <a:p>
            <a:r>
              <a:rPr lang="de-DE" dirty="0">
                <a:latin typeface="Arial" panose="020B0604020202020204" pitchFamily="34" charset="0"/>
              </a:rPr>
              <a:t>N</a:t>
            </a:r>
            <a:r>
              <a:rPr lang="en-DE" dirty="0" err="1">
                <a:latin typeface="Arial" panose="020B0604020202020204" pitchFamily="34" charset="0"/>
              </a:rPr>
              <a:t>ame</a:t>
            </a:r>
            <a:r>
              <a:rPr lang="en-DE" dirty="0">
                <a:latin typeface="Arial" panose="020B0604020202020204" pitchFamily="34" charset="0"/>
              </a:rPr>
              <a:t>, surname </a:t>
            </a:r>
          </a:p>
          <a:p>
            <a:r>
              <a:rPr lang="de-DE" dirty="0">
                <a:latin typeface="Arial" panose="020B0604020202020204" pitchFamily="34" charset="0"/>
              </a:rPr>
              <a:t>H</a:t>
            </a:r>
            <a:r>
              <a:rPr lang="en-DE" dirty="0" err="1">
                <a:latin typeface="Arial" panose="020B0604020202020204" pitchFamily="34" charset="0"/>
              </a:rPr>
              <a:t>ome</a:t>
            </a:r>
            <a:r>
              <a:rPr lang="en-DE" dirty="0">
                <a:latin typeface="Arial" panose="020B0604020202020204" pitchFamily="34" charset="0"/>
              </a:rPr>
              <a:t> address</a:t>
            </a:r>
          </a:p>
          <a:p>
            <a:r>
              <a:rPr lang="de-DE" dirty="0">
                <a:latin typeface="Arial" panose="020B0604020202020204" pitchFamily="34" charset="0"/>
              </a:rPr>
              <a:t>E</a:t>
            </a:r>
            <a:r>
              <a:rPr lang="en-DE" dirty="0">
                <a:latin typeface="Arial" panose="020B0604020202020204" pitchFamily="34" charset="0"/>
              </a:rPr>
              <a:t>mail (if: </a:t>
            </a:r>
            <a:r>
              <a:rPr lang="en-DE" dirty="0" err="1">
                <a:latin typeface="Arial" panose="020B0604020202020204" pitchFamily="34" charset="0"/>
              </a:rPr>
              <a:t>name.surname</a:t>
            </a:r>
            <a:r>
              <a:rPr lang="en-DE" dirty="0">
                <a:latin typeface="Arial" panose="020B0604020202020204" pitchFamily="34" charset="0"/>
              </a:rPr>
              <a:t>@....)</a:t>
            </a:r>
          </a:p>
          <a:p>
            <a:r>
              <a:rPr lang="en-DE" dirty="0">
                <a:latin typeface="Arial" panose="020B0604020202020204" pitchFamily="34" charset="0"/>
              </a:rPr>
              <a:t>IP address</a:t>
            </a:r>
          </a:p>
          <a:p>
            <a:r>
              <a:rPr lang="de-DE" dirty="0">
                <a:latin typeface="Arial" panose="020B0604020202020204" pitchFamily="34" charset="0"/>
              </a:rPr>
              <a:t>C</a:t>
            </a:r>
            <a:r>
              <a:rPr lang="en-DE" dirty="0" err="1">
                <a:latin typeface="Arial" panose="020B0604020202020204" pitchFamily="34" charset="0"/>
              </a:rPr>
              <a:t>ookie</a:t>
            </a:r>
            <a:r>
              <a:rPr lang="en-DE" dirty="0">
                <a:latin typeface="Arial" panose="020B0604020202020204" pitchFamily="34" charset="0"/>
              </a:rPr>
              <a:t> ID 			</a:t>
            </a:r>
          </a:p>
          <a:p>
            <a:endParaRPr lang="de-DE" dirty="0"/>
          </a:p>
        </p:txBody>
      </p:sp>
    </p:spTree>
    <p:extLst>
      <p:ext uri="{BB962C8B-B14F-4D97-AF65-F5344CB8AC3E}">
        <p14:creationId xmlns:p14="http://schemas.microsoft.com/office/powerpoint/2010/main" val="72196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70F8-07CB-8C47-B990-323E6BEF0E7F}"/>
              </a:ext>
            </a:extLst>
          </p:cNvPr>
          <p:cNvSpPr>
            <a:spLocks noGrp="1"/>
          </p:cNvSpPr>
          <p:nvPr>
            <p:ph type="title"/>
          </p:nvPr>
        </p:nvSpPr>
        <p:spPr/>
        <p:txBody>
          <a:bodyPr/>
          <a:lstStyle/>
          <a:p>
            <a:r>
              <a:rPr lang="en-FI" dirty="0"/>
              <a:t>Influences of the GDPR - taking snapshots </a:t>
            </a:r>
          </a:p>
        </p:txBody>
      </p:sp>
      <p:sp>
        <p:nvSpPr>
          <p:cNvPr id="3" name="Content Placeholder 2">
            <a:extLst>
              <a:ext uri="{FF2B5EF4-FFF2-40B4-BE49-F238E27FC236}">
                <a16:creationId xmlns:a16="http://schemas.microsoft.com/office/drawing/2014/main" id="{3B91C3F9-228B-3248-9E4E-06ECC9E09282}"/>
              </a:ext>
            </a:extLst>
          </p:cNvPr>
          <p:cNvSpPr>
            <a:spLocks noGrp="1"/>
          </p:cNvSpPr>
          <p:nvPr>
            <p:ph idx="1"/>
          </p:nvPr>
        </p:nvSpPr>
        <p:spPr/>
        <p:txBody>
          <a:bodyPr/>
          <a:lstStyle/>
          <a:p>
            <a:r>
              <a:rPr lang="en-FI" dirty="0"/>
              <a:t>Snapshots can display persons – pictures can include personal data </a:t>
            </a:r>
          </a:p>
          <a:p>
            <a:r>
              <a:rPr lang="en-GB" dirty="0"/>
              <a:t>Storing snapshots including personal data</a:t>
            </a:r>
          </a:p>
          <a:p>
            <a:r>
              <a:rPr lang="en-GB" dirty="0"/>
              <a:t>Making public (e.g. uploading pictures on social media) can infringe rights of the persons on the picture </a:t>
            </a:r>
          </a:p>
          <a:p>
            <a:r>
              <a:rPr lang="en-GB" dirty="0"/>
              <a:t>In general : The GDPR does not apply to the processing of personal data by a natural person in the course of a purely personal or household activity! (Meaning not in connection with a commercial or professional activity) </a:t>
            </a:r>
          </a:p>
          <a:p>
            <a:pPr marL="0" indent="0">
              <a:buNone/>
            </a:pPr>
            <a:endParaRPr lang="en-FI" dirty="0"/>
          </a:p>
          <a:p>
            <a:pPr marL="0" indent="0">
              <a:buNone/>
            </a:pPr>
            <a:endParaRPr lang="en-FI" dirty="0"/>
          </a:p>
        </p:txBody>
      </p:sp>
    </p:spTree>
    <p:extLst>
      <p:ext uri="{BB962C8B-B14F-4D97-AF65-F5344CB8AC3E}">
        <p14:creationId xmlns:p14="http://schemas.microsoft.com/office/powerpoint/2010/main" val="297172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253F-0CBA-DE4C-A394-2817F47544BA}"/>
              </a:ext>
            </a:extLst>
          </p:cNvPr>
          <p:cNvSpPr>
            <a:spLocks noGrp="1"/>
          </p:cNvSpPr>
          <p:nvPr>
            <p:ph type="title"/>
          </p:nvPr>
        </p:nvSpPr>
        <p:spPr/>
        <p:txBody>
          <a:bodyPr/>
          <a:lstStyle/>
          <a:p>
            <a:r>
              <a:rPr lang="en-FI" dirty="0"/>
              <a:t>Personal data on pictures </a:t>
            </a:r>
          </a:p>
        </p:txBody>
      </p:sp>
      <p:sp>
        <p:nvSpPr>
          <p:cNvPr id="3" name="Content Placeholder 2">
            <a:extLst>
              <a:ext uri="{FF2B5EF4-FFF2-40B4-BE49-F238E27FC236}">
                <a16:creationId xmlns:a16="http://schemas.microsoft.com/office/drawing/2014/main" id="{630BA912-E32C-E646-B394-0D44C88BD146}"/>
              </a:ext>
            </a:extLst>
          </p:cNvPr>
          <p:cNvSpPr>
            <a:spLocks noGrp="1"/>
          </p:cNvSpPr>
          <p:nvPr>
            <p:ph idx="1"/>
          </p:nvPr>
        </p:nvSpPr>
        <p:spPr>
          <a:xfrm>
            <a:off x="838200" y="1690687"/>
            <a:ext cx="10515600" cy="4486275"/>
          </a:xfrm>
        </p:spPr>
        <p:txBody>
          <a:bodyPr>
            <a:normAutofit/>
          </a:bodyPr>
          <a:lstStyle/>
          <a:p>
            <a:r>
              <a:rPr lang="en-GB" dirty="0"/>
              <a:t>P</a:t>
            </a:r>
            <a:r>
              <a:rPr lang="en-FI" dirty="0"/>
              <a:t>ersonal data is any information that relates to an identifiable individual. A picture therefore is to be seen as personal data as soon as a person can be identified. </a:t>
            </a:r>
          </a:p>
          <a:p>
            <a:r>
              <a:rPr lang="en-DE" dirty="0"/>
              <a:t>Consider metadata – timestamp, location,....</a:t>
            </a:r>
            <a:endParaRPr lang="en-FI" dirty="0"/>
          </a:p>
          <a:p>
            <a:endParaRPr lang="en-FI" dirty="0"/>
          </a:p>
          <a:p>
            <a:pPr marL="0" indent="0">
              <a:buNone/>
            </a:pPr>
            <a:endParaRPr lang="en-FI" dirty="0"/>
          </a:p>
        </p:txBody>
      </p:sp>
    </p:spTree>
    <p:extLst>
      <p:ext uri="{BB962C8B-B14F-4D97-AF65-F5344CB8AC3E}">
        <p14:creationId xmlns:p14="http://schemas.microsoft.com/office/powerpoint/2010/main" val="212447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2B0-689B-4D7A-A519-5D600755BDE3}"/>
              </a:ext>
            </a:extLst>
          </p:cNvPr>
          <p:cNvSpPr>
            <a:spLocks noGrp="1"/>
          </p:cNvSpPr>
          <p:nvPr>
            <p:ph type="title"/>
          </p:nvPr>
        </p:nvSpPr>
        <p:spPr/>
        <p:txBody>
          <a:bodyPr/>
          <a:lstStyle/>
          <a:p>
            <a:r>
              <a:rPr lang="en-DE" dirty="0"/>
              <a:t>Which picture contains personal data? </a:t>
            </a:r>
            <a:endParaRPr lang="de-DE" dirty="0"/>
          </a:p>
        </p:txBody>
      </p:sp>
      <p:pic>
        <p:nvPicPr>
          <p:cNvPr id="5" name="Content Placeholder 4">
            <a:extLst>
              <a:ext uri="{FF2B5EF4-FFF2-40B4-BE49-F238E27FC236}">
                <a16:creationId xmlns:a16="http://schemas.microsoft.com/office/drawing/2014/main" id="{47D662BC-ECE0-4657-A204-1916E0AE841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90711" y="1825625"/>
            <a:ext cx="2447627" cy="4351338"/>
          </a:xfrm>
        </p:spPr>
      </p:pic>
      <p:pic>
        <p:nvPicPr>
          <p:cNvPr id="12" name="Picture 11">
            <a:extLst>
              <a:ext uri="{FF2B5EF4-FFF2-40B4-BE49-F238E27FC236}">
                <a16:creationId xmlns:a16="http://schemas.microsoft.com/office/drawing/2014/main" id="{6EADF9BC-8495-4887-A1EC-EA5AFDA791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1888" y="1825626"/>
            <a:ext cx="2447628" cy="4351338"/>
          </a:xfrm>
          <a:prstGeom prst="rect">
            <a:avLst/>
          </a:prstGeom>
        </p:spPr>
      </p:pic>
      <p:pic>
        <p:nvPicPr>
          <p:cNvPr id="14" name="Picture 13">
            <a:extLst>
              <a:ext uri="{FF2B5EF4-FFF2-40B4-BE49-F238E27FC236}">
                <a16:creationId xmlns:a16="http://schemas.microsoft.com/office/drawing/2014/main" id="{F29BBD70-D7A8-47B6-A901-E1FDFAA1919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5348932" y="2777481"/>
            <a:ext cx="4351337" cy="2447627"/>
          </a:xfrm>
          <a:prstGeom prst="rect">
            <a:avLst/>
          </a:prstGeom>
        </p:spPr>
      </p:pic>
      <p:pic>
        <p:nvPicPr>
          <p:cNvPr id="16" name="Picture 15">
            <a:extLst>
              <a:ext uri="{FF2B5EF4-FFF2-40B4-BE49-F238E27FC236}">
                <a16:creationId xmlns:a16="http://schemas.microsoft.com/office/drawing/2014/main" id="{7E376F35-EEAF-4BA7-B121-A03FF21AA64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29685" y="1924844"/>
            <a:ext cx="3114675" cy="4152900"/>
          </a:xfrm>
          <a:prstGeom prst="rect">
            <a:avLst/>
          </a:prstGeom>
        </p:spPr>
      </p:pic>
    </p:spTree>
    <p:extLst>
      <p:ext uri="{BB962C8B-B14F-4D97-AF65-F5344CB8AC3E}">
        <p14:creationId xmlns:p14="http://schemas.microsoft.com/office/powerpoint/2010/main" val="13698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0D31-FAFE-9349-B227-AF8CF63B72D3}"/>
              </a:ext>
            </a:extLst>
          </p:cNvPr>
          <p:cNvSpPr>
            <a:spLocks noGrp="1"/>
          </p:cNvSpPr>
          <p:nvPr>
            <p:ph type="title"/>
          </p:nvPr>
        </p:nvSpPr>
        <p:spPr/>
        <p:txBody>
          <a:bodyPr/>
          <a:lstStyle/>
          <a:p>
            <a:r>
              <a:rPr lang="en-FI" dirty="0"/>
              <a:t>Household Exemption in the GDPR (Art.2(2))</a:t>
            </a:r>
          </a:p>
        </p:txBody>
      </p:sp>
      <p:sp>
        <p:nvSpPr>
          <p:cNvPr id="3" name="Content Placeholder 2">
            <a:extLst>
              <a:ext uri="{FF2B5EF4-FFF2-40B4-BE49-F238E27FC236}">
                <a16:creationId xmlns:a16="http://schemas.microsoft.com/office/drawing/2014/main" id="{1514609A-F2B8-514B-B156-B650CA6C3458}"/>
              </a:ext>
            </a:extLst>
          </p:cNvPr>
          <p:cNvSpPr>
            <a:spLocks noGrp="1"/>
          </p:cNvSpPr>
          <p:nvPr>
            <p:ph idx="1"/>
          </p:nvPr>
        </p:nvSpPr>
        <p:spPr/>
        <p:txBody>
          <a:bodyPr/>
          <a:lstStyle/>
          <a:p>
            <a:r>
              <a:rPr lang="en-FI" dirty="0"/>
              <a:t>Household exemption? In the Netherlands a court found that a grandmother was not allowed to post pictures of her grandchildren on Facebook without being given consent by their mother as their legal representative </a:t>
            </a:r>
          </a:p>
          <a:p>
            <a:r>
              <a:rPr lang="en-FI" dirty="0"/>
              <a:t>For social networking systems – advancing commercial, political or charitable goals do not fall under the household exemption</a:t>
            </a:r>
          </a:p>
          <a:p>
            <a:r>
              <a:rPr lang="en-FI" dirty="0"/>
              <a:t>There are reasons to bel</a:t>
            </a:r>
            <a:r>
              <a:rPr lang="en-GB" dirty="0" err="1"/>
              <a:t>ie</a:t>
            </a:r>
            <a:r>
              <a:rPr lang="en-FI" dirty="0"/>
              <a:t>ve that household exemption does not apply</a:t>
            </a:r>
          </a:p>
          <a:p>
            <a:r>
              <a:rPr lang="en-FI" dirty="0"/>
              <a:t>Be Aware of Constitutional Rights: T</a:t>
            </a:r>
            <a:r>
              <a:rPr lang="en-GB" dirty="0"/>
              <a:t>h</a:t>
            </a:r>
            <a:r>
              <a:rPr lang="en-FI" dirty="0"/>
              <a:t>e right to one´s own picture </a:t>
            </a:r>
          </a:p>
          <a:p>
            <a:endParaRPr lang="en-FI" dirty="0"/>
          </a:p>
        </p:txBody>
      </p:sp>
    </p:spTree>
    <p:extLst>
      <p:ext uri="{BB962C8B-B14F-4D97-AF65-F5344CB8AC3E}">
        <p14:creationId xmlns:p14="http://schemas.microsoft.com/office/powerpoint/2010/main" val="79279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39BC-170C-4562-A1CA-483CA7C8A3C8}"/>
              </a:ext>
            </a:extLst>
          </p:cNvPr>
          <p:cNvSpPr>
            <a:spLocks noGrp="1"/>
          </p:cNvSpPr>
          <p:nvPr>
            <p:ph type="title"/>
          </p:nvPr>
        </p:nvSpPr>
        <p:spPr/>
        <p:txBody>
          <a:bodyPr/>
          <a:lstStyle/>
          <a:p>
            <a:r>
              <a:rPr lang="en-DE" dirty="0"/>
              <a:t>Guidance Art. 29 Working P</a:t>
            </a:r>
            <a:r>
              <a:rPr lang="de-DE" dirty="0"/>
              <a:t>a</a:t>
            </a:r>
            <a:r>
              <a:rPr lang="en-DE" dirty="0" err="1"/>
              <a:t>rty</a:t>
            </a:r>
            <a:endParaRPr lang="de-DE" dirty="0"/>
          </a:p>
        </p:txBody>
      </p:sp>
      <p:sp>
        <p:nvSpPr>
          <p:cNvPr id="3" name="Content Placeholder 2">
            <a:extLst>
              <a:ext uri="{FF2B5EF4-FFF2-40B4-BE49-F238E27FC236}">
                <a16:creationId xmlns:a16="http://schemas.microsoft.com/office/drawing/2014/main" id="{1C18B047-BA20-44F4-BB91-18EAC1F86DA3}"/>
              </a:ext>
            </a:extLst>
          </p:cNvPr>
          <p:cNvSpPr>
            <a:spLocks noGrp="1"/>
          </p:cNvSpPr>
          <p:nvPr>
            <p:ph idx="1"/>
          </p:nvPr>
        </p:nvSpPr>
        <p:spPr/>
        <p:txBody>
          <a:bodyPr>
            <a:normAutofit fontScale="92500" lnSpcReduction="20000"/>
          </a:bodyPr>
          <a:lstStyle/>
          <a:p>
            <a:r>
              <a:rPr lang="de-DE" dirty="0"/>
              <a:t>N</a:t>
            </a:r>
            <a:r>
              <a:rPr lang="en-DE" dirty="0" err="1"/>
              <a:t>ot</a:t>
            </a:r>
            <a:r>
              <a:rPr lang="en-DE" dirty="0"/>
              <a:t> all processing on personal data on the internet shall fall outside of the GDPR </a:t>
            </a:r>
          </a:p>
          <a:p>
            <a:r>
              <a:rPr lang="en-DE" dirty="0"/>
              <a:t>journalistic and artistic expression, social networking blur the lines </a:t>
            </a:r>
          </a:p>
          <a:p>
            <a:r>
              <a:rPr lang="en-DE" dirty="0"/>
              <a:t>To determine whether internet use falls under the Household exception: </a:t>
            </a:r>
          </a:p>
          <a:p>
            <a:pPr lvl="1"/>
            <a:r>
              <a:rPr lang="en-DE" dirty="0"/>
              <a:t>Is the personal data disseminated to an indefinite number of persons?</a:t>
            </a:r>
          </a:p>
          <a:p>
            <a:pPr lvl="1"/>
            <a:r>
              <a:rPr lang="en-DE" dirty="0"/>
              <a:t>Is the personal data about individuals who have no personal or household relationship with the person posting it?</a:t>
            </a:r>
          </a:p>
          <a:p>
            <a:pPr lvl="1"/>
            <a:r>
              <a:rPr lang="en-DE" dirty="0"/>
              <a:t>Does the scale and frequency of the processing suggest professional or full-time activity? </a:t>
            </a:r>
          </a:p>
          <a:p>
            <a:pPr lvl="1"/>
            <a:r>
              <a:rPr lang="en-DE" dirty="0"/>
              <a:t>Is there evidence of a number of individuals acting together in a collective and organised manner? </a:t>
            </a:r>
          </a:p>
          <a:p>
            <a:pPr lvl="1"/>
            <a:r>
              <a:rPr lang="en-DE" dirty="0"/>
              <a:t>Is there the potential adverse impact on individuals, including intrusion into their privacy? </a:t>
            </a:r>
            <a:endParaRPr lang="de-DE" dirty="0"/>
          </a:p>
        </p:txBody>
      </p:sp>
    </p:spTree>
    <p:extLst>
      <p:ext uri="{BB962C8B-B14F-4D97-AF65-F5344CB8AC3E}">
        <p14:creationId xmlns:p14="http://schemas.microsoft.com/office/powerpoint/2010/main" val="317427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1946</Words>
  <Application>Microsoft Macintosh PowerPoint</Application>
  <PresentationFormat>Widescreen</PresentationFormat>
  <Paragraphs>175</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Arial</vt:lpstr>
      <vt:lpstr>Calibri Light</vt:lpstr>
      <vt:lpstr>Office Theme</vt:lpstr>
      <vt:lpstr>Ethical Machine Learning </vt:lpstr>
      <vt:lpstr>Agenda </vt:lpstr>
      <vt:lpstr>What do you know about the GDPR already? </vt:lpstr>
      <vt:lpstr>Personal data (Article 4 (1) GDPR) </vt:lpstr>
      <vt:lpstr>Influences of the GDPR - taking snapshots </vt:lpstr>
      <vt:lpstr>Personal data on pictures </vt:lpstr>
      <vt:lpstr>Which picture contains personal data? </vt:lpstr>
      <vt:lpstr>Household Exemption in the GDPR (Art.2(2))</vt:lpstr>
      <vt:lpstr>Guidance Art. 29 Working Party</vt:lpstr>
      <vt:lpstr>Lindqvist Case </vt:lpstr>
      <vt:lpstr>The GDPR in Relation to other rights</vt:lpstr>
      <vt:lpstr>Let´s assume, the household exemption does not apply</vt:lpstr>
      <vt:lpstr>The GDPR applies</vt:lpstr>
      <vt:lpstr>If you used the snapshots for ML </vt:lpstr>
      <vt:lpstr>Use of snapshots for ML</vt:lpstr>
      <vt:lpstr>Automated decision-making and profiling </vt:lpstr>
      <vt:lpstr>Article 21 GDPR</vt:lpstr>
      <vt:lpstr>Article 22 GDPR </vt:lpstr>
      <vt:lpstr>Structure Article 22</vt:lpstr>
      <vt:lpstr>Article 22 GDPR</vt:lpstr>
      <vt:lpstr>The data subject has to be informed at the time of data collection of the following</vt:lpstr>
      <vt:lpstr>And the data subject´s active rights</vt:lpstr>
      <vt:lpstr>Consequences for ML with Snapshots</vt:lpstr>
      <vt:lpstr>Societal impacts Machine Learning and AI </vt:lpstr>
      <vt:lpstr>Reaction EU – draft AI regulation </vt:lpstr>
      <vt:lpstr>Further Research</vt:lpstr>
      <vt:lpstr>PowerPoint Presentation</vt:lpstr>
      <vt:lpstr>Consent </vt:lpstr>
      <vt:lpstr>Be aware: made public, combination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Snapshots and the GDPR- What is allowed?</dc:title>
  <dc:creator>Diana Pfau</dc:creator>
  <cp:lastModifiedBy>Jung Alex</cp:lastModifiedBy>
  <cp:revision>36</cp:revision>
  <dcterms:created xsi:type="dcterms:W3CDTF">2022-02-03T07:23:05Z</dcterms:created>
  <dcterms:modified xsi:type="dcterms:W3CDTF">2022-03-07T08:16:05Z</dcterms:modified>
</cp:coreProperties>
</file>