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2" r:id="rId5"/>
    <p:sldId id="265" r:id="rId6"/>
    <p:sldId id="257" r:id="rId7"/>
    <p:sldId id="264" r:id="rId8"/>
    <p:sldId id="258" r:id="rId9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0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ewari Girish" userId="3bf23f0e-6f28-46cf-b6de-4886dea1778c" providerId="ADAL" clId="{F0068020-F26B-414D-93BB-7A71AE26D993}"/>
    <pc:docChg chg="modSld sldOrd">
      <pc:chgData name="Tewari Girish" userId="3bf23f0e-6f28-46cf-b6de-4886dea1778c" providerId="ADAL" clId="{F0068020-F26B-414D-93BB-7A71AE26D993}" dt="2025-03-10T09:09:44.448" v="250" actId="1076"/>
      <pc:docMkLst>
        <pc:docMk/>
      </pc:docMkLst>
      <pc:sldChg chg="modSp mod">
        <pc:chgData name="Tewari Girish" userId="3bf23f0e-6f28-46cf-b6de-4886dea1778c" providerId="ADAL" clId="{F0068020-F26B-414D-93BB-7A71AE26D993}" dt="2025-03-03T13:08:35.935" v="4" actId="20577"/>
        <pc:sldMkLst>
          <pc:docMk/>
          <pc:sldMk cId="2922050464" sldId="256"/>
        </pc:sldMkLst>
        <pc:spChg chg="mod">
          <ac:chgData name="Tewari Girish" userId="3bf23f0e-6f28-46cf-b6de-4886dea1778c" providerId="ADAL" clId="{F0068020-F26B-414D-93BB-7A71AE26D993}" dt="2025-03-03T13:08:35.935" v="4" actId="20577"/>
          <ac:spMkLst>
            <pc:docMk/>
            <pc:sldMk cId="2922050464" sldId="256"/>
            <ac:spMk id="3" creationId="{00000000-0000-0000-0000-000000000000}"/>
          </ac:spMkLst>
        </pc:spChg>
      </pc:sldChg>
      <pc:sldChg chg="modSp mod ord">
        <pc:chgData name="Tewari Girish" userId="3bf23f0e-6f28-46cf-b6de-4886dea1778c" providerId="ADAL" clId="{F0068020-F26B-414D-93BB-7A71AE26D993}" dt="2025-03-10T09:09:44.448" v="250" actId="1076"/>
        <pc:sldMkLst>
          <pc:docMk/>
          <pc:sldMk cId="2742243376" sldId="257"/>
        </pc:sldMkLst>
        <pc:spChg chg="mod">
          <ac:chgData name="Tewari Girish" userId="3bf23f0e-6f28-46cf-b6de-4886dea1778c" providerId="ADAL" clId="{F0068020-F26B-414D-93BB-7A71AE26D993}" dt="2025-03-10T08:55:59.920" v="179" actId="20577"/>
          <ac:spMkLst>
            <pc:docMk/>
            <pc:sldMk cId="2742243376" sldId="257"/>
            <ac:spMk id="29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03T13:11:38.426" v="167" actId="1076"/>
          <ac:spMkLst>
            <pc:docMk/>
            <pc:sldMk cId="2742243376" sldId="257"/>
            <ac:spMk id="49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8:56:32.391" v="210" actId="1076"/>
          <ac:spMkLst>
            <pc:docMk/>
            <pc:sldMk cId="2742243376" sldId="257"/>
            <ac:spMk id="51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8:56:56.703" v="217" actId="1076"/>
          <ac:spMkLst>
            <pc:docMk/>
            <pc:sldMk cId="2742243376" sldId="257"/>
            <ac:spMk id="53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8:56:54.175" v="216" actId="1076"/>
          <ac:spMkLst>
            <pc:docMk/>
            <pc:sldMk cId="2742243376" sldId="257"/>
            <ac:spMk id="54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03T13:11:34.324" v="166" actId="1076"/>
          <ac:spMkLst>
            <pc:docMk/>
            <pc:sldMk cId="2742243376" sldId="257"/>
            <ac:spMk id="55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8:56:50.623" v="215" actId="1076"/>
          <ac:spMkLst>
            <pc:docMk/>
            <pc:sldMk cId="2742243376" sldId="257"/>
            <ac:spMk id="60" creationId="{00000000-0000-0000-0000-000000000000}"/>
          </ac:spMkLst>
        </pc:spChg>
        <pc:grpChg chg="mod">
          <ac:chgData name="Tewari Girish" userId="3bf23f0e-6f28-46cf-b6de-4886dea1778c" providerId="ADAL" clId="{F0068020-F26B-414D-93BB-7A71AE26D993}" dt="2025-03-10T09:09:44.448" v="250" actId="1076"/>
          <ac:grpSpMkLst>
            <pc:docMk/>
            <pc:sldMk cId="2742243376" sldId="257"/>
            <ac:grpSpMk id="61" creationId="{00000000-0000-0000-0000-000000000000}"/>
          </ac:grpSpMkLst>
        </pc:grpChg>
      </pc:sldChg>
      <pc:sldChg chg="modSp mod">
        <pc:chgData name="Tewari Girish" userId="3bf23f0e-6f28-46cf-b6de-4886dea1778c" providerId="ADAL" clId="{F0068020-F26B-414D-93BB-7A71AE26D993}" dt="2025-03-10T09:08:40.731" v="218" actId="6549"/>
        <pc:sldMkLst>
          <pc:docMk/>
          <pc:sldMk cId="3339559690" sldId="258"/>
        </pc:sldMkLst>
        <pc:spChg chg="mod">
          <ac:chgData name="Tewari Girish" userId="3bf23f0e-6f28-46cf-b6de-4886dea1778c" providerId="ADAL" clId="{F0068020-F26B-414D-93BB-7A71AE26D993}" dt="2025-03-10T09:08:40.731" v="218" actId="6549"/>
          <ac:spMkLst>
            <pc:docMk/>
            <pc:sldMk cId="3339559690" sldId="258"/>
            <ac:spMk id="2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03T13:09:50.514" v="82" actId="20577"/>
          <ac:spMkLst>
            <pc:docMk/>
            <pc:sldMk cId="3339559690" sldId="258"/>
            <ac:spMk id="15" creationId="{00000000-0000-0000-0000-000000000000}"/>
          </ac:spMkLst>
        </pc:spChg>
      </pc:sldChg>
      <pc:sldChg chg="modSp mod ord">
        <pc:chgData name="Tewari Girish" userId="3bf23f0e-6f28-46cf-b6de-4886dea1778c" providerId="ADAL" clId="{F0068020-F26B-414D-93BB-7A71AE26D993}" dt="2025-03-10T09:09:34.814" v="249" actId="14100"/>
        <pc:sldMkLst>
          <pc:docMk/>
          <pc:sldMk cId="1972692133" sldId="264"/>
        </pc:sldMkLst>
        <pc:spChg chg="mod">
          <ac:chgData name="Tewari Girish" userId="3bf23f0e-6f28-46cf-b6de-4886dea1778c" providerId="ADAL" clId="{F0068020-F26B-414D-93BB-7A71AE26D993}" dt="2025-03-10T09:09:05.914" v="228" actId="20577"/>
          <ac:spMkLst>
            <pc:docMk/>
            <pc:sldMk cId="1972692133" sldId="264"/>
            <ac:spMk id="3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9:09:34.814" v="249" actId="14100"/>
          <ac:spMkLst>
            <pc:docMk/>
            <pc:sldMk cId="1972692133" sldId="264"/>
            <ac:spMk id="20482" creationId="{00000000-0000-0000-0000-000000000000}"/>
          </ac:spMkLst>
        </pc:spChg>
        <pc:spChg chg="mod">
          <ac:chgData name="Tewari Girish" userId="3bf23f0e-6f28-46cf-b6de-4886dea1778c" providerId="ADAL" clId="{F0068020-F26B-414D-93BB-7A71AE26D993}" dt="2025-03-10T09:09:28.464" v="248" actId="20577"/>
          <ac:spMkLst>
            <pc:docMk/>
            <pc:sldMk cId="1972692133" sldId="264"/>
            <ac:spMk id="20484" creationId="{00000000-0000-0000-0000-000000000000}"/>
          </ac:spMkLst>
        </pc:spChg>
      </pc:sldChg>
    </pc:docChg>
  </pc:docChgLst>
  <pc:docChgLst>
    <pc:chgData name="Tewari Girish" userId="3bf23f0e-6f28-46cf-b6de-4886dea1778c" providerId="ADAL" clId="{814C7325-DE44-45E3-9B6F-825291ED39B9}"/>
    <pc:docChg chg="undo custSel modSld">
      <pc:chgData name="Tewari Girish" userId="3bf23f0e-6f28-46cf-b6de-4886dea1778c" providerId="ADAL" clId="{814C7325-DE44-45E3-9B6F-825291ED39B9}" dt="2025-02-04T07:27:16.534" v="110" actId="14100"/>
      <pc:docMkLst>
        <pc:docMk/>
      </pc:docMkLst>
      <pc:sldChg chg="modSp mod">
        <pc:chgData name="Tewari Girish" userId="3bf23f0e-6f28-46cf-b6de-4886dea1778c" providerId="ADAL" clId="{814C7325-DE44-45E3-9B6F-825291ED39B9}" dt="2025-02-04T07:24:52.479" v="22" actId="27636"/>
        <pc:sldMkLst>
          <pc:docMk/>
          <pc:sldMk cId="2922050464" sldId="256"/>
        </pc:sldMkLst>
        <pc:spChg chg="mod">
          <ac:chgData name="Tewari Girish" userId="3bf23f0e-6f28-46cf-b6de-4886dea1778c" providerId="ADAL" clId="{814C7325-DE44-45E3-9B6F-825291ED39B9}" dt="2025-02-04T07:24:37.540" v="19" actId="20577"/>
          <ac:spMkLst>
            <pc:docMk/>
            <pc:sldMk cId="2922050464" sldId="256"/>
            <ac:spMk id="2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4:52.479" v="22" actId="27636"/>
          <ac:spMkLst>
            <pc:docMk/>
            <pc:sldMk cId="2922050464" sldId="256"/>
            <ac:spMk id="3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3:43.954" v="8" actId="20577"/>
          <ac:spMkLst>
            <pc:docMk/>
            <pc:sldMk cId="2922050464" sldId="256"/>
            <ac:spMk id="4" creationId="{00000000-0000-0000-0000-000000000000}"/>
          </ac:spMkLst>
        </pc:spChg>
      </pc:sldChg>
      <pc:sldChg chg="addSp delSp modSp mod">
        <pc:chgData name="Tewari Girish" userId="3bf23f0e-6f28-46cf-b6de-4886dea1778c" providerId="ADAL" clId="{814C7325-DE44-45E3-9B6F-825291ED39B9}" dt="2025-02-04T07:27:16.534" v="110" actId="14100"/>
        <pc:sldMkLst>
          <pc:docMk/>
          <pc:sldMk cId="2742243376" sldId="257"/>
        </pc:sldMkLst>
        <pc:spChg chg="mod">
          <ac:chgData name="Tewari Girish" userId="3bf23f0e-6f28-46cf-b6de-4886dea1778c" providerId="ADAL" clId="{814C7325-DE44-45E3-9B6F-825291ED39B9}" dt="2025-02-04T07:27:16.534" v="110" actId="14100"/>
          <ac:spMkLst>
            <pc:docMk/>
            <pc:sldMk cId="2742243376" sldId="257"/>
            <ac:spMk id="51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5:11.411" v="23" actId="20577"/>
          <ac:spMkLst>
            <pc:docMk/>
            <pc:sldMk cId="2742243376" sldId="257"/>
            <ac:spMk id="52" creationId="{00000000-0000-0000-0000-000000000000}"/>
          </ac:spMkLst>
        </pc:spChg>
        <pc:spChg chg="add del mod">
          <ac:chgData name="Tewari Girish" userId="3bf23f0e-6f28-46cf-b6de-4886dea1778c" providerId="ADAL" clId="{814C7325-DE44-45E3-9B6F-825291ED39B9}" dt="2025-02-04T07:26:14.198" v="38" actId="1076"/>
          <ac:spMkLst>
            <pc:docMk/>
            <pc:sldMk cId="2742243376" sldId="257"/>
            <ac:spMk id="53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6:31.752" v="41" actId="1076"/>
          <ac:spMkLst>
            <pc:docMk/>
            <pc:sldMk cId="2742243376" sldId="257"/>
            <ac:spMk id="55" creationId="{00000000-0000-0000-0000-000000000000}"/>
          </ac:spMkLst>
        </pc:spChg>
        <pc:spChg chg="del">
          <ac:chgData name="Tewari Girish" userId="3bf23f0e-6f28-46cf-b6de-4886dea1778c" providerId="ADAL" clId="{814C7325-DE44-45E3-9B6F-825291ED39B9}" dt="2025-02-04T07:25:24.499" v="25" actId="478"/>
          <ac:spMkLst>
            <pc:docMk/>
            <pc:sldMk cId="2742243376" sldId="257"/>
            <ac:spMk id="56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6:51.044" v="53" actId="1037"/>
          <ac:spMkLst>
            <pc:docMk/>
            <pc:sldMk cId="2742243376" sldId="257"/>
            <ac:spMk id="57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6:56.390" v="54" actId="14100"/>
          <ac:spMkLst>
            <pc:docMk/>
            <pc:sldMk cId="2742243376" sldId="257"/>
            <ac:spMk id="58" creationId="{00000000-0000-0000-0000-000000000000}"/>
          </ac:spMkLst>
        </pc:spChg>
        <pc:spChg chg="del">
          <ac:chgData name="Tewari Girish" userId="3bf23f0e-6f28-46cf-b6de-4886dea1778c" providerId="ADAL" clId="{814C7325-DE44-45E3-9B6F-825291ED39B9}" dt="2025-02-04T07:25:20.759" v="24" actId="478"/>
          <ac:spMkLst>
            <pc:docMk/>
            <pc:sldMk cId="2742243376" sldId="257"/>
            <ac:spMk id="59" creationId="{00000000-0000-0000-0000-000000000000}"/>
          </ac:spMkLst>
        </pc:spChg>
        <pc:spChg chg="mod">
          <ac:chgData name="Tewari Girish" userId="3bf23f0e-6f28-46cf-b6de-4886dea1778c" providerId="ADAL" clId="{814C7325-DE44-45E3-9B6F-825291ED39B9}" dt="2025-02-04T07:26:09.476" v="37" actId="1076"/>
          <ac:spMkLst>
            <pc:docMk/>
            <pc:sldMk cId="2742243376" sldId="257"/>
            <ac:spMk id="60" creationId="{00000000-0000-0000-0000-000000000000}"/>
          </ac:spMkLst>
        </pc:spChg>
        <pc:grpChg chg="mod">
          <ac:chgData name="Tewari Girish" userId="3bf23f0e-6f28-46cf-b6de-4886dea1778c" providerId="ADAL" clId="{814C7325-DE44-45E3-9B6F-825291ED39B9}" dt="2025-02-04T07:25:45.231" v="33" actId="14100"/>
          <ac:grpSpMkLst>
            <pc:docMk/>
            <pc:sldMk cId="2742243376" sldId="257"/>
            <ac:grpSpMk id="61" creationId="{00000000-0000-0000-0000-000000000000}"/>
          </ac:grpSpMkLst>
        </pc:gr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16379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594046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88183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41402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80513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610884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449602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999681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33300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48908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293194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F38917-F04E-45A9-8C06-37A91810D1ED}" type="datetimeFigureOut">
              <a:rPr lang="fi-FI" smtClean="0"/>
              <a:t>10.3.2025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0ED4DA-8F33-426C-B9D1-79D7EEE6C1FF}" type="slidenum">
              <a:rPr lang="fi-FI" smtClean="0"/>
              <a:t>‹#›</a:t>
            </a:fld>
            <a:endParaRPr lang="fi-FI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731" y="61411"/>
            <a:ext cx="971550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482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Diffraction" TargetMode="External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en.wikipedia.org/wiki/Electromagnetic_radiation" TargetMode="External"/><Relationship Id="rId5" Type="http://schemas.openxmlformats.org/officeDocument/2006/relationships/hyperlink" Target="https://en.wikipedia.org/wiki/Refraction" TargetMode="External"/><Relationship Id="rId4" Type="http://schemas.openxmlformats.org/officeDocument/2006/relationships/hyperlink" Target="https://en.wikipedia.org/wiki/Reflection_(physics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2658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fi-FI" dirty="0"/>
              <a:t>CHEM-E5140</a:t>
            </a:r>
            <a:br>
              <a:rPr lang="en-US" altLang="fi-FI" dirty="0"/>
            </a:br>
            <a:r>
              <a:rPr lang="en-US" altLang="fi-FI" dirty="0"/>
              <a:t>Materials Characterization</a:t>
            </a:r>
            <a:br>
              <a:rPr lang="en-US" altLang="fi-FI" dirty="0"/>
            </a:br>
            <a:r>
              <a:rPr lang="en-US" altLang="fi-FI" dirty="0"/>
              <a:t>Laboratory Course</a:t>
            </a:r>
            <a:endParaRPr lang="fi-FI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064627"/>
            <a:ext cx="9144000" cy="364373"/>
          </a:xfrm>
        </p:spPr>
        <p:txBody>
          <a:bodyPr>
            <a:normAutofit fontScale="92500" lnSpcReduction="20000"/>
          </a:bodyPr>
          <a:lstStyle/>
          <a:p>
            <a:r>
              <a:rPr lang="en-US" altLang="fi-FI" dirty="0"/>
              <a:t>10.03.2025</a:t>
            </a:r>
            <a:endParaRPr lang="fi-FI" dirty="0"/>
          </a:p>
        </p:txBody>
      </p:sp>
      <p:sp>
        <p:nvSpPr>
          <p:cNvPr id="4" name="Rectangle 3"/>
          <p:cNvSpPr/>
          <p:nvPr/>
        </p:nvSpPr>
        <p:spPr>
          <a:xfrm>
            <a:off x="4924927" y="4300274"/>
            <a:ext cx="6096000" cy="840230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>
              <a:lnSpc>
                <a:spcPct val="90000"/>
              </a:lnSpc>
              <a:defRPr/>
            </a:pPr>
            <a:r>
              <a:rPr lang="en-US" altLang="fi-FI" kern="0" dirty="0"/>
              <a:t>Girish Tewari</a:t>
            </a:r>
          </a:p>
          <a:p>
            <a:pPr algn="r">
              <a:lnSpc>
                <a:spcPct val="90000"/>
              </a:lnSpc>
              <a:defRPr/>
            </a:pPr>
            <a:r>
              <a:rPr lang="en-US" altLang="fi-FI" kern="0" dirty="0"/>
              <a:t>girish.tewari@aalto.fi</a:t>
            </a:r>
          </a:p>
          <a:p>
            <a:pPr algn="r">
              <a:lnSpc>
                <a:spcPct val="90000"/>
              </a:lnSpc>
              <a:defRPr/>
            </a:pPr>
            <a:r>
              <a:rPr lang="en-US" altLang="fi-FI" kern="0" dirty="0"/>
              <a:t>B202, </a:t>
            </a:r>
            <a:r>
              <a:rPr lang="en-US" altLang="fi-FI" kern="0" dirty="0" err="1"/>
              <a:t>Kemistintie</a:t>
            </a:r>
            <a:r>
              <a:rPr lang="en-US" altLang="fi-FI" kern="0" dirty="0"/>
              <a:t> 1</a:t>
            </a:r>
          </a:p>
        </p:txBody>
      </p:sp>
    </p:spTree>
    <p:extLst>
      <p:ext uri="{BB962C8B-B14F-4D97-AF65-F5344CB8AC3E}">
        <p14:creationId xmlns:p14="http://schemas.microsoft.com/office/powerpoint/2010/main" val="2922050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+mn-lt"/>
              </a:rPr>
              <a:t>Outline</a:t>
            </a:r>
          </a:p>
        </p:txBody>
      </p:sp>
      <p:sp>
        <p:nvSpPr>
          <p:cNvPr id="7171" name="TextBox 1"/>
          <p:cNvSpPr txBox="1">
            <a:spLocks noChangeArrowheads="1"/>
          </p:cNvSpPr>
          <p:nvPr/>
        </p:nvSpPr>
        <p:spPr bwMode="auto">
          <a:xfrm>
            <a:off x="447675" y="1467686"/>
            <a:ext cx="72009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Introduction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Light / Particle and material interaction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Electronic Transport in Materials</a:t>
            </a: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endParaRPr lang="en-US" altLang="en-US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dirty="0"/>
              <a:t>Techniques used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spcBef>
                <a:spcPct val="0"/>
              </a:spcBef>
              <a:buNone/>
            </a:pPr>
            <a:r>
              <a:rPr lang="en-US" altLang="en-US" dirty="0"/>
              <a:t>Next week topic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903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2803726" y="449177"/>
            <a:ext cx="5915429" cy="1999053"/>
            <a:chOff x="413452" y="657725"/>
            <a:chExt cx="5915429" cy="1999053"/>
          </a:xfrm>
        </p:grpSpPr>
        <p:sp>
          <p:nvSpPr>
            <p:cNvPr id="2" name="TextBox 1"/>
            <p:cNvSpPr txBox="1"/>
            <p:nvPr/>
          </p:nvSpPr>
          <p:spPr>
            <a:xfrm>
              <a:off x="413452" y="1477323"/>
              <a:ext cx="8340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Matter</a:t>
              </a:r>
              <a:endParaRPr lang="fi-FI" dirty="0"/>
            </a:p>
          </p:txBody>
        </p:sp>
        <p:sp>
          <p:nvSpPr>
            <p:cNvPr id="3" name="Right Arrow 2"/>
            <p:cNvSpPr/>
            <p:nvPr/>
          </p:nvSpPr>
          <p:spPr>
            <a:xfrm>
              <a:off x="1828801" y="745957"/>
              <a:ext cx="593558" cy="192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2632733" y="657725"/>
              <a:ext cx="18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Consists</a:t>
              </a:r>
              <a:r>
                <a:rPr lang="fi-FI" dirty="0"/>
                <a:t> of </a:t>
              </a:r>
              <a:r>
                <a:rPr lang="fi-FI" dirty="0" err="1"/>
                <a:t>atoms</a:t>
              </a:r>
              <a:r>
                <a:rPr lang="fi-FI" dirty="0"/>
                <a:t> </a:t>
              </a: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828801" y="1211540"/>
              <a:ext cx="593558" cy="192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632732" y="1557533"/>
              <a:ext cx="31768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Periodic</a:t>
              </a:r>
              <a:r>
                <a:rPr lang="fi-FI" dirty="0"/>
                <a:t>/</a:t>
              </a:r>
              <a:r>
                <a:rPr lang="fi-FI" dirty="0" err="1"/>
                <a:t>Random</a:t>
              </a:r>
              <a:r>
                <a:rPr lang="fi-FI" dirty="0"/>
                <a:t> </a:t>
              </a:r>
              <a:r>
                <a:rPr lang="fi-FI" dirty="0" err="1"/>
                <a:t>arrangements</a:t>
              </a:r>
              <a:endParaRPr lang="fi-FI" dirty="0"/>
            </a:p>
          </p:txBody>
        </p:sp>
        <p:sp>
          <p:nvSpPr>
            <p:cNvPr id="7" name="Left Brace 6"/>
            <p:cNvSpPr/>
            <p:nvPr/>
          </p:nvSpPr>
          <p:spPr>
            <a:xfrm>
              <a:off x="1346267" y="750963"/>
              <a:ext cx="262868" cy="186872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1828801" y="1645765"/>
              <a:ext cx="593558" cy="192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640755" y="1098881"/>
              <a:ext cx="368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Atoms</a:t>
              </a:r>
              <a:r>
                <a:rPr lang="fi-FI" dirty="0"/>
                <a:t> </a:t>
              </a:r>
              <a:r>
                <a:rPr lang="fi-FI" dirty="0" err="1"/>
                <a:t>can</a:t>
              </a:r>
              <a:r>
                <a:rPr lang="fi-FI" dirty="0"/>
                <a:t> </a:t>
              </a:r>
              <a:r>
                <a:rPr lang="fi-FI" dirty="0" err="1"/>
                <a:t>be</a:t>
              </a:r>
              <a:r>
                <a:rPr lang="fi-FI" dirty="0"/>
                <a:t> </a:t>
              </a:r>
              <a:r>
                <a:rPr lang="fi-FI" dirty="0" err="1"/>
                <a:t>same</a:t>
              </a:r>
              <a:r>
                <a:rPr lang="fi-FI" dirty="0"/>
                <a:t> </a:t>
              </a:r>
              <a:r>
                <a:rPr lang="fi-FI" dirty="0" err="1"/>
                <a:t>or</a:t>
              </a:r>
              <a:r>
                <a:rPr lang="fi-FI" dirty="0"/>
                <a:t> </a:t>
              </a:r>
              <a:r>
                <a:rPr lang="fi-FI" dirty="0" err="1"/>
                <a:t>different</a:t>
              </a:r>
              <a:r>
                <a:rPr lang="fi-FI" dirty="0"/>
                <a:t> </a:t>
              </a:r>
              <a:r>
                <a:rPr lang="fi-FI" dirty="0" err="1"/>
                <a:t>types</a:t>
              </a:r>
              <a:endParaRPr lang="fi-FI" dirty="0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1825703" y="2031864"/>
              <a:ext cx="593558" cy="192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632733" y="1918479"/>
              <a:ext cx="23789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Phase</a:t>
              </a:r>
              <a:r>
                <a:rPr lang="fi-FI" dirty="0"/>
                <a:t> (</a:t>
              </a:r>
              <a:r>
                <a:rPr lang="fi-FI" dirty="0" err="1"/>
                <a:t>solid</a:t>
              </a:r>
              <a:r>
                <a:rPr lang="fi-FI" dirty="0"/>
                <a:t>/</a:t>
              </a:r>
              <a:r>
                <a:rPr lang="fi-FI" dirty="0" err="1"/>
                <a:t>liquid</a:t>
              </a:r>
              <a:r>
                <a:rPr lang="fi-FI" dirty="0"/>
                <a:t>/</a:t>
              </a:r>
              <a:r>
                <a:rPr lang="fi-FI" dirty="0" err="1"/>
                <a:t>gas</a:t>
              </a:r>
              <a:r>
                <a:rPr lang="fi-FI" dirty="0"/>
                <a:t>)</a:t>
              </a:r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1825704" y="2384789"/>
              <a:ext cx="593558" cy="192869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624713" y="2287446"/>
              <a:ext cx="356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dirty="0" err="1"/>
                <a:t>Powders</a:t>
              </a:r>
              <a:r>
                <a:rPr lang="fi-FI" dirty="0"/>
                <a:t>/</a:t>
              </a:r>
              <a:r>
                <a:rPr lang="fi-FI" dirty="0" err="1"/>
                <a:t>Thin</a:t>
              </a:r>
              <a:r>
                <a:rPr lang="fi-FI" dirty="0"/>
                <a:t> </a:t>
              </a:r>
              <a:r>
                <a:rPr lang="fi-FI" dirty="0" err="1"/>
                <a:t>Films</a:t>
              </a:r>
              <a:r>
                <a:rPr lang="fi-FI" dirty="0"/>
                <a:t>/</a:t>
              </a:r>
              <a:r>
                <a:rPr lang="fi-FI" dirty="0" err="1"/>
                <a:t>Nanostructures</a:t>
              </a:r>
              <a:endParaRPr lang="fi-FI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2153814" y="3968672"/>
            <a:ext cx="79408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err="1"/>
              <a:t>Structural</a:t>
            </a:r>
            <a:r>
              <a:rPr lang="fi-FI" dirty="0"/>
              <a:t> Analysis (Crystal </a:t>
            </a:r>
            <a:r>
              <a:rPr lang="fi-FI" dirty="0" err="1"/>
              <a:t>Structure</a:t>
            </a:r>
            <a:r>
              <a:rPr lang="fi-FI" dirty="0"/>
              <a:t>, </a:t>
            </a:r>
            <a:r>
              <a:rPr lang="fi-FI" dirty="0" err="1"/>
              <a:t>Lattice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</a:t>
            </a:r>
            <a:r>
              <a:rPr lang="fi-FI" dirty="0" err="1"/>
              <a:t>etc</a:t>
            </a:r>
            <a:r>
              <a:rPr lang="fi-FI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err="1"/>
              <a:t>Elemental</a:t>
            </a:r>
            <a:r>
              <a:rPr lang="fi-FI" dirty="0"/>
              <a:t> Analysis (</a:t>
            </a:r>
            <a:r>
              <a:rPr lang="fi-FI" dirty="0" err="1"/>
              <a:t>Constituents</a:t>
            </a:r>
            <a:r>
              <a:rPr lang="fi-FI" dirty="0"/>
              <a:t> </a:t>
            </a:r>
            <a:r>
              <a:rPr lang="fi-FI" dirty="0" err="1"/>
              <a:t>atoms</a:t>
            </a:r>
            <a:r>
              <a:rPr lang="fi-FI" dirty="0"/>
              <a:t> and </a:t>
            </a:r>
            <a:r>
              <a:rPr lang="fi-FI" dirty="0" err="1"/>
              <a:t>their</a:t>
            </a:r>
            <a:r>
              <a:rPr lang="fi-FI" dirty="0"/>
              <a:t> </a:t>
            </a:r>
            <a:r>
              <a:rPr lang="fi-FI" dirty="0" err="1"/>
              <a:t>weightage</a:t>
            </a:r>
            <a:r>
              <a:rPr lang="fi-FI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Surface Analysis (Surface </a:t>
            </a:r>
            <a:r>
              <a:rPr lang="fi-FI" dirty="0" err="1"/>
              <a:t>morphology</a:t>
            </a:r>
            <a:r>
              <a:rPr lang="fi-FI" dirty="0"/>
              <a:t>/</a:t>
            </a:r>
            <a:r>
              <a:rPr lang="fi-FI" dirty="0" err="1"/>
              <a:t>roughness</a:t>
            </a:r>
            <a:r>
              <a:rPr lang="fi-FI" dirty="0"/>
              <a:t>, </a:t>
            </a:r>
            <a:r>
              <a:rPr lang="fi-FI" dirty="0" err="1"/>
              <a:t>mechanical</a:t>
            </a:r>
            <a:r>
              <a:rPr lang="fi-FI" dirty="0"/>
              <a:t> </a:t>
            </a:r>
            <a:r>
              <a:rPr lang="fi-FI" dirty="0" err="1"/>
              <a:t>properties</a:t>
            </a:r>
            <a:r>
              <a:rPr lang="fi-FI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 err="1"/>
              <a:t>Size</a:t>
            </a:r>
            <a:r>
              <a:rPr lang="fi-FI" dirty="0"/>
              <a:t> Analysis (</a:t>
            </a:r>
            <a:r>
              <a:rPr lang="fi-FI" dirty="0" err="1"/>
              <a:t>Nanostructure</a:t>
            </a:r>
            <a:r>
              <a:rPr lang="fi-FI" dirty="0"/>
              <a:t> </a:t>
            </a:r>
            <a:r>
              <a:rPr lang="fi-FI" dirty="0" err="1"/>
              <a:t>sizes</a:t>
            </a:r>
            <a:r>
              <a:rPr lang="fi-FI" dirty="0"/>
              <a:t>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i-FI" dirty="0"/>
              <a:t>Electronic </a:t>
            </a:r>
            <a:r>
              <a:rPr lang="fi-FI" dirty="0" err="1"/>
              <a:t>Properties</a:t>
            </a:r>
            <a:r>
              <a:rPr lang="fi-FI" dirty="0"/>
              <a:t> (</a:t>
            </a:r>
            <a:r>
              <a:rPr lang="fi-FI" dirty="0" err="1"/>
              <a:t>metal</a:t>
            </a:r>
            <a:r>
              <a:rPr lang="fi-FI" dirty="0"/>
              <a:t>/</a:t>
            </a:r>
            <a:r>
              <a:rPr lang="fi-FI" dirty="0" err="1"/>
              <a:t>semiconductor</a:t>
            </a:r>
            <a:r>
              <a:rPr lang="fi-FI" dirty="0"/>
              <a:t>/</a:t>
            </a:r>
            <a:r>
              <a:rPr lang="fi-FI" dirty="0" err="1"/>
              <a:t>insulator</a:t>
            </a:r>
            <a:r>
              <a:rPr lang="fi-FI" dirty="0"/>
              <a:t>, </a:t>
            </a:r>
            <a:r>
              <a:rPr lang="fi-FI" dirty="0" err="1"/>
              <a:t>type</a:t>
            </a:r>
            <a:r>
              <a:rPr lang="fi-FI" dirty="0"/>
              <a:t> of </a:t>
            </a:r>
            <a:r>
              <a:rPr lang="fi-FI" dirty="0" err="1"/>
              <a:t>semiconductor</a:t>
            </a:r>
            <a:r>
              <a:rPr lang="fi-FI" dirty="0"/>
              <a:t>)</a:t>
            </a:r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251491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</a:pPr>
            <a:r>
              <a:rPr lang="en-US" altLang="en-US" sz="3600" dirty="0"/>
              <a:t>Introduction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337637" y="2817197"/>
            <a:ext cx="6939714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fi-FI" dirty="0" err="1"/>
              <a:t>Material</a:t>
            </a:r>
            <a:r>
              <a:rPr lang="fi-FI" dirty="0"/>
              <a:t> </a:t>
            </a:r>
            <a:r>
              <a:rPr lang="fi-FI" dirty="0" err="1"/>
              <a:t>Characterization</a:t>
            </a:r>
            <a:r>
              <a:rPr lang="fi-FI" dirty="0"/>
              <a:t>: To </a:t>
            </a:r>
            <a:r>
              <a:rPr lang="fi-FI" dirty="0" err="1"/>
              <a:t>probe</a:t>
            </a:r>
            <a:r>
              <a:rPr lang="fi-FI" dirty="0"/>
              <a:t> </a:t>
            </a:r>
            <a:r>
              <a:rPr lang="fi-FI" dirty="0" err="1"/>
              <a:t>physical</a:t>
            </a:r>
            <a:r>
              <a:rPr lang="fi-FI" dirty="0"/>
              <a:t>/</a:t>
            </a:r>
            <a:r>
              <a:rPr lang="fi-FI" dirty="0" err="1"/>
              <a:t>chemical</a:t>
            </a:r>
            <a:r>
              <a:rPr lang="fi-FI" dirty="0"/>
              <a:t> (</a:t>
            </a:r>
            <a:r>
              <a:rPr lang="fi-FI" dirty="0" err="1"/>
              <a:t>structure</a:t>
            </a:r>
            <a:r>
              <a:rPr lang="fi-FI" dirty="0"/>
              <a:t>, composition) </a:t>
            </a:r>
            <a:r>
              <a:rPr lang="fi-FI" dirty="0" err="1"/>
              <a:t>properties</a:t>
            </a:r>
            <a:r>
              <a:rPr lang="fi-FI" dirty="0"/>
              <a:t> of </a:t>
            </a:r>
            <a:r>
              <a:rPr lang="fi-FI" dirty="0" err="1"/>
              <a:t>materials</a:t>
            </a:r>
            <a:r>
              <a:rPr lang="fi-FI" dirty="0"/>
              <a:t> (</a:t>
            </a:r>
            <a:r>
              <a:rPr lang="en-US" i="1" dirty="0">
                <a:latin typeface="Arial" panose="020B0604020202020204" pitchFamily="34" charset="0"/>
              </a:rPr>
              <a:t>microscopic </a:t>
            </a:r>
            <a:r>
              <a:rPr lang="en-US" dirty="0">
                <a:latin typeface="Arial" panose="020B0604020202020204" pitchFamily="34" charset="0"/>
              </a:rPr>
              <a:t>and </a:t>
            </a:r>
            <a:r>
              <a:rPr lang="en-US" i="1" dirty="0" err="1">
                <a:latin typeface="Arial" panose="020B0604020202020204" pitchFamily="34" charset="0"/>
              </a:rPr>
              <a:t>nanoscopic</a:t>
            </a:r>
            <a:r>
              <a:rPr lang="en-US" i="1" dirty="0">
                <a:latin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</a:rPr>
              <a:t>domains)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739311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Group 66"/>
          <p:cNvGrpSpPr/>
          <p:nvPr/>
        </p:nvGrpSpPr>
        <p:grpSpPr>
          <a:xfrm>
            <a:off x="0" y="4139799"/>
            <a:ext cx="5096176" cy="2726478"/>
            <a:chOff x="386715" y="3570308"/>
            <a:chExt cx="5096176" cy="2726478"/>
          </a:xfrm>
        </p:grpSpPr>
        <p:sp>
          <p:nvSpPr>
            <p:cNvPr id="10" name="Oval 3"/>
            <p:cNvSpPr>
              <a:spLocks noChangeArrowheads="1"/>
            </p:cNvSpPr>
            <p:nvPr/>
          </p:nvSpPr>
          <p:spPr bwMode="auto">
            <a:xfrm>
              <a:off x="1522580" y="5047331"/>
              <a:ext cx="2912561" cy="431800"/>
            </a:xfrm>
            <a:prstGeom prst="ellipse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sample</a:t>
              </a:r>
            </a:p>
          </p:txBody>
        </p:sp>
        <p:cxnSp>
          <p:nvCxnSpPr>
            <p:cNvPr id="12" name="Straight Arrow Connector 6"/>
            <p:cNvCxnSpPr>
              <a:cxnSpLocks noChangeShapeType="1"/>
            </p:cNvCxnSpPr>
            <p:nvPr/>
          </p:nvCxnSpPr>
          <p:spPr bwMode="auto">
            <a:xfrm>
              <a:off x="813594" y="3955298"/>
              <a:ext cx="1278390" cy="108676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3" name="TextBox 8"/>
            <p:cNvSpPr txBox="1">
              <a:spLocks noChangeArrowheads="1"/>
            </p:cNvSpPr>
            <p:nvPr/>
          </p:nvSpPr>
          <p:spPr bwMode="auto">
            <a:xfrm>
              <a:off x="386715" y="3570308"/>
              <a:ext cx="2270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accent2"/>
                  </a:solidFill>
                </a:rPr>
                <a:t>Incident beam</a:t>
              </a:r>
            </a:p>
          </p:txBody>
        </p:sp>
        <p:cxnSp>
          <p:nvCxnSpPr>
            <p:cNvPr id="14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3675859" y="4055582"/>
              <a:ext cx="1228681" cy="998439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16" name="Straight Arrow Connector 8"/>
            <p:cNvCxnSpPr>
              <a:cxnSpLocks noChangeShapeType="1"/>
            </p:cNvCxnSpPr>
            <p:nvPr/>
          </p:nvCxnSpPr>
          <p:spPr bwMode="auto">
            <a:xfrm>
              <a:off x="2199114" y="5163246"/>
              <a:ext cx="1450277" cy="882524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17" name="TextBox 10"/>
            <p:cNvSpPr txBox="1">
              <a:spLocks noChangeArrowheads="1"/>
            </p:cNvSpPr>
            <p:nvPr/>
          </p:nvSpPr>
          <p:spPr bwMode="auto">
            <a:xfrm>
              <a:off x="2243807" y="4728874"/>
              <a:ext cx="129540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Absorption</a:t>
              </a:r>
            </a:p>
          </p:txBody>
        </p:sp>
        <p:sp>
          <p:nvSpPr>
            <p:cNvPr id="18" name="TextBox 17"/>
            <p:cNvSpPr txBox="1">
              <a:spLocks noChangeArrowheads="1"/>
            </p:cNvSpPr>
            <p:nvPr/>
          </p:nvSpPr>
          <p:spPr bwMode="auto">
            <a:xfrm>
              <a:off x="3675859" y="5926898"/>
              <a:ext cx="15922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Transmission</a:t>
              </a:r>
            </a:p>
          </p:txBody>
        </p:sp>
        <p:sp>
          <p:nvSpPr>
            <p:cNvPr id="19" name="TextBox 18"/>
            <p:cNvSpPr txBox="1">
              <a:spLocks noChangeArrowheads="1"/>
            </p:cNvSpPr>
            <p:nvPr/>
          </p:nvSpPr>
          <p:spPr bwMode="auto">
            <a:xfrm>
              <a:off x="4220310" y="3680199"/>
              <a:ext cx="126258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Scattering</a:t>
              </a:r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6335232" y="3228774"/>
            <a:ext cx="5833504" cy="2958067"/>
            <a:chOff x="454027" y="1503363"/>
            <a:chExt cx="7793444" cy="3184215"/>
          </a:xfrm>
        </p:grpSpPr>
        <p:sp>
          <p:nvSpPr>
            <p:cNvPr id="53" name="Oval 3"/>
            <p:cNvSpPr>
              <a:spLocks noChangeArrowheads="1"/>
            </p:cNvSpPr>
            <p:nvPr/>
          </p:nvSpPr>
          <p:spPr bwMode="auto">
            <a:xfrm>
              <a:off x="2241551" y="4255778"/>
              <a:ext cx="4175124" cy="431800"/>
            </a:xfrm>
            <a:prstGeom prst="ellipse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GB" altLang="en-US" sz="1800"/>
            </a:p>
          </p:txBody>
        </p:sp>
        <p:sp>
          <p:nvSpPr>
            <p:cNvPr id="58" name="TextBox 4"/>
            <p:cNvSpPr txBox="1">
              <a:spLocks noChangeArrowheads="1"/>
            </p:cNvSpPr>
            <p:nvPr/>
          </p:nvSpPr>
          <p:spPr bwMode="auto">
            <a:xfrm>
              <a:off x="3600450" y="4252913"/>
              <a:ext cx="1511300" cy="3683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Sample</a:t>
              </a:r>
            </a:p>
          </p:txBody>
        </p:sp>
        <p:cxnSp>
          <p:nvCxnSpPr>
            <p:cNvPr id="68" name="Straight Arrow Connector 6"/>
            <p:cNvCxnSpPr>
              <a:cxnSpLocks noChangeShapeType="1"/>
            </p:cNvCxnSpPr>
            <p:nvPr/>
          </p:nvCxnSpPr>
          <p:spPr bwMode="auto">
            <a:xfrm>
              <a:off x="4230688" y="1871663"/>
              <a:ext cx="0" cy="2349500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69" name="TextBox 8"/>
            <p:cNvSpPr txBox="1">
              <a:spLocks noChangeArrowheads="1"/>
            </p:cNvSpPr>
            <p:nvPr/>
          </p:nvSpPr>
          <p:spPr bwMode="auto">
            <a:xfrm>
              <a:off x="3016317" y="1503363"/>
              <a:ext cx="2250353" cy="334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>
                  <a:solidFill>
                    <a:schemeClr val="accent2"/>
                  </a:solidFill>
                </a:rPr>
                <a:t>Incident beam</a:t>
              </a:r>
            </a:p>
          </p:txBody>
        </p:sp>
        <p:cxnSp>
          <p:nvCxnSpPr>
            <p:cNvPr id="70" name="Straight Arrow Connector 2"/>
            <p:cNvCxnSpPr>
              <a:cxnSpLocks noChangeShapeType="1"/>
            </p:cNvCxnSpPr>
            <p:nvPr/>
          </p:nvCxnSpPr>
          <p:spPr bwMode="auto">
            <a:xfrm flipV="1">
              <a:off x="5111750" y="2205038"/>
              <a:ext cx="1836738" cy="201612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4"/>
            <p:cNvCxnSpPr>
              <a:cxnSpLocks noChangeShapeType="1"/>
            </p:cNvCxnSpPr>
            <p:nvPr/>
          </p:nvCxnSpPr>
          <p:spPr bwMode="auto">
            <a:xfrm flipV="1">
              <a:off x="5791013" y="2822420"/>
              <a:ext cx="1835150" cy="143192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2" name="Straight Arrow Connector 15"/>
            <p:cNvCxnSpPr>
              <a:cxnSpLocks noChangeShapeType="1"/>
            </p:cNvCxnSpPr>
            <p:nvPr/>
          </p:nvCxnSpPr>
          <p:spPr bwMode="auto">
            <a:xfrm flipH="1" flipV="1">
              <a:off x="2241550" y="2205038"/>
              <a:ext cx="952500" cy="2047875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cxnSp>
          <p:nvCxnSpPr>
            <p:cNvPr id="73" name="Straight Arrow Connector 20"/>
            <p:cNvCxnSpPr>
              <a:cxnSpLocks noChangeShapeType="1"/>
            </p:cNvCxnSpPr>
            <p:nvPr/>
          </p:nvCxnSpPr>
          <p:spPr bwMode="auto">
            <a:xfrm flipH="1" flipV="1">
              <a:off x="1207191" y="2876100"/>
              <a:ext cx="1204912" cy="1411288"/>
            </a:xfrm>
            <a:prstGeom prst="straightConnector1">
              <a:avLst/>
            </a:prstGeom>
            <a:noFill/>
            <a:ln w="19050" algn="ctr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928B81">
                        <a:alpha val="50000"/>
                      </a:srgbClr>
                    </a:outerShdw>
                  </a:effectLst>
                </a14:hiddenEffects>
              </a:ext>
            </a:extLst>
          </p:spPr>
        </p:cxnSp>
        <p:sp>
          <p:nvSpPr>
            <p:cNvPr id="74" name="TextBox 7"/>
            <p:cNvSpPr txBox="1">
              <a:spLocks noChangeArrowheads="1"/>
            </p:cNvSpPr>
            <p:nvPr/>
          </p:nvSpPr>
          <p:spPr bwMode="auto">
            <a:xfrm>
              <a:off x="1360490" y="1839913"/>
              <a:ext cx="991437" cy="334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X-ray</a:t>
              </a:r>
            </a:p>
          </p:txBody>
        </p:sp>
        <p:sp>
          <p:nvSpPr>
            <p:cNvPr id="75" name="TextBox 21"/>
            <p:cNvSpPr txBox="1">
              <a:spLocks noChangeArrowheads="1"/>
            </p:cNvSpPr>
            <p:nvPr/>
          </p:nvSpPr>
          <p:spPr bwMode="auto">
            <a:xfrm>
              <a:off x="454027" y="2567543"/>
              <a:ext cx="1672865" cy="334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electrons</a:t>
              </a:r>
            </a:p>
          </p:txBody>
        </p:sp>
        <p:sp>
          <p:nvSpPr>
            <p:cNvPr id="76" name="TextBox 22"/>
            <p:cNvSpPr txBox="1">
              <a:spLocks noChangeArrowheads="1"/>
            </p:cNvSpPr>
            <p:nvPr/>
          </p:nvSpPr>
          <p:spPr bwMode="auto">
            <a:xfrm>
              <a:off x="6040247" y="1839913"/>
              <a:ext cx="1651843" cy="334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vibrations</a:t>
              </a:r>
            </a:p>
          </p:txBody>
        </p:sp>
        <p:sp>
          <p:nvSpPr>
            <p:cNvPr id="77" name="TextBox 23"/>
            <p:cNvSpPr txBox="1">
              <a:spLocks noChangeArrowheads="1"/>
            </p:cNvSpPr>
            <p:nvPr/>
          </p:nvSpPr>
          <p:spPr bwMode="auto">
            <a:xfrm>
              <a:off x="7200321" y="2457267"/>
              <a:ext cx="1047150" cy="334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GB" altLang="en-US" sz="1800" dirty="0"/>
                <a:t>Light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0" y="-42585"/>
            <a:ext cx="76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600" dirty="0"/>
              <a:t>Light / Particle and material interaction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966508"/>
            <a:ext cx="56456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Spectroscopy is the study of interaction of electromagnetic radiation with matter. Spectroscopic methods can be based on phenomena of transmission, absorption, fluorescence or scattering.</a:t>
            </a:r>
            <a:endParaRPr lang="fi-FI" dirty="0"/>
          </a:p>
        </p:txBody>
      </p:sp>
      <p:sp>
        <p:nvSpPr>
          <p:cNvPr id="6" name="Right Arrow 5"/>
          <p:cNvSpPr/>
          <p:nvPr/>
        </p:nvSpPr>
        <p:spPr>
          <a:xfrm>
            <a:off x="5645659" y="5808919"/>
            <a:ext cx="1379146" cy="285156"/>
          </a:xfrm>
          <a:prstGeom prst="rightArrow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sp>
        <p:nvSpPr>
          <p:cNvPr id="2" name="Rectangle 1"/>
          <p:cNvSpPr/>
          <p:nvPr/>
        </p:nvSpPr>
        <p:spPr>
          <a:xfrm>
            <a:off x="0" y="648651"/>
            <a:ext cx="1433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/>
              <a:t>Spectroscopy</a:t>
            </a:r>
            <a:endParaRPr lang="fi-FI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468" y="2259159"/>
            <a:ext cx="2228254" cy="13847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57190" y="2626833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Dispersion of white </a:t>
            </a:r>
            <a:r>
              <a:rPr lang="fi-FI" dirty="0" err="1"/>
              <a:t>light</a:t>
            </a:r>
            <a:endParaRPr lang="fi-FI" dirty="0"/>
          </a:p>
        </p:txBody>
      </p:sp>
      <p:sp>
        <p:nvSpPr>
          <p:cNvPr id="22" name="Rectangle 21"/>
          <p:cNvSpPr/>
          <p:nvPr/>
        </p:nvSpPr>
        <p:spPr>
          <a:xfrm>
            <a:off x="5965698" y="1011212"/>
            <a:ext cx="544935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Electron or optical microscopy is used to </a:t>
            </a:r>
            <a:r>
              <a:rPr lang="en-US" dirty="0" err="1"/>
              <a:t>analyse</a:t>
            </a:r>
            <a:r>
              <a:rPr lang="en-US" dirty="0"/>
              <a:t> objects which can not be seen by naked eyes</a:t>
            </a:r>
          </a:p>
          <a:p>
            <a:r>
              <a:rPr lang="en-US" dirty="0"/>
              <a:t>They involve the </a:t>
            </a:r>
            <a:r>
              <a:rPr lang="en-US" dirty="0">
                <a:hlinkClick r:id="rId3" tooltip="Diffraction"/>
              </a:rPr>
              <a:t>diffraction</a:t>
            </a:r>
            <a:r>
              <a:rPr lang="en-US" dirty="0"/>
              <a:t>, </a:t>
            </a:r>
            <a:r>
              <a:rPr lang="en-US" dirty="0">
                <a:hlinkClick r:id="rId4" tooltip="Reflection (physics)"/>
              </a:rPr>
              <a:t>reflection</a:t>
            </a:r>
            <a:r>
              <a:rPr lang="en-US" dirty="0"/>
              <a:t>, or </a:t>
            </a:r>
            <a:r>
              <a:rPr lang="en-US" dirty="0">
                <a:hlinkClick r:id="rId5" tooltip="Refraction"/>
              </a:rPr>
              <a:t>refraction</a:t>
            </a:r>
            <a:r>
              <a:rPr lang="en-US" dirty="0"/>
              <a:t> of </a:t>
            </a:r>
            <a:r>
              <a:rPr lang="en-US" dirty="0">
                <a:hlinkClick r:id="rId6" tooltip="Electromagnetic radiation"/>
              </a:rPr>
              <a:t>electromagnetic radiation</a:t>
            </a:r>
            <a:r>
              <a:rPr lang="en-US" dirty="0"/>
              <a:t>/electron beams interacting with the matter</a:t>
            </a:r>
            <a:endParaRPr lang="fi-FI" dirty="0"/>
          </a:p>
        </p:txBody>
      </p:sp>
      <p:sp>
        <p:nvSpPr>
          <p:cNvPr id="23" name="TextBox 22"/>
          <p:cNvSpPr txBox="1"/>
          <p:nvPr/>
        </p:nvSpPr>
        <p:spPr>
          <a:xfrm>
            <a:off x="6039852" y="648651"/>
            <a:ext cx="1263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Microscopy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971003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23414" r="-450"/>
          <a:stretch/>
        </p:blipFill>
        <p:spPr>
          <a:xfrm>
            <a:off x="123773" y="729341"/>
            <a:ext cx="11904942" cy="585651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441265" y="83010"/>
            <a:ext cx="70168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3600" dirty="0" err="1"/>
              <a:t>Electromagnetic</a:t>
            </a:r>
            <a:r>
              <a:rPr lang="fi-FI" sz="3600" dirty="0"/>
              <a:t> </a:t>
            </a:r>
            <a:r>
              <a:rPr lang="fi-FI" sz="3600" dirty="0" err="1"/>
              <a:t>Radiation</a:t>
            </a:r>
            <a:r>
              <a:rPr lang="fi-FI" sz="3600" dirty="0"/>
              <a:t> </a:t>
            </a:r>
            <a:r>
              <a:rPr lang="fi-FI" sz="3600" dirty="0" err="1"/>
              <a:t>Spectrum</a:t>
            </a:r>
            <a:endParaRPr lang="fi-FI" sz="3600" dirty="0"/>
          </a:p>
        </p:txBody>
      </p:sp>
    </p:spTree>
    <p:extLst>
      <p:ext uri="{BB962C8B-B14F-4D97-AF65-F5344CB8AC3E}">
        <p14:creationId xmlns:p14="http://schemas.microsoft.com/office/powerpoint/2010/main" val="2164932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 txBox="1">
            <a:spLocks/>
          </p:cNvSpPr>
          <p:nvPr/>
        </p:nvSpPr>
        <p:spPr>
          <a:xfrm>
            <a:off x="49213" y="61968"/>
            <a:ext cx="10515600" cy="82478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/>
              <a:t>Techniques Used</a:t>
            </a:r>
          </a:p>
        </p:txBody>
      </p:sp>
      <p:sp>
        <p:nvSpPr>
          <p:cNvPr id="16" name="Oval 15"/>
          <p:cNvSpPr/>
          <p:nvPr/>
        </p:nvSpPr>
        <p:spPr>
          <a:xfrm>
            <a:off x="6481168" y="2717448"/>
            <a:ext cx="2735587" cy="206976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b="1" dirty="0" err="1">
                <a:solidFill>
                  <a:schemeClr val="tx1"/>
                </a:solidFill>
              </a:rPr>
              <a:t>Material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physical</a:t>
            </a:r>
            <a:r>
              <a:rPr lang="fi-FI" b="1" dirty="0">
                <a:solidFill>
                  <a:schemeClr val="tx1"/>
                </a:solidFill>
              </a:rPr>
              <a:t> and </a:t>
            </a:r>
            <a:r>
              <a:rPr lang="fi-FI" b="1" dirty="0" err="1">
                <a:solidFill>
                  <a:schemeClr val="tx1"/>
                </a:solidFill>
              </a:rPr>
              <a:t>chemical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properties</a:t>
            </a:r>
            <a:r>
              <a:rPr lang="fi-FI" b="1" dirty="0">
                <a:solidFill>
                  <a:schemeClr val="tx1"/>
                </a:solidFill>
              </a:rPr>
              <a:t>, 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8861353" y="4454375"/>
            <a:ext cx="949117" cy="807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/>
          <p:cNvSpPr/>
          <p:nvPr/>
        </p:nvSpPr>
        <p:spPr>
          <a:xfrm>
            <a:off x="8907571" y="5323946"/>
            <a:ext cx="2149642" cy="1313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 </a:t>
            </a:r>
            <a:r>
              <a:rPr lang="en-US" b="1" dirty="0">
                <a:solidFill>
                  <a:schemeClr val="tx1"/>
                </a:solidFill>
              </a:rPr>
              <a:t>Bulk structure : XRD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5887453" y="4340338"/>
            <a:ext cx="819406" cy="9776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3607076" y="5349939"/>
            <a:ext cx="2951905" cy="1313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 </a:t>
            </a:r>
            <a:r>
              <a:rPr lang="fi-FI" b="1" dirty="0" err="1">
                <a:solidFill>
                  <a:schemeClr val="tx1"/>
                </a:solidFill>
              </a:rPr>
              <a:t>Topography</a:t>
            </a:r>
            <a:r>
              <a:rPr lang="fi-FI" b="1" dirty="0">
                <a:solidFill>
                  <a:schemeClr val="tx1"/>
                </a:solidFill>
              </a:rPr>
              <a:t>, </a:t>
            </a:r>
            <a:r>
              <a:rPr lang="fi-FI" b="1" dirty="0" err="1">
                <a:solidFill>
                  <a:schemeClr val="tx1"/>
                </a:solidFill>
              </a:rPr>
              <a:t>mechanical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properties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b="1" dirty="0" err="1">
                <a:solidFill>
                  <a:schemeClr val="tx1"/>
                </a:solidFill>
              </a:rPr>
              <a:t>surfaces</a:t>
            </a:r>
            <a:r>
              <a:rPr lang="fi-FI" b="1" dirty="0">
                <a:solidFill>
                  <a:schemeClr val="tx1"/>
                </a:solidFill>
              </a:rPr>
              <a:t> : </a:t>
            </a:r>
            <a:endParaRPr lang="fi-FI" dirty="0">
              <a:solidFill>
                <a:schemeClr val="tx1"/>
              </a:solidFill>
            </a:endParaRPr>
          </a:p>
          <a:p>
            <a:r>
              <a:rPr lang="fi-FI" b="1" dirty="0">
                <a:solidFill>
                  <a:schemeClr val="tx1"/>
                </a:solidFill>
              </a:rPr>
              <a:t>SEM, STM, AFM, </a:t>
            </a:r>
            <a:r>
              <a:rPr lang="fi-FI" b="1" dirty="0" err="1">
                <a:solidFill>
                  <a:schemeClr val="tx1"/>
                </a:solidFill>
              </a:rPr>
              <a:t>Nanoindentation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endParaRPr lang="fi-FI" dirty="0">
              <a:solidFill>
                <a:schemeClr val="tx1"/>
              </a:solidFill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572685" y="339089"/>
            <a:ext cx="2149642" cy="1313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 </a:t>
            </a:r>
            <a:r>
              <a:rPr lang="fi-FI" b="1" dirty="0" err="1">
                <a:solidFill>
                  <a:schemeClr val="tx1"/>
                </a:solidFill>
              </a:rPr>
              <a:t>Elemental</a:t>
            </a:r>
            <a:r>
              <a:rPr lang="fi-FI" b="1" dirty="0">
                <a:solidFill>
                  <a:schemeClr val="tx1"/>
                </a:solidFill>
              </a:rPr>
              <a:t> composition (</a:t>
            </a:r>
            <a:r>
              <a:rPr lang="fi-FI" b="1" dirty="0" err="1">
                <a:solidFill>
                  <a:schemeClr val="tx1"/>
                </a:solidFill>
              </a:rPr>
              <a:t>surface</a:t>
            </a:r>
            <a:r>
              <a:rPr lang="fi-FI" b="1" dirty="0">
                <a:solidFill>
                  <a:schemeClr val="tx1"/>
                </a:solidFill>
              </a:rPr>
              <a:t>):EDS, XPS, XRF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 flipV="1">
            <a:off x="8677453" y="1690773"/>
            <a:ext cx="675094" cy="12098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978308" y="324842"/>
            <a:ext cx="2671849" cy="131335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dirty="0"/>
              <a:t> </a:t>
            </a:r>
            <a:r>
              <a:rPr lang="fi-FI" b="1" dirty="0">
                <a:solidFill>
                  <a:schemeClr val="tx1"/>
                </a:solidFill>
              </a:rPr>
              <a:t>Electronic </a:t>
            </a:r>
            <a:r>
              <a:rPr lang="fi-FI" b="1" dirty="0" err="1">
                <a:solidFill>
                  <a:schemeClr val="tx1"/>
                </a:solidFill>
              </a:rPr>
              <a:t>properties</a:t>
            </a:r>
            <a:r>
              <a:rPr lang="fi-FI" b="1" dirty="0">
                <a:solidFill>
                  <a:schemeClr val="tx1"/>
                </a:solidFill>
              </a:rPr>
              <a:t> </a:t>
            </a:r>
            <a:r>
              <a:rPr lang="fi-FI" dirty="0">
                <a:solidFill>
                  <a:schemeClr val="tx1"/>
                </a:solidFill>
              </a:rPr>
              <a:t>(</a:t>
            </a:r>
            <a:r>
              <a:rPr lang="fi-FI" b="1" dirty="0">
                <a:solidFill>
                  <a:schemeClr val="tx1"/>
                </a:solidFill>
              </a:rPr>
              <a:t>Electronic Transport (ET))</a:t>
            </a:r>
            <a:endParaRPr lang="fi-FI" dirty="0">
              <a:solidFill>
                <a:schemeClr val="tx1"/>
              </a:solidFill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flipH="1" flipV="1">
            <a:off x="5518485" y="1680282"/>
            <a:ext cx="1532020" cy="1216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128327" y="1839000"/>
            <a:ext cx="3395534" cy="2235695"/>
            <a:chOff x="49213" y="911104"/>
            <a:chExt cx="3743585" cy="3107724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47" name="Rounded Rectangle 46"/>
            <p:cNvSpPr/>
            <p:nvPr/>
          </p:nvSpPr>
          <p:spPr>
            <a:xfrm>
              <a:off x="49213" y="917667"/>
              <a:ext cx="3743585" cy="3101161"/>
            </a:xfrm>
            <a:prstGeom prst="round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grpSp>
          <p:nvGrpSpPr>
            <p:cNvPr id="48" name="Group 47"/>
            <p:cNvGrpSpPr/>
            <p:nvPr/>
          </p:nvGrpSpPr>
          <p:grpSpPr>
            <a:xfrm>
              <a:off x="171569" y="911104"/>
              <a:ext cx="3603543" cy="2482034"/>
              <a:chOff x="3498803" y="1138246"/>
              <a:chExt cx="3603543" cy="2482034"/>
            </a:xfrm>
            <a:grpFill/>
          </p:grpSpPr>
          <p:sp>
            <p:nvSpPr>
              <p:cNvPr id="49" name="TextBox 4"/>
              <p:cNvSpPr txBox="1">
                <a:spLocks noChangeArrowheads="1"/>
              </p:cNvSpPr>
              <p:nvPr/>
            </p:nvSpPr>
            <p:spPr bwMode="auto">
              <a:xfrm>
                <a:off x="3500392" y="1402949"/>
                <a:ext cx="1111250" cy="369888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SEM</a:t>
                </a:r>
              </a:p>
            </p:txBody>
          </p:sp>
          <p:sp>
            <p:nvSpPr>
              <p:cNvPr id="50" name="TextBox 19"/>
              <p:cNvSpPr txBox="1">
                <a:spLocks noChangeArrowheads="1"/>
              </p:cNvSpPr>
              <p:nvPr/>
            </p:nvSpPr>
            <p:spPr bwMode="auto">
              <a:xfrm>
                <a:off x="5971759" y="1505435"/>
                <a:ext cx="1111250" cy="368300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dirty="0"/>
              </a:p>
            </p:txBody>
          </p:sp>
          <p:sp>
            <p:nvSpPr>
              <p:cNvPr id="51" name="TextBox 20"/>
              <p:cNvSpPr txBox="1">
                <a:spLocks noChangeArrowheads="1"/>
              </p:cNvSpPr>
              <p:nvPr/>
            </p:nvSpPr>
            <p:spPr bwMode="auto">
              <a:xfrm>
                <a:off x="4872238" y="1990768"/>
                <a:ext cx="881481" cy="406003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XRD</a:t>
                </a:r>
              </a:p>
            </p:txBody>
          </p:sp>
          <p:sp>
            <p:nvSpPr>
              <p:cNvPr id="52" name="TextBox 21"/>
              <p:cNvSpPr txBox="1">
                <a:spLocks noChangeArrowheads="1"/>
              </p:cNvSpPr>
              <p:nvPr/>
            </p:nvSpPr>
            <p:spPr bwMode="auto">
              <a:xfrm>
                <a:off x="3550800" y="2190282"/>
                <a:ext cx="1112838" cy="368300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endParaRPr lang="en-GB" altLang="en-US" sz="1800" dirty="0"/>
              </a:p>
            </p:txBody>
          </p:sp>
          <p:sp>
            <p:nvSpPr>
              <p:cNvPr id="53" name="TextBox 22"/>
              <p:cNvSpPr txBox="1">
                <a:spLocks noChangeArrowheads="1"/>
              </p:cNvSpPr>
              <p:nvPr/>
            </p:nvSpPr>
            <p:spPr bwMode="auto">
              <a:xfrm>
                <a:off x="3498803" y="2203154"/>
                <a:ext cx="1112839" cy="368300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AFM</a:t>
                </a:r>
              </a:p>
            </p:txBody>
          </p:sp>
          <p:sp>
            <p:nvSpPr>
              <p:cNvPr id="54" name="TextBox 23"/>
              <p:cNvSpPr txBox="1">
                <a:spLocks noChangeArrowheads="1"/>
              </p:cNvSpPr>
              <p:nvPr/>
            </p:nvSpPr>
            <p:spPr bwMode="auto">
              <a:xfrm>
                <a:off x="3500392" y="3032387"/>
                <a:ext cx="1111250" cy="369888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EDS</a:t>
                </a:r>
              </a:p>
            </p:txBody>
          </p:sp>
          <p:sp>
            <p:nvSpPr>
              <p:cNvPr id="55" name="TextBox 25"/>
              <p:cNvSpPr txBox="1">
                <a:spLocks noChangeArrowheads="1"/>
              </p:cNvSpPr>
              <p:nvPr/>
            </p:nvSpPr>
            <p:spPr bwMode="auto">
              <a:xfrm>
                <a:off x="5991095" y="1603275"/>
                <a:ext cx="1111251" cy="369887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Raman</a:t>
                </a:r>
              </a:p>
            </p:txBody>
          </p:sp>
          <p:sp>
            <p:nvSpPr>
              <p:cNvPr id="57" name="TextBox 30"/>
              <p:cNvSpPr txBox="1">
                <a:spLocks noChangeArrowheads="1"/>
              </p:cNvSpPr>
              <p:nvPr/>
            </p:nvSpPr>
            <p:spPr bwMode="auto">
              <a:xfrm>
                <a:off x="5312979" y="1138246"/>
                <a:ext cx="1111251" cy="368300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Auger</a:t>
                </a:r>
              </a:p>
            </p:txBody>
          </p:sp>
          <p:sp>
            <p:nvSpPr>
              <p:cNvPr id="58" name="TextBox 4"/>
              <p:cNvSpPr txBox="1">
                <a:spLocks noChangeArrowheads="1"/>
              </p:cNvSpPr>
              <p:nvPr/>
            </p:nvSpPr>
            <p:spPr bwMode="auto">
              <a:xfrm>
                <a:off x="4315644" y="1181890"/>
                <a:ext cx="881479" cy="406003"/>
              </a:xfrm>
              <a:prstGeom prst="rect">
                <a:avLst/>
              </a:prstGeom>
              <a:grpFill/>
              <a:ln w="25400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16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1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FontTx/>
                  <a:buNone/>
                </a:pPr>
                <a:r>
                  <a:rPr lang="en-GB" altLang="en-US" sz="1800" dirty="0"/>
                  <a:t>SIMS</a:t>
                </a:r>
              </a:p>
            </p:txBody>
          </p:sp>
          <p:sp>
            <p:nvSpPr>
              <p:cNvPr id="60" name="TextBox 59"/>
              <p:cNvSpPr txBox="1"/>
              <p:nvPr/>
            </p:nvSpPr>
            <p:spPr>
              <a:xfrm>
                <a:off x="4799178" y="2605273"/>
                <a:ext cx="2108586" cy="1015007"/>
              </a:xfrm>
              <a:prstGeom prst="rect">
                <a:avLst/>
              </a:prstGeom>
              <a:grpFill/>
              <a:ln w="2540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fi-FI" dirty="0" err="1"/>
                  <a:t>Resistivity</a:t>
                </a:r>
                <a:r>
                  <a:rPr lang="fi-FI" dirty="0"/>
                  <a:t> and Hall </a:t>
                </a:r>
                <a:r>
                  <a:rPr lang="fi-FI" dirty="0" err="1"/>
                  <a:t>measurement</a:t>
                </a:r>
                <a:r>
                  <a:rPr lang="fi-FI" dirty="0"/>
                  <a:t> in </a:t>
                </a:r>
                <a:r>
                  <a:rPr lang="fi-FI" dirty="0" err="1"/>
                  <a:t>semiconductors</a:t>
                </a:r>
                <a:endParaRPr lang="fi-FI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42243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0" y="134937"/>
            <a:ext cx="6489032" cy="1325563"/>
          </a:xfrm>
        </p:spPr>
        <p:txBody>
          <a:bodyPr/>
          <a:lstStyle/>
          <a:p>
            <a:r>
              <a:rPr lang="en-GB" altLang="en-US" dirty="0"/>
              <a:t>Next Week Topic/</a:t>
            </a:r>
            <a:r>
              <a:rPr lang="en-GB" altLang="en-US" dirty="0" err="1"/>
              <a:t>Pretask</a:t>
            </a:r>
            <a:r>
              <a:rPr lang="en-GB" alt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Due on NEXT Monday 16.3 before 20:00 pre-assignment.</a:t>
            </a:r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>
              <a:defRPr/>
            </a:pPr>
            <a:endParaRPr lang="en-GB" dirty="0"/>
          </a:p>
          <a:p>
            <a:pPr marL="0" indent="0" algn="ctr">
              <a:buNone/>
              <a:defRPr/>
            </a:pPr>
            <a:r>
              <a:rPr lang="en-GB" dirty="0"/>
              <a:t>Make it clear to yourself!</a:t>
            </a:r>
          </a:p>
          <a:p>
            <a:pPr marL="0" indent="0" algn="ctr">
              <a:buNone/>
              <a:defRPr/>
            </a:pPr>
            <a:endParaRPr lang="en-GB" dirty="0"/>
          </a:p>
          <a:p>
            <a:pPr marL="0" indent="0" algn="ctr">
              <a:buNone/>
              <a:defRPr/>
            </a:pPr>
            <a:r>
              <a:rPr lang="en-GB" dirty="0"/>
              <a:t>Bring your pre-assignment and the image you have drawn…</a:t>
            </a:r>
          </a:p>
          <a:p>
            <a:pPr>
              <a:defRPr/>
            </a:pPr>
            <a:endParaRPr lang="en-GB" dirty="0"/>
          </a:p>
        </p:txBody>
      </p:sp>
      <p:sp>
        <p:nvSpPr>
          <p:cNvPr id="20484" name="TextBox 3"/>
          <p:cNvSpPr txBox="1">
            <a:spLocks noChangeArrowheads="1"/>
          </p:cNvSpPr>
          <p:nvPr/>
        </p:nvSpPr>
        <p:spPr bwMode="auto">
          <a:xfrm>
            <a:off x="4538663" y="2420938"/>
            <a:ext cx="3097212" cy="1077218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GB" altLang="en-US" sz="3200" dirty="0"/>
              <a:t>X-ray Diffraction (XRD)</a:t>
            </a:r>
          </a:p>
        </p:txBody>
      </p:sp>
      <p:sp>
        <p:nvSpPr>
          <p:cNvPr id="20485" name="TextBox 1"/>
          <p:cNvSpPr txBox="1">
            <a:spLocks noChangeArrowheads="1"/>
          </p:cNvSpPr>
          <p:nvPr/>
        </p:nvSpPr>
        <p:spPr bwMode="auto">
          <a:xfrm>
            <a:off x="4224339" y="5949950"/>
            <a:ext cx="62642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GB" altLang="en-US" sz="1800"/>
              <a:t>+ Book the time for the laboratory!</a:t>
            </a:r>
          </a:p>
        </p:txBody>
      </p:sp>
    </p:spTree>
    <p:extLst>
      <p:ext uri="{BB962C8B-B14F-4D97-AF65-F5344CB8AC3E}">
        <p14:creationId xmlns:p14="http://schemas.microsoft.com/office/powerpoint/2010/main" val="1972692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201786" y="63777"/>
            <a:ext cx="85535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sz="2800" dirty="0" err="1"/>
              <a:t>Resistivity</a:t>
            </a:r>
            <a:r>
              <a:rPr lang="fi-FI" sz="2800" dirty="0"/>
              <a:t> and Hall </a:t>
            </a:r>
            <a:r>
              <a:rPr lang="fi-FI" sz="2800" dirty="0" err="1"/>
              <a:t>effect</a:t>
            </a:r>
            <a:r>
              <a:rPr lang="fi-FI" sz="2800" dirty="0"/>
              <a:t> </a:t>
            </a:r>
            <a:r>
              <a:rPr lang="fi-FI" sz="2800" dirty="0" err="1"/>
              <a:t>measurement</a:t>
            </a:r>
            <a:r>
              <a:rPr lang="fi-FI" sz="2800" dirty="0"/>
              <a:t> in </a:t>
            </a:r>
            <a:r>
              <a:rPr lang="fi-FI" sz="2800" dirty="0" err="1"/>
              <a:t>semiconductor</a:t>
            </a:r>
            <a:endParaRPr lang="fi-FI" sz="2800" dirty="0"/>
          </a:p>
        </p:txBody>
      </p:sp>
      <p:sp>
        <p:nvSpPr>
          <p:cNvPr id="26" name="TextBox 25"/>
          <p:cNvSpPr txBox="1"/>
          <p:nvPr/>
        </p:nvSpPr>
        <p:spPr>
          <a:xfrm>
            <a:off x="201786" y="1778872"/>
            <a:ext cx="1119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 err="1"/>
              <a:t>Resistivity</a:t>
            </a:r>
            <a:endParaRPr lang="fi-FI" dirty="0"/>
          </a:p>
        </p:txBody>
      </p:sp>
      <p:sp>
        <p:nvSpPr>
          <p:cNvPr id="27" name="TextBox 26"/>
          <p:cNvSpPr txBox="1"/>
          <p:nvPr/>
        </p:nvSpPr>
        <p:spPr>
          <a:xfrm>
            <a:off x="6284179" y="1778872"/>
            <a:ext cx="190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Hall </a:t>
            </a:r>
            <a:r>
              <a:rPr lang="fi-FI" dirty="0" err="1"/>
              <a:t>measurement</a:t>
            </a:r>
            <a:endParaRPr lang="fi-FI" dirty="0"/>
          </a:p>
        </p:txBody>
      </p:sp>
      <p:grpSp>
        <p:nvGrpSpPr>
          <p:cNvPr id="28" name="Group 27"/>
          <p:cNvGrpSpPr/>
          <p:nvPr/>
        </p:nvGrpSpPr>
        <p:grpSpPr>
          <a:xfrm>
            <a:off x="6504796" y="3213615"/>
            <a:ext cx="4229288" cy="1725005"/>
            <a:chOff x="7719982" y="3658287"/>
            <a:chExt cx="4229288" cy="1725005"/>
          </a:xfrm>
        </p:grpSpPr>
        <p:grpSp>
          <p:nvGrpSpPr>
            <p:cNvPr id="29" name="Group 28"/>
            <p:cNvGrpSpPr/>
            <p:nvPr/>
          </p:nvGrpSpPr>
          <p:grpSpPr>
            <a:xfrm>
              <a:off x="7719982" y="4119030"/>
              <a:ext cx="3722372" cy="1264262"/>
              <a:chOff x="6795688" y="896464"/>
              <a:chExt cx="3722372" cy="1264262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748337" y="896464"/>
                <a:ext cx="1836821" cy="12642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3" name="Right Arrow 32"/>
              <p:cNvSpPr/>
              <p:nvPr/>
            </p:nvSpPr>
            <p:spPr>
              <a:xfrm>
                <a:off x="6815435" y="1464427"/>
                <a:ext cx="932902" cy="1283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4" name="Right Arrow 33"/>
              <p:cNvSpPr/>
              <p:nvPr/>
            </p:nvSpPr>
            <p:spPr>
              <a:xfrm>
                <a:off x="9585158" y="1464427"/>
                <a:ext cx="932902" cy="1283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795688" y="1074952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I</a:t>
                </a:r>
                <a:r>
                  <a:rPr lang="fi-FI" sz="2400" dirty="0"/>
                  <a:t>(A)</a:t>
                </a: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554927" y="1082974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I</a:t>
                </a:r>
                <a:r>
                  <a:rPr lang="fi-FI" sz="2400" dirty="0"/>
                  <a:t>(A)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790936" y="1233594"/>
                <a:ext cx="8483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V</a:t>
                </a:r>
                <a:r>
                  <a:rPr lang="fi-FI" sz="2400" baseline="-25000" dirty="0"/>
                  <a:t>H</a:t>
                </a:r>
                <a:r>
                  <a:rPr lang="fi-FI" sz="2400" dirty="0"/>
                  <a:t>(V)</a:t>
                </a:r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>
                <a:off x="8639245" y="896464"/>
                <a:ext cx="43545" cy="126426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Flowchart: Summing Junction 29"/>
            <p:cNvSpPr/>
            <p:nvPr/>
          </p:nvSpPr>
          <p:spPr>
            <a:xfrm>
              <a:off x="9772037" y="3680199"/>
              <a:ext cx="350532" cy="372880"/>
            </a:xfrm>
            <a:prstGeom prst="flowChartSummingJunction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i-FI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0199752" y="3658287"/>
              <a:ext cx="17495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i-FI" i="1" dirty="0"/>
                <a:t>B, </a:t>
              </a:r>
              <a:r>
                <a:rPr lang="fi-FI" i="1" dirty="0" err="1"/>
                <a:t>magnetic</a:t>
              </a:r>
              <a:r>
                <a:rPr lang="fi-FI" i="1" dirty="0"/>
                <a:t> </a:t>
              </a:r>
              <a:r>
                <a:rPr lang="fi-FI" i="1" dirty="0" err="1"/>
                <a:t>field</a:t>
              </a:r>
              <a:endParaRPr lang="fi-FI" i="1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8576733" y="2089401"/>
                <a:ext cx="3922588" cy="6688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i-FI" dirty="0"/>
                  <a:t>Hall </a:t>
                </a:r>
                <a:r>
                  <a:rPr lang="fi-FI" dirty="0" err="1"/>
                  <a:t>coefficient</a:t>
                </a:r>
                <a:r>
                  <a:rPr lang="fi-FI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i-FI" b="0" i="0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i-F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i-FI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i-FI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fi-FI" b="0" i="0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𝐵𝐼</m:t>
                        </m:r>
                      </m:den>
                    </m:f>
                  </m:oMath>
                </a14:m>
                <a:endParaRPr lang="fi-FI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𝑡h𝑖𝑐𝑘𝑛𝑒𝑠𝑠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i-FI" i="1">
                          <a:latin typeface="Cambria Math" panose="02040503050406030204" pitchFamily="18" charset="0"/>
                        </a:rPr>
                        <m:t>𝑠𝑎𝑚𝑝𝑙𝑒</m:t>
                      </m:r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733" y="2089401"/>
                <a:ext cx="3922588" cy="668837"/>
              </a:xfrm>
              <a:prstGeom prst="rect">
                <a:avLst/>
              </a:prstGeom>
              <a:blipFill>
                <a:blip r:embed="rId2"/>
                <a:stretch>
                  <a:fillRect l="-3733" t="-2752" b="-14679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2673543" y="2190895"/>
                <a:ext cx="782522" cy="518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i-FI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fi-FI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i-FI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𝑅𝐴</m:t>
                          </m:r>
                        </m:num>
                        <m:den>
                          <m:r>
                            <a:rPr lang="fi-FI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fi-FI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3543" y="2190895"/>
                <a:ext cx="782522" cy="518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1830509" y="2278865"/>
                <a:ext cx="477951" cy="3918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i-FI" dirty="0"/>
                  <a:t>R</a:t>
                </a:r>
                <a14:m>
                  <m:oMath xmlns:m="http://schemas.openxmlformats.org/officeDocument/2006/math">
                    <m:r>
                      <a:rPr lang="fi-FI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i-FI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num>
                      <m:den>
                        <m:r>
                          <a:rPr lang="fi-FI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den>
                    </m:f>
                  </m:oMath>
                </a14:m>
                <a:endParaRPr lang="fi-FI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509" y="2278865"/>
                <a:ext cx="477951" cy="391839"/>
              </a:xfrm>
              <a:prstGeom prst="rect">
                <a:avLst/>
              </a:prstGeom>
              <a:blipFill>
                <a:blip r:embed="rId4"/>
                <a:stretch>
                  <a:fillRect l="-29114" t="-4688" r="-11392" b="-21875"/>
                </a:stretch>
              </a:blipFill>
            </p:spPr>
            <p:txBody>
              <a:bodyPr/>
              <a:lstStyle/>
              <a:p>
                <a:r>
                  <a:rPr lang="fi-FI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/>
          <p:cNvGrpSpPr/>
          <p:nvPr/>
        </p:nvGrpSpPr>
        <p:grpSpPr>
          <a:xfrm>
            <a:off x="778893" y="3042704"/>
            <a:ext cx="3722372" cy="2000767"/>
            <a:chOff x="1276195" y="3042704"/>
            <a:chExt cx="3722372" cy="2000767"/>
          </a:xfrm>
        </p:grpSpPr>
        <p:grpSp>
          <p:nvGrpSpPr>
            <p:cNvPr id="16" name="Group 15"/>
            <p:cNvGrpSpPr/>
            <p:nvPr/>
          </p:nvGrpSpPr>
          <p:grpSpPr>
            <a:xfrm>
              <a:off x="1276195" y="3340080"/>
              <a:ext cx="3722372" cy="1703391"/>
              <a:chOff x="6795688" y="457335"/>
              <a:chExt cx="3722372" cy="1703391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7748337" y="896464"/>
                <a:ext cx="1836821" cy="12642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8" name="Right Arrow 17"/>
              <p:cNvSpPr/>
              <p:nvPr/>
            </p:nvSpPr>
            <p:spPr>
              <a:xfrm>
                <a:off x="6815435" y="1464427"/>
                <a:ext cx="932902" cy="1283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19" name="Right Arrow 18"/>
              <p:cNvSpPr/>
              <p:nvPr/>
            </p:nvSpPr>
            <p:spPr>
              <a:xfrm>
                <a:off x="9585158" y="1464427"/>
                <a:ext cx="932902" cy="128337"/>
              </a:xfrm>
              <a:prstGeom prst="right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0" name="Down Arrow 19"/>
              <p:cNvSpPr/>
              <p:nvPr/>
            </p:nvSpPr>
            <p:spPr>
              <a:xfrm>
                <a:off x="8149389" y="601580"/>
                <a:ext cx="48127" cy="27356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1" name="Down Arrow 20"/>
              <p:cNvSpPr/>
              <p:nvPr/>
            </p:nvSpPr>
            <p:spPr>
              <a:xfrm>
                <a:off x="9066190" y="601581"/>
                <a:ext cx="45719" cy="273562"/>
              </a:xfrm>
              <a:prstGeom prst="downArrow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i-FI"/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6795688" y="1074952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I</a:t>
                </a:r>
                <a:r>
                  <a:rPr lang="fi-FI" sz="2400" dirty="0"/>
                  <a:t>(A)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9554927" y="1082974"/>
                <a:ext cx="62549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I</a:t>
                </a:r>
                <a:r>
                  <a:rPr lang="fi-FI" sz="2400" dirty="0"/>
                  <a:t>(A)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8255515" y="457335"/>
                <a:ext cx="7200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i-FI" sz="2400" i="1" dirty="0"/>
                  <a:t>V</a:t>
                </a:r>
                <a:r>
                  <a:rPr lang="fi-FI" sz="2400" dirty="0"/>
                  <a:t>(V)</a:t>
                </a:r>
              </a:p>
            </p:txBody>
          </p:sp>
          <p:cxnSp>
            <p:nvCxnSpPr>
              <p:cNvPr id="25" name="Straight Arrow Connector 24"/>
              <p:cNvCxnSpPr/>
              <p:nvPr/>
            </p:nvCxnSpPr>
            <p:spPr>
              <a:xfrm>
                <a:off x="8173452" y="497669"/>
                <a:ext cx="892738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2914683" y="3042704"/>
                  <a:ext cx="3657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i-FI" i="1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fi-FI" dirty="0"/>
                </a:p>
              </p:txBody>
            </p:sp>
          </mc:Choice>
          <mc:Fallback xmlns="">
            <p:sp>
              <p:nvSpPr>
                <p:cNvPr id="42" name="Rectangle 4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683" y="3042704"/>
                  <a:ext cx="365741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i-FI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3" name="TextBox 42"/>
          <p:cNvSpPr txBox="1"/>
          <p:nvPr/>
        </p:nvSpPr>
        <p:spPr>
          <a:xfrm>
            <a:off x="1647826" y="5578545"/>
            <a:ext cx="847725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</a:t>
            </a:r>
            <a:r>
              <a:rPr lang="fi-FI" dirty="0" err="1"/>
              <a:t>sample</a:t>
            </a:r>
            <a:r>
              <a:rPr lang="fi-FI" dirty="0"/>
              <a:t> </a:t>
            </a:r>
            <a:r>
              <a:rPr lang="fi-FI" dirty="0" err="1"/>
              <a:t>size</a:t>
            </a:r>
            <a:r>
              <a:rPr lang="fi-FI" dirty="0"/>
              <a:t> (</a:t>
            </a:r>
            <a:r>
              <a:rPr lang="fi-FI" dirty="0" err="1"/>
              <a:t>Length</a:t>
            </a:r>
            <a:r>
              <a:rPr lang="fi-FI" dirty="0"/>
              <a:t>, </a:t>
            </a:r>
            <a:r>
              <a:rPr lang="fi-FI" dirty="0" err="1"/>
              <a:t>width</a:t>
            </a:r>
            <a:r>
              <a:rPr lang="fi-FI" dirty="0"/>
              <a:t> and </a:t>
            </a:r>
            <a:r>
              <a:rPr lang="fi-FI" dirty="0" err="1"/>
              <a:t>thickness</a:t>
            </a:r>
            <a:r>
              <a:rPr lang="fi-FI" dirty="0"/>
              <a:t>) to </a:t>
            </a:r>
            <a:r>
              <a:rPr lang="fi-FI" dirty="0" err="1"/>
              <a:t>get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parameters</a:t>
            </a:r>
            <a:r>
              <a:rPr lang="fi-FI" dirty="0"/>
              <a:t> (</a:t>
            </a:r>
            <a:r>
              <a:rPr lang="fi-FI" dirty="0" err="1"/>
              <a:t>Resistvity</a:t>
            </a:r>
            <a:r>
              <a:rPr lang="fi-FI" dirty="0"/>
              <a:t> and Hall </a:t>
            </a:r>
            <a:r>
              <a:rPr lang="fi-FI" dirty="0" err="1"/>
              <a:t>coefficient</a:t>
            </a:r>
            <a:r>
              <a:rPr lang="fi-FI" dirty="0"/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68099" y="659640"/>
            <a:ext cx="456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i-FI" dirty="0"/>
              <a:t>How </a:t>
            </a:r>
            <a:r>
              <a:rPr lang="fi-FI" dirty="0" err="1"/>
              <a:t>easy</a:t>
            </a:r>
            <a:r>
              <a:rPr lang="fi-FI" dirty="0"/>
              <a:t> to </a:t>
            </a:r>
            <a:r>
              <a:rPr lang="fi-FI" dirty="0" err="1"/>
              <a:t>drive</a:t>
            </a:r>
            <a:r>
              <a:rPr lang="fi-FI" dirty="0"/>
              <a:t> a </a:t>
            </a:r>
            <a:r>
              <a:rPr lang="fi-FI" dirty="0" err="1"/>
              <a:t>current</a:t>
            </a:r>
            <a:r>
              <a:rPr lang="fi-FI" dirty="0"/>
              <a:t> </a:t>
            </a:r>
            <a:r>
              <a:rPr lang="fi-FI" dirty="0" err="1"/>
              <a:t>through</a:t>
            </a:r>
            <a:r>
              <a:rPr lang="fi-FI" dirty="0"/>
              <a:t> a </a:t>
            </a:r>
            <a:r>
              <a:rPr lang="fi-FI" dirty="0" err="1"/>
              <a:t>material</a:t>
            </a:r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339559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5163</TotalTime>
  <Words>425</Words>
  <Application>Microsoft Office PowerPoint</Application>
  <PresentationFormat>Widescreen</PresentationFormat>
  <Paragraphs>89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Wingdings</vt:lpstr>
      <vt:lpstr>Office Theme</vt:lpstr>
      <vt:lpstr>CHEM-E5140 Materials Characterization Laboratory Course</vt:lpstr>
      <vt:lpstr>Outline</vt:lpstr>
      <vt:lpstr>PowerPoint Presentation</vt:lpstr>
      <vt:lpstr>PowerPoint Presentation</vt:lpstr>
      <vt:lpstr>PowerPoint Presentation</vt:lpstr>
      <vt:lpstr>PowerPoint Presentation</vt:lpstr>
      <vt:lpstr>Next Week Topic/Pretask </vt:lpstr>
      <vt:lpstr>PowerPoint Presentation</vt:lpstr>
    </vt:vector>
  </TitlesOfParts>
  <Company>Aalto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CHEM-E5140 Materials Characterization Laboratory</dc:title>
  <dc:creator>Tewari Girish</dc:creator>
  <cp:lastModifiedBy>Tewari Girish</cp:lastModifiedBy>
  <cp:revision>87</cp:revision>
  <dcterms:created xsi:type="dcterms:W3CDTF">2018-08-27T06:36:38Z</dcterms:created>
  <dcterms:modified xsi:type="dcterms:W3CDTF">2025-03-10T09:09:49Z</dcterms:modified>
</cp:coreProperties>
</file>