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48"/>
  </p:notesMasterIdLst>
  <p:handoutMasterIdLst>
    <p:handoutMasterId r:id="rId49"/>
  </p:handoutMasterIdLst>
  <p:sldIdLst>
    <p:sldId id="314" r:id="rId5"/>
    <p:sldId id="315" r:id="rId6"/>
    <p:sldId id="393" r:id="rId7"/>
    <p:sldId id="342" r:id="rId8"/>
    <p:sldId id="348" r:id="rId9"/>
    <p:sldId id="360" r:id="rId10"/>
    <p:sldId id="361" r:id="rId11"/>
    <p:sldId id="359" r:id="rId12"/>
    <p:sldId id="362" r:id="rId13"/>
    <p:sldId id="339" r:id="rId14"/>
    <p:sldId id="347" r:id="rId15"/>
    <p:sldId id="323" r:id="rId16"/>
    <p:sldId id="336" r:id="rId17"/>
    <p:sldId id="340" r:id="rId18"/>
    <p:sldId id="329" r:id="rId19"/>
    <p:sldId id="321" r:id="rId20"/>
    <p:sldId id="343" r:id="rId21"/>
    <p:sldId id="344" r:id="rId22"/>
    <p:sldId id="322" r:id="rId23"/>
    <p:sldId id="324" r:id="rId24"/>
    <p:sldId id="325" r:id="rId25"/>
    <p:sldId id="326" r:id="rId26"/>
    <p:sldId id="327" r:id="rId27"/>
    <p:sldId id="338" r:id="rId28"/>
    <p:sldId id="331" r:id="rId29"/>
    <p:sldId id="355" r:id="rId30"/>
    <p:sldId id="351" r:id="rId31"/>
    <p:sldId id="357" r:id="rId32"/>
    <p:sldId id="350" r:id="rId33"/>
    <p:sldId id="353" r:id="rId34"/>
    <p:sldId id="352" r:id="rId35"/>
    <p:sldId id="356" r:id="rId36"/>
    <p:sldId id="341" r:id="rId37"/>
    <p:sldId id="318" r:id="rId38"/>
    <p:sldId id="337" r:id="rId39"/>
    <p:sldId id="332" r:id="rId40"/>
    <p:sldId id="349" r:id="rId41"/>
    <p:sldId id="335" r:id="rId42"/>
    <p:sldId id="319" r:id="rId43"/>
    <p:sldId id="346" r:id="rId44"/>
    <p:sldId id="392" r:id="rId45"/>
    <p:sldId id="363" r:id="rId46"/>
    <p:sldId id="334" r:id="rId47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">
          <p15:clr>
            <a:srgbClr val="A4A3A4"/>
          </p15:clr>
        </p15:guide>
        <p15:guide id="2" orient="horz" pos="307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BB16A3"/>
    <a:srgbClr val="EF3340"/>
    <a:srgbClr val="FFCD00"/>
    <a:srgbClr val="005EB8"/>
    <a:srgbClr val="FFCDB8"/>
    <a:srgbClr val="FFCF06"/>
    <a:srgbClr val="F8C704"/>
    <a:srgbClr val="EFC002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70922" autoAdjust="0"/>
  </p:normalViewPr>
  <p:slideViewPr>
    <p:cSldViewPr snapToObjects="1">
      <p:cViewPr varScale="1">
        <p:scale>
          <a:sx n="93" d="100"/>
          <a:sy n="93" d="100"/>
        </p:scale>
        <p:origin x="1668" y="78"/>
      </p:cViewPr>
      <p:guideLst>
        <p:guide orient="horz" pos="167"/>
        <p:guide orient="horz" pos="307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332"/>
    </p:cViewPr>
  </p:sorterViewPr>
  <p:notesViewPr>
    <p:cSldViewPr snapToObjects="1">
      <p:cViewPr varScale="1">
        <p:scale>
          <a:sx n="126" d="100"/>
          <a:sy n="126" d="100"/>
        </p:scale>
        <p:origin x="4932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itala Raine" userId="22d04780-4552-4511-9625-86defc58b465" providerId="ADAL" clId="{B560197E-2CDB-4B1C-A16F-EE610487B57C}"/>
    <pc:docChg chg="modSld">
      <pc:chgData name="Viitala Raine" userId="22d04780-4552-4511-9625-86defc58b465" providerId="ADAL" clId="{B560197E-2CDB-4B1C-A16F-EE610487B57C}" dt="2024-11-25T20:34:44.978" v="30" actId="20577"/>
      <pc:docMkLst>
        <pc:docMk/>
      </pc:docMkLst>
      <pc:sldChg chg="modSp mod">
        <pc:chgData name="Viitala Raine" userId="22d04780-4552-4511-9625-86defc58b465" providerId="ADAL" clId="{B560197E-2CDB-4B1C-A16F-EE610487B57C}" dt="2024-11-25T20:30:22.221" v="3" actId="20577"/>
        <pc:sldMkLst>
          <pc:docMk/>
          <pc:sldMk cId="4155289920" sldId="314"/>
        </pc:sldMkLst>
        <pc:spChg chg="mod">
          <ac:chgData name="Viitala Raine" userId="22d04780-4552-4511-9625-86defc58b465" providerId="ADAL" clId="{B560197E-2CDB-4B1C-A16F-EE610487B57C}" dt="2024-11-25T20:30:22.221" v="3" actId="20577"/>
          <ac:spMkLst>
            <pc:docMk/>
            <pc:sldMk cId="4155289920" sldId="314"/>
            <ac:spMk id="3" creationId="{00000000-0000-0000-0000-000000000000}"/>
          </ac:spMkLst>
        </pc:spChg>
      </pc:sldChg>
      <pc:sldChg chg="modSp mod">
        <pc:chgData name="Viitala Raine" userId="22d04780-4552-4511-9625-86defc58b465" providerId="ADAL" clId="{B560197E-2CDB-4B1C-A16F-EE610487B57C}" dt="2024-11-25T20:34:44.978" v="30" actId="20577"/>
        <pc:sldMkLst>
          <pc:docMk/>
          <pc:sldMk cId="3749353052" sldId="363"/>
        </pc:sldMkLst>
        <pc:spChg chg="mod">
          <ac:chgData name="Viitala Raine" userId="22d04780-4552-4511-9625-86defc58b465" providerId="ADAL" clId="{B560197E-2CDB-4B1C-A16F-EE610487B57C}" dt="2024-11-25T20:33:06.855" v="7" actId="20577"/>
          <ac:spMkLst>
            <pc:docMk/>
            <pc:sldMk cId="3749353052" sldId="363"/>
            <ac:spMk id="2" creationId="{7E5AD048-44DA-4A4A-B911-7FB813FB11A4}"/>
          </ac:spMkLst>
        </pc:spChg>
        <pc:spChg chg="mod">
          <ac:chgData name="Viitala Raine" userId="22d04780-4552-4511-9625-86defc58b465" providerId="ADAL" clId="{B560197E-2CDB-4B1C-A16F-EE610487B57C}" dt="2024-11-25T20:34:44.978" v="30" actId="20577"/>
          <ac:spMkLst>
            <pc:docMk/>
            <pc:sldMk cId="3749353052" sldId="363"/>
            <ac:spMk id="3" creationId="{21E630CA-D601-4C4F-A643-F60BF8115C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11/25/2024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25.11.2024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485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8928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Relay</a:t>
            </a:r>
            <a:r>
              <a:rPr lang="fi-FI" baseline="0" dirty="0"/>
              <a:t> </a:t>
            </a:r>
            <a:r>
              <a:rPr lang="fi-FI" baseline="0" dirty="0" err="1"/>
              <a:t>based</a:t>
            </a:r>
            <a:r>
              <a:rPr lang="fi-FI" baseline="0" dirty="0"/>
              <a:t> </a:t>
            </a:r>
            <a:r>
              <a:rPr lang="fi-FI" baseline="0" dirty="0" err="1"/>
              <a:t>control</a:t>
            </a:r>
            <a:r>
              <a:rPr lang="fi-FI" baseline="0" dirty="0"/>
              <a:t> </a:t>
            </a:r>
            <a:r>
              <a:rPr lang="fi-FI" baseline="0" dirty="0" err="1"/>
              <a:t>systems</a:t>
            </a:r>
            <a:r>
              <a:rPr lang="fi-FI" baseline="0" dirty="0"/>
              <a:t> </a:t>
            </a:r>
            <a:r>
              <a:rPr lang="fi-FI" baseline="0" dirty="0" err="1"/>
              <a:t>are</a:t>
            </a:r>
            <a:r>
              <a:rPr lang="fi-FI" baseline="0" dirty="0"/>
              <a:t> </a:t>
            </a:r>
            <a:r>
              <a:rPr lang="fi-FI" baseline="0" dirty="0" err="1"/>
              <a:t>still</a:t>
            </a:r>
            <a:r>
              <a:rPr lang="fi-FI" baseline="0" dirty="0"/>
              <a:t> </a:t>
            </a:r>
            <a:r>
              <a:rPr lang="fi-FI" baseline="0" dirty="0" err="1"/>
              <a:t>widely</a:t>
            </a:r>
            <a:r>
              <a:rPr lang="fi-FI" baseline="0" dirty="0"/>
              <a:t> </a:t>
            </a:r>
            <a:r>
              <a:rPr lang="fi-FI" baseline="0" dirty="0" err="1"/>
              <a:t>used</a:t>
            </a:r>
            <a:r>
              <a:rPr lang="fi-FI" baseline="0" dirty="0"/>
              <a:t> for </a:t>
            </a:r>
            <a:r>
              <a:rPr lang="fi-FI" baseline="0" dirty="0" err="1"/>
              <a:t>example</a:t>
            </a:r>
            <a:r>
              <a:rPr lang="fi-FI" baseline="0" dirty="0"/>
              <a:t> to </a:t>
            </a:r>
            <a:r>
              <a:rPr lang="fi-FI" baseline="0" dirty="0" err="1"/>
              <a:t>control</a:t>
            </a:r>
            <a:r>
              <a:rPr lang="fi-FI" baseline="0" dirty="0"/>
              <a:t> </a:t>
            </a:r>
            <a:r>
              <a:rPr lang="fi-FI" baseline="0" dirty="0" err="1"/>
              <a:t>railways</a:t>
            </a:r>
            <a:r>
              <a:rPr lang="fi-FI" baseline="0" dirty="0"/>
              <a:t>.</a:t>
            </a:r>
          </a:p>
          <a:p>
            <a:endParaRPr lang="fi-FI" baseline="0" dirty="0"/>
          </a:p>
          <a:p>
            <a:r>
              <a:rPr lang="fi-FI" baseline="0" dirty="0" err="1"/>
              <a:t>Expensive</a:t>
            </a:r>
            <a:r>
              <a:rPr lang="fi-FI" baseline="0" dirty="0"/>
              <a:t> </a:t>
            </a:r>
            <a:r>
              <a:rPr lang="fi-FI" baseline="0" dirty="0" err="1"/>
              <a:t>special</a:t>
            </a:r>
            <a:r>
              <a:rPr lang="fi-FI" baseline="0" dirty="0"/>
              <a:t> </a:t>
            </a:r>
            <a:r>
              <a:rPr lang="fi-FI" baseline="0" dirty="0" err="1"/>
              <a:t>relays</a:t>
            </a:r>
            <a:r>
              <a:rPr lang="fi-FI" baseline="0" dirty="0"/>
              <a:t> </a:t>
            </a:r>
            <a:r>
              <a:rPr lang="fi-FI" baseline="0" dirty="0" err="1"/>
              <a:t>because</a:t>
            </a:r>
            <a:r>
              <a:rPr lang="fi-FI" baseline="0" dirty="0"/>
              <a:t> of </a:t>
            </a:r>
            <a:r>
              <a:rPr lang="fi-FI" baseline="0" dirty="0" err="1"/>
              <a:t>safety</a:t>
            </a:r>
            <a:r>
              <a:rPr lang="fi-FI" baseline="0" dirty="0"/>
              <a:t>.</a:t>
            </a:r>
          </a:p>
          <a:p>
            <a:r>
              <a:rPr lang="fi-FI" baseline="0" dirty="0" err="1"/>
              <a:t>Are</a:t>
            </a:r>
            <a:r>
              <a:rPr lang="fi-FI" baseline="0" dirty="0"/>
              <a:t> </a:t>
            </a:r>
            <a:r>
              <a:rPr lang="fi-FI" baseline="0" dirty="0" err="1"/>
              <a:t>quite</a:t>
            </a:r>
            <a:r>
              <a:rPr lang="fi-FI" baseline="0" dirty="0"/>
              <a:t> </a:t>
            </a:r>
            <a:r>
              <a:rPr lang="fi-FI" baseline="0" dirty="0" err="1"/>
              <a:t>robust</a:t>
            </a:r>
            <a:r>
              <a:rPr lang="fi-FI" baseline="0" dirty="0"/>
              <a:t>, </a:t>
            </a:r>
            <a:r>
              <a:rPr lang="fi-FI" baseline="0" dirty="0" err="1"/>
              <a:t>lifespan</a:t>
            </a:r>
            <a:r>
              <a:rPr lang="fi-FI" baseline="0" dirty="0"/>
              <a:t> </a:t>
            </a:r>
            <a:r>
              <a:rPr lang="fi-FI" baseline="0" dirty="0" err="1"/>
              <a:t>can</a:t>
            </a:r>
            <a:r>
              <a:rPr lang="fi-FI" baseline="0" dirty="0"/>
              <a:t> </a:t>
            </a:r>
            <a:r>
              <a:rPr lang="fi-FI" baseline="0" dirty="0" err="1"/>
              <a:t>be</a:t>
            </a:r>
            <a:r>
              <a:rPr lang="fi-FI" baseline="0" dirty="0"/>
              <a:t> </a:t>
            </a:r>
            <a:r>
              <a:rPr lang="fi-FI" baseline="0" dirty="0" err="1"/>
              <a:t>over</a:t>
            </a:r>
            <a:r>
              <a:rPr lang="fi-FI" baseline="0" dirty="0"/>
              <a:t> 50 </a:t>
            </a:r>
            <a:r>
              <a:rPr lang="fi-FI" baseline="0" dirty="0" err="1"/>
              <a:t>years</a:t>
            </a:r>
            <a:r>
              <a:rPr lang="fi-FI" baseline="0" dirty="0"/>
              <a:t>.</a:t>
            </a:r>
          </a:p>
          <a:p>
            <a:r>
              <a:rPr lang="fi-FI" baseline="0" dirty="0" err="1"/>
              <a:t>Tolerate</a:t>
            </a:r>
            <a:r>
              <a:rPr lang="fi-FI" baseline="0" dirty="0"/>
              <a:t> </a:t>
            </a:r>
            <a:r>
              <a:rPr lang="fi-FI" baseline="0" dirty="0" err="1"/>
              <a:t>high</a:t>
            </a:r>
            <a:r>
              <a:rPr lang="fi-FI" baseline="0" dirty="0"/>
              <a:t> </a:t>
            </a:r>
            <a:r>
              <a:rPr lang="fi-FI" baseline="0" dirty="0" err="1"/>
              <a:t>voltages</a:t>
            </a:r>
            <a:r>
              <a:rPr lang="fi-FI" baseline="0" dirty="0"/>
              <a:t> and </a:t>
            </a:r>
            <a:r>
              <a:rPr lang="fi-FI" baseline="0" dirty="0" err="1"/>
              <a:t>rough</a:t>
            </a:r>
            <a:r>
              <a:rPr lang="fi-FI" baseline="0" dirty="0"/>
              <a:t> </a:t>
            </a:r>
            <a:r>
              <a:rPr lang="fi-FI" baseline="0" dirty="0" err="1"/>
              <a:t>environmental</a:t>
            </a:r>
            <a:r>
              <a:rPr lang="fi-FI" baseline="0" dirty="0"/>
              <a:t> </a:t>
            </a:r>
            <a:r>
              <a:rPr lang="fi-FI" baseline="0" dirty="0" err="1"/>
              <a:t>conditions</a:t>
            </a:r>
            <a:r>
              <a:rPr lang="fi-FI" baseline="0" dirty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baseline="0" dirty="0" err="1"/>
              <a:t>Rewiring</a:t>
            </a:r>
            <a:r>
              <a:rPr lang="fi-FI" baseline="0" dirty="0"/>
              <a:t> </a:t>
            </a:r>
            <a:r>
              <a:rPr lang="fi-FI" baseline="0" dirty="0" err="1"/>
              <a:t>laborious</a:t>
            </a:r>
            <a:r>
              <a:rPr lang="fi-FI" baseline="0" dirty="0"/>
              <a:t>, </a:t>
            </a:r>
            <a:r>
              <a:rPr lang="fi-FI" baseline="0" dirty="0" err="1"/>
              <a:t>installation</a:t>
            </a:r>
            <a:r>
              <a:rPr lang="fi-FI" baseline="0" dirty="0"/>
              <a:t> </a:t>
            </a:r>
            <a:r>
              <a:rPr lang="fi-FI" baseline="0" dirty="0" err="1"/>
              <a:t>error</a:t>
            </a:r>
            <a:r>
              <a:rPr lang="fi-FI" baseline="0" dirty="0"/>
              <a:t>, </a:t>
            </a:r>
            <a:r>
              <a:rPr lang="fi-FI" baseline="0" dirty="0" err="1"/>
              <a:t>component</a:t>
            </a:r>
            <a:r>
              <a:rPr lang="fi-FI" baseline="0" dirty="0"/>
              <a:t> </a:t>
            </a:r>
            <a:r>
              <a:rPr lang="fi-FI" baseline="0" dirty="0" err="1"/>
              <a:t>failures</a:t>
            </a:r>
            <a:r>
              <a:rPr lang="fi-FI" baseline="0" dirty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baseline="0" dirty="0" err="1"/>
              <a:t>Also</a:t>
            </a:r>
            <a:r>
              <a:rPr lang="fi-FI" baseline="0" dirty="0"/>
              <a:t> </a:t>
            </a:r>
            <a:r>
              <a:rPr lang="fi-FI" baseline="0" dirty="0" err="1"/>
              <a:t>cams</a:t>
            </a:r>
            <a:r>
              <a:rPr lang="fi-FI" baseline="0" dirty="0"/>
              <a:t>, </a:t>
            </a:r>
            <a:r>
              <a:rPr lang="fi-FI" baseline="0" dirty="0" err="1"/>
              <a:t>drum</a:t>
            </a:r>
            <a:r>
              <a:rPr lang="fi-FI" baseline="0" dirty="0"/>
              <a:t> </a:t>
            </a:r>
            <a:r>
              <a:rPr lang="fi-FI" baseline="0" dirty="0" err="1"/>
              <a:t>sequencers</a:t>
            </a:r>
            <a:r>
              <a:rPr lang="fi-FI" baseline="0" dirty="0"/>
              <a:t> etc.</a:t>
            </a:r>
          </a:p>
          <a:p>
            <a:endParaRPr lang="fi-FI" baseline="0" dirty="0"/>
          </a:p>
          <a:p>
            <a:r>
              <a:rPr lang="fi-FI" baseline="0" dirty="0"/>
              <a:t>Because relay systems were large and difficult to reconfigure, car manufacturing industry </a:t>
            </a:r>
            <a:r>
              <a:rPr lang="fi-FI" baseline="0" dirty="0" err="1"/>
              <a:t>developed</a:t>
            </a:r>
            <a:r>
              <a:rPr lang="fi-FI" baseline="0" dirty="0"/>
              <a:t> PLC in </a:t>
            </a:r>
            <a:r>
              <a:rPr lang="fi-FI" baseline="0" dirty="0" err="1"/>
              <a:t>early</a:t>
            </a:r>
            <a:r>
              <a:rPr lang="fi-FI" baseline="0" dirty="0"/>
              <a:t> 1970s.</a:t>
            </a:r>
          </a:p>
          <a:p>
            <a:endParaRPr lang="fi-FI" baseline="0" dirty="0"/>
          </a:p>
          <a:p>
            <a:r>
              <a:rPr lang="fi-FI" baseline="0" dirty="0"/>
              <a:t>http://www2.liikennevirasto.fi/julkaisut/pdf3/lop_2013-05_releiden_kaytto_web.pdf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2060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The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important</a:t>
            </a:r>
            <a:r>
              <a:rPr lang="fi-FI" baseline="0" dirty="0"/>
              <a:t> </a:t>
            </a:r>
            <a:r>
              <a:rPr lang="fi-FI" baseline="0" dirty="0" err="1"/>
              <a:t>differences</a:t>
            </a:r>
            <a:r>
              <a:rPr lang="fi-FI" baseline="0" dirty="0"/>
              <a:t> </a:t>
            </a:r>
            <a:r>
              <a:rPr lang="fi-FI" baseline="0" dirty="0" err="1"/>
              <a:t>between</a:t>
            </a:r>
            <a:r>
              <a:rPr lang="fi-FI" baseline="0" dirty="0"/>
              <a:t> </a:t>
            </a:r>
            <a:r>
              <a:rPr lang="fi-FI" baseline="0" dirty="0" err="1"/>
              <a:t>any</a:t>
            </a:r>
            <a:r>
              <a:rPr lang="fi-FI" baseline="0" dirty="0"/>
              <a:t> </a:t>
            </a:r>
            <a:r>
              <a:rPr lang="fi-FI" baseline="0" dirty="0" err="1"/>
              <a:t>computer</a:t>
            </a:r>
            <a:r>
              <a:rPr lang="fi-FI" baseline="0" dirty="0"/>
              <a:t> and a PLC </a:t>
            </a:r>
            <a:r>
              <a:rPr lang="fi-FI" baseline="0" dirty="0" err="1"/>
              <a:t>are</a:t>
            </a:r>
            <a:r>
              <a:rPr lang="fi-FI" baseline="0" dirty="0"/>
              <a:t> </a:t>
            </a:r>
            <a:r>
              <a:rPr lang="fi-FI" baseline="0" dirty="0" err="1"/>
              <a:t>ruggedness</a:t>
            </a:r>
            <a:r>
              <a:rPr lang="fi-FI" baseline="0" dirty="0"/>
              <a:t> and </a:t>
            </a:r>
            <a:r>
              <a:rPr lang="fi-FI" baseline="0" dirty="0" err="1"/>
              <a:t>availability</a:t>
            </a:r>
            <a:r>
              <a:rPr lang="fi-FI" baseline="0" dirty="0"/>
              <a:t> of IO. </a:t>
            </a:r>
            <a:r>
              <a:rPr lang="fi-FI" baseline="0" dirty="0" err="1"/>
              <a:t>Normal</a:t>
            </a:r>
            <a:r>
              <a:rPr lang="fi-FI" baseline="0" dirty="0"/>
              <a:t> desktop </a:t>
            </a:r>
            <a:r>
              <a:rPr lang="fi-FI" baseline="0" dirty="0" err="1"/>
              <a:t>computers</a:t>
            </a:r>
            <a:r>
              <a:rPr lang="fi-FI" baseline="0" dirty="0"/>
              <a:t> </a:t>
            </a:r>
            <a:r>
              <a:rPr lang="fi-FI" baseline="0" dirty="0" err="1"/>
              <a:t>do</a:t>
            </a:r>
            <a:r>
              <a:rPr lang="fi-FI" baseline="0" dirty="0"/>
              <a:t> </a:t>
            </a:r>
            <a:r>
              <a:rPr lang="fi-FI" baseline="0" dirty="0" err="1"/>
              <a:t>not</a:t>
            </a:r>
            <a:r>
              <a:rPr lang="fi-FI" baseline="0" dirty="0"/>
              <a:t> </a:t>
            </a:r>
            <a:r>
              <a:rPr lang="fi-FI" baseline="0" dirty="0" err="1"/>
              <a:t>have</a:t>
            </a:r>
            <a:r>
              <a:rPr lang="fi-FI" baseline="0" dirty="0"/>
              <a:t> </a:t>
            </a:r>
            <a:r>
              <a:rPr lang="fi-FI" baseline="0" dirty="0" err="1"/>
              <a:t>any</a:t>
            </a:r>
            <a:r>
              <a:rPr lang="fi-FI" baseline="0" dirty="0"/>
              <a:t> general </a:t>
            </a:r>
            <a:r>
              <a:rPr lang="fi-FI" baseline="0" dirty="0" err="1"/>
              <a:t>purpose</a:t>
            </a:r>
            <a:r>
              <a:rPr lang="fi-FI" baseline="0" dirty="0"/>
              <a:t> </a:t>
            </a:r>
            <a:r>
              <a:rPr lang="fi-FI" baseline="0" dirty="0" err="1"/>
              <a:t>io</a:t>
            </a:r>
            <a:r>
              <a:rPr lang="fi-FI" baseline="0" dirty="0"/>
              <a:t>.</a:t>
            </a:r>
            <a:endParaRPr lang="fi-FI" dirty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i-FI" dirty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Support </a:t>
            </a:r>
            <a:r>
              <a:rPr lang="fi-FI" dirty="0" err="1"/>
              <a:t>available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the </a:t>
            </a:r>
            <a:r>
              <a:rPr lang="fi-FI" dirty="0" err="1"/>
              <a:t>manufacturer</a:t>
            </a:r>
            <a:r>
              <a:rPr lang="fi-FI" dirty="0"/>
              <a:t> </a:t>
            </a:r>
            <a:r>
              <a:rPr lang="fi-FI" dirty="0" err="1"/>
              <a:t>after</a:t>
            </a:r>
            <a:r>
              <a:rPr lang="fi-FI" dirty="0"/>
              <a:t> the </a:t>
            </a:r>
            <a:r>
              <a:rPr lang="fi-FI" dirty="0" err="1"/>
              <a:t>system</a:t>
            </a:r>
            <a:r>
              <a:rPr lang="fi-FI" dirty="0"/>
              <a:t> designer </a:t>
            </a:r>
            <a:r>
              <a:rPr lang="fi-FI" dirty="0" err="1"/>
              <a:t>leaves</a:t>
            </a:r>
            <a:r>
              <a:rPr lang="fi-FI" dirty="0"/>
              <a:t> the </a:t>
            </a:r>
            <a:r>
              <a:rPr lang="fi-FI" dirty="0" err="1"/>
              <a:t>company</a:t>
            </a:r>
            <a:r>
              <a:rPr lang="fi-FI" dirty="0"/>
              <a:t>.</a:t>
            </a:r>
            <a:r>
              <a:rPr lang="fi-FI" baseline="0" dirty="0"/>
              <a:t> </a:t>
            </a:r>
            <a:r>
              <a:rPr lang="fi-FI" dirty="0"/>
              <a:t>For a </a:t>
            </a:r>
            <a:r>
              <a:rPr lang="fi-FI" dirty="0" err="1"/>
              <a:t>self</a:t>
            </a:r>
            <a:r>
              <a:rPr lang="fi-FI" dirty="0"/>
              <a:t> </a:t>
            </a:r>
            <a:r>
              <a:rPr lang="fi-FI" dirty="0" err="1"/>
              <a:t>built</a:t>
            </a:r>
            <a:r>
              <a:rPr lang="fi-FI" dirty="0"/>
              <a:t> </a:t>
            </a:r>
            <a:r>
              <a:rPr lang="fi-FI" dirty="0" err="1"/>
              <a:t>microcontroller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baseline="0" dirty="0"/>
              <a:t> </a:t>
            </a:r>
            <a:r>
              <a:rPr lang="fi-FI" baseline="0" dirty="0" err="1"/>
              <a:t>disappears</a:t>
            </a:r>
            <a:r>
              <a:rPr lang="fi-FI" baseline="0" dirty="0"/>
              <a:t> with the designer.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been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for </a:t>
            </a:r>
            <a:r>
              <a:rPr lang="fi-FI" dirty="0" err="1"/>
              <a:t>nearly</a:t>
            </a:r>
            <a:r>
              <a:rPr lang="fi-FI" dirty="0"/>
              <a:t> 50 </a:t>
            </a:r>
            <a:r>
              <a:rPr lang="fi-FI" dirty="0" err="1"/>
              <a:t>years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/>
              <a:t>Embedded</a:t>
            </a:r>
            <a:r>
              <a:rPr lang="fi-FI" baseline="0" dirty="0"/>
              <a:t> </a:t>
            </a:r>
            <a:r>
              <a:rPr lang="fi-FI" baseline="0" dirty="0" err="1"/>
              <a:t>processor</a:t>
            </a:r>
            <a:r>
              <a:rPr lang="fi-FI" baseline="0" dirty="0"/>
              <a:t> with </a:t>
            </a:r>
            <a:r>
              <a:rPr lang="fi-FI" baseline="0" dirty="0" err="1"/>
              <a:t>some</a:t>
            </a:r>
            <a:r>
              <a:rPr lang="fi-FI" baseline="0" dirty="0"/>
              <a:t> </a:t>
            </a:r>
            <a:r>
              <a:rPr lang="fi-FI" baseline="0" dirty="0" err="1"/>
              <a:t>type</a:t>
            </a:r>
            <a:r>
              <a:rPr lang="fi-FI" baseline="0" dirty="0"/>
              <a:t> of </a:t>
            </a:r>
            <a:r>
              <a:rPr lang="fi-FI" baseline="0" dirty="0" err="1"/>
              <a:t>real</a:t>
            </a:r>
            <a:r>
              <a:rPr lang="fi-FI" baseline="0" dirty="0"/>
              <a:t> </a:t>
            </a:r>
            <a:r>
              <a:rPr lang="fi-FI" baseline="0" dirty="0" err="1"/>
              <a:t>time</a:t>
            </a:r>
            <a:r>
              <a:rPr lang="fi-FI" baseline="0" dirty="0"/>
              <a:t> operating </a:t>
            </a:r>
            <a:r>
              <a:rPr lang="fi-FI" baseline="0" dirty="0" err="1"/>
              <a:t>system</a:t>
            </a:r>
            <a:r>
              <a:rPr lang="fi-FI" baseline="0" dirty="0"/>
              <a:t>.</a:t>
            </a:r>
          </a:p>
          <a:p>
            <a:endParaRPr lang="fi-FI" baseline="0" dirty="0"/>
          </a:p>
          <a:p>
            <a:r>
              <a:rPr lang="fi-FI" baseline="0" dirty="0"/>
              <a:t>Modular IO </a:t>
            </a:r>
            <a:r>
              <a:rPr lang="fi-FI" baseline="0" dirty="0" err="1"/>
              <a:t>or</a:t>
            </a:r>
            <a:r>
              <a:rPr lang="fi-FI" baseline="0" dirty="0"/>
              <a:t> </a:t>
            </a:r>
            <a:r>
              <a:rPr lang="fi-FI" baseline="0" dirty="0" err="1"/>
              <a:t>remote</a:t>
            </a:r>
            <a:r>
              <a:rPr lang="fi-FI" baseline="0" dirty="0"/>
              <a:t> IO</a:t>
            </a:r>
          </a:p>
          <a:p>
            <a:endParaRPr lang="fi-FI" baseline="0" dirty="0"/>
          </a:p>
          <a:p>
            <a:r>
              <a:rPr lang="fi-FI" baseline="0" dirty="0"/>
              <a:t>Need to be very reliable and rugged, therefore not always the newest technology is used.</a:t>
            </a:r>
          </a:p>
          <a:p>
            <a:endParaRPr lang="fi-FI" baseline="0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This has many benefits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• Programming is easier to replicate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• It is easy to change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• Less components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• Cheaper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</a:b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1395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In reality you need both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• A microcontroller controls the specific actuator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• PLC monitors the whole system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</a:b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fi-FI" dirty="0"/>
              <a:t>In practice</a:t>
            </a:r>
          </a:p>
          <a:p>
            <a:pPr lvl="2"/>
            <a:r>
              <a:rPr lang="fi-FI" dirty="0"/>
              <a:t>Microcontroller: Single device control</a:t>
            </a:r>
          </a:p>
          <a:p>
            <a:pPr lvl="2"/>
            <a:r>
              <a:rPr lang="fi-FI" dirty="0"/>
              <a:t>PLC: Single machine control</a:t>
            </a:r>
          </a:p>
          <a:p>
            <a:pPr lvl="2"/>
            <a:r>
              <a:rPr lang="fi-FI" dirty="0"/>
              <a:t>PC: Single factory/manufacturing unit control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183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In practice you want both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• PLC routes and monitors your signals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• Your PC makes the front end and assists in programming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</a:b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2134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Apparently</a:t>
            </a:r>
            <a:r>
              <a:rPr lang="fi-FI" dirty="0"/>
              <a:t> </a:t>
            </a:r>
            <a:r>
              <a:rPr lang="fi-FI" dirty="0" err="1"/>
              <a:t>ladder</a:t>
            </a:r>
            <a:r>
              <a:rPr lang="fi-FI" dirty="0"/>
              <a:t> </a:t>
            </a:r>
            <a:r>
              <a:rPr lang="fi-FI" dirty="0" err="1"/>
              <a:t>diagrams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still</a:t>
            </a:r>
            <a:r>
              <a:rPr lang="fi-FI" dirty="0"/>
              <a:t> </a:t>
            </a:r>
            <a:r>
              <a:rPr lang="fi-FI" dirty="0" err="1"/>
              <a:t>widely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at </a:t>
            </a:r>
            <a:r>
              <a:rPr lang="fi-FI" dirty="0" err="1"/>
              <a:t>least</a:t>
            </a:r>
            <a:r>
              <a:rPr lang="fi-FI" dirty="0"/>
              <a:t> in America.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6948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One</a:t>
            </a:r>
            <a:r>
              <a:rPr lang="fi-FI" baseline="0" dirty="0"/>
              <a:t> </a:t>
            </a:r>
            <a:r>
              <a:rPr lang="fi-FI" baseline="0" dirty="0" err="1"/>
              <a:t>path</a:t>
            </a:r>
            <a:r>
              <a:rPr lang="fi-FI" baseline="0" dirty="0"/>
              <a:t> = </a:t>
            </a:r>
            <a:r>
              <a:rPr lang="fi-FI" baseline="0" dirty="0" err="1"/>
              <a:t>rung</a:t>
            </a:r>
            <a:endParaRPr lang="fi-FI" baseline="0" dirty="0"/>
          </a:p>
          <a:p>
            <a:endParaRPr lang="fi-FI" baseline="0" dirty="0"/>
          </a:p>
          <a:p>
            <a:r>
              <a:rPr lang="fi-FI" baseline="0" dirty="0" err="1"/>
              <a:t>Diagram</a:t>
            </a:r>
            <a:r>
              <a:rPr lang="fi-FI" baseline="0" dirty="0"/>
              <a:t> is </a:t>
            </a:r>
            <a:r>
              <a:rPr lang="fi-FI" baseline="0" dirty="0" err="1"/>
              <a:t>executed</a:t>
            </a:r>
            <a:r>
              <a:rPr lang="fi-FI" baseline="0" dirty="0"/>
              <a:t> </a:t>
            </a:r>
            <a:r>
              <a:rPr lang="fi-FI" baseline="0" dirty="0" err="1"/>
              <a:t>left</a:t>
            </a:r>
            <a:r>
              <a:rPr lang="fi-FI" baseline="0" dirty="0"/>
              <a:t> to </a:t>
            </a:r>
            <a:r>
              <a:rPr lang="fi-FI" baseline="0" dirty="0" err="1"/>
              <a:t>right</a:t>
            </a:r>
            <a:r>
              <a:rPr lang="fi-FI" baseline="0" dirty="0"/>
              <a:t> and </a:t>
            </a:r>
            <a:r>
              <a:rPr lang="fi-FI" baseline="0" dirty="0" err="1"/>
              <a:t>up</a:t>
            </a:r>
            <a:r>
              <a:rPr lang="fi-FI" baseline="0" dirty="0"/>
              <a:t> to </a:t>
            </a:r>
            <a:r>
              <a:rPr lang="fi-FI" baseline="0" dirty="0" err="1"/>
              <a:t>down</a:t>
            </a:r>
            <a:r>
              <a:rPr lang="fi-FI" baseline="0" dirty="0"/>
              <a:t> in a </a:t>
            </a:r>
            <a:r>
              <a:rPr lang="fi-FI" baseline="0" dirty="0" err="1"/>
              <a:t>loop</a:t>
            </a:r>
            <a:r>
              <a:rPr lang="fi-FI" baseline="0" dirty="0"/>
              <a:t>.</a:t>
            </a:r>
          </a:p>
          <a:p>
            <a:r>
              <a:rPr lang="en-US" dirty="0"/>
              <a:t> In real world applications, there may be hundreds or thousands of rungs</a:t>
            </a:r>
          </a:p>
          <a:p>
            <a:endParaRPr lang="en-US" dirty="0"/>
          </a:p>
          <a:p>
            <a:r>
              <a:rPr lang="en-US" dirty="0"/>
              <a:t>Analog quantities and arithmetical operations are difficult to express in ladder logic.</a:t>
            </a:r>
          </a:p>
          <a:p>
            <a:endParaRPr lang="en-US" dirty="0"/>
          </a:p>
          <a:p>
            <a:r>
              <a:rPr lang="en-US" dirty="0"/>
              <a:t>There is usually limited support for arrays and loops (loop inside a rung?)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20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239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Used a lot in </a:t>
            </a:r>
            <a:r>
              <a:rPr lang="fi-FI" baseline="0" dirty="0"/>
              <a:t>process control automation.</a:t>
            </a:r>
          </a:p>
          <a:p>
            <a:endParaRPr lang="fi-FI" baseline="0" dirty="0"/>
          </a:p>
          <a:p>
            <a:r>
              <a:rPr lang="fi-FI" baseline="0" dirty="0"/>
              <a:t>Functions such as timers, counters, logical functions, sweeps, application specific blocks.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21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0825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All</a:t>
            </a:r>
            <a:r>
              <a:rPr lang="fi-FI" baseline="0" dirty="0"/>
              <a:t> the </a:t>
            </a:r>
            <a:r>
              <a:rPr lang="fi-FI" baseline="0" dirty="0" err="1"/>
              <a:t>other</a:t>
            </a:r>
            <a:r>
              <a:rPr lang="fi-FI" baseline="0" dirty="0"/>
              <a:t> </a:t>
            </a:r>
            <a:r>
              <a:rPr lang="fi-FI" baseline="0" dirty="0" err="1"/>
              <a:t>languages</a:t>
            </a:r>
            <a:r>
              <a:rPr lang="fi-FI" baseline="0" dirty="0"/>
              <a:t> </a:t>
            </a:r>
            <a:r>
              <a:rPr lang="fi-FI" baseline="0" dirty="0" err="1"/>
              <a:t>can</a:t>
            </a:r>
            <a:r>
              <a:rPr lang="fi-FI" baseline="0" dirty="0"/>
              <a:t> </a:t>
            </a:r>
            <a:r>
              <a:rPr lang="fi-FI" baseline="0" dirty="0" err="1"/>
              <a:t>be</a:t>
            </a:r>
            <a:r>
              <a:rPr lang="fi-FI" baseline="0" dirty="0"/>
              <a:t> </a:t>
            </a:r>
            <a:r>
              <a:rPr lang="fi-FI" baseline="0" dirty="0" err="1"/>
              <a:t>translated</a:t>
            </a:r>
            <a:r>
              <a:rPr lang="fi-FI" baseline="0" dirty="0"/>
              <a:t> to </a:t>
            </a:r>
            <a:r>
              <a:rPr lang="fi-FI" baseline="0" dirty="0" err="1"/>
              <a:t>instruction</a:t>
            </a:r>
            <a:r>
              <a:rPr lang="fi-FI" baseline="0" dirty="0"/>
              <a:t> </a:t>
            </a:r>
            <a:r>
              <a:rPr lang="fi-FI" baseline="0" dirty="0" err="1"/>
              <a:t>list</a:t>
            </a:r>
            <a:r>
              <a:rPr lang="fi-FI" baseline="0" dirty="0"/>
              <a:t> </a:t>
            </a:r>
            <a:r>
              <a:rPr lang="fi-FI" baseline="0" dirty="0" err="1"/>
              <a:t>but</a:t>
            </a:r>
            <a:r>
              <a:rPr lang="fi-FI" baseline="0" dirty="0"/>
              <a:t> </a:t>
            </a:r>
            <a:r>
              <a:rPr lang="fi-FI" baseline="0" dirty="0" err="1"/>
              <a:t>not</a:t>
            </a:r>
            <a:r>
              <a:rPr lang="fi-FI" baseline="0" dirty="0"/>
              <a:t> the </a:t>
            </a:r>
            <a:r>
              <a:rPr lang="fi-FI" baseline="0" dirty="0" err="1"/>
              <a:t>other</a:t>
            </a:r>
            <a:r>
              <a:rPr lang="fi-FI" baseline="0" dirty="0"/>
              <a:t> </a:t>
            </a:r>
            <a:r>
              <a:rPr lang="fi-FI" baseline="0" dirty="0" err="1"/>
              <a:t>way</a:t>
            </a:r>
            <a:r>
              <a:rPr lang="fi-FI" baseline="0" dirty="0"/>
              <a:t> </a:t>
            </a:r>
            <a:r>
              <a:rPr lang="fi-FI" baseline="0" dirty="0" err="1"/>
              <a:t>around</a:t>
            </a:r>
            <a:r>
              <a:rPr lang="fi-FI" baseline="0" dirty="0"/>
              <a:t>.</a:t>
            </a:r>
          </a:p>
          <a:p>
            <a:endParaRPr lang="fi-FI" baseline="0" dirty="0"/>
          </a:p>
          <a:p>
            <a:r>
              <a:rPr lang="fi-FI" dirty="0" err="1"/>
              <a:t>Sequential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chart</a:t>
            </a:r>
            <a:r>
              <a:rPr lang="fi-FI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23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4418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24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617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14442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Can run other </a:t>
            </a:r>
            <a:r>
              <a:rPr lang="fi-FI" dirty="0" err="1"/>
              <a:t>programs</a:t>
            </a:r>
            <a:r>
              <a:rPr lang="fi-FI" dirty="0"/>
              <a:t> </a:t>
            </a:r>
            <a:r>
              <a:rPr lang="fi-FI" dirty="0" err="1"/>
              <a:t>simultaneously</a:t>
            </a:r>
            <a:r>
              <a:rPr lang="fi-FI" dirty="0"/>
              <a:t>. </a:t>
            </a:r>
            <a:r>
              <a:rPr lang="fi-FI" dirty="0" err="1"/>
              <a:t>TwinCAT</a:t>
            </a:r>
            <a:r>
              <a:rPr lang="fi-FI" baseline="0" dirty="0"/>
              <a:t> </a:t>
            </a:r>
            <a:r>
              <a:rPr lang="fi-FI" baseline="0" dirty="0" err="1"/>
              <a:t>from</a:t>
            </a:r>
            <a:r>
              <a:rPr lang="fi-FI" baseline="0" dirty="0"/>
              <a:t> </a:t>
            </a:r>
            <a:r>
              <a:rPr lang="fi-FI" baseline="0" dirty="0" err="1"/>
              <a:t>Beckhoff</a:t>
            </a:r>
            <a:r>
              <a:rPr lang="fi-FI" baseline="0" dirty="0"/>
              <a:t> </a:t>
            </a:r>
            <a:r>
              <a:rPr lang="fi-FI" baseline="0" dirty="0" err="1"/>
              <a:t>promises</a:t>
            </a:r>
            <a:r>
              <a:rPr lang="fi-FI" baseline="0" dirty="0"/>
              <a:t> </a:t>
            </a:r>
            <a:r>
              <a:rPr lang="fi-FI" baseline="0" dirty="0" err="1"/>
              <a:t>less</a:t>
            </a:r>
            <a:r>
              <a:rPr lang="fi-FI" baseline="0" dirty="0"/>
              <a:t> </a:t>
            </a:r>
            <a:r>
              <a:rPr lang="fi-FI" baseline="0" dirty="0" err="1"/>
              <a:t>than</a:t>
            </a:r>
            <a:r>
              <a:rPr lang="fi-FI" baseline="0" dirty="0"/>
              <a:t> 15 </a:t>
            </a:r>
            <a:r>
              <a:rPr lang="fi-FI" baseline="0" dirty="0" err="1"/>
              <a:t>microsecond</a:t>
            </a:r>
            <a:r>
              <a:rPr lang="fi-FI" baseline="0" dirty="0"/>
              <a:t> </a:t>
            </a:r>
            <a:r>
              <a:rPr lang="fi-FI" baseline="0" dirty="0" err="1"/>
              <a:t>jitter</a:t>
            </a:r>
            <a:r>
              <a:rPr lang="fi-FI" baseline="0" dirty="0"/>
              <a:t> </a:t>
            </a:r>
            <a:r>
              <a:rPr lang="fi-FI" baseline="0" dirty="0" err="1"/>
              <a:t>with</a:t>
            </a:r>
            <a:r>
              <a:rPr lang="fi-FI" baseline="0" dirty="0"/>
              <a:t> </a:t>
            </a:r>
            <a:r>
              <a:rPr lang="fi-FI" baseline="0" dirty="0" err="1"/>
              <a:t>their</a:t>
            </a:r>
            <a:r>
              <a:rPr lang="fi-FI" baseline="0" dirty="0"/>
              <a:t> </a:t>
            </a:r>
            <a:r>
              <a:rPr lang="fi-FI" baseline="0" dirty="0" err="1"/>
              <a:t>real-time</a:t>
            </a:r>
            <a:r>
              <a:rPr lang="fi-FI" baseline="0" dirty="0"/>
              <a:t> </a:t>
            </a:r>
            <a:r>
              <a:rPr lang="fi-FI" baseline="0" dirty="0" err="1"/>
              <a:t>kernel</a:t>
            </a:r>
            <a:r>
              <a:rPr lang="fi-FI" baseline="0" dirty="0"/>
              <a:t>.</a:t>
            </a:r>
            <a:endParaRPr lang="fi-FI" dirty="0"/>
          </a:p>
          <a:p>
            <a:endParaRPr lang="fi-FI" dirty="0"/>
          </a:p>
          <a:p>
            <a:r>
              <a:rPr lang="fi-FI" dirty="0"/>
              <a:t>Standard Ethernet,</a:t>
            </a:r>
            <a:r>
              <a:rPr lang="fi-FI" baseline="0" dirty="0"/>
              <a:t> USB and </a:t>
            </a:r>
            <a:r>
              <a:rPr lang="fi-FI" baseline="0" dirty="0" err="1"/>
              <a:t>display</a:t>
            </a:r>
            <a:r>
              <a:rPr lang="fi-FI" baseline="0" dirty="0"/>
              <a:t> </a:t>
            </a:r>
            <a:r>
              <a:rPr lang="fi-FI" baseline="0" dirty="0" err="1"/>
              <a:t>connectors</a:t>
            </a:r>
            <a:r>
              <a:rPr lang="fi-FI" baseline="0" dirty="0"/>
              <a:t>. </a:t>
            </a:r>
            <a:r>
              <a:rPr lang="fi-FI" baseline="0" dirty="0" err="1"/>
              <a:t>Cfast</a:t>
            </a:r>
            <a:r>
              <a:rPr lang="fi-FI" baseline="0" dirty="0"/>
              <a:t> </a:t>
            </a:r>
            <a:r>
              <a:rPr lang="fi-FI" baseline="0" dirty="0" err="1"/>
              <a:t>memory</a:t>
            </a:r>
            <a:r>
              <a:rPr lang="fi-FI" baseline="0" dirty="0"/>
              <a:t> </a:t>
            </a:r>
            <a:r>
              <a:rPr lang="fi-FI" baseline="0" dirty="0" err="1"/>
              <a:t>slot</a:t>
            </a:r>
            <a:r>
              <a:rPr lang="fi-FI" baseline="0" dirty="0"/>
              <a:t>. </a:t>
            </a:r>
            <a:r>
              <a:rPr lang="fi-FI" baseline="0" dirty="0" err="1"/>
              <a:t>Optional</a:t>
            </a:r>
            <a:r>
              <a:rPr lang="fi-FI" baseline="0" dirty="0"/>
              <a:t> Serial/CAN/</a:t>
            </a:r>
            <a:r>
              <a:rPr lang="fi-FI" baseline="0" dirty="0" err="1"/>
              <a:t>Profibus</a:t>
            </a:r>
            <a:r>
              <a:rPr lang="fi-FI" baseline="0" dirty="0"/>
              <a:t> </a:t>
            </a:r>
            <a:r>
              <a:rPr lang="fi-FI" baseline="0" dirty="0" err="1"/>
              <a:t>interface</a:t>
            </a:r>
            <a:r>
              <a:rPr lang="fi-FI" baseline="0" dirty="0"/>
              <a:t>.</a:t>
            </a:r>
          </a:p>
          <a:p>
            <a:endParaRPr lang="fi-FI" baseline="0" dirty="0"/>
          </a:p>
          <a:p>
            <a:r>
              <a:rPr lang="fi-FI" baseline="0" dirty="0"/>
              <a:t>DIN rail moun, modular IO</a:t>
            </a:r>
          </a:p>
          <a:p>
            <a:endParaRPr lang="fi-FI" baseline="0" dirty="0"/>
          </a:p>
          <a:p>
            <a:r>
              <a:rPr lang="fi-FI" dirty="0"/>
              <a:t>Machine</a:t>
            </a:r>
            <a:r>
              <a:rPr lang="fi-FI" baseline="0" dirty="0"/>
              <a:t> vision etc. </a:t>
            </a:r>
            <a:r>
              <a:rPr lang="fi-FI" baseline="0" dirty="0" err="1"/>
              <a:t>possible</a:t>
            </a:r>
            <a:r>
              <a:rPr lang="fi-FI" baseline="0" dirty="0"/>
              <a:t>.</a:t>
            </a:r>
          </a:p>
          <a:p>
            <a:endParaRPr lang="fi-FI" baseline="0" dirty="0"/>
          </a:p>
          <a:p>
            <a:r>
              <a:rPr lang="en-US" dirty="0"/>
              <a:t>A PAC (programmable automation controller) is generally recognized as a hardened modular industrial controller that uses a PC-based processor and allows programming options beyond the IEC 61131-3 languages. Industrial PC or IPC is another term often used interchangeably with PAC</a:t>
            </a:r>
            <a:endParaRPr lang="fi-FI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25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8004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Similar to a</a:t>
            </a:r>
            <a:r>
              <a:rPr lang="fi-FI" baseline="0" dirty="0"/>
              <a:t> microcontroller but m</a:t>
            </a:r>
            <a:r>
              <a:rPr lang="fi-FI" dirty="0"/>
              <a:t>ore powerful.</a:t>
            </a:r>
            <a:r>
              <a:rPr lang="fi-FI" baseline="0" dirty="0"/>
              <a:t> Faster processor, more memory, graphics processing, more advanced communication i.e. Ethernet, Wifi.</a:t>
            </a:r>
          </a:p>
          <a:p>
            <a:endParaRPr lang="fi-FI" baseline="0" dirty="0"/>
          </a:p>
          <a:p>
            <a:r>
              <a:rPr lang="fi-FI" baseline="0" dirty="0" err="1"/>
              <a:t>Run</a:t>
            </a:r>
            <a:r>
              <a:rPr lang="fi-FI" baseline="0" dirty="0"/>
              <a:t> desktop operating systems such as Windows or 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27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1783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Supposedly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r>
              <a:rPr lang="fi-FI" dirty="0"/>
              <a:t> as </a:t>
            </a:r>
            <a:r>
              <a:rPr lang="fi-FI" dirty="0" err="1"/>
              <a:t>Tesla</a:t>
            </a:r>
            <a:r>
              <a:rPr lang="fi-FI" baseline="0" dirty="0"/>
              <a:t> </a:t>
            </a:r>
            <a:r>
              <a:rPr lang="fi-FI" baseline="0" dirty="0" err="1"/>
              <a:t>Autopilot</a:t>
            </a:r>
            <a:r>
              <a:rPr lang="fi-FI" baseline="0" dirty="0"/>
              <a:t>. </a:t>
            </a:r>
            <a:r>
              <a:rPr lang="fi-FI" baseline="0" dirty="0" err="1"/>
              <a:t>Adaptive</a:t>
            </a:r>
            <a:r>
              <a:rPr lang="fi-FI" baseline="0" dirty="0"/>
              <a:t> </a:t>
            </a:r>
            <a:r>
              <a:rPr lang="fi-FI" baseline="0" dirty="0" err="1"/>
              <a:t>cruise</a:t>
            </a:r>
            <a:r>
              <a:rPr lang="fi-FI" baseline="0" dirty="0"/>
              <a:t> </a:t>
            </a:r>
            <a:r>
              <a:rPr lang="fi-FI" baseline="0" dirty="0" err="1"/>
              <a:t>control</a:t>
            </a:r>
            <a:r>
              <a:rPr lang="fi-FI" baseline="0" dirty="0"/>
              <a:t> and </a:t>
            </a:r>
            <a:r>
              <a:rPr lang="fi-FI" baseline="0" dirty="0" err="1"/>
              <a:t>Lane</a:t>
            </a:r>
            <a:r>
              <a:rPr lang="fi-FI" baseline="0" dirty="0"/>
              <a:t> </a:t>
            </a:r>
            <a:r>
              <a:rPr lang="fi-FI" baseline="0" dirty="0" err="1"/>
              <a:t>keeping</a:t>
            </a:r>
            <a:r>
              <a:rPr lang="fi-FI" baseline="0" dirty="0"/>
              <a:t> </a:t>
            </a:r>
            <a:r>
              <a:rPr lang="fi-FI" baseline="0" dirty="0" err="1"/>
              <a:t>assist</a:t>
            </a:r>
            <a:r>
              <a:rPr lang="fi-FI" baseline="0" dirty="0"/>
              <a:t>.</a:t>
            </a:r>
            <a:endParaRPr lang="fi-FI" dirty="0"/>
          </a:p>
          <a:p>
            <a:endParaRPr lang="fi-FI" dirty="0"/>
          </a:p>
          <a:p>
            <a:r>
              <a:rPr lang="fi-FI" dirty="0"/>
              <a:t>Compatible </a:t>
            </a:r>
            <a:r>
              <a:rPr lang="fi-FI" dirty="0" err="1"/>
              <a:t>with</a:t>
            </a:r>
            <a:r>
              <a:rPr lang="fi-FI" dirty="0"/>
              <a:t> a</a:t>
            </a:r>
            <a:r>
              <a:rPr lang="fi-FI" baseline="0" dirty="0"/>
              <a:t> </a:t>
            </a:r>
            <a:r>
              <a:rPr lang="fi-FI" baseline="0" dirty="0" err="1"/>
              <a:t>new</a:t>
            </a:r>
            <a:r>
              <a:rPr lang="fi-FI" baseline="0" dirty="0"/>
              <a:t> Honda </a:t>
            </a:r>
            <a:r>
              <a:rPr lang="fi-FI" baseline="0" dirty="0" err="1"/>
              <a:t>Civic</a:t>
            </a:r>
            <a:r>
              <a:rPr lang="fi-FI" baseline="0" dirty="0"/>
              <a:t> and </a:t>
            </a:r>
            <a:r>
              <a:rPr lang="fi-FI" baseline="0" dirty="0" err="1"/>
              <a:t>couple</a:t>
            </a:r>
            <a:r>
              <a:rPr lang="fi-FI" baseline="0" dirty="0"/>
              <a:t> of </a:t>
            </a:r>
            <a:r>
              <a:rPr lang="fi-FI" baseline="0" dirty="0" err="1"/>
              <a:t>other</a:t>
            </a:r>
            <a:r>
              <a:rPr lang="fi-FI" baseline="0" dirty="0"/>
              <a:t> </a:t>
            </a:r>
            <a:r>
              <a:rPr lang="fi-FI" baseline="0" dirty="0" err="1"/>
              <a:t>models</a:t>
            </a:r>
            <a:r>
              <a:rPr lang="fi-FI" baseline="0" dirty="0"/>
              <a:t>.</a:t>
            </a:r>
          </a:p>
          <a:p>
            <a:endParaRPr lang="fi-FI" baseline="0" dirty="0"/>
          </a:p>
          <a:p>
            <a:r>
              <a:rPr lang="fi-FI" baseline="0" dirty="0" err="1"/>
              <a:t>Neural</a:t>
            </a:r>
            <a:r>
              <a:rPr lang="fi-FI" baseline="0" dirty="0"/>
              <a:t> </a:t>
            </a:r>
            <a:r>
              <a:rPr lang="fi-FI" baseline="0" dirty="0" err="1"/>
              <a:t>network</a:t>
            </a:r>
            <a:r>
              <a:rPr lang="fi-FI" baseline="0" dirty="0"/>
              <a:t> </a:t>
            </a:r>
            <a:r>
              <a:rPr lang="fi-FI" baseline="0" dirty="0" err="1"/>
              <a:t>initially</a:t>
            </a:r>
            <a:r>
              <a:rPr lang="fi-FI" baseline="0" dirty="0"/>
              <a:t> </a:t>
            </a:r>
            <a:r>
              <a:rPr lang="fi-FI" baseline="0" dirty="0" err="1"/>
              <a:t>needs</a:t>
            </a:r>
            <a:r>
              <a:rPr lang="fi-FI" baseline="0" dirty="0"/>
              <a:t> </a:t>
            </a:r>
            <a:r>
              <a:rPr lang="fi-FI" baseline="0" dirty="0" err="1"/>
              <a:t>training</a:t>
            </a:r>
            <a:r>
              <a:rPr lang="fi-FI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28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4844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A couple of examples. Utilize SoCs.</a:t>
            </a:r>
            <a:r>
              <a:rPr lang="fi-FI" baseline="0" dirty="0"/>
              <a:t> </a:t>
            </a:r>
            <a:r>
              <a:rPr lang="fi-FI" dirty="0"/>
              <a:t>Both run Linux.</a:t>
            </a:r>
          </a:p>
          <a:p>
            <a:endParaRPr lang="fi-FI" dirty="0"/>
          </a:p>
          <a:p>
            <a:r>
              <a:rPr lang="fi-FI" dirty="0"/>
              <a:t>HDMI</a:t>
            </a:r>
            <a:r>
              <a:rPr lang="fi-FI" baseline="0" dirty="0"/>
              <a:t> and VGA video out for CHIP with additional components.</a:t>
            </a:r>
          </a:p>
          <a:p>
            <a:endParaRPr lang="fi-FI" baseline="0" dirty="0"/>
          </a:p>
          <a:p>
            <a:r>
              <a:rPr lang="fi-FI" dirty="0"/>
              <a:t>https://getchip.com/pages/chip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29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5509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Meant to be embedded</a:t>
            </a:r>
            <a:r>
              <a:rPr lang="fi-FI" baseline="0" dirty="0"/>
              <a:t> in a system. </a:t>
            </a:r>
            <a:r>
              <a:rPr lang="fi-FI" dirty="0"/>
              <a:t>External board required for connectors.</a:t>
            </a:r>
            <a:r>
              <a:rPr lang="fi-FI" baseline="0" dirty="0"/>
              <a:t> Video output usually not available.</a:t>
            </a:r>
          </a:p>
          <a:p>
            <a:endParaRPr lang="fi-FI" baseline="0" dirty="0"/>
          </a:p>
          <a:p>
            <a:r>
              <a:rPr lang="fi-FI" baseline="0" dirty="0"/>
              <a:t>Edison works directly from single lipo cell. Integrated microcontroller can be used for running for example a real time operating system independent from the Linux running on the Atom CPU.</a:t>
            </a:r>
          </a:p>
          <a:p>
            <a:endParaRPr lang="fi-FI" baseline="0" dirty="0"/>
          </a:p>
          <a:p>
            <a:r>
              <a:rPr lang="fi-FI" baseline="0" dirty="0"/>
              <a:t>Lower processor speed means usually less power consumption.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30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940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Not</a:t>
            </a:r>
            <a:r>
              <a:rPr lang="fi-FI" baseline="0" dirty="0"/>
              <a:t> everything can be processed in parallel.</a:t>
            </a:r>
          </a:p>
          <a:p>
            <a:endParaRPr lang="fi-FI" baseline="0" dirty="0"/>
          </a:p>
          <a:p>
            <a:r>
              <a:rPr lang="fi-FI" baseline="0" dirty="0"/>
              <a:t>Image processing – object recognition in autonomous driving, radar data processing etc.</a:t>
            </a:r>
          </a:p>
          <a:p>
            <a:endParaRPr lang="fi-FI" baseline="0" dirty="0"/>
          </a:p>
          <a:p>
            <a:r>
              <a:rPr lang="fi-FI" baseline="0" dirty="0"/>
              <a:t>Model based controllers.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31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5410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No operating system etc.</a:t>
            </a:r>
          </a:p>
          <a:p>
            <a:endParaRPr lang="fi-FI" dirty="0"/>
          </a:p>
          <a:p>
            <a:r>
              <a:rPr lang="fi-FI" dirty="0"/>
              <a:t>Very deterministic response. No</a:t>
            </a:r>
            <a:r>
              <a:rPr lang="fi-FI" baseline="0" dirty="0"/>
              <a:t> jitter caused by software scheduler etc.</a:t>
            </a:r>
            <a:endParaRPr lang="fi-FI" dirty="0"/>
          </a:p>
          <a:p>
            <a:endParaRPr lang="fi-FI" dirty="0"/>
          </a:p>
          <a:p>
            <a:r>
              <a:rPr lang="fi-FI" dirty="0"/>
              <a:t>Mojo</a:t>
            </a:r>
            <a:r>
              <a:rPr lang="fi-FI" baseline="0" dirty="0"/>
              <a:t> FPGA development </a:t>
            </a:r>
            <a:r>
              <a:rPr lang="fi-FI" baseline="0" dirty="0" err="1"/>
              <a:t>board</a:t>
            </a:r>
            <a:r>
              <a:rPr lang="fi-FI" baseline="0" dirty="0"/>
              <a:t> 75 $.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32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5423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theory</a:t>
            </a:r>
            <a:r>
              <a:rPr lang="fi-FI" dirty="0"/>
              <a:t> </a:t>
            </a:r>
            <a:r>
              <a:rPr lang="fi-FI" dirty="0" err="1"/>
              <a:t>parallel</a:t>
            </a:r>
            <a:r>
              <a:rPr lang="fi-FI" dirty="0"/>
              <a:t> </a:t>
            </a:r>
            <a:r>
              <a:rPr lang="fi-FI" dirty="0" err="1"/>
              <a:t>communication</a:t>
            </a:r>
            <a:r>
              <a:rPr lang="fi-FI" dirty="0"/>
              <a:t> is </a:t>
            </a:r>
            <a:r>
              <a:rPr lang="fi-FI" dirty="0" err="1"/>
              <a:t>faster</a:t>
            </a:r>
            <a:r>
              <a:rPr lang="fi-FI" dirty="0"/>
              <a:t> </a:t>
            </a:r>
            <a:r>
              <a:rPr lang="fi-FI" dirty="0" err="1"/>
              <a:t>since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lines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/>
              <a:t>In</a:t>
            </a:r>
            <a:r>
              <a:rPr lang="fi-FI" baseline="0" dirty="0"/>
              <a:t> </a:t>
            </a:r>
            <a:r>
              <a:rPr lang="fi-FI" baseline="0" dirty="0" err="1"/>
              <a:t>parallel</a:t>
            </a:r>
            <a:r>
              <a:rPr lang="fi-FI" baseline="0" dirty="0"/>
              <a:t> </a:t>
            </a:r>
            <a:r>
              <a:rPr lang="fi-FI" baseline="0" dirty="0" err="1"/>
              <a:t>communication</a:t>
            </a:r>
            <a:r>
              <a:rPr lang="fi-FI" baseline="0" dirty="0"/>
              <a:t>, </a:t>
            </a:r>
            <a:r>
              <a:rPr lang="fi-FI" baseline="0" dirty="0" err="1"/>
              <a:t>crosstalk</a:t>
            </a:r>
            <a:r>
              <a:rPr lang="fi-FI" baseline="0" dirty="0"/>
              <a:t> c</a:t>
            </a:r>
            <a:r>
              <a:rPr lang="en-US" baseline="0" dirty="0" err="1"/>
              <a:t>reates</a:t>
            </a:r>
            <a:r>
              <a:rPr lang="en-US" baseline="0" dirty="0"/>
              <a:t> interference between the parallel lines, and the effect worsens with the length of the communication link. Crosstalk is caused by capacitive and inductive coupling.</a:t>
            </a:r>
          </a:p>
          <a:p>
            <a:endParaRPr lang="en-US" baseline="0" dirty="0"/>
          </a:p>
          <a:p>
            <a:r>
              <a:rPr lang="en-US" baseline="0" dirty="0"/>
              <a:t>Serial signal is internally always converted to parallel data. U</a:t>
            </a:r>
            <a:r>
              <a:rPr lang="fi-FI" dirty="0"/>
              <a:t>niversal asynchronous receiver/transmitter (UART) converts the data.</a:t>
            </a:r>
          </a:p>
          <a:p>
            <a:r>
              <a:rPr lang="en-US" baseline="0" dirty="0"/>
              <a:t>Parallel communication has become obsolete after IC technology has made serial – parallel conversion easier and high speed serial buses have been introduced.</a:t>
            </a:r>
          </a:p>
          <a:p>
            <a:endParaRPr lang="en-US" baseline="0" dirty="0"/>
          </a:p>
          <a:p>
            <a:r>
              <a:rPr lang="en-US" baseline="0" dirty="0"/>
              <a:t>Chip internal buses are still parallel. Memory bus etc.</a:t>
            </a:r>
          </a:p>
          <a:p>
            <a:endParaRPr lang="en-US" baseline="0" dirty="0"/>
          </a:p>
          <a:p>
            <a:r>
              <a:rPr lang="en-US" baseline="0" dirty="0"/>
              <a:t>Hard disk IDE cable vs SATA. Printer port and serial port vs USB.</a:t>
            </a:r>
          </a:p>
          <a:p>
            <a:endParaRPr lang="en-US" baseline="0" dirty="0"/>
          </a:p>
          <a:p>
            <a:r>
              <a:rPr lang="en-US" baseline="0" dirty="0"/>
              <a:t>Serial communication requires simpler cables and less pins in the ICs which makes the chips and the cables cheaper.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34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4406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Basically all paraller buses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obsolete</a:t>
            </a:r>
            <a:r>
              <a:rPr lang="fi-FI" dirty="0"/>
              <a:t> </a:t>
            </a:r>
            <a:r>
              <a:rPr lang="fi-FI" dirty="0" err="1"/>
              <a:t>except</a:t>
            </a:r>
            <a:r>
              <a:rPr lang="fi-FI" baseline="0" dirty="0"/>
              <a:t> </a:t>
            </a:r>
            <a:r>
              <a:rPr lang="fi-FI" baseline="0" dirty="0" err="1"/>
              <a:t>the</a:t>
            </a:r>
            <a:r>
              <a:rPr lang="fi-FI" baseline="0" dirty="0"/>
              <a:t> </a:t>
            </a:r>
            <a:r>
              <a:rPr lang="fi-FI" baseline="0" dirty="0" err="1"/>
              <a:t>ones</a:t>
            </a:r>
            <a:r>
              <a:rPr lang="fi-FI" baseline="0" dirty="0"/>
              <a:t> </a:t>
            </a:r>
            <a:r>
              <a:rPr lang="fi-FI" baseline="0" dirty="0" err="1"/>
              <a:t>used</a:t>
            </a:r>
            <a:r>
              <a:rPr lang="fi-FI" baseline="0" dirty="0"/>
              <a:t> inside </a:t>
            </a:r>
            <a:r>
              <a:rPr lang="fi-FI" baseline="0" dirty="0" err="1"/>
              <a:t>or</a:t>
            </a:r>
            <a:r>
              <a:rPr lang="fi-FI" baseline="0" dirty="0"/>
              <a:t> </a:t>
            </a:r>
            <a:r>
              <a:rPr lang="fi-FI" baseline="0" dirty="0" err="1"/>
              <a:t>between</a:t>
            </a:r>
            <a:r>
              <a:rPr lang="fi-FI" baseline="0" dirty="0"/>
              <a:t> </a:t>
            </a:r>
            <a:r>
              <a:rPr lang="fi-FI" baseline="0" dirty="0" err="1"/>
              <a:t>integrated</a:t>
            </a:r>
            <a:r>
              <a:rPr lang="fi-FI" baseline="0" dirty="0"/>
              <a:t> </a:t>
            </a:r>
            <a:r>
              <a:rPr lang="fi-FI" baseline="0" dirty="0" err="1"/>
              <a:t>circuits</a:t>
            </a:r>
            <a:r>
              <a:rPr lang="fi-FI" baseline="0" dirty="0"/>
              <a:t>, for </a:t>
            </a:r>
            <a:r>
              <a:rPr lang="fi-FI" baseline="0" dirty="0" err="1"/>
              <a:t>example</a:t>
            </a:r>
            <a:r>
              <a:rPr lang="fi-FI" baseline="0" dirty="0"/>
              <a:t> </a:t>
            </a:r>
            <a:r>
              <a:rPr lang="fi-FI" baseline="0" dirty="0" err="1"/>
              <a:t>between</a:t>
            </a:r>
            <a:r>
              <a:rPr lang="fi-FI" baseline="0" dirty="0"/>
              <a:t> a </a:t>
            </a:r>
            <a:r>
              <a:rPr lang="fi-FI" baseline="0" dirty="0" err="1"/>
              <a:t>microprocessor</a:t>
            </a:r>
            <a:r>
              <a:rPr lang="fi-FI" baseline="0" dirty="0"/>
              <a:t> and an </a:t>
            </a:r>
            <a:r>
              <a:rPr lang="fi-FI" baseline="0" dirty="0" err="1"/>
              <a:t>external</a:t>
            </a:r>
            <a:r>
              <a:rPr lang="fi-FI" baseline="0" dirty="0"/>
              <a:t> </a:t>
            </a:r>
            <a:r>
              <a:rPr lang="fi-FI" baseline="0" dirty="0" err="1"/>
              <a:t>memory</a:t>
            </a:r>
            <a:r>
              <a:rPr lang="fi-FI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35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337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RS-232 sets a</a:t>
            </a:r>
            <a:r>
              <a:rPr lang="fi-FI" baseline="0" dirty="0"/>
              <a:t> standard for the electrical characteristics of the signal i.e. voltage levels etc. It does not define the protocol i.e. the character set or framing of the messages.</a:t>
            </a:r>
            <a:endParaRPr lang="fi-FI" dirty="0"/>
          </a:p>
          <a:p>
            <a:endParaRPr lang="fi-FI" dirty="0"/>
          </a:p>
          <a:p>
            <a:r>
              <a:rPr lang="fi-FI" dirty="0"/>
              <a:t>TTL = transistor</a:t>
            </a:r>
            <a:r>
              <a:rPr lang="fi-FI" baseline="0" dirty="0"/>
              <a:t> – transistor logic = 0-5 V</a:t>
            </a:r>
          </a:p>
          <a:p>
            <a:endParaRPr lang="fi-FI" baseline="0" dirty="0"/>
          </a:p>
          <a:p>
            <a:r>
              <a:rPr lang="fi-FI" baseline="0" dirty="0"/>
              <a:t>RS-485 a differential version for longer distances and more transfer rate. The basis for several field buses (Modbus, Profibus).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36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824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Does not necessary mean high</a:t>
            </a:r>
            <a:r>
              <a:rPr lang="fi-FI" baseline="0" dirty="0"/>
              <a:t> performance system. The deadlines can be </a:t>
            </a:r>
            <a:r>
              <a:rPr lang="fi-FI" baseline="0"/>
              <a:t>seconds or </a:t>
            </a:r>
            <a:r>
              <a:rPr lang="fi-FI" baseline="0" dirty="0"/>
              <a:t>minutes, although usually they </a:t>
            </a:r>
            <a:r>
              <a:rPr lang="fi-FI" baseline="0" dirty="0" err="1"/>
              <a:t>are</a:t>
            </a:r>
            <a:r>
              <a:rPr lang="fi-FI" baseline="0" dirty="0"/>
              <a:t> </a:t>
            </a:r>
            <a:r>
              <a:rPr lang="fi-FI" baseline="0" dirty="0" err="1"/>
              <a:t>milliseconds</a:t>
            </a:r>
            <a:r>
              <a:rPr lang="fi-FI" baseline="0" dirty="0"/>
              <a:t> or microseconds.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2582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No </a:t>
            </a:r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devices</a:t>
            </a:r>
            <a:r>
              <a:rPr lang="fi-FI" baseline="0" dirty="0"/>
              <a:t> in </a:t>
            </a:r>
            <a:r>
              <a:rPr lang="fi-FI" baseline="0" dirty="0" err="1"/>
              <a:t>the</a:t>
            </a:r>
            <a:r>
              <a:rPr lang="fi-FI" baseline="0" dirty="0"/>
              <a:t> </a:t>
            </a:r>
            <a:r>
              <a:rPr lang="fi-FI" baseline="0" dirty="0" err="1"/>
              <a:t>industry</a:t>
            </a:r>
            <a:r>
              <a:rPr lang="fi-FI" baseline="0" dirty="0"/>
              <a:t>. </a:t>
            </a:r>
            <a:r>
              <a:rPr lang="fi-FI" baseline="0" dirty="0" err="1"/>
              <a:t>Several</a:t>
            </a:r>
            <a:r>
              <a:rPr lang="fi-FI" baseline="0" dirty="0"/>
              <a:t> </a:t>
            </a:r>
            <a:r>
              <a:rPr lang="fi-FI" baseline="0" dirty="0" err="1"/>
              <a:t>different</a:t>
            </a:r>
            <a:r>
              <a:rPr lang="fi-FI" baseline="0" dirty="0"/>
              <a:t> </a:t>
            </a:r>
            <a:r>
              <a:rPr lang="fi-FI" baseline="0" dirty="0" err="1"/>
              <a:t>buses</a:t>
            </a:r>
            <a:r>
              <a:rPr lang="fi-FI" baseline="0" dirty="0"/>
              <a:t> </a:t>
            </a:r>
            <a:r>
              <a:rPr lang="fi-FI" baseline="0" dirty="0" err="1"/>
              <a:t>used</a:t>
            </a:r>
            <a:r>
              <a:rPr lang="fi-FI" baseline="0" dirty="0"/>
              <a:t> in </a:t>
            </a:r>
            <a:r>
              <a:rPr lang="fi-FI" baseline="0" dirty="0" err="1"/>
              <a:t>difference</a:t>
            </a:r>
            <a:r>
              <a:rPr lang="fi-FI" baseline="0" dirty="0"/>
              <a:t> </a:t>
            </a:r>
            <a:r>
              <a:rPr lang="fi-FI" baseline="0" dirty="0" err="1"/>
              <a:t>places</a:t>
            </a:r>
            <a:r>
              <a:rPr lang="fi-FI" baseline="0" dirty="0"/>
              <a:t> and </a:t>
            </a:r>
            <a:r>
              <a:rPr lang="fi-FI" baseline="0" dirty="0" err="1"/>
              <a:t>different</a:t>
            </a:r>
            <a:r>
              <a:rPr lang="fi-FI" baseline="0" dirty="0"/>
              <a:t> </a:t>
            </a:r>
            <a:r>
              <a:rPr lang="fi-FI" baseline="0" dirty="0" err="1"/>
              <a:t>areas</a:t>
            </a:r>
            <a:r>
              <a:rPr lang="fi-FI" baseline="0" dirty="0"/>
              <a:t> of </a:t>
            </a:r>
            <a:r>
              <a:rPr lang="fi-FI" baseline="0" dirty="0" err="1"/>
              <a:t>industry</a:t>
            </a:r>
            <a:r>
              <a:rPr lang="fi-FI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37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7732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Because</a:t>
            </a:r>
            <a:r>
              <a:rPr lang="fi-FI" baseline="0" dirty="0"/>
              <a:t> the </a:t>
            </a:r>
            <a:r>
              <a:rPr lang="fi-FI" baseline="0" dirty="0" err="1"/>
              <a:t>terminals</a:t>
            </a:r>
            <a:r>
              <a:rPr lang="fi-FI" baseline="0" dirty="0"/>
              <a:t> </a:t>
            </a:r>
            <a:r>
              <a:rPr lang="fi-FI" baseline="0" dirty="0" err="1"/>
              <a:t>have</a:t>
            </a:r>
            <a:r>
              <a:rPr lang="fi-FI" baseline="0" dirty="0"/>
              <a:t> ASIC chips for </a:t>
            </a:r>
            <a:r>
              <a:rPr lang="fi-FI" baseline="0" dirty="0" err="1"/>
              <a:t>communication</a:t>
            </a:r>
            <a:r>
              <a:rPr lang="fi-FI" baseline="0" dirty="0"/>
              <a:t> and </a:t>
            </a:r>
            <a:r>
              <a:rPr lang="fi-FI" baseline="0" dirty="0" err="1"/>
              <a:t>separate</a:t>
            </a:r>
            <a:r>
              <a:rPr lang="fi-FI" baseline="0" dirty="0"/>
              <a:t> </a:t>
            </a:r>
            <a:r>
              <a:rPr lang="fi-FI" baseline="0" dirty="0" err="1"/>
              <a:t>processors</a:t>
            </a:r>
            <a:r>
              <a:rPr lang="fi-FI" baseline="0" dirty="0"/>
              <a:t>, </a:t>
            </a:r>
            <a:r>
              <a:rPr lang="fi-FI" baseline="0" dirty="0" err="1"/>
              <a:t>they</a:t>
            </a:r>
            <a:r>
              <a:rPr lang="fi-FI" baseline="0" dirty="0"/>
              <a:t> </a:t>
            </a:r>
            <a:r>
              <a:rPr lang="fi-FI" baseline="0" dirty="0" err="1"/>
              <a:t>can</a:t>
            </a:r>
            <a:r>
              <a:rPr lang="fi-FI" baseline="0" dirty="0"/>
              <a:t> </a:t>
            </a:r>
            <a:r>
              <a:rPr lang="fi-FI" baseline="0" dirty="0" err="1"/>
              <a:t>process</a:t>
            </a:r>
            <a:r>
              <a:rPr lang="fi-FI" baseline="0" dirty="0"/>
              <a:t> data at the </a:t>
            </a:r>
            <a:r>
              <a:rPr lang="fi-FI" baseline="0" dirty="0" err="1"/>
              <a:t>same</a:t>
            </a:r>
            <a:r>
              <a:rPr lang="fi-FI" baseline="0" dirty="0"/>
              <a:t> </a:t>
            </a:r>
            <a:r>
              <a:rPr lang="fi-FI" baseline="0" dirty="0" err="1"/>
              <a:t>time</a:t>
            </a:r>
            <a:r>
              <a:rPr lang="fi-FI" baseline="0" dirty="0"/>
              <a:t> as </a:t>
            </a:r>
            <a:r>
              <a:rPr lang="fi-FI" baseline="0" dirty="0" err="1"/>
              <a:t>they</a:t>
            </a:r>
            <a:r>
              <a:rPr lang="fi-FI" baseline="0" dirty="0"/>
              <a:t> </a:t>
            </a:r>
            <a:r>
              <a:rPr lang="fi-FI" baseline="0" dirty="0" err="1"/>
              <a:t>communicate</a:t>
            </a:r>
            <a:r>
              <a:rPr lang="fi-FI" baseline="0" dirty="0"/>
              <a:t>.</a:t>
            </a:r>
          </a:p>
          <a:p>
            <a:endParaRPr lang="fi-FI" baseline="0" dirty="0"/>
          </a:p>
          <a:p>
            <a:r>
              <a:rPr lang="fi-FI" baseline="0" dirty="0" err="1"/>
              <a:t>They</a:t>
            </a:r>
            <a:r>
              <a:rPr lang="fi-FI" baseline="0" dirty="0"/>
              <a:t> </a:t>
            </a:r>
            <a:r>
              <a:rPr lang="fi-FI" baseline="0" dirty="0" err="1"/>
              <a:t>can</a:t>
            </a:r>
            <a:r>
              <a:rPr lang="fi-FI" baseline="0" dirty="0"/>
              <a:t> </a:t>
            </a:r>
            <a:r>
              <a:rPr lang="fi-FI" baseline="0" dirty="0" err="1"/>
              <a:t>also</a:t>
            </a:r>
            <a:r>
              <a:rPr lang="fi-FI" baseline="0" dirty="0"/>
              <a:t> </a:t>
            </a:r>
            <a:r>
              <a:rPr lang="fi-FI" baseline="0" dirty="0" err="1"/>
              <a:t>make</a:t>
            </a:r>
            <a:r>
              <a:rPr lang="fi-FI" baseline="0" dirty="0"/>
              <a:t> </a:t>
            </a:r>
            <a:r>
              <a:rPr lang="fi-FI" baseline="0" dirty="0" err="1"/>
              <a:t>multiple</a:t>
            </a:r>
            <a:r>
              <a:rPr lang="fi-FI" baseline="0" dirty="0"/>
              <a:t> </a:t>
            </a:r>
            <a:r>
              <a:rPr lang="fi-FI" baseline="0" dirty="0" err="1"/>
              <a:t>measurements</a:t>
            </a:r>
            <a:r>
              <a:rPr lang="fi-FI" baseline="0" dirty="0"/>
              <a:t> and </a:t>
            </a:r>
            <a:r>
              <a:rPr lang="fi-FI" baseline="0" dirty="0" err="1"/>
              <a:t>transmit</a:t>
            </a:r>
            <a:r>
              <a:rPr lang="fi-FI" baseline="0" dirty="0"/>
              <a:t> </a:t>
            </a:r>
            <a:r>
              <a:rPr lang="fi-FI" baseline="0" dirty="0" err="1"/>
              <a:t>them</a:t>
            </a:r>
            <a:r>
              <a:rPr lang="fi-FI" baseline="0" dirty="0"/>
              <a:t> as an </a:t>
            </a:r>
            <a:r>
              <a:rPr lang="fi-FI" baseline="0" dirty="0" err="1"/>
              <a:t>array</a:t>
            </a:r>
            <a:r>
              <a:rPr lang="fi-FI" baseline="0" dirty="0"/>
              <a:t>.</a:t>
            </a:r>
          </a:p>
          <a:p>
            <a:endParaRPr lang="fi-FI" baseline="0" dirty="0"/>
          </a:p>
          <a:p>
            <a:r>
              <a:rPr lang="fi-FI" baseline="0" dirty="0"/>
              <a:t>100 us = 10 kHz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38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8004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Wireless is </a:t>
            </a:r>
            <a:r>
              <a:rPr lang="fi-FI" dirty="0" err="1"/>
              <a:t>never</a:t>
            </a:r>
            <a:r>
              <a:rPr lang="fi-FI" baseline="0" dirty="0"/>
              <a:t> as </a:t>
            </a:r>
            <a:r>
              <a:rPr lang="fi-FI" baseline="0" dirty="0" err="1"/>
              <a:t>robust</a:t>
            </a:r>
            <a:r>
              <a:rPr lang="fi-FI" baseline="0" dirty="0"/>
              <a:t> as a </a:t>
            </a:r>
            <a:r>
              <a:rPr lang="fi-FI" baseline="0" dirty="0" err="1"/>
              <a:t>wired</a:t>
            </a:r>
            <a:r>
              <a:rPr lang="fi-FI" baseline="0" dirty="0"/>
              <a:t> </a:t>
            </a:r>
            <a:r>
              <a:rPr lang="fi-FI" baseline="0" dirty="0" err="1"/>
              <a:t>connection</a:t>
            </a:r>
            <a:r>
              <a:rPr lang="fi-FI" baseline="0" dirty="0"/>
              <a:t>. </a:t>
            </a:r>
            <a:r>
              <a:rPr lang="fi-FI" baseline="0" dirty="0" err="1"/>
              <a:t>Mainly</a:t>
            </a:r>
            <a:r>
              <a:rPr lang="fi-FI" baseline="0" dirty="0"/>
              <a:t> </a:t>
            </a:r>
            <a:r>
              <a:rPr lang="fi-FI" baseline="0" dirty="0" err="1"/>
              <a:t>used</a:t>
            </a:r>
            <a:r>
              <a:rPr lang="fi-FI" baseline="0" dirty="0"/>
              <a:t> for </a:t>
            </a:r>
            <a:r>
              <a:rPr lang="fi-FI" baseline="0" dirty="0" err="1"/>
              <a:t>monitoring</a:t>
            </a:r>
            <a:r>
              <a:rPr lang="fi-FI" baseline="0" dirty="0"/>
              <a:t> </a:t>
            </a:r>
            <a:r>
              <a:rPr lang="fi-FI" baseline="0" dirty="0" err="1"/>
              <a:t>but</a:t>
            </a:r>
            <a:r>
              <a:rPr lang="fi-FI" baseline="0" dirty="0"/>
              <a:t> </a:t>
            </a:r>
            <a:r>
              <a:rPr lang="fi-FI" baseline="0" dirty="0" err="1"/>
              <a:t>also</a:t>
            </a:r>
            <a:r>
              <a:rPr lang="fi-FI" baseline="0" dirty="0"/>
              <a:t> </a:t>
            </a:r>
            <a:r>
              <a:rPr lang="fi-FI" baseline="0" dirty="0" err="1"/>
              <a:t>possible</a:t>
            </a:r>
            <a:r>
              <a:rPr lang="fi-FI" baseline="0" dirty="0"/>
              <a:t> to </a:t>
            </a:r>
            <a:r>
              <a:rPr lang="fi-FI" baseline="0" dirty="0" err="1"/>
              <a:t>create</a:t>
            </a:r>
            <a:r>
              <a:rPr lang="fi-FI" baseline="0" dirty="0"/>
              <a:t> </a:t>
            </a:r>
            <a:r>
              <a:rPr lang="fi-FI" baseline="0" dirty="0" err="1"/>
              <a:t>fast</a:t>
            </a:r>
            <a:r>
              <a:rPr lang="fi-FI" baseline="0" dirty="0"/>
              <a:t> feedback </a:t>
            </a:r>
            <a:r>
              <a:rPr lang="fi-FI" baseline="0" dirty="0" err="1"/>
              <a:t>loops</a:t>
            </a:r>
            <a:r>
              <a:rPr lang="fi-FI" baseline="0" dirty="0"/>
              <a:t>.</a:t>
            </a:r>
          </a:p>
          <a:p>
            <a:r>
              <a:rPr lang="fi-FI" baseline="0" dirty="0"/>
              <a:t>Saves </a:t>
            </a:r>
            <a:r>
              <a:rPr lang="fi-FI" baseline="0" dirty="0" err="1"/>
              <a:t>cabling</a:t>
            </a:r>
            <a:r>
              <a:rPr lang="fi-FI" baseline="0" dirty="0"/>
              <a:t> and </a:t>
            </a:r>
            <a:r>
              <a:rPr lang="fi-FI" baseline="0" dirty="0" err="1"/>
              <a:t>installation</a:t>
            </a:r>
            <a:r>
              <a:rPr lang="fi-FI" baseline="0" dirty="0"/>
              <a:t> </a:t>
            </a:r>
            <a:r>
              <a:rPr lang="fi-FI" baseline="0" dirty="0" err="1"/>
              <a:t>costs</a:t>
            </a:r>
            <a:r>
              <a:rPr lang="fi-FI" baseline="0" dirty="0"/>
              <a:t>. Saves </a:t>
            </a:r>
            <a:r>
              <a:rPr lang="fi-FI" baseline="0" dirty="0" err="1"/>
              <a:t>space</a:t>
            </a:r>
            <a:r>
              <a:rPr lang="fi-FI" baseline="0" dirty="0"/>
              <a:t>. </a:t>
            </a:r>
          </a:p>
          <a:p>
            <a:r>
              <a:rPr lang="fi-FI" baseline="0" dirty="0" err="1"/>
              <a:t>Modifications</a:t>
            </a:r>
            <a:r>
              <a:rPr lang="fi-FI" baseline="0" dirty="0"/>
              <a:t> to </a:t>
            </a:r>
            <a:r>
              <a:rPr lang="fi-FI" baseline="0" dirty="0" err="1"/>
              <a:t>systems</a:t>
            </a:r>
            <a:r>
              <a:rPr lang="fi-FI" baseline="0" dirty="0"/>
              <a:t> </a:t>
            </a:r>
            <a:r>
              <a:rPr lang="fi-FI" baseline="0" dirty="0" err="1"/>
              <a:t>are</a:t>
            </a:r>
            <a:r>
              <a:rPr lang="fi-FI" baseline="0" dirty="0"/>
              <a:t> </a:t>
            </a:r>
            <a:r>
              <a:rPr lang="fi-FI" baseline="0" dirty="0" err="1"/>
              <a:t>more</a:t>
            </a:r>
            <a:r>
              <a:rPr lang="fi-FI" baseline="0" dirty="0"/>
              <a:t> </a:t>
            </a:r>
            <a:r>
              <a:rPr lang="fi-FI" baseline="0" dirty="0" err="1"/>
              <a:t>flexible</a:t>
            </a:r>
            <a:r>
              <a:rPr lang="fi-FI" baseline="0" dirty="0"/>
              <a:t>.</a:t>
            </a:r>
          </a:p>
          <a:p>
            <a:r>
              <a:rPr lang="fi-FI" baseline="0" dirty="0" err="1"/>
              <a:t>Possible</a:t>
            </a:r>
            <a:r>
              <a:rPr lang="fi-FI" baseline="0" dirty="0"/>
              <a:t> to </a:t>
            </a:r>
            <a:r>
              <a:rPr lang="fi-FI" baseline="0" dirty="0" err="1"/>
              <a:t>transmit</a:t>
            </a:r>
            <a:r>
              <a:rPr lang="fi-FI" baseline="0" dirty="0"/>
              <a:t> data </a:t>
            </a:r>
            <a:r>
              <a:rPr lang="fi-FI" baseline="0" dirty="0" err="1"/>
              <a:t>from</a:t>
            </a:r>
            <a:r>
              <a:rPr lang="fi-FI" baseline="0" dirty="0"/>
              <a:t> </a:t>
            </a:r>
            <a:r>
              <a:rPr lang="fi-FI" baseline="0" dirty="0" err="1"/>
              <a:t>moving</a:t>
            </a:r>
            <a:r>
              <a:rPr lang="fi-FI" baseline="0" dirty="0"/>
              <a:t> </a:t>
            </a:r>
            <a:r>
              <a:rPr lang="fi-FI" baseline="0" dirty="0" err="1"/>
              <a:t>parts</a:t>
            </a:r>
            <a:r>
              <a:rPr lang="fi-FI" baseline="0" dirty="0"/>
              <a:t> </a:t>
            </a:r>
            <a:r>
              <a:rPr lang="fi-FI" baseline="0" dirty="0" err="1"/>
              <a:t>like</a:t>
            </a:r>
            <a:r>
              <a:rPr lang="fi-FI" baseline="0" dirty="0"/>
              <a:t> </a:t>
            </a:r>
            <a:r>
              <a:rPr lang="fi-FI" baseline="0" dirty="0" err="1"/>
              <a:t>car</a:t>
            </a:r>
            <a:r>
              <a:rPr lang="fi-FI" baseline="0" dirty="0"/>
              <a:t> </a:t>
            </a:r>
            <a:r>
              <a:rPr lang="fi-FI" baseline="0" dirty="0" err="1"/>
              <a:t>tires</a:t>
            </a:r>
            <a:r>
              <a:rPr lang="fi-FI" baseline="0" dirty="0"/>
              <a:t>, </a:t>
            </a:r>
            <a:r>
              <a:rPr lang="fi-FI" baseline="0" dirty="0" err="1"/>
              <a:t>or</a:t>
            </a:r>
            <a:r>
              <a:rPr lang="fi-FI" baseline="0" dirty="0"/>
              <a:t> </a:t>
            </a:r>
            <a:r>
              <a:rPr lang="fi-FI" baseline="0" dirty="0" err="1"/>
              <a:t>transmit</a:t>
            </a:r>
            <a:r>
              <a:rPr lang="fi-FI" baseline="0" dirty="0"/>
              <a:t> </a:t>
            </a:r>
            <a:r>
              <a:rPr lang="fi-FI" baseline="0" dirty="0" err="1"/>
              <a:t>through</a:t>
            </a:r>
            <a:r>
              <a:rPr lang="fi-FI" baseline="0" dirty="0"/>
              <a:t> </a:t>
            </a:r>
            <a:r>
              <a:rPr lang="fi-FI" baseline="0" dirty="0" err="1"/>
              <a:t>vacuum</a:t>
            </a:r>
            <a:r>
              <a:rPr lang="fi-FI" baseline="0" dirty="0"/>
              <a:t> </a:t>
            </a:r>
            <a:r>
              <a:rPr lang="fi-FI" baseline="0" dirty="0" err="1"/>
              <a:t>seals</a:t>
            </a:r>
            <a:r>
              <a:rPr lang="fi-FI" baseline="0" dirty="0"/>
              <a:t> etc.</a:t>
            </a:r>
          </a:p>
          <a:p>
            <a:endParaRPr lang="fi-FI" baseline="0" dirty="0"/>
          </a:p>
          <a:p>
            <a:r>
              <a:rPr lang="fi-FI" baseline="0" dirty="0"/>
              <a:t>802.15.4 </a:t>
            </a:r>
            <a:r>
              <a:rPr lang="fi-FI" baseline="0" dirty="0" err="1"/>
              <a:t>usually</a:t>
            </a:r>
            <a:r>
              <a:rPr lang="fi-FI" baseline="0" dirty="0"/>
              <a:t> </a:t>
            </a:r>
            <a:r>
              <a:rPr lang="fi-FI" baseline="0" dirty="0" err="1"/>
              <a:t>offers</a:t>
            </a:r>
            <a:r>
              <a:rPr lang="fi-FI" baseline="0" dirty="0"/>
              <a:t> </a:t>
            </a:r>
            <a:r>
              <a:rPr lang="fi-FI" baseline="0" dirty="0" err="1"/>
              <a:t>mesh</a:t>
            </a:r>
            <a:r>
              <a:rPr lang="fi-FI" baseline="0" dirty="0"/>
              <a:t> </a:t>
            </a:r>
            <a:r>
              <a:rPr lang="fi-FI" baseline="0" dirty="0" err="1"/>
              <a:t>networking</a:t>
            </a:r>
            <a:r>
              <a:rPr lang="fi-FI" baseline="0" dirty="0"/>
              <a:t>.</a:t>
            </a:r>
          </a:p>
          <a:p>
            <a:endParaRPr lang="fi-FI" baseline="0" dirty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dirty="0" err="1"/>
              <a:t>Several</a:t>
            </a:r>
            <a:r>
              <a:rPr lang="fi-FI" dirty="0"/>
              <a:t> </a:t>
            </a:r>
            <a:r>
              <a:rPr lang="fi-FI" dirty="0" err="1"/>
              <a:t>competing</a:t>
            </a:r>
            <a:r>
              <a:rPr lang="fi-FI" dirty="0"/>
              <a:t> </a:t>
            </a:r>
            <a:r>
              <a:rPr lang="fi-FI" dirty="0" err="1"/>
              <a:t>standards</a:t>
            </a:r>
            <a:r>
              <a:rPr lang="fi-FI" dirty="0"/>
              <a:t> </a:t>
            </a:r>
            <a:r>
              <a:rPr lang="fi-FI" dirty="0" err="1"/>
              <a:t>slow</a:t>
            </a:r>
            <a:r>
              <a:rPr lang="fi-FI" dirty="0"/>
              <a:t> </a:t>
            </a:r>
            <a:r>
              <a:rPr lang="fi-FI" dirty="0" err="1"/>
              <a:t>down</a:t>
            </a:r>
            <a:r>
              <a:rPr lang="fi-FI" dirty="0"/>
              <a:t> the </a:t>
            </a:r>
            <a:r>
              <a:rPr lang="fi-FI" dirty="0" err="1"/>
              <a:t>wider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of </a:t>
            </a:r>
            <a:r>
              <a:rPr lang="fi-FI" dirty="0" err="1"/>
              <a:t>wireless</a:t>
            </a:r>
            <a:r>
              <a:rPr lang="fi-FI" dirty="0"/>
              <a:t> </a:t>
            </a:r>
            <a:r>
              <a:rPr lang="fi-FI" dirty="0" err="1"/>
              <a:t>communication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/>
              <a:t>RFID </a:t>
            </a:r>
            <a:r>
              <a:rPr lang="fi-FI" dirty="0" err="1"/>
              <a:t>zero</a:t>
            </a:r>
            <a:r>
              <a:rPr lang="fi-FI" dirty="0"/>
              <a:t> </a:t>
            </a:r>
            <a:r>
              <a:rPr lang="fi-FI" dirty="0" err="1"/>
              <a:t>power</a:t>
            </a:r>
            <a:r>
              <a:rPr lang="fi-FI" dirty="0"/>
              <a:t> </a:t>
            </a:r>
            <a:r>
              <a:rPr lang="fi-FI" dirty="0" err="1"/>
              <a:t>sensors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 err="1"/>
              <a:t>Larger</a:t>
            </a:r>
            <a:r>
              <a:rPr lang="fi-FI" baseline="0" dirty="0"/>
              <a:t> </a:t>
            </a:r>
            <a:r>
              <a:rPr lang="fi-FI" baseline="0" dirty="0" err="1"/>
              <a:t>transmitting</a:t>
            </a:r>
            <a:r>
              <a:rPr lang="fi-FI" baseline="0" dirty="0"/>
              <a:t> </a:t>
            </a:r>
            <a:r>
              <a:rPr lang="fi-FI" baseline="0" dirty="0" err="1"/>
              <a:t>power</a:t>
            </a:r>
            <a:r>
              <a:rPr lang="fi-FI" baseline="0" dirty="0"/>
              <a:t> and </a:t>
            </a:r>
            <a:r>
              <a:rPr lang="fi-FI" baseline="0" dirty="0" err="1"/>
              <a:t>higher</a:t>
            </a:r>
            <a:r>
              <a:rPr lang="fi-FI" baseline="0" dirty="0"/>
              <a:t> </a:t>
            </a:r>
            <a:r>
              <a:rPr lang="fi-FI" baseline="0" dirty="0" err="1"/>
              <a:t>transmitting</a:t>
            </a:r>
            <a:r>
              <a:rPr lang="fi-FI" baseline="0" dirty="0"/>
              <a:t> </a:t>
            </a:r>
            <a:r>
              <a:rPr lang="fi-FI" baseline="0" dirty="0" err="1"/>
              <a:t>frequency</a:t>
            </a:r>
            <a:r>
              <a:rPr lang="fi-FI" baseline="0" dirty="0"/>
              <a:t> </a:t>
            </a:r>
            <a:r>
              <a:rPr lang="fi-FI" baseline="0" dirty="0" err="1"/>
              <a:t>mean</a:t>
            </a:r>
            <a:r>
              <a:rPr lang="fi-FI" baseline="0" dirty="0"/>
              <a:t> </a:t>
            </a:r>
            <a:r>
              <a:rPr lang="fi-FI" baseline="0" dirty="0" err="1"/>
              <a:t>more</a:t>
            </a:r>
            <a:r>
              <a:rPr lang="fi-FI" baseline="0" dirty="0"/>
              <a:t> </a:t>
            </a:r>
            <a:r>
              <a:rPr lang="fi-FI" baseline="0" dirty="0" err="1"/>
              <a:t>power</a:t>
            </a:r>
            <a:r>
              <a:rPr lang="fi-FI" baseline="0" dirty="0"/>
              <a:t> </a:t>
            </a:r>
            <a:r>
              <a:rPr lang="fi-FI" baseline="0" dirty="0" err="1"/>
              <a:t>usage</a:t>
            </a:r>
            <a:r>
              <a:rPr lang="fi-FI" baseline="0" dirty="0"/>
              <a:t>. Can </a:t>
            </a:r>
            <a:r>
              <a:rPr lang="fi-FI" baseline="0" dirty="0" err="1"/>
              <a:t>be</a:t>
            </a:r>
            <a:r>
              <a:rPr lang="fi-FI" baseline="0" dirty="0"/>
              <a:t> </a:t>
            </a:r>
            <a:r>
              <a:rPr lang="fi-FI" baseline="0" dirty="0" err="1"/>
              <a:t>difficult</a:t>
            </a:r>
            <a:r>
              <a:rPr lang="fi-FI" baseline="0" dirty="0"/>
              <a:t> with </a:t>
            </a:r>
            <a:r>
              <a:rPr lang="fi-FI" baseline="0" dirty="0" err="1"/>
              <a:t>batteries</a:t>
            </a:r>
            <a:r>
              <a:rPr lang="fi-FI" baseline="0" dirty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39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9841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40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3983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41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12461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42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5164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43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580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Hard</a:t>
            </a:r>
            <a:r>
              <a:rPr lang="fi-FI" dirty="0"/>
              <a:t> </a:t>
            </a:r>
            <a:r>
              <a:rPr lang="fi-FI" dirty="0" err="1"/>
              <a:t>real-time</a:t>
            </a:r>
            <a:r>
              <a:rPr lang="fi-FI" dirty="0"/>
              <a:t>:</a:t>
            </a:r>
            <a:r>
              <a:rPr lang="fi-FI" baseline="0" dirty="0"/>
              <a:t> </a:t>
            </a:r>
            <a:r>
              <a:rPr lang="fi-FI" baseline="0" dirty="0" err="1"/>
              <a:t>car</a:t>
            </a:r>
            <a:r>
              <a:rPr lang="fi-FI" baseline="0" dirty="0"/>
              <a:t> </a:t>
            </a:r>
            <a:r>
              <a:rPr lang="fi-FI" baseline="0" dirty="0" err="1"/>
              <a:t>engine</a:t>
            </a:r>
            <a:r>
              <a:rPr lang="fi-FI" baseline="0" dirty="0"/>
              <a:t>. Control </a:t>
            </a:r>
            <a:r>
              <a:rPr lang="fi-FI" baseline="0" dirty="0" err="1"/>
              <a:t>failure</a:t>
            </a:r>
            <a:r>
              <a:rPr lang="fi-FI" baseline="0" dirty="0"/>
              <a:t> </a:t>
            </a:r>
            <a:r>
              <a:rPr lang="fi-FI" baseline="0" dirty="0" err="1"/>
              <a:t>may</a:t>
            </a:r>
            <a:r>
              <a:rPr lang="fi-FI" baseline="0" dirty="0"/>
              <a:t> </a:t>
            </a:r>
            <a:r>
              <a:rPr lang="fi-FI" baseline="0" dirty="0" err="1"/>
              <a:t>cause</a:t>
            </a:r>
            <a:r>
              <a:rPr lang="fi-FI" baseline="0" dirty="0"/>
              <a:t> </a:t>
            </a:r>
            <a:r>
              <a:rPr lang="fi-FI" baseline="0" dirty="0" err="1"/>
              <a:t>engine</a:t>
            </a:r>
            <a:r>
              <a:rPr lang="fi-FI" baseline="0" dirty="0"/>
              <a:t> </a:t>
            </a:r>
            <a:r>
              <a:rPr lang="fi-FI" baseline="0" dirty="0" err="1"/>
              <a:t>failure</a:t>
            </a:r>
            <a:r>
              <a:rPr lang="fi-FI" baseline="0" dirty="0"/>
              <a:t>. Life </a:t>
            </a:r>
            <a:r>
              <a:rPr lang="fi-FI" baseline="0" dirty="0" err="1"/>
              <a:t>critical</a:t>
            </a:r>
            <a:r>
              <a:rPr lang="fi-FI" baseline="0" dirty="0"/>
              <a:t> </a:t>
            </a:r>
            <a:r>
              <a:rPr lang="fi-FI" baseline="0" dirty="0" err="1"/>
              <a:t>systems</a:t>
            </a:r>
            <a:r>
              <a:rPr lang="fi-FI" baseline="0" dirty="0"/>
              <a:t>.</a:t>
            </a:r>
          </a:p>
          <a:p>
            <a:r>
              <a:rPr lang="fi-FI" baseline="0" dirty="0" err="1"/>
              <a:t>Hard</a:t>
            </a:r>
            <a:r>
              <a:rPr lang="fi-FI" baseline="0" dirty="0"/>
              <a:t> </a:t>
            </a:r>
            <a:r>
              <a:rPr lang="fi-FI" baseline="0" dirty="0" err="1"/>
              <a:t>real-time</a:t>
            </a:r>
            <a:r>
              <a:rPr lang="fi-FI" baseline="0" dirty="0"/>
              <a:t>: </a:t>
            </a:r>
            <a:r>
              <a:rPr lang="fi-FI" baseline="0" dirty="0" err="1"/>
              <a:t>safety</a:t>
            </a:r>
            <a:r>
              <a:rPr lang="fi-FI" baseline="0" dirty="0"/>
              <a:t> </a:t>
            </a:r>
            <a:r>
              <a:rPr lang="fi-FI" baseline="0" dirty="0" err="1"/>
              <a:t>devices</a:t>
            </a:r>
            <a:r>
              <a:rPr lang="fi-FI" baseline="0" dirty="0"/>
              <a:t> and for </a:t>
            </a:r>
            <a:r>
              <a:rPr lang="fi-FI" baseline="0" err="1"/>
              <a:t>example</a:t>
            </a:r>
            <a:r>
              <a:rPr lang="fi-FI" baseline="0"/>
              <a:t> heart pacemakers</a:t>
            </a:r>
            <a:r>
              <a:rPr lang="fi-FI" baseline="0" dirty="0"/>
              <a:t>. Control </a:t>
            </a:r>
            <a:r>
              <a:rPr lang="fi-FI" baseline="0" dirty="0" err="1"/>
              <a:t>failure</a:t>
            </a:r>
            <a:r>
              <a:rPr lang="fi-FI" baseline="0" dirty="0"/>
              <a:t> </a:t>
            </a:r>
            <a:r>
              <a:rPr lang="fi-FI" baseline="0" dirty="0" err="1"/>
              <a:t>may</a:t>
            </a:r>
            <a:r>
              <a:rPr lang="fi-FI" baseline="0" dirty="0"/>
              <a:t> </a:t>
            </a:r>
            <a:r>
              <a:rPr lang="fi-FI" baseline="0" dirty="0" err="1"/>
              <a:t>cause</a:t>
            </a:r>
            <a:r>
              <a:rPr lang="fi-FI" baseline="0" dirty="0"/>
              <a:t> </a:t>
            </a:r>
            <a:r>
              <a:rPr lang="fi-FI" baseline="0" dirty="0" err="1"/>
              <a:t>casualties</a:t>
            </a:r>
            <a:r>
              <a:rPr lang="fi-FI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278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baseline="0" dirty="0" err="1"/>
              <a:t>Firm</a:t>
            </a:r>
            <a:r>
              <a:rPr lang="fi-FI" baseline="0" dirty="0"/>
              <a:t> </a:t>
            </a:r>
            <a:r>
              <a:rPr lang="fi-FI" baseline="0" dirty="0" err="1"/>
              <a:t>real-time</a:t>
            </a:r>
            <a:r>
              <a:rPr lang="fi-FI" baseline="0" dirty="0"/>
              <a:t>: </a:t>
            </a:r>
            <a:r>
              <a:rPr lang="fi-FI" baseline="0" dirty="0" err="1"/>
              <a:t>course</a:t>
            </a:r>
            <a:r>
              <a:rPr lang="fi-FI" baseline="0" dirty="0"/>
              <a:t> </a:t>
            </a:r>
            <a:r>
              <a:rPr lang="fi-FI" baseline="0" dirty="0" err="1"/>
              <a:t>exercises</a:t>
            </a:r>
            <a:r>
              <a:rPr lang="fi-FI" baseline="0" dirty="0"/>
              <a:t>. </a:t>
            </a:r>
            <a:r>
              <a:rPr lang="fi-FI" baseline="0" dirty="0" err="1"/>
              <a:t>Exceeding</a:t>
            </a:r>
            <a:r>
              <a:rPr lang="fi-FI" baseline="0" dirty="0"/>
              <a:t> DL </a:t>
            </a:r>
            <a:r>
              <a:rPr lang="fi-FI" baseline="0" dirty="0" err="1"/>
              <a:t>means</a:t>
            </a:r>
            <a:r>
              <a:rPr lang="fi-FI" baseline="0" dirty="0"/>
              <a:t> </a:t>
            </a:r>
            <a:r>
              <a:rPr lang="fi-FI" baseline="0" dirty="0" err="1"/>
              <a:t>zero</a:t>
            </a:r>
            <a:r>
              <a:rPr lang="fi-FI" baseline="0" dirty="0"/>
              <a:t> </a:t>
            </a:r>
            <a:r>
              <a:rPr lang="fi-FI" baseline="0" dirty="0" err="1"/>
              <a:t>points</a:t>
            </a:r>
            <a:r>
              <a:rPr lang="fi-FI" baseline="0" dirty="0"/>
              <a:t> </a:t>
            </a:r>
            <a:r>
              <a:rPr lang="fi-FI" baseline="0" dirty="0" err="1"/>
              <a:t>but</a:t>
            </a:r>
            <a:r>
              <a:rPr lang="fi-FI" baseline="0" dirty="0"/>
              <a:t> </a:t>
            </a:r>
            <a:r>
              <a:rPr lang="fi-FI" baseline="0" dirty="0" err="1"/>
              <a:t>doesn’t</a:t>
            </a:r>
            <a:r>
              <a:rPr lang="fi-FI" baseline="0" dirty="0"/>
              <a:t> </a:t>
            </a:r>
            <a:r>
              <a:rPr lang="fi-FI" baseline="0" dirty="0" err="1"/>
              <a:t>result</a:t>
            </a:r>
            <a:r>
              <a:rPr lang="fi-FI" baseline="0" dirty="0"/>
              <a:t> in </a:t>
            </a:r>
            <a:r>
              <a:rPr lang="fi-FI" baseline="0" dirty="0" err="1"/>
              <a:t>course</a:t>
            </a:r>
            <a:r>
              <a:rPr lang="fi-FI" baseline="0" dirty="0"/>
              <a:t> </a:t>
            </a:r>
            <a:r>
              <a:rPr lang="fi-FI" baseline="0" dirty="0" err="1"/>
              <a:t>failure</a:t>
            </a:r>
            <a:r>
              <a:rPr lang="fi-FI" baseline="0" dirty="0"/>
              <a:t>.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529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baseline="0" dirty="0"/>
              <a:t>Soft </a:t>
            </a:r>
            <a:r>
              <a:rPr lang="fi-FI" baseline="0" dirty="0" err="1"/>
              <a:t>real-time</a:t>
            </a:r>
            <a:r>
              <a:rPr lang="fi-FI" baseline="0" dirty="0"/>
              <a:t>: live video playback. </a:t>
            </a:r>
            <a:r>
              <a:rPr lang="fi-FI" baseline="0" dirty="0" err="1"/>
              <a:t>Delays</a:t>
            </a:r>
            <a:r>
              <a:rPr lang="fi-FI" baseline="0" dirty="0"/>
              <a:t> </a:t>
            </a:r>
            <a:r>
              <a:rPr lang="fi-FI" baseline="0" dirty="0" err="1"/>
              <a:t>may</a:t>
            </a:r>
            <a:r>
              <a:rPr lang="fi-FI" baseline="0" dirty="0"/>
              <a:t> </a:t>
            </a:r>
            <a:r>
              <a:rPr lang="fi-FI" baseline="0" dirty="0" err="1"/>
              <a:t>cause</a:t>
            </a:r>
            <a:r>
              <a:rPr lang="fi-FI" baseline="0" dirty="0"/>
              <a:t> </a:t>
            </a:r>
            <a:r>
              <a:rPr lang="fi-FI" baseline="0" dirty="0" err="1"/>
              <a:t>artefacts</a:t>
            </a:r>
            <a:r>
              <a:rPr lang="fi-FI" baseline="0" dirty="0"/>
              <a:t> </a:t>
            </a:r>
            <a:r>
              <a:rPr lang="fi-FI" baseline="0" dirty="0" err="1"/>
              <a:t>or</a:t>
            </a:r>
            <a:r>
              <a:rPr lang="fi-FI" baseline="0" dirty="0"/>
              <a:t> </a:t>
            </a:r>
            <a:r>
              <a:rPr lang="fi-FI" baseline="0" dirty="0" err="1"/>
              <a:t>distortion</a:t>
            </a:r>
            <a:r>
              <a:rPr lang="fi-FI" baseline="0" dirty="0"/>
              <a:t> </a:t>
            </a:r>
            <a:r>
              <a:rPr lang="fi-FI" baseline="0" dirty="0" err="1"/>
              <a:t>but</a:t>
            </a:r>
            <a:r>
              <a:rPr lang="fi-FI" baseline="0" dirty="0"/>
              <a:t> playback </a:t>
            </a:r>
            <a:r>
              <a:rPr lang="fi-FI" baseline="0" dirty="0" err="1"/>
              <a:t>recovers</a:t>
            </a:r>
            <a:r>
              <a:rPr lang="fi-FI" baseline="0" dirty="0"/>
              <a:t> </a:t>
            </a:r>
            <a:r>
              <a:rPr lang="fi-FI" baseline="0" dirty="0" err="1"/>
              <a:t>after</a:t>
            </a:r>
            <a:r>
              <a:rPr lang="fi-FI" baseline="0" dirty="0"/>
              <a:t> </a:t>
            </a:r>
            <a:r>
              <a:rPr lang="fi-FI" baseline="0" dirty="0" err="1"/>
              <a:t>them</a:t>
            </a:r>
            <a:r>
              <a:rPr lang="fi-FI" baseline="0" dirty="0"/>
              <a:t>.</a:t>
            </a:r>
            <a:endParaRPr lang="fi-FI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3524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Important especially in very high dynamic systems like</a:t>
            </a:r>
            <a:r>
              <a:rPr lang="fi-FI" baseline="0" dirty="0"/>
              <a:t> electric power converters where the time constants can be in the order of microseconds.</a:t>
            </a:r>
            <a:endParaRPr lang="fi-FI" dirty="0"/>
          </a:p>
          <a:p>
            <a:endParaRPr lang="fi-FI" dirty="0"/>
          </a:p>
          <a:p>
            <a:r>
              <a:rPr lang="fi-FI" dirty="0"/>
              <a:t>For example the discrete PI </a:t>
            </a:r>
            <a:r>
              <a:rPr lang="fi-FI" dirty="0" err="1"/>
              <a:t>controller</a:t>
            </a:r>
            <a:r>
              <a:rPr lang="fi-FI" dirty="0"/>
              <a:t> </a:t>
            </a:r>
            <a:r>
              <a:rPr lang="fi-FI" err="1"/>
              <a:t>algorithm</a:t>
            </a:r>
            <a:r>
              <a:rPr lang="fi-FI"/>
              <a:t> </a:t>
            </a:r>
            <a:r>
              <a:rPr lang="fi-FI" baseline="0"/>
              <a:t>integrate </a:t>
            </a:r>
            <a:r>
              <a:rPr lang="fi-FI" baseline="0" dirty="0"/>
              <a:t>faster if </a:t>
            </a:r>
            <a:r>
              <a:rPr lang="fi-FI" baseline="0"/>
              <a:t>the calculating </a:t>
            </a:r>
            <a:r>
              <a:rPr lang="fi-FI" baseline="0" dirty="0"/>
              <a:t>frequency is faster. Faster frequency requires lower gain. Or using the continuous version of </a:t>
            </a:r>
            <a:r>
              <a:rPr lang="fi-FI" baseline="0"/>
              <a:t>the algorithm (analog signal processing).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396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Computer mouse movement</a:t>
            </a:r>
            <a:r>
              <a:rPr lang="fi-FI" baseline="0"/>
              <a:t> on screen. Appears to be continuous, but in reality updated position is drawn at a constant interval. Screen refreshment rate etc. Human can hardly detect the difference.</a:t>
            </a:r>
            <a:endParaRPr lang="fi-FI"/>
          </a:p>
          <a:p>
            <a:endParaRPr lang="fi-FI"/>
          </a:p>
          <a:p>
            <a:r>
              <a:rPr lang="fi-FI"/>
              <a:t>Real</a:t>
            </a:r>
            <a:r>
              <a:rPr lang="fi-FI" baseline="0"/>
              <a:t> </a:t>
            </a:r>
            <a:r>
              <a:rPr lang="fi-FI" baseline="0" dirty="0"/>
              <a:t>time scheduler pretty easy to implement by yourself. Allocate a certain time frame for each task during one exection cycle.</a:t>
            </a:r>
          </a:p>
          <a:p>
            <a:endParaRPr lang="fi-FI" baseline="0" dirty="0"/>
          </a:p>
          <a:p>
            <a:r>
              <a:rPr lang="fi-FI" baseline="0" dirty="0"/>
              <a:t>For example the execution time of iterative algorithms can vary a lot. Threfore, they should be avoided.</a:t>
            </a:r>
            <a:endParaRPr lang="fi-FI" dirty="0"/>
          </a:p>
          <a:p>
            <a:endParaRPr lang="fi-FI" dirty="0"/>
          </a:p>
          <a:p>
            <a:r>
              <a:rPr lang="fi-FI" dirty="0"/>
              <a:t>http://www.freertos.org/implementation/a00005.html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0873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Deterministic</a:t>
            </a:r>
            <a:r>
              <a:rPr lang="fi-FI" dirty="0"/>
              <a:t> </a:t>
            </a:r>
            <a:r>
              <a:rPr lang="fi-FI" dirty="0" err="1"/>
              <a:t>response</a:t>
            </a:r>
            <a:r>
              <a:rPr lang="fi-FI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928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9523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subtitle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pic>
        <p:nvPicPr>
          <p:cNvPr id="8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96056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3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subtitle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96056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subtitle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96056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tx2"/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subtitle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fi-FI" noProof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96056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473801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473800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F12C3-4421-43A0-8844-8188FCFDF52F}" type="datetime1">
              <a:rPr lang="fi-FI" smtClean="0"/>
              <a:t>25.11.2024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473800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Body slide - 1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0000"/>
            <a:ext cx="2052735" cy="952486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292329" y="31598"/>
            <a:ext cx="8492897" cy="11106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 b="1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Body slide title 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292329" y="1379408"/>
            <a:ext cx="8492897" cy="338828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1" baseline="0">
                <a:solidFill>
                  <a:schemeClr val="tx1"/>
                </a:solidFill>
              </a:defRPr>
            </a:lvl1pPr>
            <a:lvl2pPr marL="628650" indent="-271463">
              <a:buFont typeface="Arial" panose="020B0604020202020204" pitchFamily="34" charset="0"/>
              <a:buChar char="•"/>
              <a:defRPr sz="2100"/>
            </a:lvl2pPr>
            <a:lvl3pPr marL="804863" indent="-176213">
              <a:buFont typeface="Arial" panose="020B0604020202020204" pitchFamily="34" charset="0"/>
              <a:buChar char="•"/>
              <a:defRPr sz="16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Your text here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</p:txBody>
      </p:sp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C366827-B13F-41D2-9BB1-86D6952FE7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i-FI"/>
              <a:t>dd.mm.yyyy</a:t>
            </a:r>
            <a:endParaRPr lang="en-US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081CECA-2419-49BC-A865-E26F838DFBF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i-FI" dirty="0" err="1"/>
              <a:t>Your</a:t>
            </a:r>
            <a:r>
              <a:rPr lang="fi-FI" dirty="0"/>
              <a:t> text </a:t>
            </a:r>
            <a:r>
              <a:rPr lang="fi-FI" dirty="0" err="1"/>
              <a:t>here</a:t>
            </a:r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75CA6814-F1E3-4289-929D-E2AEACCAF6C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8F7F04C-F568-F649-A2AE-EA61C66B69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86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5534">
          <p15:clr>
            <a:srgbClr val="FBAE40"/>
          </p15:clr>
        </p15:guide>
        <p15:guide id="5" orient="horz" pos="327">
          <p15:clr>
            <a:srgbClr val="FBAE40"/>
          </p15:clr>
        </p15:guide>
        <p15:guide id="6" pos="2795">
          <p15:clr>
            <a:srgbClr val="FBAE40"/>
          </p15:clr>
        </p15:guide>
        <p15:guide id="7" pos="2965">
          <p15:clr>
            <a:srgbClr val="FBAE40"/>
          </p15:clr>
        </p15:guide>
        <p15:guide id="8" orient="horz" pos="84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D520173-7D7F-4FBC-A781-33E654CAA422}" type="datetime1">
              <a:rPr lang="fi-FI" smtClean="0"/>
              <a:t>25.11.2024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51" r:id="rId2"/>
    <p:sldLayoutId id="2147484753" r:id="rId3"/>
    <p:sldLayoutId id="2147484756" r:id="rId4"/>
    <p:sldLayoutId id="2147484759" r:id="rId5"/>
    <p:sldLayoutId id="2147484762" r:id="rId6"/>
    <p:sldLayoutId id="2147484765" r:id="rId7"/>
    <p:sldLayoutId id="2147484766" r:id="rId8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68313" y="985292"/>
            <a:ext cx="8207375" cy="2952327"/>
          </a:xfrm>
        </p:spPr>
        <p:txBody>
          <a:bodyPr/>
          <a:lstStyle/>
          <a:p>
            <a:r>
              <a:rPr lang="fi-FI" dirty="0"/>
              <a:t>Digital </a:t>
            </a:r>
            <a:r>
              <a:rPr lang="fi-FI" dirty="0" err="1"/>
              <a:t>control</a:t>
            </a:r>
            <a:r>
              <a:rPr lang="fi-FI" dirty="0"/>
              <a:t> </a:t>
            </a:r>
            <a:r>
              <a:rPr lang="fi-FI" dirty="0" err="1"/>
              <a:t>devices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KON-C2004 Mechatronics Basics</a:t>
            </a:r>
          </a:p>
          <a:p>
            <a:r>
              <a:rPr lang="en-US" dirty="0"/>
              <a:t>Raine Viitala 26.11.2024</a:t>
            </a:r>
          </a:p>
        </p:txBody>
      </p:sp>
    </p:spTree>
    <p:extLst>
      <p:ext uri="{BB962C8B-B14F-4D97-AF65-F5344CB8AC3E}">
        <p14:creationId xmlns:p14="http://schemas.microsoft.com/office/powerpoint/2010/main" val="415528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Control system point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Control algorithm often relies on constant update interval</a:t>
            </a:r>
          </a:p>
          <a:p>
            <a:r>
              <a:rPr lang="en-US" dirty="0"/>
              <a:t>Too long delay -&gt; unstable system</a:t>
            </a:r>
          </a:p>
          <a:p>
            <a:pPr marL="25200" lvl="1" indent="0">
              <a:buNone/>
            </a:pPr>
            <a:r>
              <a:rPr lang="en-US" sz="1600" i="1" dirty="0">
                <a:ea typeface="ヒラギノ角ゴ Pro W3" charset="-128"/>
              </a:rPr>
              <a:t>    - remember exercise!</a:t>
            </a:r>
          </a:p>
          <a:p>
            <a:r>
              <a:rPr lang="en-US" dirty="0"/>
              <a:t>Sampling rate</a:t>
            </a:r>
          </a:p>
          <a:p>
            <a:pPr lvl="2"/>
            <a:r>
              <a:rPr lang="en-US" dirty="0"/>
              <a:t>Time between two updates of the control signal</a:t>
            </a:r>
          </a:p>
          <a:p>
            <a:r>
              <a:rPr lang="en-US" dirty="0"/>
              <a:t>Delay</a:t>
            </a:r>
          </a:p>
          <a:p>
            <a:pPr lvl="2"/>
            <a:r>
              <a:rPr lang="en-US" dirty="0"/>
              <a:t>Time from input sampling to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330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Microcontroller real-time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dirty="0"/>
              <a:t>Interrupt based scheduling</a:t>
            </a:r>
          </a:p>
          <a:p>
            <a:endParaRPr lang="fi-FI" dirty="0"/>
          </a:p>
          <a:p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tasks</a:t>
            </a:r>
            <a:endParaRPr lang="fi-FI" dirty="0"/>
          </a:p>
          <a:p>
            <a:pPr lvl="2"/>
            <a:r>
              <a:rPr lang="fi-FI" dirty="0"/>
              <a:t>Reading </a:t>
            </a:r>
            <a:r>
              <a:rPr lang="fi-FI" dirty="0" err="1"/>
              <a:t>sensor</a:t>
            </a:r>
            <a:r>
              <a:rPr lang="fi-FI" dirty="0"/>
              <a:t> input</a:t>
            </a:r>
          </a:p>
          <a:p>
            <a:pPr lvl="2"/>
            <a:r>
              <a:rPr lang="fi-FI" dirty="0"/>
              <a:t>Control </a:t>
            </a:r>
            <a:r>
              <a:rPr lang="fi-FI" dirty="0" err="1"/>
              <a:t>algorithm</a:t>
            </a:r>
            <a:endParaRPr lang="fi-FI" dirty="0"/>
          </a:p>
          <a:p>
            <a:pPr lvl="2"/>
            <a:r>
              <a:rPr lang="fi-FI" dirty="0"/>
              <a:t>User </a:t>
            </a:r>
            <a:r>
              <a:rPr lang="fi-FI" dirty="0" err="1"/>
              <a:t>interface</a:t>
            </a:r>
            <a:endParaRPr lang="fi-FI" dirty="0"/>
          </a:p>
          <a:p>
            <a:pPr lvl="2"/>
            <a:r>
              <a:rPr lang="fi-FI" dirty="0" err="1"/>
              <a:t>Bus</a:t>
            </a:r>
            <a:r>
              <a:rPr lang="fi-FI" dirty="0"/>
              <a:t> </a:t>
            </a:r>
            <a:r>
              <a:rPr lang="fi-FI" dirty="0" err="1"/>
              <a:t>communication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11</a:t>
            </a:fld>
            <a:endParaRPr lang="fi-F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705372"/>
            <a:ext cx="5208448" cy="28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3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Real-time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8314" y="1629107"/>
            <a:ext cx="4175694" cy="2596545"/>
          </a:xfrm>
        </p:spPr>
        <p:txBody>
          <a:bodyPr/>
          <a:lstStyle/>
          <a:p>
            <a:r>
              <a:rPr lang="en-US" b="0" i="1" dirty="0"/>
              <a:t>Definition: “A real-time behavior of a software system requires that each process or task execution must satisfy bounded response-time constraints or risk severe consequences, including failure.” </a:t>
            </a:r>
            <a:endParaRPr lang="en-US" b="0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12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6156176" y="3735045"/>
            <a:ext cx="20162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800" b="1" dirty="0"/>
              <a:t>http://www.ni.com/white-paper/14238/en/</a:t>
            </a:r>
          </a:p>
        </p:txBody>
      </p:sp>
      <p:pic>
        <p:nvPicPr>
          <p:cNvPr id="4098" name="Picture 2" descr="X:\T203\education\kon41\Kurssit\3140\2014-2015 Autumn\Lectures\11. Digital control devices\Kuvat\HardSoftRT_201001081544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56165"/>
            <a:ext cx="4227172" cy="21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Real-time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endParaRPr lang="en-US" dirty="0"/>
          </a:p>
          <a:p>
            <a:pPr lvl="2"/>
            <a:r>
              <a:rPr lang="en-US" dirty="0"/>
              <a:t>Microcontrollers</a:t>
            </a:r>
          </a:p>
          <a:p>
            <a:r>
              <a:rPr lang="en-US" dirty="0"/>
              <a:t>Real-Time Linux</a:t>
            </a:r>
          </a:p>
          <a:p>
            <a:r>
              <a:rPr lang="en-US" dirty="0"/>
              <a:t>Simulink Real-Time with </a:t>
            </a:r>
            <a:r>
              <a:rPr lang="en-US" dirty="0" err="1"/>
              <a:t>Speedgoat</a:t>
            </a:r>
            <a:r>
              <a:rPr lang="en-US" dirty="0"/>
              <a:t> RT target computer and </a:t>
            </a:r>
            <a:r>
              <a:rPr lang="en-US" dirty="0" err="1"/>
              <a:t>Labview</a:t>
            </a:r>
            <a:r>
              <a:rPr lang="en-US" dirty="0"/>
              <a:t> Real-Time</a:t>
            </a:r>
          </a:p>
          <a:p>
            <a:pPr lvl="2"/>
            <a:r>
              <a:rPr lang="en-US" dirty="0"/>
              <a:t>Measurement and prototyping on PCs and FPGAs</a:t>
            </a:r>
          </a:p>
          <a:p>
            <a:pPr marL="230400" lvl="2" indent="0">
              <a:buNone/>
            </a:pPr>
            <a:endParaRPr lang="en-US" dirty="0"/>
          </a:p>
          <a:p>
            <a:r>
              <a:rPr lang="en-US" dirty="0"/>
              <a:t>“Standard” Windows with real-time kernel extension (RTX)</a:t>
            </a: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4CBB682-87B2-4236-AF78-B49807E7713E}" type="datetime1">
              <a:rPr lang="fi-FI" smtClean="0"/>
              <a:pPr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EFD4B7-1CC6-864B-A72A-C978B70BBA9B}" type="slidenum">
              <a:rPr lang="fi-FI" smtClean="0"/>
              <a:pPr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170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PLCs</a:t>
            </a:r>
            <a:br>
              <a:rPr lang="fi-FI" dirty="0"/>
            </a:br>
            <a:r>
              <a:rPr lang="fi-FI" sz="4000" dirty="0" err="1"/>
              <a:t>Programmable</a:t>
            </a:r>
            <a:r>
              <a:rPr lang="fi-FI" sz="4000" dirty="0"/>
              <a:t> </a:t>
            </a:r>
            <a:r>
              <a:rPr lang="fi-FI" sz="4000" dirty="0" err="1"/>
              <a:t>Logic</a:t>
            </a:r>
            <a:r>
              <a:rPr lang="fi-FI" sz="4000" dirty="0"/>
              <a:t> </a:t>
            </a:r>
            <a:r>
              <a:rPr lang="fi-FI" sz="4000" dirty="0" err="1"/>
              <a:t>Controllers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5524500" y="5149850"/>
            <a:ext cx="3619500" cy="155575"/>
          </a:xfrm>
        </p:spPr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524500" y="5305425"/>
            <a:ext cx="3619500" cy="134938"/>
          </a:xfrm>
        </p:spPr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3950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The </a:t>
            </a:r>
            <a:r>
              <a:rPr lang="fi-FI" dirty="0" err="1"/>
              <a:t>traditional</a:t>
            </a:r>
            <a:r>
              <a:rPr lang="fi-FI" dirty="0"/>
              <a:t> </a:t>
            </a:r>
            <a:r>
              <a:rPr lang="fi-FI" dirty="0" err="1"/>
              <a:t>logic</a:t>
            </a:r>
            <a:r>
              <a:rPr lang="fi-FI" dirty="0"/>
              <a:t> </a:t>
            </a:r>
            <a:r>
              <a:rPr lang="fi-FI" dirty="0" err="1"/>
              <a:t>controller</a:t>
            </a:r>
            <a:r>
              <a:rPr lang="fi-FI" dirty="0"/>
              <a:t>:</a:t>
            </a:r>
            <a:br>
              <a:rPr lang="fi-FI" dirty="0"/>
            </a:br>
            <a:r>
              <a:rPr lang="fi-FI" dirty="0" err="1"/>
              <a:t>Electromechanical</a:t>
            </a:r>
            <a:r>
              <a:rPr lang="fi-FI" dirty="0"/>
              <a:t> </a:t>
            </a:r>
            <a:r>
              <a:rPr lang="fi-FI" dirty="0" err="1"/>
              <a:t>relays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95536" y="1344802"/>
            <a:ext cx="8207374" cy="3336083"/>
          </a:xfrm>
        </p:spPr>
        <p:txBody>
          <a:bodyPr/>
          <a:lstStyle/>
          <a:p>
            <a:r>
              <a:rPr lang="fi-FI" dirty="0"/>
              <a:t>Still </a:t>
            </a:r>
            <a:r>
              <a:rPr lang="fi-FI" dirty="0" err="1"/>
              <a:t>used</a:t>
            </a:r>
            <a:r>
              <a:rPr lang="fi-FI" dirty="0"/>
              <a:t> for </a:t>
            </a:r>
            <a:r>
              <a:rPr lang="fi-FI" dirty="0" err="1"/>
              <a:t>example</a:t>
            </a:r>
            <a:r>
              <a:rPr lang="fi-FI" dirty="0"/>
              <a:t> in</a:t>
            </a:r>
            <a:br>
              <a:rPr lang="fi-FI" dirty="0"/>
            </a:br>
            <a:r>
              <a:rPr lang="fi-FI" dirty="0" err="1"/>
              <a:t>railway</a:t>
            </a:r>
            <a:r>
              <a:rPr lang="fi-FI" dirty="0"/>
              <a:t> </a:t>
            </a:r>
            <a:r>
              <a:rPr lang="fi-FI" dirty="0" err="1"/>
              <a:t>interlocking</a:t>
            </a:r>
            <a:r>
              <a:rPr lang="fi-FI" dirty="0"/>
              <a:t> </a:t>
            </a:r>
            <a:r>
              <a:rPr lang="fi-FI" dirty="0" err="1"/>
              <a:t>systems</a:t>
            </a:r>
            <a:endParaRPr lang="fi-FI" dirty="0"/>
          </a:p>
          <a:p>
            <a:r>
              <a:rPr lang="fi-FI" dirty="0" err="1"/>
              <a:t>Robust</a:t>
            </a:r>
            <a:r>
              <a:rPr lang="fi-FI" dirty="0"/>
              <a:t>, long </a:t>
            </a:r>
            <a:r>
              <a:rPr lang="fi-FI" dirty="0" err="1"/>
              <a:t>lifespan</a:t>
            </a:r>
            <a:endParaRPr lang="fi-FI" dirty="0"/>
          </a:p>
          <a:p>
            <a:r>
              <a:rPr lang="fi-FI" dirty="0" err="1"/>
              <a:t>Expensive</a:t>
            </a:r>
            <a:r>
              <a:rPr lang="fi-FI" dirty="0"/>
              <a:t> </a:t>
            </a:r>
            <a:r>
              <a:rPr lang="fi-FI" dirty="0" err="1"/>
              <a:t>special</a:t>
            </a:r>
            <a:r>
              <a:rPr lang="fi-FI" dirty="0"/>
              <a:t> </a:t>
            </a:r>
            <a:r>
              <a:rPr lang="fi-FI" dirty="0" err="1"/>
              <a:t>relays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15</a:t>
            </a:fld>
            <a:endParaRPr lang="fi-FI"/>
          </a:p>
        </p:txBody>
      </p:sp>
      <p:pic>
        <p:nvPicPr>
          <p:cNvPr id="1026" name="Picture 2" descr="X:\T203\education\kon41\Kurssit\3140\2014-2015 Autumn\Lectures\11. Digital control devices\Kuvat\Relay_ro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61356"/>
            <a:ext cx="470020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X:\T203\education\kon41\Kurssit\3140\2014-2015 Autumn\Lectures\11. Digital control devices\Kuvat\plc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68"/>
          <a:stretch/>
        </p:blipFill>
        <p:spPr bwMode="auto">
          <a:xfrm>
            <a:off x="1405186" y="2904624"/>
            <a:ext cx="2342267" cy="26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lectromechanical Relay Circuit Working with Applications">
            <a:extLst>
              <a:ext uri="{FF2B5EF4-FFF2-40B4-BE49-F238E27FC236}">
                <a16:creationId xmlns:a16="http://schemas.microsoft.com/office/drawing/2014/main" id="{18BCB343-F027-4920-9146-CA232914C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700" y="2564156"/>
            <a:ext cx="1039247" cy="124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ectromechanical Relay Components">
            <a:extLst>
              <a:ext uri="{FF2B5EF4-FFF2-40B4-BE49-F238E27FC236}">
                <a16:creationId xmlns:a16="http://schemas.microsoft.com/office/drawing/2014/main" id="{49A00B81-8B5A-495F-888E-E46CB53C9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9" t="12488" r="8921" b="18844"/>
          <a:stretch/>
        </p:blipFill>
        <p:spPr bwMode="auto">
          <a:xfrm>
            <a:off x="6034741" y="4072442"/>
            <a:ext cx="2962206" cy="160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0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:\T203\education\kon41\Kurssit\3140\2014-2015 Autumn\Lectures\11. Digital control devices\Kuvat\478105629_2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049" y="1417340"/>
            <a:ext cx="2599407" cy="259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The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way</a:t>
            </a:r>
            <a:r>
              <a:rPr lang="fi-FI" dirty="0"/>
              <a:t>:</a:t>
            </a:r>
            <a:br>
              <a:rPr lang="fi-FI" dirty="0"/>
            </a:br>
            <a:r>
              <a:rPr lang="fi-FI" dirty="0" err="1"/>
              <a:t>Programmable</a:t>
            </a:r>
            <a:r>
              <a:rPr lang="fi-FI" dirty="0"/>
              <a:t> </a:t>
            </a:r>
            <a:r>
              <a:rPr lang="fi-FI" dirty="0" err="1"/>
              <a:t>Logic</a:t>
            </a:r>
            <a:r>
              <a:rPr lang="fi-FI" dirty="0"/>
              <a:t> Controller (PLC)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8314" y="1393625"/>
            <a:ext cx="8207374" cy="3336083"/>
          </a:xfrm>
        </p:spPr>
        <p:txBody>
          <a:bodyPr/>
          <a:lstStyle/>
          <a:p>
            <a:r>
              <a:rPr lang="fi-FI" dirty="0" err="1"/>
              <a:t>Resistant</a:t>
            </a:r>
            <a:r>
              <a:rPr lang="fi-FI" dirty="0"/>
              <a:t> to</a:t>
            </a:r>
          </a:p>
          <a:p>
            <a:pPr lvl="2"/>
            <a:r>
              <a:rPr lang="fi-FI" dirty="0"/>
              <a:t>Electromagnetic interference</a:t>
            </a:r>
          </a:p>
          <a:p>
            <a:pPr lvl="2"/>
            <a:r>
              <a:rPr lang="fi-FI" dirty="0"/>
              <a:t>Dust, vibration, heat resistant</a:t>
            </a:r>
          </a:p>
          <a:p>
            <a:r>
              <a:rPr lang="fi-FI" dirty="0"/>
              <a:t>Modular</a:t>
            </a:r>
          </a:p>
          <a:p>
            <a:r>
              <a:rPr lang="fi-FI" dirty="0" err="1"/>
              <a:t>Off-the-shelf</a:t>
            </a:r>
            <a:endParaRPr lang="fi-FI" dirty="0"/>
          </a:p>
          <a:p>
            <a:r>
              <a:rPr lang="fi-FI" dirty="0"/>
              <a:t>Easy and simple to set up</a:t>
            </a:r>
          </a:p>
          <a:p>
            <a:pPr lvl="2"/>
            <a:r>
              <a:rPr lang="fi-FI" dirty="0"/>
              <a:t>In </a:t>
            </a:r>
            <a:r>
              <a:rPr lang="fi-FI" dirty="0" err="1"/>
              <a:t>comparison</a:t>
            </a:r>
            <a:r>
              <a:rPr lang="fi-FI" dirty="0"/>
              <a:t> to a </a:t>
            </a:r>
            <a:r>
              <a:rPr lang="fi-FI" dirty="0" err="1"/>
              <a:t>microcontroller</a:t>
            </a:r>
            <a:r>
              <a:rPr lang="fi-FI" dirty="0"/>
              <a:t> </a:t>
            </a:r>
            <a:r>
              <a:rPr lang="fi-FI" dirty="0" err="1"/>
              <a:t>system</a:t>
            </a:r>
            <a:endParaRPr lang="fi-FI" dirty="0"/>
          </a:p>
          <a:p>
            <a:r>
              <a:rPr lang="fi-FI" dirty="0"/>
              <a:t>DIN </a:t>
            </a:r>
            <a:r>
              <a:rPr lang="fi-FI" dirty="0" err="1"/>
              <a:t>rail</a:t>
            </a:r>
            <a:r>
              <a:rPr lang="fi-FI" dirty="0"/>
              <a:t> </a:t>
            </a:r>
            <a:r>
              <a:rPr lang="fi-FI" dirty="0" err="1"/>
              <a:t>mounting</a:t>
            </a:r>
            <a:endParaRPr lang="fi-FI" dirty="0"/>
          </a:p>
          <a:p>
            <a:r>
              <a:rPr lang="fi-FI" dirty="0" err="1"/>
              <a:t>Higher</a:t>
            </a:r>
            <a:r>
              <a:rPr lang="fi-FI" dirty="0"/>
              <a:t> </a:t>
            </a:r>
            <a:r>
              <a:rPr lang="fi-FI" dirty="0" err="1"/>
              <a:t>voltage</a:t>
            </a:r>
            <a:r>
              <a:rPr lang="fi-FI" dirty="0"/>
              <a:t>,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protected</a:t>
            </a:r>
            <a:r>
              <a:rPr lang="fi-FI" dirty="0"/>
              <a:t> IO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16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6300192" y="4016747"/>
            <a:ext cx="266429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700" b="1" dirty="0"/>
              <a:t>http://i01.i.aliimg.com/img/pb/629/105/478/478105629_223.jpg</a:t>
            </a:r>
          </a:p>
        </p:txBody>
      </p:sp>
    </p:spTree>
    <p:extLst>
      <p:ext uri="{BB962C8B-B14F-4D97-AF65-F5344CB8AC3E}">
        <p14:creationId xmlns:p14="http://schemas.microsoft.com/office/powerpoint/2010/main" val="379392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PLC vs microcontroller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dirty="0"/>
              <a:t>PLC</a:t>
            </a:r>
          </a:p>
          <a:p>
            <a:pPr lvl="2"/>
            <a:r>
              <a:rPr lang="fi-FI" dirty="0"/>
              <a:t>Encased – protected from environment</a:t>
            </a:r>
          </a:p>
          <a:p>
            <a:pPr lvl="2"/>
            <a:r>
              <a:rPr lang="fi-FI" dirty="0"/>
              <a:t>IO is protected? – from high voltage, outputs more current – does not break the whole device –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relays</a:t>
            </a:r>
            <a:endParaRPr lang="fi-FI" dirty="0"/>
          </a:p>
          <a:p>
            <a:pPr lvl="2"/>
            <a:r>
              <a:rPr lang="fi-FI" dirty="0"/>
              <a:t>Modular – add more io</a:t>
            </a:r>
          </a:p>
          <a:p>
            <a:pPr lvl="2"/>
            <a:r>
              <a:rPr lang="fi-FI" dirty="0" err="1"/>
              <a:t>Programmed</a:t>
            </a:r>
            <a:r>
              <a:rPr lang="fi-FI" dirty="0"/>
              <a:t> with IEC 61131-3 </a:t>
            </a:r>
            <a:r>
              <a:rPr lang="fi-FI" dirty="0" err="1"/>
              <a:t>languages</a:t>
            </a:r>
            <a:r>
              <a:rPr lang="fi-FI" dirty="0"/>
              <a:t> – doable by </a:t>
            </a:r>
            <a:r>
              <a:rPr lang="fi-FI"/>
              <a:t>an electrician</a:t>
            </a:r>
          </a:p>
          <a:p>
            <a:pPr lvl="2"/>
            <a:r>
              <a:rPr lang="fi-FI"/>
              <a:t>Easily replaceable</a:t>
            </a:r>
            <a:endParaRPr lang="fi-FI" dirty="0"/>
          </a:p>
          <a:p>
            <a:pPr lvl="2"/>
            <a:r>
              <a:rPr lang="fi-FI" dirty="0" err="1"/>
              <a:t>Expensive</a:t>
            </a:r>
            <a:r>
              <a:rPr lang="fi-FI" dirty="0"/>
              <a:t> (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err="1"/>
              <a:t>very</a:t>
            </a:r>
            <a:r>
              <a:rPr lang="fi-FI"/>
              <a:t>)</a:t>
            </a:r>
          </a:p>
          <a:p>
            <a:pPr marL="230400" lvl="2" indent="0">
              <a:buNone/>
            </a:pPr>
            <a:endParaRPr lang="fi-FI" dirty="0"/>
          </a:p>
          <a:p>
            <a:pPr lvl="2"/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i-FI" dirty="0"/>
              <a:t>Microcontroller</a:t>
            </a:r>
          </a:p>
          <a:p>
            <a:pPr lvl="2"/>
            <a:r>
              <a:rPr lang="fi-FI" dirty="0"/>
              <a:t>Unprotected prototyping board</a:t>
            </a:r>
          </a:p>
          <a:p>
            <a:pPr lvl="2"/>
            <a:r>
              <a:rPr lang="fi-FI" dirty="0"/>
              <a:t>For example 0-5 V low current I/O</a:t>
            </a:r>
          </a:p>
          <a:p>
            <a:pPr lvl="2"/>
            <a:r>
              <a:rPr lang="fi-FI" dirty="0" err="1"/>
              <a:t>Programmed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low</a:t>
            </a:r>
            <a:r>
              <a:rPr lang="fi-FI" dirty="0"/>
              <a:t> </a:t>
            </a:r>
            <a:r>
              <a:rPr lang="fi-FI" dirty="0" err="1"/>
              <a:t>level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, for </a:t>
            </a:r>
            <a:r>
              <a:rPr lang="fi-FI" dirty="0" err="1"/>
              <a:t>example</a:t>
            </a:r>
            <a:r>
              <a:rPr lang="fi-FI" dirty="0"/>
              <a:t> C</a:t>
            </a:r>
          </a:p>
          <a:p>
            <a:pPr lvl="2"/>
            <a:r>
              <a:rPr lang="fi-FI" dirty="0"/>
              <a:t>Extensions with communication bus and additional code</a:t>
            </a:r>
          </a:p>
          <a:p>
            <a:pPr lvl="2"/>
            <a:r>
              <a:rPr lang="fi-FI" dirty="0"/>
              <a:t>Very cheap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266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PLC vs PC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dirty="0"/>
              <a:t>PLC</a:t>
            </a:r>
          </a:p>
          <a:p>
            <a:pPr lvl="2"/>
            <a:r>
              <a:rPr lang="fi-FI" dirty="0"/>
              <a:t>Program </a:t>
            </a:r>
            <a:r>
              <a:rPr lang="fi-FI" dirty="0" err="1"/>
              <a:t>once</a:t>
            </a:r>
            <a:r>
              <a:rPr lang="fi-FI" dirty="0"/>
              <a:t>, run forever</a:t>
            </a:r>
          </a:p>
          <a:p>
            <a:pPr lvl="2"/>
            <a:r>
              <a:rPr lang="fi-FI" dirty="0"/>
              <a:t>Dedicated system</a:t>
            </a:r>
          </a:p>
          <a:p>
            <a:pPr lvl="2"/>
            <a:r>
              <a:rPr lang="fi-FI" dirty="0" err="1"/>
              <a:t>Cheaper</a:t>
            </a:r>
            <a:endParaRPr lang="fi-FI" dirty="0"/>
          </a:p>
          <a:p>
            <a:pPr lvl="2"/>
            <a:r>
              <a:rPr lang="fi-FI" dirty="0"/>
              <a:t>Programmable by electrician</a:t>
            </a:r>
          </a:p>
          <a:p>
            <a:pPr lvl="2"/>
            <a:r>
              <a:rPr lang="fi-FI" dirty="0"/>
              <a:t>Limited user interface (buttons, maybe a screen)</a:t>
            </a:r>
          </a:p>
          <a:p>
            <a:pPr lvl="2"/>
            <a:r>
              <a:rPr lang="fi-FI" dirty="0"/>
              <a:t>Built-in inputs</a:t>
            </a:r>
          </a:p>
          <a:p>
            <a:pPr lvl="2"/>
            <a:endParaRPr lang="fi-FI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i-FI" dirty="0"/>
              <a:t>PC</a:t>
            </a:r>
          </a:p>
          <a:p>
            <a:pPr lvl="2"/>
            <a:r>
              <a:rPr lang="fi-FI" dirty="0"/>
              <a:t>Lots of computing power</a:t>
            </a:r>
          </a:p>
          <a:p>
            <a:pPr lvl="2"/>
            <a:r>
              <a:rPr lang="fi-FI" dirty="0"/>
              <a:t>Often regular software updates</a:t>
            </a:r>
          </a:p>
          <a:p>
            <a:pPr lvl="2"/>
            <a:r>
              <a:rPr lang="fi-FI" dirty="0"/>
              <a:t>Display, flexible UI</a:t>
            </a:r>
          </a:p>
          <a:p>
            <a:pPr lvl="2"/>
            <a:r>
              <a:rPr lang="fi-FI" dirty="0"/>
              <a:t>Inputs with </a:t>
            </a:r>
            <a:r>
              <a:rPr lang="fi-FI" dirty="0" err="1"/>
              <a:t>extension</a:t>
            </a:r>
            <a:r>
              <a:rPr lang="fi-FI" dirty="0"/>
              <a:t> </a:t>
            </a:r>
            <a:r>
              <a:rPr lang="fi-FI" dirty="0" err="1"/>
              <a:t>cards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defRPr/>
            </a:pPr>
            <a:fld id="{686F12C3-4421-43A0-8844-8188FCFDF52F}" type="datetime1">
              <a:rPr lang="fi-FI" smtClean="0"/>
              <a:t>25.11.2024</a:t>
            </a:fld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7D79A8AE-7274-0C4A-AB42-92022833E6E2}" type="slidenum">
              <a:rPr lang="fi-FI" smtClean="0"/>
              <a:pPr>
                <a:defRPr/>
              </a:pPr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930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PLC </a:t>
            </a:r>
            <a:r>
              <a:rPr lang="fi-FI" dirty="0" err="1"/>
              <a:t>programming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err="1"/>
              <a:t>Programmed</a:t>
            </a:r>
            <a:r>
              <a:rPr lang="fi-FI"/>
              <a:t> typically with </a:t>
            </a:r>
            <a:r>
              <a:rPr lang="fi-FI" dirty="0"/>
              <a:t>a PC (</a:t>
            </a:r>
            <a:r>
              <a:rPr lang="fi-FI" dirty="0" err="1"/>
              <a:t>Ethernet</a:t>
            </a:r>
            <a:r>
              <a:rPr lang="fi-FI" dirty="0"/>
              <a:t>, </a:t>
            </a:r>
            <a:r>
              <a:rPr lang="fi-FI" dirty="0" err="1"/>
              <a:t>serial</a:t>
            </a:r>
            <a:r>
              <a:rPr lang="fi-FI" dirty="0"/>
              <a:t> </a:t>
            </a:r>
            <a:r>
              <a:rPr lang="fi-FI" dirty="0" err="1"/>
              <a:t>bus</a:t>
            </a:r>
            <a:r>
              <a:rPr lang="fi-FI" dirty="0"/>
              <a:t> etc.)</a:t>
            </a:r>
          </a:p>
          <a:p>
            <a:r>
              <a:rPr lang="fi-FI" dirty="0"/>
              <a:t>Programming </a:t>
            </a:r>
            <a:r>
              <a:rPr lang="fi-FI" dirty="0" err="1"/>
              <a:t>languages</a:t>
            </a:r>
            <a:r>
              <a:rPr lang="fi-FI" dirty="0"/>
              <a:t>: IEC 61131-3</a:t>
            </a:r>
          </a:p>
          <a:p>
            <a:pPr lvl="2"/>
            <a:r>
              <a:rPr lang="fi-FI" dirty="0" err="1"/>
              <a:t>Ladder</a:t>
            </a:r>
            <a:r>
              <a:rPr lang="fi-FI" dirty="0"/>
              <a:t> </a:t>
            </a:r>
            <a:r>
              <a:rPr lang="fi-FI" dirty="0" err="1"/>
              <a:t>diagram</a:t>
            </a:r>
            <a:r>
              <a:rPr lang="fi-FI" dirty="0"/>
              <a:t> (LD), </a:t>
            </a:r>
            <a:r>
              <a:rPr lang="fi-FI" dirty="0" err="1"/>
              <a:t>graphical</a:t>
            </a:r>
            <a:endParaRPr lang="fi-FI" dirty="0"/>
          </a:p>
          <a:p>
            <a:pPr lvl="2"/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diagram</a:t>
            </a:r>
            <a:r>
              <a:rPr lang="fi-FI" dirty="0"/>
              <a:t> (FBD), </a:t>
            </a:r>
            <a:r>
              <a:rPr lang="fi-FI" dirty="0" err="1"/>
              <a:t>graphical</a:t>
            </a:r>
            <a:endParaRPr lang="fi-FI" dirty="0"/>
          </a:p>
          <a:p>
            <a:pPr lvl="2"/>
            <a:r>
              <a:rPr lang="fi-FI" dirty="0" err="1"/>
              <a:t>Structured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(ST), </a:t>
            </a:r>
            <a:r>
              <a:rPr lang="fi-FI" dirty="0" err="1"/>
              <a:t>textual</a:t>
            </a:r>
            <a:endParaRPr lang="fi-FI" dirty="0"/>
          </a:p>
          <a:p>
            <a:pPr lvl="2"/>
            <a:r>
              <a:rPr lang="fi-FI" dirty="0" err="1"/>
              <a:t>Instruction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(IL), </a:t>
            </a:r>
            <a:r>
              <a:rPr lang="fi-FI" dirty="0" err="1"/>
              <a:t>textual</a:t>
            </a:r>
            <a:endParaRPr lang="fi-FI" dirty="0"/>
          </a:p>
          <a:p>
            <a:pPr lvl="2"/>
            <a:r>
              <a:rPr lang="fi-FI" dirty="0" err="1"/>
              <a:t>Sequential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chart</a:t>
            </a:r>
            <a:r>
              <a:rPr lang="fi-FI" dirty="0"/>
              <a:t> (SFC),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elements</a:t>
            </a:r>
            <a:r>
              <a:rPr lang="fi-FI" dirty="0"/>
              <a:t> to </a:t>
            </a:r>
            <a:r>
              <a:rPr lang="fi-FI" dirty="0" err="1"/>
              <a:t>organize</a:t>
            </a:r>
            <a:r>
              <a:rPr lang="fi-FI" dirty="0"/>
              <a:t> </a:t>
            </a:r>
            <a:r>
              <a:rPr lang="fi-FI" dirty="0" err="1"/>
              <a:t>programs</a:t>
            </a:r>
            <a:r>
              <a:rPr lang="fi-FI" dirty="0"/>
              <a:t> for </a:t>
            </a:r>
            <a:r>
              <a:rPr lang="fi-FI" dirty="0" err="1"/>
              <a:t>sequential</a:t>
            </a:r>
            <a:r>
              <a:rPr lang="fi-FI" dirty="0"/>
              <a:t> and </a:t>
            </a:r>
            <a:r>
              <a:rPr lang="fi-FI" dirty="0" err="1"/>
              <a:t>parallel</a:t>
            </a:r>
            <a:r>
              <a:rPr lang="fi-FI" dirty="0"/>
              <a:t> </a:t>
            </a:r>
            <a:r>
              <a:rPr lang="fi-FI" dirty="0" err="1"/>
              <a:t>control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143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Overview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dirty="0"/>
              <a:t>Real-time computing</a:t>
            </a:r>
          </a:p>
          <a:p>
            <a:r>
              <a:rPr lang="fi-FI" dirty="0"/>
              <a:t>Programmable </a:t>
            </a:r>
            <a:r>
              <a:rPr lang="fi-FI" dirty="0" err="1"/>
              <a:t>logic</a:t>
            </a:r>
            <a:r>
              <a:rPr lang="fi-FI" dirty="0"/>
              <a:t> </a:t>
            </a:r>
            <a:r>
              <a:rPr lang="fi-FI" dirty="0" err="1"/>
              <a:t>controllers</a:t>
            </a:r>
            <a:r>
              <a:rPr lang="fi-FI" dirty="0"/>
              <a:t> (PLC)</a:t>
            </a:r>
          </a:p>
          <a:p>
            <a:r>
              <a:rPr lang="fi-FI" dirty="0"/>
              <a:t>Other computing devices</a:t>
            </a:r>
          </a:p>
          <a:p>
            <a:r>
              <a:rPr lang="fi-FI" dirty="0"/>
              <a:t>Digital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6797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X:\T203\education\kon41\Kurssit\3140\2014-2015 Autumn\Lectures\11. Digital control devices\Kuvat\pl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748" y="760606"/>
            <a:ext cx="3218849" cy="40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Ladder diagram</a:t>
            </a:r>
            <a:endParaRPr lang="fi-FI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5039790" cy="3336083"/>
          </a:xfrm>
        </p:spPr>
        <p:txBody>
          <a:bodyPr/>
          <a:lstStyle/>
          <a:p>
            <a:r>
              <a:rPr lang="en-US" dirty="0"/>
              <a:t>Similar to relay schematics</a:t>
            </a:r>
          </a:p>
          <a:p>
            <a:r>
              <a:rPr lang="en-US" dirty="0"/>
              <a:t>Understandable to electricians without any programming skills</a:t>
            </a:r>
          </a:p>
          <a:p>
            <a:r>
              <a:rPr lang="en-US" dirty="0"/>
              <a:t>By far the most used PLC language</a:t>
            </a:r>
          </a:p>
          <a:p>
            <a:r>
              <a:rPr lang="en-US" dirty="0"/>
              <a:t>Also operators for</a:t>
            </a:r>
          </a:p>
          <a:p>
            <a:pPr lvl="2"/>
            <a:r>
              <a:rPr lang="en-US" dirty="0"/>
              <a:t>Mathematical operators</a:t>
            </a:r>
          </a:p>
          <a:p>
            <a:pPr lvl="2"/>
            <a:r>
              <a:rPr lang="en-US" dirty="0"/>
              <a:t>Analog operators</a:t>
            </a:r>
          </a:p>
          <a:p>
            <a:pPr lvl="2"/>
            <a:r>
              <a:rPr lang="en-US" dirty="0"/>
              <a:t>Timer operators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4CBB682-87B2-4236-AF78-B49807E7713E}" type="datetime1">
              <a:rPr lang="fi-FI" smtClean="0"/>
              <a:pPr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EFD4B7-1CC6-864B-A72A-C978B70BBA9B}" type="slidenum">
              <a:rPr lang="fi-FI" smtClean="0"/>
              <a:pPr/>
              <a:t>20</a:t>
            </a:fld>
            <a:endParaRPr lang="fi-FI"/>
          </a:p>
        </p:txBody>
      </p:sp>
      <p:sp>
        <p:nvSpPr>
          <p:cNvPr id="15" name="TextBox 14"/>
          <p:cNvSpPr txBox="1"/>
          <p:nvPr/>
        </p:nvSpPr>
        <p:spPr>
          <a:xfrm>
            <a:off x="5868144" y="4513684"/>
            <a:ext cx="266429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800" b="1" dirty="0"/>
              <a:t>http://www.plcmanual.com/plc-programming</a:t>
            </a:r>
          </a:p>
        </p:txBody>
      </p:sp>
    </p:spTree>
    <p:extLst>
      <p:ext uri="{BB962C8B-B14F-4D97-AF65-F5344CB8AC3E}">
        <p14:creationId xmlns:p14="http://schemas.microsoft.com/office/powerpoint/2010/main" val="248465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X:\T203\education\kon41\Kurssit\3140\2014-2015 Autumn\Lectures\11. Digital control devices\Kuvat\img3b14ab521e8e7ffac0a8640e01947982_1_--_--_PNG7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3" t="3430" r="-727" b="-1209"/>
          <a:stretch/>
        </p:blipFill>
        <p:spPr bwMode="auto">
          <a:xfrm>
            <a:off x="1763688" y="1138824"/>
            <a:ext cx="5513922" cy="31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diagram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21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1187624" y="4398945"/>
            <a:ext cx="60121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800" b="1" dirty="0"/>
              <a:t>http://infosys.beckhoff.com/english.php?content=../content/1033/tc3_plc_intro/html/Function_Block_Diagram_FBD.htm&amp;id=</a:t>
            </a:r>
          </a:p>
        </p:txBody>
      </p:sp>
    </p:spTree>
    <p:extLst>
      <p:ext uri="{BB962C8B-B14F-4D97-AF65-F5344CB8AC3E}">
        <p14:creationId xmlns:p14="http://schemas.microsoft.com/office/powerpoint/2010/main" val="1695593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Structured</a:t>
            </a:r>
            <a:r>
              <a:rPr lang="fi-FI" dirty="0"/>
              <a:t> </a:t>
            </a:r>
            <a:r>
              <a:rPr lang="fi-FI" dirty="0" err="1"/>
              <a:t>text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dirty="0"/>
              <a:t>A </a:t>
            </a:r>
            <a:r>
              <a:rPr lang="fi-FI" dirty="0" err="1"/>
              <a:t>bit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C </a:t>
            </a:r>
            <a:r>
              <a:rPr lang="fi-FI" dirty="0" err="1"/>
              <a:t>or</a:t>
            </a:r>
            <a:r>
              <a:rPr lang="fi-FI" dirty="0"/>
              <a:t> Pascal</a:t>
            </a:r>
          </a:p>
          <a:p>
            <a:r>
              <a:rPr lang="fi-FI" dirty="0" err="1"/>
              <a:t>Familiar</a:t>
            </a:r>
            <a:r>
              <a:rPr lang="fi-FI" dirty="0"/>
              <a:t> expressions</a:t>
            </a:r>
          </a:p>
          <a:p>
            <a:pPr lvl="2"/>
            <a:r>
              <a:rPr lang="fi-FI" dirty="0"/>
              <a:t>If, while, for, function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22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5580112" y="3610442"/>
            <a:ext cx="237626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800" b="1" dirty="0"/>
              <a:t>http://www.thelearningpit.com/hj/plcs18.asp</a:t>
            </a:r>
          </a:p>
        </p:txBody>
      </p:sp>
      <p:pic>
        <p:nvPicPr>
          <p:cNvPr id="10242" name="Picture 2" descr="X:\T203\education\kon41\Kurssit\3140\2014-2015 Autumn\Lectures\11. Digital control devices\Kuvat\plcs-553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287"/>
          <a:stretch/>
        </p:blipFill>
        <p:spPr bwMode="auto">
          <a:xfrm>
            <a:off x="4374916" y="697260"/>
            <a:ext cx="372547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9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Instruction</a:t>
            </a:r>
            <a:r>
              <a:rPr lang="fi-FI" dirty="0"/>
              <a:t> </a:t>
            </a:r>
            <a:r>
              <a:rPr lang="fi-FI" dirty="0" err="1"/>
              <a:t>list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dirty="0"/>
              <a:t>A </a:t>
            </a:r>
            <a:r>
              <a:rPr lang="fi-FI" dirty="0" err="1"/>
              <a:t>bit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Assembly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23</a:t>
            </a:fld>
            <a:endParaRPr lang="fi-FI"/>
          </a:p>
        </p:txBody>
      </p:sp>
      <p:pic>
        <p:nvPicPr>
          <p:cNvPr id="11266" name="Picture 2" descr="X:\T203\education\kon41\Kurssit\3140\2014-2015 Autumn\Lectures\11. Digital control devices\Kuvat\untit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7988"/>
            <a:ext cx="32575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56956" y="4513684"/>
            <a:ext cx="390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800" b="1" dirty="0"/>
              <a:t>http://4.bp.blogspot.com/-V67KQWGCQC4/T30JnZx7saI/AAAAAAAAAcM/BygizcA-ASI/s1600/untitled.JPG</a:t>
            </a:r>
          </a:p>
        </p:txBody>
      </p:sp>
    </p:spTree>
    <p:extLst>
      <p:ext uri="{BB962C8B-B14F-4D97-AF65-F5344CB8AC3E}">
        <p14:creationId xmlns:p14="http://schemas.microsoft.com/office/powerpoint/2010/main" val="336667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X:\T203\education\kon41\Kurssit\3140\2014-2015 Autumn\Lectures\11. Digital control devices\Kuvat\function_block_diagram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13284"/>
            <a:ext cx="7488832" cy="389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Ladder</a:t>
            </a:r>
            <a:r>
              <a:rPr lang="fi-FI" dirty="0"/>
              <a:t> </a:t>
            </a:r>
            <a:r>
              <a:rPr lang="fi-FI" dirty="0" err="1"/>
              <a:t>vs</a:t>
            </a:r>
            <a:r>
              <a:rPr lang="fi-FI" dirty="0"/>
              <a:t> FBD </a:t>
            </a:r>
            <a:r>
              <a:rPr lang="fi-FI" dirty="0" err="1"/>
              <a:t>vs</a:t>
            </a:r>
            <a:r>
              <a:rPr lang="fi-FI" dirty="0"/>
              <a:t> 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24</a:t>
            </a:fld>
            <a:endParaRPr lang="fi-FI"/>
          </a:p>
        </p:txBody>
      </p:sp>
      <p:sp>
        <p:nvSpPr>
          <p:cNvPr id="7" name="TextBox 6"/>
          <p:cNvSpPr txBox="1"/>
          <p:nvPr/>
        </p:nvSpPr>
        <p:spPr>
          <a:xfrm>
            <a:off x="2987824" y="4903083"/>
            <a:ext cx="403244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800" b="1" dirty="0"/>
              <a:t>http://www.plcmanual.com/plc-programming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728000" y="1417339"/>
            <a:ext cx="144000" cy="4217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129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X:\T203\education\kon41\Kurssit\3140\2014-2015 Autumn\Lectures\11. Digital control devices\Kuvat\CX2040__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78" y="1849388"/>
            <a:ext cx="351939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:\T203\education\kon41\Kurssit\3140\2014-2015 Autumn\Lectures\11. Digital control devices\Kuvat\cx2000__we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68" y="2766789"/>
            <a:ext cx="5112304" cy="232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dirty="0"/>
              <a:t>Example: Beckhoff industrial PCs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Soft PLC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25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478591" y="4679865"/>
            <a:ext cx="14401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800" b="1" dirty="0"/>
              <a:t>http://beckhoff.com/</a:t>
            </a:r>
          </a:p>
        </p:txBody>
      </p:sp>
    </p:spTree>
    <p:extLst>
      <p:ext uri="{BB962C8B-B14F-4D97-AF65-F5344CB8AC3E}">
        <p14:creationId xmlns:p14="http://schemas.microsoft.com/office/powerpoint/2010/main" val="4013906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Other computing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5524500" y="5149850"/>
            <a:ext cx="3619500" cy="155575"/>
          </a:xfrm>
        </p:spPr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524500" y="5305425"/>
            <a:ext cx="3619500" cy="134938"/>
          </a:xfrm>
        </p:spPr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2347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53652"/>
            <a:ext cx="4048125" cy="308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84" y="407527"/>
            <a:ext cx="3294316" cy="2511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System on a chip (SoC)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dirty="0"/>
              <a:t>All components of a computer on one chip</a:t>
            </a:r>
          </a:p>
          <a:p>
            <a:pPr lvl="2"/>
            <a:r>
              <a:rPr lang="fi-FI" dirty="0"/>
              <a:t>Microprocessor</a:t>
            </a:r>
          </a:p>
          <a:p>
            <a:pPr lvl="2"/>
            <a:r>
              <a:rPr lang="fi-FI" dirty="0"/>
              <a:t>Memories</a:t>
            </a:r>
          </a:p>
          <a:p>
            <a:pPr lvl="2"/>
            <a:r>
              <a:rPr lang="fi-FI" dirty="0"/>
              <a:t>Peripherals</a:t>
            </a:r>
          </a:p>
          <a:p>
            <a:pPr lvl="3"/>
            <a:r>
              <a:rPr lang="fi-FI" dirty="0"/>
              <a:t>Graphics and </a:t>
            </a:r>
            <a:r>
              <a:rPr lang="fi-FI" dirty="0" err="1"/>
              <a:t>audio</a:t>
            </a:r>
            <a:r>
              <a:rPr lang="fi-FI" dirty="0"/>
              <a:t> </a:t>
            </a:r>
            <a:r>
              <a:rPr lang="fi-FI" dirty="0" err="1"/>
              <a:t>prosessors</a:t>
            </a:r>
            <a:endParaRPr lang="fi-FI" dirty="0"/>
          </a:p>
          <a:p>
            <a:pPr lvl="3"/>
            <a:r>
              <a:rPr lang="fi-FI" dirty="0"/>
              <a:t>Wireless </a:t>
            </a:r>
            <a:r>
              <a:rPr lang="fi-FI" dirty="0" err="1"/>
              <a:t>transmitters</a:t>
            </a:r>
            <a:endParaRPr lang="fi-FI" dirty="0"/>
          </a:p>
          <a:p>
            <a:pPr lvl="3"/>
            <a:r>
              <a:rPr lang="fi-FI" dirty="0" err="1"/>
              <a:t>Battery</a:t>
            </a:r>
            <a:r>
              <a:rPr lang="fi-FI" dirty="0"/>
              <a:t> management</a:t>
            </a:r>
          </a:p>
          <a:p>
            <a:pPr lvl="3"/>
            <a:endParaRPr lang="fi-FI" dirty="0"/>
          </a:p>
          <a:p>
            <a:pPr lvl="3"/>
            <a:endParaRPr lang="fi-FI" dirty="0"/>
          </a:p>
          <a:p>
            <a:r>
              <a:rPr lang="fi-FI" dirty="0"/>
              <a:t>Relatively low energy consumption</a:t>
            </a:r>
          </a:p>
          <a:p>
            <a:r>
              <a:rPr lang="fi-FI" dirty="0"/>
              <a:t>Used in cell phones and tablets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27</a:t>
            </a:fld>
            <a:endParaRPr lang="fi-FI"/>
          </a:p>
        </p:txBody>
      </p:sp>
      <p:sp>
        <p:nvSpPr>
          <p:cNvPr id="8" name="Rectangle 7"/>
          <p:cNvSpPr/>
          <p:nvPr/>
        </p:nvSpPr>
        <p:spPr>
          <a:xfrm>
            <a:off x="6263804" y="130175"/>
            <a:ext cx="26460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800" dirty="0"/>
              <a:t>http://www.ubergizmo.com/what-is/system-on-a-chip/</a:t>
            </a:r>
          </a:p>
        </p:txBody>
      </p:sp>
    </p:spTree>
    <p:extLst>
      <p:ext uri="{BB962C8B-B14F-4D97-AF65-F5344CB8AC3E}">
        <p14:creationId xmlns:p14="http://schemas.microsoft.com/office/powerpoint/2010/main" val="3008605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977829"/>
            <a:ext cx="5129277" cy="2887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Example</a:t>
            </a:r>
            <a:r>
              <a:rPr lang="fi-FI" dirty="0"/>
              <a:t>: </a:t>
            </a:r>
            <a:r>
              <a:rPr lang="fi-FI" dirty="0" err="1"/>
              <a:t>Neo</a:t>
            </a:r>
            <a:r>
              <a:rPr lang="fi-FI" dirty="0"/>
              <a:t> </a:t>
            </a:r>
            <a:r>
              <a:rPr lang="fi-FI" dirty="0" err="1"/>
              <a:t>research</a:t>
            </a:r>
            <a:r>
              <a:rPr lang="fi-FI" dirty="0"/>
              <a:t> </a:t>
            </a:r>
            <a:r>
              <a:rPr lang="fi-FI" dirty="0" err="1"/>
              <a:t>platform</a:t>
            </a:r>
            <a:r>
              <a:rPr lang="fi-FI" dirty="0"/>
              <a:t> for </a:t>
            </a:r>
            <a:r>
              <a:rPr lang="fi-FI" dirty="0" err="1"/>
              <a:t>autonomous</a:t>
            </a:r>
            <a:r>
              <a:rPr lang="fi-FI" dirty="0"/>
              <a:t> </a:t>
            </a:r>
            <a:r>
              <a:rPr lang="fi-FI" dirty="0" err="1"/>
              <a:t>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7200030" cy="3336083"/>
          </a:xfrm>
        </p:spPr>
        <p:txBody>
          <a:bodyPr/>
          <a:lstStyle/>
          <a:p>
            <a:r>
              <a:rPr lang="fi-FI" dirty="0" err="1"/>
              <a:t>Affordable</a:t>
            </a:r>
            <a:r>
              <a:rPr lang="fi-FI" dirty="0"/>
              <a:t> hardware</a:t>
            </a:r>
          </a:p>
          <a:p>
            <a:pPr lvl="2"/>
            <a:r>
              <a:rPr lang="fi-FI" dirty="0" err="1"/>
              <a:t>Oneplus</a:t>
            </a:r>
            <a:r>
              <a:rPr lang="fi-FI" dirty="0"/>
              <a:t> 3 </a:t>
            </a:r>
            <a:r>
              <a:rPr lang="fi-FI" dirty="0" err="1"/>
              <a:t>cell</a:t>
            </a:r>
            <a:r>
              <a:rPr lang="fi-FI" dirty="0"/>
              <a:t> </a:t>
            </a:r>
            <a:r>
              <a:rPr lang="fi-FI" dirty="0" err="1"/>
              <a:t>phone</a:t>
            </a:r>
            <a:endParaRPr lang="fi-FI" dirty="0"/>
          </a:p>
          <a:p>
            <a:pPr lvl="3"/>
            <a:r>
              <a:rPr lang="fi-FI" dirty="0" err="1"/>
              <a:t>Powerful</a:t>
            </a:r>
            <a:r>
              <a:rPr lang="fi-FI" dirty="0"/>
              <a:t> </a:t>
            </a:r>
            <a:r>
              <a:rPr lang="fi-FI" dirty="0" err="1"/>
              <a:t>SoC</a:t>
            </a:r>
            <a:endParaRPr lang="fi-FI" dirty="0"/>
          </a:p>
          <a:p>
            <a:pPr lvl="3"/>
            <a:r>
              <a:rPr lang="fi-FI" dirty="0" err="1"/>
              <a:t>Camera</a:t>
            </a:r>
            <a:endParaRPr lang="fi-FI" dirty="0"/>
          </a:p>
          <a:p>
            <a:pPr lvl="3"/>
            <a:r>
              <a:rPr lang="fi-FI" dirty="0"/>
              <a:t>GPS</a:t>
            </a:r>
          </a:p>
          <a:p>
            <a:pPr lvl="2"/>
            <a:r>
              <a:rPr lang="fi-FI" dirty="0"/>
              <a:t>CAN </a:t>
            </a:r>
            <a:r>
              <a:rPr lang="fi-FI" dirty="0" err="1"/>
              <a:t>bus</a:t>
            </a:r>
            <a:r>
              <a:rPr lang="fi-FI" dirty="0"/>
              <a:t> </a:t>
            </a:r>
            <a:r>
              <a:rPr lang="fi-FI" dirty="0" err="1"/>
              <a:t>communication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car</a:t>
            </a:r>
            <a:endParaRPr lang="fi-FI" dirty="0"/>
          </a:p>
          <a:p>
            <a:r>
              <a:rPr lang="fi-FI" dirty="0"/>
              <a:t>Open </a:t>
            </a:r>
            <a:r>
              <a:rPr lang="fi-FI" dirty="0" err="1"/>
              <a:t>source</a:t>
            </a:r>
            <a:r>
              <a:rPr lang="fi-FI" dirty="0"/>
              <a:t> software</a:t>
            </a:r>
          </a:p>
          <a:p>
            <a:pPr lvl="2"/>
            <a:r>
              <a:rPr lang="fi-FI" dirty="0" err="1"/>
              <a:t>Stripped</a:t>
            </a:r>
            <a:r>
              <a:rPr lang="fi-FI" dirty="0"/>
              <a:t> </a:t>
            </a:r>
            <a:r>
              <a:rPr lang="fi-FI" dirty="0" err="1"/>
              <a:t>Android</a:t>
            </a:r>
            <a:endParaRPr lang="fi-FI" dirty="0"/>
          </a:p>
          <a:p>
            <a:pPr lvl="2"/>
            <a:r>
              <a:rPr lang="fi-FI" dirty="0" err="1"/>
              <a:t>Neural</a:t>
            </a:r>
            <a:r>
              <a:rPr lang="fi-FI" dirty="0"/>
              <a:t> </a:t>
            </a:r>
            <a:r>
              <a:rPr lang="fi-FI" dirty="0" err="1"/>
              <a:t>network</a:t>
            </a:r>
            <a:endParaRPr lang="fi-FI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1027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Single board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dirty="0"/>
              <a:t>Raspberry Pi 3 – 35 $</a:t>
            </a:r>
          </a:p>
          <a:p>
            <a:pPr lvl="2"/>
            <a:r>
              <a:rPr lang="fi-FI" i="0" dirty="0"/>
              <a:t>Broadcom BCM2837 SoC with 1.2 GHz processor,</a:t>
            </a:r>
            <a:br>
              <a:rPr lang="fi-FI" i="0" dirty="0"/>
            </a:br>
            <a:r>
              <a:rPr lang="fi-FI" i="0" dirty="0"/>
              <a:t>1 GB RAM</a:t>
            </a:r>
          </a:p>
          <a:p>
            <a:pPr lvl="2"/>
            <a:r>
              <a:rPr lang="fi-FI" i="0" dirty="0"/>
              <a:t>GPU, HDMI out</a:t>
            </a:r>
          </a:p>
          <a:p>
            <a:pPr lvl="2"/>
            <a:r>
              <a:rPr lang="fi-FI" i="0" dirty="0"/>
              <a:t>Ethernet, Bluetooth, GPIO, MicroSD</a:t>
            </a:r>
            <a:endParaRPr lang="fi-FI" dirty="0"/>
          </a:p>
          <a:p>
            <a:endParaRPr lang="fi-FI" dirty="0"/>
          </a:p>
          <a:p>
            <a:r>
              <a:rPr lang="fi-FI" dirty="0"/>
              <a:t>CHIP – 9 $</a:t>
            </a:r>
          </a:p>
          <a:p>
            <a:pPr lvl="2"/>
            <a:r>
              <a:rPr lang="fi-FI" dirty="0"/>
              <a:t>1 GHz Allwinner R8 SoC, 512 MB RAM</a:t>
            </a:r>
          </a:p>
          <a:p>
            <a:pPr lvl="2"/>
            <a:r>
              <a:rPr lang="fi-FI" dirty="0"/>
              <a:t>USB, composite video, Wifi, Bluetooth, GPIO</a:t>
            </a:r>
          </a:p>
          <a:p>
            <a:pPr lvl="2"/>
            <a:r>
              <a:rPr lang="fi-FI" dirty="0"/>
              <a:t>4 GB onboard flash memory</a:t>
            </a:r>
          </a:p>
          <a:p>
            <a:pPr lvl="2"/>
            <a:r>
              <a:rPr lang="fi-FI" dirty="0"/>
              <a:t>Battery management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29</a:t>
            </a:fld>
            <a:endParaRPr lang="fi-F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3" y="554491"/>
            <a:ext cx="3405109" cy="2149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002379"/>
            <a:ext cx="3427743" cy="24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8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0"/>
          </p:nvPr>
        </p:nvSpPr>
        <p:spPr>
          <a:xfrm>
            <a:off x="292329" y="131703"/>
            <a:ext cx="5292403" cy="999574"/>
          </a:xfrm>
        </p:spPr>
        <p:txBody>
          <a:bodyPr/>
          <a:lstStyle/>
          <a:p>
            <a:r>
              <a:rPr lang="en-US" sz="3700" dirty="0"/>
              <a:t>Mechatronic machine - subsystems</a:t>
            </a:r>
            <a:endParaRPr lang="fi-FI" sz="3700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76783" y="1828644"/>
            <a:ext cx="1645920" cy="457200"/>
          </a:xfrm>
          <a:prstGeom prst="flowChartMagneticDrum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fi-FI" dirty="0" err="1">
                <a:solidFill>
                  <a:schemeClr val="bg1"/>
                </a:solidFill>
                <a:latin typeface="BellGothic BT" pitchFamily="34" charset="0"/>
              </a:rPr>
              <a:t>Sensors</a:t>
            </a:r>
            <a:endParaRPr lang="en-GB" dirty="0">
              <a:solidFill>
                <a:schemeClr val="bg1"/>
              </a:solidFill>
              <a:latin typeface="BellGothic BT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76783" y="2914494"/>
            <a:ext cx="1645920" cy="457200"/>
          </a:xfrm>
          <a:prstGeom prst="flowChartMagneticDrum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fi-FI" dirty="0" err="1">
                <a:solidFill>
                  <a:schemeClr val="bg1"/>
                </a:solidFill>
                <a:latin typeface="BellGothic BT" pitchFamily="34" charset="0"/>
              </a:rPr>
              <a:t>Actuators</a:t>
            </a:r>
            <a:endParaRPr lang="en-GB" dirty="0">
              <a:solidFill>
                <a:schemeClr val="bg1"/>
              </a:solidFill>
              <a:latin typeface="BellGothic BT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75644" y="1828644"/>
            <a:ext cx="1265873" cy="4572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fi-FI" sz="1215" dirty="0" err="1">
                <a:solidFill>
                  <a:schemeClr val="bg1"/>
                </a:solidFill>
                <a:latin typeface="BellGothic BT" pitchFamily="34" charset="0"/>
              </a:rPr>
              <a:t>Signal</a:t>
            </a:r>
            <a:endParaRPr lang="fi-FI" sz="1215" dirty="0">
              <a:solidFill>
                <a:schemeClr val="bg1"/>
              </a:solidFill>
              <a:latin typeface="BellGothic BT" pitchFamily="34" charset="0"/>
            </a:endParaRPr>
          </a:p>
          <a:p>
            <a:pPr>
              <a:defRPr/>
            </a:pPr>
            <a:r>
              <a:rPr lang="fi-FI" sz="1215" dirty="0" err="1">
                <a:solidFill>
                  <a:schemeClr val="bg1"/>
                </a:solidFill>
                <a:latin typeface="BellGothic BT" pitchFamily="34" charset="0"/>
              </a:rPr>
              <a:t>processing</a:t>
            </a:r>
            <a:endParaRPr lang="en-GB" sz="1215" dirty="0">
              <a:solidFill>
                <a:schemeClr val="bg1"/>
              </a:solidFill>
              <a:latin typeface="BellGothic BT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75644" y="2914494"/>
            <a:ext cx="1265873" cy="4572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fi-FI" sz="1215" dirty="0">
                <a:solidFill>
                  <a:schemeClr val="bg1"/>
                </a:solidFill>
                <a:latin typeface="BellGothic BT" pitchFamily="34" charset="0"/>
              </a:rPr>
              <a:t>Controller</a:t>
            </a:r>
            <a:endParaRPr lang="en-GB" sz="1215" dirty="0">
              <a:solidFill>
                <a:schemeClr val="bg1"/>
              </a:solidFill>
              <a:latin typeface="BellGothic BT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89194" y="1049492"/>
            <a:ext cx="1455896" cy="28575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fi-FI" sz="2160" dirty="0" err="1">
                <a:solidFill>
                  <a:schemeClr val="bg1"/>
                </a:solidFill>
                <a:latin typeface="BellGothic BT" pitchFamily="34" charset="0"/>
              </a:rPr>
              <a:t>Controlling</a:t>
            </a:r>
            <a:endParaRPr lang="fi-FI" sz="2160" dirty="0">
              <a:solidFill>
                <a:schemeClr val="bg1"/>
              </a:solidFill>
              <a:latin typeface="BellGothic BT" pitchFamily="34" charset="0"/>
            </a:endParaRPr>
          </a:p>
          <a:p>
            <a:pPr>
              <a:defRPr/>
            </a:pPr>
            <a:r>
              <a:rPr lang="fi-FI" sz="2160" dirty="0" err="1">
                <a:solidFill>
                  <a:schemeClr val="bg1"/>
                </a:solidFill>
                <a:latin typeface="BellGothic BT" pitchFamily="34" charset="0"/>
              </a:rPr>
              <a:t>computer</a:t>
            </a:r>
            <a:endParaRPr lang="en-GB" sz="216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77501" y="1285719"/>
            <a:ext cx="2088833" cy="62865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fi-FI" sz="2160" dirty="0">
                <a:solidFill>
                  <a:schemeClr val="bg1"/>
                </a:solidFill>
                <a:latin typeface="BellGothic BT" pitchFamily="34" charset="0"/>
              </a:rPr>
              <a:t>User </a:t>
            </a:r>
            <a:r>
              <a:rPr lang="fi-FI" sz="2160" dirty="0" err="1">
                <a:solidFill>
                  <a:schemeClr val="bg1"/>
                </a:solidFill>
                <a:latin typeface="BellGothic BT" pitchFamily="34" charset="0"/>
              </a:rPr>
              <a:t>Interface</a:t>
            </a:r>
            <a:endParaRPr lang="en-GB" sz="2160" dirty="0">
              <a:solidFill>
                <a:schemeClr val="bg1"/>
              </a:solidFill>
              <a:latin typeface="BellGothic BT" pitchFamily="34" charset="0"/>
            </a:endParaRPr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>
            <a:off x="2096986" y="2057244"/>
            <a:ext cx="685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4"/>
          <p:cNvCxnSpPr>
            <a:cxnSpLocks noChangeShapeType="1"/>
          </p:cNvCxnSpPr>
          <p:nvPr/>
        </p:nvCxnSpPr>
        <p:spPr bwMode="auto">
          <a:xfrm flipH="1">
            <a:off x="2096986" y="3143094"/>
            <a:ext cx="685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5"/>
          <p:cNvCxnSpPr>
            <a:cxnSpLocks noChangeShapeType="1"/>
            <a:stCxn id="10" idx="0"/>
            <a:endCxn id="11" idx="0"/>
          </p:cNvCxnSpPr>
          <p:nvPr/>
        </p:nvCxnSpPr>
        <p:spPr bwMode="auto">
          <a:xfrm rot="16200000" flipH="1">
            <a:off x="6851416" y="115219"/>
            <a:ext cx="236227" cy="2104775"/>
          </a:xfrm>
          <a:prstGeom prst="bentConnector3">
            <a:avLst>
              <a:gd name="adj1" fmla="val -96771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6"/>
          <p:cNvCxnSpPr>
            <a:cxnSpLocks noChangeShapeType="1"/>
            <a:stCxn id="6" idx="3"/>
            <a:endCxn id="10" idx="1"/>
          </p:cNvCxnSpPr>
          <p:nvPr/>
        </p:nvCxnSpPr>
        <p:spPr bwMode="auto">
          <a:xfrm>
            <a:off x="4041516" y="2057244"/>
            <a:ext cx="1147678" cy="42099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7"/>
          <p:cNvCxnSpPr>
            <a:cxnSpLocks noChangeShapeType="1"/>
            <a:endCxn id="9" idx="3"/>
          </p:cNvCxnSpPr>
          <p:nvPr/>
        </p:nvCxnSpPr>
        <p:spPr bwMode="auto">
          <a:xfrm rot="10800000">
            <a:off x="4041516" y="3143096"/>
            <a:ext cx="1147678" cy="20011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43899" y="1600044"/>
            <a:ext cx="2278857" cy="2881786"/>
          </a:xfrm>
          <a:prstGeom prst="rect">
            <a:avLst/>
          </a:prstGeom>
          <a:noFill/>
          <a:ln w="28575">
            <a:solidFill>
              <a:srgbClr val="0041AD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ts val="6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ts val="4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ts val="4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ts val="4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ts val="3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i-FI" altLang="fi-FI" sz="1620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82696" y="3689406"/>
            <a:ext cx="2247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ts val="6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ts val="4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ts val="4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ts val="4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ts val="3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1800" dirty="0" err="1">
                <a:solidFill>
                  <a:srgbClr val="0041AD"/>
                </a:solidFill>
                <a:latin typeface="BellGothic BT" pitchFamily="34" charset="0"/>
              </a:rPr>
              <a:t>Affect</a:t>
            </a:r>
            <a:r>
              <a:rPr lang="fi-FI" altLang="fi-FI" sz="1800" dirty="0">
                <a:solidFill>
                  <a:srgbClr val="0041AD"/>
                </a:solidFill>
                <a:latin typeface="BellGothic BT" pitchFamily="34" charset="0"/>
              </a:rPr>
              <a:t> and </a:t>
            </a:r>
            <a:r>
              <a:rPr lang="fi-FI" altLang="fi-FI" sz="1800" dirty="0" err="1">
                <a:solidFill>
                  <a:srgbClr val="0041AD"/>
                </a:solidFill>
                <a:latin typeface="BellGothic BT" pitchFamily="34" charset="0"/>
              </a:rPr>
              <a:t>sense</a:t>
            </a:r>
            <a:r>
              <a:rPr lang="fi-FI" altLang="fi-FI" sz="1800" dirty="0">
                <a:solidFill>
                  <a:srgbClr val="0041AD"/>
                </a:solidFill>
                <a:latin typeface="BellGothic BT" pitchFamily="34" charset="0"/>
              </a:rPr>
              <a:t> </a:t>
            </a:r>
            <a:r>
              <a:rPr lang="fi-FI" altLang="fi-FI" sz="1800" dirty="0" err="1">
                <a:solidFill>
                  <a:srgbClr val="0041AD"/>
                </a:solidFill>
                <a:latin typeface="BellGothic BT" pitchFamily="34" charset="0"/>
              </a:rPr>
              <a:t>the</a:t>
            </a:r>
            <a:r>
              <a:rPr lang="fi-FI" altLang="fi-FI" sz="1800" dirty="0">
                <a:solidFill>
                  <a:srgbClr val="0041AD"/>
                </a:solidFill>
                <a:latin typeface="BellGothic BT" pitchFamily="34" charset="0"/>
              </a:rPr>
              <a:t> </a:t>
            </a:r>
            <a:r>
              <a:rPr lang="fi-FI" altLang="fi-FI" sz="1800" dirty="0" err="1">
                <a:solidFill>
                  <a:srgbClr val="0041AD"/>
                </a:solidFill>
                <a:latin typeface="BellGothic BT" pitchFamily="34" charset="0"/>
              </a:rPr>
              <a:t>physical</a:t>
            </a:r>
            <a:r>
              <a:rPr lang="fi-FI" altLang="fi-FI" sz="1800" dirty="0">
                <a:solidFill>
                  <a:srgbClr val="0041AD"/>
                </a:solidFill>
                <a:latin typeface="BellGothic BT" pitchFamily="34" charset="0"/>
              </a:rPr>
              <a:t> </a:t>
            </a:r>
            <a:r>
              <a:rPr lang="fi-FI" altLang="fi-FI" sz="1800" dirty="0" err="1">
                <a:solidFill>
                  <a:srgbClr val="0041AD"/>
                </a:solidFill>
                <a:latin typeface="BellGothic BT" pitchFamily="34" charset="0"/>
              </a:rPr>
              <a:t>world</a:t>
            </a:r>
            <a:endParaRPr lang="en-GB" altLang="fi-FI" sz="1800" dirty="0">
              <a:solidFill>
                <a:srgbClr val="0041AD"/>
              </a:solidFill>
              <a:latin typeface="BellGothic BT" pitchFamily="34" charset="0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282697" y="2743212"/>
            <a:ext cx="3957637" cy="800100"/>
          </a:xfrm>
          <a:prstGeom prst="rect">
            <a:avLst/>
          </a:prstGeom>
          <a:noFill/>
          <a:ln w="57150">
            <a:solidFill>
              <a:srgbClr val="FC202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en-GB">
              <a:latin typeface="Times New Roman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82697" y="1678142"/>
            <a:ext cx="3957637" cy="800100"/>
          </a:xfrm>
          <a:prstGeom prst="rect">
            <a:avLst/>
          </a:prstGeom>
          <a:noFill/>
          <a:ln w="57150">
            <a:solidFill>
              <a:srgbClr val="FC202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en-GB"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977501" y="2475546"/>
            <a:ext cx="2088833" cy="62865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fi-FI" sz="2160" dirty="0" err="1">
                <a:solidFill>
                  <a:schemeClr val="bg1"/>
                </a:solidFill>
                <a:latin typeface="BellGothic BT" pitchFamily="34" charset="0"/>
              </a:rPr>
              <a:t>Communication</a:t>
            </a:r>
            <a:endParaRPr lang="en-GB" sz="2160" dirty="0">
              <a:solidFill>
                <a:schemeClr val="bg1"/>
              </a:solidFill>
              <a:latin typeface="BellGothic BT" pitchFamily="34" charset="0"/>
            </a:endParaRPr>
          </a:p>
          <a:p>
            <a:pPr>
              <a:defRPr/>
            </a:pPr>
            <a:r>
              <a:rPr lang="en-GB" sz="2160" dirty="0">
                <a:solidFill>
                  <a:schemeClr val="bg1"/>
                </a:solidFill>
                <a:latin typeface="BellGothic BT" pitchFamily="34" charset="0"/>
              </a:rPr>
              <a:t>(Bus, </a:t>
            </a:r>
            <a:r>
              <a:rPr lang="en-GB" sz="2160" dirty="0" err="1">
                <a:solidFill>
                  <a:schemeClr val="bg1"/>
                </a:solidFill>
                <a:latin typeface="BellGothic BT" pitchFamily="34" charset="0"/>
              </a:rPr>
              <a:t>IoT</a:t>
            </a:r>
            <a:r>
              <a:rPr lang="en-GB" sz="2160" dirty="0">
                <a:solidFill>
                  <a:schemeClr val="bg1"/>
                </a:solidFill>
                <a:latin typeface="BellGothic BT" pitchFamily="34" charset="0"/>
              </a:rPr>
              <a:t>, 5G)</a:t>
            </a:r>
            <a:endParaRPr lang="fi-FI" sz="2160" dirty="0">
              <a:solidFill>
                <a:schemeClr val="bg1"/>
              </a:solidFill>
              <a:latin typeface="BellGothic BT" pitchFamily="34" charset="0"/>
            </a:endParaRPr>
          </a:p>
        </p:txBody>
      </p:sp>
      <p:cxnSp>
        <p:nvCxnSpPr>
          <p:cNvPr id="50" name="AutoShape 15"/>
          <p:cNvCxnSpPr>
            <a:cxnSpLocks noChangeShapeType="1"/>
            <a:stCxn id="10" idx="2"/>
            <a:endCxn id="43" idx="2"/>
          </p:cNvCxnSpPr>
          <p:nvPr/>
        </p:nvCxnSpPr>
        <p:spPr bwMode="auto">
          <a:xfrm rot="5400000" flipH="1" flipV="1">
            <a:off x="6568131" y="2453207"/>
            <a:ext cx="802796" cy="2104775"/>
          </a:xfrm>
          <a:prstGeom prst="bentConnector3">
            <a:avLst>
              <a:gd name="adj1" fmla="val -28475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5"/>
          <p:cNvCxnSpPr>
            <a:cxnSpLocks noChangeShapeType="1"/>
            <a:stCxn id="43" idx="0"/>
            <a:endCxn id="11" idx="2"/>
          </p:cNvCxnSpPr>
          <p:nvPr/>
        </p:nvCxnSpPr>
        <p:spPr bwMode="auto">
          <a:xfrm rot="5400000" flipH="1" flipV="1">
            <a:off x="7741330" y="2194958"/>
            <a:ext cx="561177" cy="127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>
          <a:xfrm flipH="1">
            <a:off x="8584836" y="3104196"/>
            <a:ext cx="1" cy="1377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29973" y="4535643"/>
            <a:ext cx="1314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systems and machines</a:t>
            </a:r>
            <a:endParaRPr lang="fi-FI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3B5601-6CC5-4A88-B8B7-440CD7C26FC6}"/>
              </a:ext>
            </a:extLst>
          </p:cNvPr>
          <p:cNvSpPr/>
          <p:nvPr/>
        </p:nvSpPr>
        <p:spPr>
          <a:xfrm>
            <a:off x="4981036" y="2106689"/>
            <a:ext cx="4271483" cy="1289342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59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4C89C7-9E54-4F47-9580-52DE1BBB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709273"/>
            <a:ext cx="4392488" cy="2459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Computing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</p:spPr>
        <p:txBody>
          <a:bodyPr/>
          <a:lstStyle/>
          <a:p>
            <a:r>
              <a:rPr lang="fi-FI" dirty="0"/>
              <a:t>Raspberry </a:t>
            </a:r>
            <a:r>
              <a:rPr lang="fi-FI" dirty="0" err="1"/>
              <a:t>Pi</a:t>
            </a:r>
            <a:r>
              <a:rPr lang="fi-FI" dirty="0"/>
              <a:t> 3 - 30 $</a:t>
            </a:r>
          </a:p>
          <a:p>
            <a:pPr lvl="2"/>
            <a:r>
              <a:rPr lang="fi-FI" dirty="0"/>
              <a:t>Same SoC as in </a:t>
            </a:r>
            <a:r>
              <a:rPr lang="fi-FI" dirty="0" err="1"/>
              <a:t>Raspberry</a:t>
            </a:r>
            <a:r>
              <a:rPr lang="fi-FI" dirty="0"/>
              <a:t> </a:t>
            </a:r>
            <a:r>
              <a:rPr lang="fi-FI" dirty="0" err="1"/>
              <a:t>Pi</a:t>
            </a:r>
            <a:r>
              <a:rPr lang="fi-FI" dirty="0"/>
              <a:t> 3</a:t>
            </a:r>
          </a:p>
          <a:p>
            <a:pPr lvl="3"/>
            <a:r>
              <a:rPr lang="fi-FI" dirty="0"/>
              <a:t>1,2 GHz, 1GB RAM</a:t>
            </a:r>
          </a:p>
          <a:p>
            <a:pPr lvl="2"/>
            <a:r>
              <a:rPr lang="fi-FI" dirty="0"/>
              <a:t>4 GB flash memory</a:t>
            </a:r>
          </a:p>
          <a:p>
            <a:pPr lvl="2"/>
            <a:r>
              <a:rPr lang="fi-FI" dirty="0"/>
              <a:t>SODIMM connector</a:t>
            </a:r>
          </a:p>
          <a:p>
            <a:r>
              <a:rPr lang="fi-FI" dirty="0"/>
              <a:t>Intel Edison – 50 $</a:t>
            </a:r>
          </a:p>
          <a:p>
            <a:pPr lvl="2"/>
            <a:r>
              <a:rPr lang="fi-FI" dirty="0"/>
              <a:t>500 MHz Atom, 512 MB RAM</a:t>
            </a:r>
          </a:p>
          <a:p>
            <a:pPr lvl="2"/>
            <a:r>
              <a:rPr lang="fi-FI" dirty="0"/>
              <a:t>Integrated microcontroller</a:t>
            </a:r>
          </a:p>
          <a:p>
            <a:pPr lvl="2"/>
            <a:r>
              <a:rPr lang="fi-FI" dirty="0"/>
              <a:t>4 GB flash</a:t>
            </a:r>
          </a:p>
          <a:p>
            <a:pPr lvl="2"/>
            <a:r>
              <a:rPr lang="fi-FI" dirty="0"/>
              <a:t>Wifi, Bluetooth, 40 GPIO</a:t>
            </a:r>
          </a:p>
          <a:p>
            <a:pPr lvl="2"/>
            <a:r>
              <a:rPr lang="fi-FI" dirty="0"/>
              <a:t>Linux, Arduino, C/C++, Python…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30</a:t>
            </a:fld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7045" r="4324" b="12774"/>
          <a:stretch/>
        </p:blipFill>
        <p:spPr>
          <a:xfrm>
            <a:off x="4932040" y="2785492"/>
            <a:ext cx="3672408" cy="278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70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Graphics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5759870" cy="3336083"/>
          </a:xfrm>
        </p:spPr>
        <p:txBody>
          <a:bodyPr/>
          <a:lstStyle/>
          <a:p>
            <a:r>
              <a:rPr lang="fi-FI" dirty="0"/>
              <a:t>CPU – a 1-8 cores, GPU – thousands of cores</a:t>
            </a:r>
          </a:p>
          <a:p>
            <a:pPr lvl="2"/>
            <a:r>
              <a:rPr lang="fi-FI" dirty="0"/>
              <a:t>Efficient </a:t>
            </a:r>
            <a:r>
              <a:rPr lang="fi-FI" dirty="0" err="1"/>
              <a:t>parallel</a:t>
            </a:r>
            <a:r>
              <a:rPr lang="fi-FI" dirty="0"/>
              <a:t> </a:t>
            </a:r>
            <a:r>
              <a:rPr lang="fi-FI" dirty="0" err="1"/>
              <a:t>processing</a:t>
            </a:r>
            <a:endParaRPr lang="fi-FI" dirty="0"/>
          </a:p>
          <a:p>
            <a:pPr lvl="2"/>
            <a:r>
              <a:rPr lang="fi-FI" dirty="0"/>
              <a:t>Non-</a:t>
            </a:r>
            <a:r>
              <a:rPr lang="fi-FI" dirty="0" err="1"/>
              <a:t>regressive</a:t>
            </a:r>
            <a:r>
              <a:rPr lang="fi-FI" dirty="0"/>
              <a:t> </a:t>
            </a:r>
            <a:r>
              <a:rPr lang="fi-FI" dirty="0" err="1"/>
              <a:t>simulations</a:t>
            </a:r>
            <a:r>
              <a:rPr lang="fi-FI" dirty="0"/>
              <a:t>,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, </a:t>
            </a:r>
            <a:r>
              <a:rPr lang="fi-FI" dirty="0" err="1"/>
              <a:t>neural</a:t>
            </a:r>
            <a:r>
              <a:rPr lang="fi-FI" dirty="0"/>
              <a:t> </a:t>
            </a:r>
            <a:r>
              <a:rPr lang="fi-FI" dirty="0" err="1"/>
              <a:t>networks</a:t>
            </a:r>
            <a:endParaRPr lang="fi-FI" dirty="0"/>
          </a:p>
          <a:p>
            <a:r>
              <a:rPr lang="fi-FI" dirty="0"/>
              <a:t>Fast </a:t>
            </a:r>
            <a:r>
              <a:rPr lang="fi-FI" dirty="0" err="1"/>
              <a:t>floating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 calculations</a:t>
            </a:r>
          </a:p>
          <a:p>
            <a:pPr lvl="2"/>
            <a:r>
              <a:rPr lang="fi-FI" dirty="0"/>
              <a:t>Signal and image 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31</a:t>
            </a:fld>
            <a:endParaRPr lang="fi-F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213" y="1642102"/>
            <a:ext cx="3287354" cy="31855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96136" y="4905085"/>
            <a:ext cx="2770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700" dirty="0"/>
              <a:t>http://www.rugged.com/sites/default/files/High%20Perfomance%20GPGPU%20for%20Embedded%20Systems.pdf</a:t>
            </a:r>
          </a:p>
        </p:txBody>
      </p:sp>
    </p:spTree>
    <p:extLst>
      <p:ext uri="{BB962C8B-B14F-4D97-AF65-F5344CB8AC3E}">
        <p14:creationId xmlns:p14="http://schemas.microsoft.com/office/powerpoint/2010/main" val="219900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12" y="1208619"/>
            <a:ext cx="4261606" cy="2258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FPGA – </a:t>
            </a:r>
            <a:r>
              <a:rPr lang="fi-FI" dirty="0" err="1"/>
              <a:t>field</a:t>
            </a:r>
            <a:r>
              <a:rPr lang="fi-FI" dirty="0"/>
              <a:t> </a:t>
            </a:r>
            <a:r>
              <a:rPr lang="fi-FI" dirty="0" err="1"/>
              <a:t>programmable</a:t>
            </a:r>
            <a:r>
              <a:rPr lang="fi-FI" dirty="0"/>
              <a:t> </a:t>
            </a:r>
            <a:r>
              <a:rPr lang="fi-FI" dirty="0" err="1"/>
              <a:t>gate</a:t>
            </a:r>
            <a:r>
              <a:rPr lang="fi-FI" dirty="0"/>
              <a:t> </a:t>
            </a:r>
            <a:r>
              <a:rPr lang="fi-FI" dirty="0" err="1"/>
              <a:t>array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dirty="0"/>
              <a:t>Hardware implementation, no software</a:t>
            </a:r>
          </a:p>
          <a:p>
            <a:pPr lvl="2"/>
            <a:r>
              <a:rPr lang="fi-FI"/>
              <a:t>Programmatically reconfigurable </a:t>
            </a:r>
            <a:r>
              <a:rPr lang="fi-FI" dirty="0"/>
              <a:t>logic circuit</a:t>
            </a:r>
          </a:p>
          <a:p>
            <a:r>
              <a:rPr lang="fi-FI" dirty="0"/>
              <a:t>Parallel processing</a:t>
            </a:r>
          </a:p>
          <a:p>
            <a:r>
              <a:rPr lang="fi-FI" dirty="0"/>
              <a:t>Very fast response time (&lt;µs)</a:t>
            </a:r>
          </a:p>
          <a:p>
            <a:r>
              <a:rPr lang="fi-FI" dirty="0"/>
              <a:t>High performance per watt</a:t>
            </a:r>
          </a:p>
          <a:p>
            <a:r>
              <a:rPr lang="fi-FI" dirty="0"/>
              <a:t>Hardware Description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32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5982489" y="1154704"/>
            <a:ext cx="17684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800" dirty="0"/>
              <a:t>http://www.ni.com/tutorial/6097/en/</a:t>
            </a:r>
          </a:p>
        </p:txBody>
      </p:sp>
      <p:sp>
        <p:nvSpPr>
          <p:cNvPr id="8" name="Rectangle 7"/>
          <p:cNvSpPr/>
          <p:nvPr/>
        </p:nvSpPr>
        <p:spPr>
          <a:xfrm>
            <a:off x="5382649" y="5525941"/>
            <a:ext cx="19976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800" dirty="0"/>
              <a:t>https://www.adafruit.com/products/1553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12" y="3258007"/>
            <a:ext cx="3024336" cy="22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77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Digital communication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5524500" y="5149850"/>
            <a:ext cx="3619500" cy="155575"/>
          </a:xfrm>
        </p:spPr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524500" y="5305425"/>
            <a:ext cx="3619500" cy="134938"/>
          </a:xfrm>
        </p:spPr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921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Parallel</a:t>
            </a:r>
            <a:r>
              <a:rPr lang="fi-FI" dirty="0"/>
              <a:t> </a:t>
            </a:r>
            <a:r>
              <a:rPr lang="fi-FI" dirty="0" err="1"/>
              <a:t>vs</a:t>
            </a:r>
            <a:r>
              <a:rPr lang="fi-FI" dirty="0"/>
              <a:t> </a:t>
            </a:r>
            <a:r>
              <a:rPr lang="fi-FI" dirty="0" err="1"/>
              <a:t>serial</a:t>
            </a:r>
            <a:r>
              <a:rPr lang="fi-FI" dirty="0"/>
              <a:t> </a:t>
            </a:r>
            <a:r>
              <a:rPr lang="fi-FI" dirty="0" err="1"/>
              <a:t>communication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5039790" cy="3336083"/>
          </a:xfrm>
        </p:spPr>
        <p:txBody>
          <a:bodyPr/>
          <a:lstStyle/>
          <a:p>
            <a:r>
              <a:rPr lang="fi-FI" dirty="0"/>
              <a:t>Parallel</a:t>
            </a:r>
          </a:p>
          <a:p>
            <a:pPr lvl="2"/>
            <a:r>
              <a:rPr lang="fi-FI" dirty="0"/>
              <a:t>Bits transmitted simultaneously in parallel wires</a:t>
            </a:r>
          </a:p>
          <a:p>
            <a:endParaRPr lang="fi-FI" dirty="0"/>
          </a:p>
          <a:p>
            <a:r>
              <a:rPr lang="fi-FI" dirty="0"/>
              <a:t>Serial</a:t>
            </a:r>
          </a:p>
          <a:p>
            <a:pPr lvl="2"/>
            <a:r>
              <a:rPr lang="fi-FI" dirty="0"/>
              <a:t>Bits sequentially in the same 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34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5793013" y="4477975"/>
            <a:ext cx="259228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800" b="1" dirty="0"/>
              <a:t>http://en.wikipedia.org/wiki/Parallel_communication</a:t>
            </a:r>
          </a:p>
        </p:txBody>
      </p:sp>
      <p:pic>
        <p:nvPicPr>
          <p:cNvPr id="5122" name="Picture 2" descr="X:\T203\education\kon41\Kurssit\3140\2014-2015 Autumn\Lectures\11. Digital control devices\Kuvat\Parallel_and_Serial_Transmiss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13284"/>
            <a:ext cx="3306122" cy="353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540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Serial and </a:t>
            </a:r>
            <a:r>
              <a:rPr lang="fi-FI" dirty="0" err="1"/>
              <a:t>parallel</a:t>
            </a:r>
            <a:r>
              <a:rPr lang="fi-FI" dirty="0"/>
              <a:t> </a:t>
            </a:r>
            <a:r>
              <a:rPr lang="fi-FI" dirty="0" err="1"/>
              <a:t>buses</a:t>
            </a:r>
            <a:endParaRPr lang="fi-FI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dirty="0"/>
              <a:t>Serial</a:t>
            </a:r>
          </a:p>
          <a:p>
            <a:pPr lvl="2"/>
            <a:r>
              <a:rPr lang="fi-FI" dirty="0"/>
              <a:t>USB (Universal Serial Bus)</a:t>
            </a:r>
          </a:p>
          <a:p>
            <a:pPr lvl="2"/>
            <a:r>
              <a:rPr lang="fi-FI" dirty="0"/>
              <a:t>Ethernet</a:t>
            </a:r>
          </a:p>
          <a:p>
            <a:pPr lvl="2"/>
            <a:r>
              <a:rPr lang="fi-FI" dirty="0"/>
              <a:t>PCI-e, SATA</a:t>
            </a:r>
          </a:p>
          <a:p>
            <a:pPr lvl="2"/>
            <a:r>
              <a:rPr lang="fi-FI" dirty="0"/>
              <a:t>RS-232</a:t>
            </a:r>
          </a:p>
          <a:p>
            <a:pPr lvl="2"/>
            <a:r>
              <a:rPr lang="fi-FI" dirty="0"/>
              <a:t>I</a:t>
            </a:r>
            <a:r>
              <a:rPr lang="fi-FI" baseline="30000" dirty="0"/>
              <a:t>2</a:t>
            </a:r>
            <a:r>
              <a:rPr lang="fi-FI" dirty="0"/>
              <a:t>C, SPI</a:t>
            </a:r>
          </a:p>
          <a:p>
            <a:pPr lvl="2"/>
            <a:r>
              <a:rPr lang="en-US" dirty="0"/>
              <a:t>CAN, </a:t>
            </a:r>
            <a:r>
              <a:rPr lang="en-US" dirty="0" err="1"/>
              <a:t>Profibus</a:t>
            </a:r>
            <a:r>
              <a:rPr lang="en-US" dirty="0"/>
              <a:t>, Fieldbus foundation, AS-interface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i-FI" dirty="0"/>
              <a:t>Parallel</a:t>
            </a:r>
          </a:p>
          <a:p>
            <a:pPr lvl="2"/>
            <a:r>
              <a:rPr lang="fi-FI" dirty="0"/>
              <a:t>PCI</a:t>
            </a:r>
          </a:p>
          <a:p>
            <a:pPr lvl="2"/>
            <a:r>
              <a:rPr lang="fi-FI" dirty="0"/>
              <a:t>SCSI</a:t>
            </a:r>
          </a:p>
          <a:p>
            <a:pPr lvl="2"/>
            <a:r>
              <a:rPr lang="fi-FI" dirty="0"/>
              <a:t>IDE</a:t>
            </a:r>
          </a:p>
          <a:p>
            <a:pPr lvl="2"/>
            <a:r>
              <a:rPr lang="fi-FI" dirty="0"/>
              <a:t>Printer 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1555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RS-232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known</a:t>
            </a:r>
            <a:r>
              <a:rPr lang="fi-FI" dirty="0"/>
              <a:t> as ”Serial </a:t>
            </a:r>
            <a:r>
              <a:rPr lang="fi-FI" dirty="0" err="1"/>
              <a:t>bus</a:t>
            </a:r>
            <a:r>
              <a:rPr lang="fi-FI" dirty="0"/>
              <a:t>”</a:t>
            </a:r>
          </a:p>
          <a:p>
            <a:r>
              <a:rPr lang="fi-FI" dirty="0"/>
              <a:t>Voltage level 3-15 V</a:t>
            </a:r>
          </a:p>
          <a:p>
            <a:pPr lvl="2"/>
            <a:r>
              <a:rPr lang="fi-FI" dirty="0"/>
              <a:t>Negative = 1</a:t>
            </a:r>
          </a:p>
          <a:p>
            <a:pPr lvl="2"/>
            <a:r>
              <a:rPr lang="fi-FI" dirty="0"/>
              <a:t>Positive = 0</a:t>
            </a:r>
          </a:p>
          <a:p>
            <a:pPr lvl="2"/>
            <a:r>
              <a:rPr lang="fi-FI" dirty="0"/>
              <a:t>Also TTL (0-5 V)</a:t>
            </a:r>
          </a:p>
          <a:p>
            <a:r>
              <a:rPr lang="fi-FI" dirty="0"/>
              <a:t>&lt; 0.5 Mbit/s</a:t>
            </a: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36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4716016" y="4945732"/>
            <a:ext cx="32268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800" b="1" dirty="0"/>
              <a:t>https://learn.sparkfun.com/tutorials/serial-communication</a:t>
            </a:r>
          </a:p>
        </p:txBody>
      </p:sp>
      <p:pic>
        <p:nvPicPr>
          <p:cNvPr id="6147" name="Picture 3" descr="X:\T203\education\kon41\Kurssit\3140\2014-2015 Autumn\Lectures\11. Digital control devices\Kuvat\50e1ce8bce395fb62b0000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128"/>
            <a:ext cx="1944216" cy="117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X:\T203\education\kon41\Kurssit\3140\2014-2015 Autumn\Lectures\11. Digital control devices\Kuvat\2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61356"/>
            <a:ext cx="4856409" cy="175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X:\T203\education\kon41\Kurssit\3140\2014-2015 Autumn\Lectures\11. Digital control devices\Kuvat\TT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716" y="3433564"/>
            <a:ext cx="6247756" cy="113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262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Field buses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dirty="0"/>
              <a:t>AS-Interface</a:t>
            </a:r>
          </a:p>
          <a:p>
            <a:r>
              <a:rPr lang="fi-FI" dirty="0"/>
              <a:t>Modbus</a:t>
            </a:r>
          </a:p>
          <a:p>
            <a:r>
              <a:rPr lang="fi-FI" dirty="0"/>
              <a:t>Foundation Fieldbus</a:t>
            </a:r>
          </a:p>
          <a:p>
            <a:r>
              <a:rPr lang="fi-FI"/>
              <a:t>Profibus/Profinet</a:t>
            </a:r>
            <a:endParaRPr lang="fi-FI" dirty="0"/>
          </a:p>
          <a:p>
            <a:r>
              <a:rPr lang="fi-FI" dirty="0"/>
              <a:t>Interbus</a:t>
            </a:r>
          </a:p>
          <a:p>
            <a:r>
              <a:rPr lang="fi-FI" dirty="0"/>
              <a:t>EtherCAT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0871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X:\T203\education\kon41\Kurssit\3140\2014-2015 Autumn\Lectures\11. Digital control devices\Kuvat\fast-precise-scalable-system-integrated-measurement-technolog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" y="985292"/>
            <a:ext cx="4936159" cy="277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Example</a:t>
            </a:r>
            <a:r>
              <a:rPr lang="fi-FI" dirty="0"/>
              <a:t>: </a:t>
            </a:r>
            <a:r>
              <a:rPr lang="fi-FI" dirty="0" err="1"/>
              <a:t>EtherCAT</a:t>
            </a:r>
            <a:r>
              <a:rPr lang="fi-FI" dirty="0"/>
              <a:t> </a:t>
            </a:r>
            <a:r>
              <a:rPr lang="fi-FI" dirty="0" err="1"/>
              <a:t>bus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38</a:t>
            </a:fld>
            <a:endParaRPr lang="fi-FI"/>
          </a:p>
        </p:txBody>
      </p:sp>
      <p:pic>
        <p:nvPicPr>
          <p:cNvPr id="2050" name="Picture 2" descr="X:\T203\education\kon41\Kurssit\3140\2014-2015 Autumn\Lectures\11. Digital control devices\Kuvat\xfc-extreme-fast-control-technolog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1755697"/>
            <a:ext cx="5299185" cy="297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4440" y="4607567"/>
            <a:ext cx="14401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800" b="1" dirty="0"/>
              <a:t>http://beckhoff.com/</a:t>
            </a:r>
          </a:p>
        </p:txBody>
      </p:sp>
    </p:spTree>
    <p:extLst>
      <p:ext uri="{BB962C8B-B14F-4D97-AF65-F5344CB8AC3E}">
        <p14:creationId xmlns:p14="http://schemas.microsoft.com/office/powerpoint/2010/main" val="3021900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985292"/>
            <a:ext cx="6089526" cy="315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Industrial </a:t>
            </a:r>
            <a:r>
              <a:rPr lang="fi-FI" dirty="0" err="1"/>
              <a:t>wireless</a:t>
            </a:r>
            <a:r>
              <a:rPr lang="fi-FI" dirty="0"/>
              <a:t> </a:t>
            </a:r>
            <a:r>
              <a:rPr lang="fi-FI" dirty="0" err="1"/>
              <a:t>communication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43700" y="894823"/>
            <a:ext cx="8207374" cy="3336083"/>
          </a:xfrm>
        </p:spPr>
        <p:txBody>
          <a:bodyPr/>
          <a:lstStyle/>
          <a:p>
            <a:r>
              <a:rPr lang="fi-FI" dirty="0"/>
              <a:t>”</a:t>
            </a:r>
            <a:r>
              <a:rPr lang="fi-FI" dirty="0" err="1"/>
              <a:t>Generic</a:t>
            </a:r>
            <a:r>
              <a:rPr lang="fi-FI" dirty="0"/>
              <a:t> RF”</a:t>
            </a:r>
          </a:p>
          <a:p>
            <a:pPr lvl="2"/>
            <a:r>
              <a:rPr lang="fi-FI" dirty="0"/>
              <a:t>&lt;1 GHz</a:t>
            </a:r>
          </a:p>
          <a:p>
            <a:r>
              <a:rPr lang="fi-FI" dirty="0"/>
              <a:t>Bluetooth</a:t>
            </a:r>
          </a:p>
          <a:p>
            <a:pPr lvl="2"/>
            <a:r>
              <a:rPr lang="fi-FI" dirty="0"/>
              <a:t>2,4-2,5 GHz</a:t>
            </a:r>
          </a:p>
          <a:p>
            <a:r>
              <a:rPr lang="fi-FI" dirty="0" err="1"/>
              <a:t>Wifi</a:t>
            </a:r>
            <a:endParaRPr lang="fi-FI" dirty="0"/>
          </a:p>
          <a:p>
            <a:pPr lvl="2"/>
            <a:r>
              <a:rPr lang="fi-FI" dirty="0"/>
              <a:t>2,4-5 GHz</a:t>
            </a:r>
          </a:p>
          <a:p>
            <a:r>
              <a:rPr lang="fi-FI" dirty="0"/>
              <a:t>IEEE 802.15.4</a:t>
            </a:r>
          </a:p>
          <a:p>
            <a:pPr lvl="2"/>
            <a:r>
              <a:rPr lang="fi-FI" dirty="0"/>
              <a:t>2,4 GHz</a:t>
            </a:r>
          </a:p>
          <a:p>
            <a:pPr lvl="2"/>
            <a:r>
              <a:rPr lang="fi-FI" dirty="0"/>
              <a:t>Wireless HART</a:t>
            </a:r>
            <a:br>
              <a:rPr lang="fi-FI" dirty="0"/>
            </a:br>
            <a:r>
              <a:rPr lang="fi-FI" dirty="0"/>
              <a:t>Zigbee, ISA100.11a</a:t>
            </a:r>
          </a:p>
          <a:p>
            <a:r>
              <a:rPr lang="fi-FI" dirty="0"/>
              <a:t>5G</a:t>
            </a:r>
          </a:p>
          <a:p>
            <a:r>
              <a:rPr lang="fi-FI" dirty="0"/>
              <a:t>RFID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39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5774531" y="4140439"/>
            <a:ext cx="30243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700" b="1" dirty="0"/>
              <a:t>http://www.iestcfa.org/presentations/sies11/keynote_Svensson.pdf</a:t>
            </a:r>
          </a:p>
        </p:txBody>
      </p:sp>
    </p:spTree>
    <p:extLst>
      <p:ext uri="{BB962C8B-B14F-4D97-AF65-F5344CB8AC3E}">
        <p14:creationId xmlns:p14="http://schemas.microsoft.com/office/powerpoint/2010/main" val="288665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Real-time computing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5524500" y="5149850"/>
            <a:ext cx="3619500" cy="155575"/>
          </a:xfrm>
        </p:spPr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524500" y="5305425"/>
            <a:ext cx="3619500" cy="134938"/>
          </a:xfrm>
        </p:spPr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168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dirty="0"/>
              <a:t>Real-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computing</a:t>
            </a:r>
            <a:r>
              <a:rPr lang="fi-FI" dirty="0"/>
              <a:t> is </a:t>
            </a:r>
            <a:r>
              <a:rPr lang="fi-FI" dirty="0" err="1"/>
              <a:t>required</a:t>
            </a:r>
            <a:r>
              <a:rPr lang="fi-FI" dirty="0"/>
              <a:t> for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control</a:t>
            </a:r>
            <a:r>
              <a:rPr lang="fi-FI" dirty="0"/>
              <a:t> </a:t>
            </a:r>
            <a:r>
              <a:rPr lang="fi-FI" dirty="0" err="1"/>
              <a:t>systems</a:t>
            </a:r>
            <a:endParaRPr lang="fi-FI" dirty="0"/>
          </a:p>
          <a:p>
            <a:r>
              <a:rPr lang="fi-FI" dirty="0" err="1"/>
              <a:t>Microcontrollers</a:t>
            </a:r>
            <a:r>
              <a:rPr lang="fi-FI" dirty="0"/>
              <a:t> are for </a:t>
            </a:r>
            <a:r>
              <a:rPr lang="fi-FI" dirty="0" err="1"/>
              <a:t>embedded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 and hobby </a:t>
            </a:r>
            <a:r>
              <a:rPr lang="fi-FI" dirty="0" err="1"/>
              <a:t>stuff</a:t>
            </a:r>
            <a:endParaRPr lang="fi-FI" dirty="0"/>
          </a:p>
          <a:p>
            <a:r>
              <a:rPr lang="fi-FI" dirty="0"/>
              <a:t>PLC is the multipurpose logic tool of industry</a:t>
            </a:r>
          </a:p>
          <a:p>
            <a:pPr lvl="2"/>
            <a:r>
              <a:rPr lang="fi-FI" dirty="0" err="1"/>
              <a:t>Robust</a:t>
            </a:r>
            <a:r>
              <a:rPr lang="fi-FI" dirty="0"/>
              <a:t>, </a:t>
            </a:r>
            <a:r>
              <a:rPr lang="fi-FI" dirty="0" err="1"/>
              <a:t>simple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There</a:t>
            </a:r>
            <a:r>
              <a:rPr lang="fi-FI" dirty="0"/>
              <a:t> is no </a:t>
            </a:r>
            <a:r>
              <a:rPr lang="fi-FI" dirty="0" err="1"/>
              <a:t>universal</a:t>
            </a:r>
            <a:r>
              <a:rPr lang="fi-FI" dirty="0"/>
              <a:t> </a:t>
            </a:r>
            <a:r>
              <a:rPr lang="fi-FI" dirty="0" err="1"/>
              <a:t>digital</a:t>
            </a:r>
            <a:r>
              <a:rPr lang="fi-FI" dirty="0"/>
              <a:t> </a:t>
            </a:r>
            <a:r>
              <a:rPr lang="fi-FI" dirty="0" err="1"/>
              <a:t>communication</a:t>
            </a:r>
            <a:r>
              <a:rPr lang="fi-FI" dirty="0"/>
              <a:t> </a:t>
            </a:r>
            <a:r>
              <a:rPr lang="fi-FI" dirty="0" err="1"/>
              <a:t>standard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industry</a:t>
            </a:r>
            <a:r>
              <a:rPr lang="fi-FI" dirty="0"/>
              <a:t>, </a:t>
            </a:r>
            <a:r>
              <a:rPr lang="fi-FI" dirty="0" err="1"/>
              <a:t>instead</a:t>
            </a:r>
            <a:r>
              <a:rPr lang="fi-FI" dirty="0"/>
              <a:t> </a:t>
            </a:r>
            <a:r>
              <a:rPr lang="fi-FI" dirty="0" err="1"/>
              <a:t>several</a:t>
            </a:r>
            <a:r>
              <a:rPr lang="fi-FI" dirty="0"/>
              <a:t> </a:t>
            </a:r>
            <a:r>
              <a:rPr lang="fi-FI" dirty="0" err="1"/>
              <a:t>competing</a:t>
            </a:r>
            <a:r>
              <a:rPr lang="fi-FI" dirty="0"/>
              <a:t> </a:t>
            </a:r>
            <a:r>
              <a:rPr lang="fi-FI" dirty="0" err="1"/>
              <a:t>standards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future</a:t>
            </a:r>
            <a:r>
              <a:rPr lang="fi-FI" dirty="0"/>
              <a:t> of </a:t>
            </a:r>
            <a:r>
              <a:rPr lang="fi-FI" dirty="0" err="1"/>
              <a:t>wireless</a:t>
            </a:r>
            <a:r>
              <a:rPr lang="fi-FI" dirty="0"/>
              <a:t> </a:t>
            </a:r>
            <a:r>
              <a:rPr lang="fi-FI" dirty="0" err="1"/>
              <a:t>industrial</a:t>
            </a:r>
            <a:r>
              <a:rPr lang="fi-FI" dirty="0"/>
              <a:t> </a:t>
            </a:r>
            <a:r>
              <a:rPr lang="fi-FI" dirty="0" err="1"/>
              <a:t>communication</a:t>
            </a:r>
            <a:r>
              <a:rPr lang="fi-FI" dirty="0"/>
              <a:t>?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1836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0"/>
          </p:nvPr>
        </p:nvSpPr>
        <p:spPr>
          <a:xfrm>
            <a:off x="292329" y="131703"/>
            <a:ext cx="5292403" cy="999574"/>
          </a:xfrm>
        </p:spPr>
        <p:txBody>
          <a:bodyPr/>
          <a:lstStyle/>
          <a:p>
            <a:r>
              <a:rPr lang="en-US" sz="3700" dirty="0"/>
              <a:t>Mechatronic machine - subsystems</a:t>
            </a:r>
            <a:endParaRPr lang="fi-FI" sz="3700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76783" y="1828644"/>
            <a:ext cx="1645920" cy="457200"/>
          </a:xfrm>
          <a:prstGeom prst="flowChartMagneticDrum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fi-FI" dirty="0" err="1">
                <a:solidFill>
                  <a:schemeClr val="bg1"/>
                </a:solidFill>
                <a:latin typeface="BellGothic BT" pitchFamily="34" charset="0"/>
              </a:rPr>
              <a:t>Sensors</a:t>
            </a:r>
            <a:endParaRPr lang="en-GB" dirty="0">
              <a:solidFill>
                <a:schemeClr val="bg1"/>
              </a:solidFill>
              <a:latin typeface="BellGothic BT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76783" y="2914494"/>
            <a:ext cx="1645920" cy="457200"/>
          </a:xfrm>
          <a:prstGeom prst="flowChartMagneticDrum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fi-FI" dirty="0" err="1">
                <a:solidFill>
                  <a:schemeClr val="bg1"/>
                </a:solidFill>
                <a:latin typeface="BellGothic BT" pitchFamily="34" charset="0"/>
              </a:rPr>
              <a:t>Actuators</a:t>
            </a:r>
            <a:endParaRPr lang="en-GB" dirty="0">
              <a:solidFill>
                <a:schemeClr val="bg1"/>
              </a:solidFill>
              <a:latin typeface="BellGothic BT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75644" y="1828644"/>
            <a:ext cx="1265873" cy="4572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fi-FI" sz="1215" dirty="0" err="1">
                <a:solidFill>
                  <a:schemeClr val="bg1"/>
                </a:solidFill>
                <a:latin typeface="BellGothic BT" pitchFamily="34" charset="0"/>
              </a:rPr>
              <a:t>Signal</a:t>
            </a:r>
            <a:endParaRPr lang="fi-FI" sz="1215" dirty="0">
              <a:solidFill>
                <a:schemeClr val="bg1"/>
              </a:solidFill>
              <a:latin typeface="BellGothic BT" pitchFamily="34" charset="0"/>
            </a:endParaRPr>
          </a:p>
          <a:p>
            <a:pPr>
              <a:defRPr/>
            </a:pPr>
            <a:r>
              <a:rPr lang="fi-FI" sz="1215" dirty="0" err="1">
                <a:solidFill>
                  <a:schemeClr val="bg1"/>
                </a:solidFill>
                <a:latin typeface="BellGothic BT" pitchFamily="34" charset="0"/>
              </a:rPr>
              <a:t>processing</a:t>
            </a:r>
            <a:endParaRPr lang="en-GB" sz="1215" dirty="0">
              <a:solidFill>
                <a:schemeClr val="bg1"/>
              </a:solidFill>
              <a:latin typeface="BellGothic BT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75644" y="2914494"/>
            <a:ext cx="1265873" cy="4572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fi-FI" sz="1215" dirty="0">
                <a:solidFill>
                  <a:schemeClr val="bg1"/>
                </a:solidFill>
                <a:latin typeface="BellGothic BT" pitchFamily="34" charset="0"/>
              </a:rPr>
              <a:t>Controller</a:t>
            </a:r>
            <a:endParaRPr lang="en-GB" sz="1215" dirty="0">
              <a:solidFill>
                <a:schemeClr val="bg1"/>
              </a:solidFill>
              <a:latin typeface="BellGothic BT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89194" y="1049492"/>
            <a:ext cx="1455896" cy="28575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fi-FI" sz="2160" dirty="0" err="1">
                <a:solidFill>
                  <a:schemeClr val="bg1"/>
                </a:solidFill>
                <a:latin typeface="BellGothic BT" pitchFamily="34" charset="0"/>
              </a:rPr>
              <a:t>Controlling</a:t>
            </a:r>
            <a:endParaRPr lang="fi-FI" sz="2160" dirty="0">
              <a:solidFill>
                <a:schemeClr val="bg1"/>
              </a:solidFill>
              <a:latin typeface="BellGothic BT" pitchFamily="34" charset="0"/>
            </a:endParaRPr>
          </a:p>
          <a:p>
            <a:pPr>
              <a:defRPr/>
            </a:pPr>
            <a:r>
              <a:rPr lang="fi-FI" sz="2160" dirty="0" err="1">
                <a:solidFill>
                  <a:schemeClr val="bg1"/>
                </a:solidFill>
                <a:latin typeface="BellGothic BT" pitchFamily="34" charset="0"/>
              </a:rPr>
              <a:t>computer</a:t>
            </a:r>
            <a:endParaRPr lang="en-GB" sz="216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77501" y="1285719"/>
            <a:ext cx="2088833" cy="62865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fi-FI" sz="2160" dirty="0">
                <a:solidFill>
                  <a:schemeClr val="bg1"/>
                </a:solidFill>
                <a:latin typeface="BellGothic BT" pitchFamily="34" charset="0"/>
              </a:rPr>
              <a:t>User </a:t>
            </a:r>
            <a:r>
              <a:rPr lang="fi-FI" sz="2160" dirty="0" err="1">
                <a:solidFill>
                  <a:schemeClr val="bg1"/>
                </a:solidFill>
                <a:latin typeface="BellGothic BT" pitchFamily="34" charset="0"/>
              </a:rPr>
              <a:t>Interface</a:t>
            </a:r>
            <a:endParaRPr lang="en-GB" sz="2160" dirty="0">
              <a:solidFill>
                <a:schemeClr val="bg1"/>
              </a:solidFill>
              <a:latin typeface="BellGothic BT" pitchFamily="34" charset="0"/>
            </a:endParaRPr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>
            <a:off x="2096986" y="2057244"/>
            <a:ext cx="685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4"/>
          <p:cNvCxnSpPr>
            <a:cxnSpLocks noChangeShapeType="1"/>
          </p:cNvCxnSpPr>
          <p:nvPr/>
        </p:nvCxnSpPr>
        <p:spPr bwMode="auto">
          <a:xfrm flipH="1">
            <a:off x="2096986" y="3143094"/>
            <a:ext cx="685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5"/>
          <p:cNvCxnSpPr>
            <a:cxnSpLocks noChangeShapeType="1"/>
            <a:stCxn id="10" idx="0"/>
            <a:endCxn id="11" idx="0"/>
          </p:cNvCxnSpPr>
          <p:nvPr/>
        </p:nvCxnSpPr>
        <p:spPr bwMode="auto">
          <a:xfrm rot="16200000" flipH="1">
            <a:off x="6851416" y="115219"/>
            <a:ext cx="236227" cy="2104775"/>
          </a:xfrm>
          <a:prstGeom prst="bentConnector3">
            <a:avLst>
              <a:gd name="adj1" fmla="val -96771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6"/>
          <p:cNvCxnSpPr>
            <a:cxnSpLocks noChangeShapeType="1"/>
            <a:stCxn id="6" idx="3"/>
            <a:endCxn id="10" idx="1"/>
          </p:cNvCxnSpPr>
          <p:nvPr/>
        </p:nvCxnSpPr>
        <p:spPr bwMode="auto">
          <a:xfrm>
            <a:off x="4041516" y="2057244"/>
            <a:ext cx="1147678" cy="42099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7"/>
          <p:cNvCxnSpPr>
            <a:cxnSpLocks noChangeShapeType="1"/>
            <a:endCxn id="9" idx="3"/>
          </p:cNvCxnSpPr>
          <p:nvPr/>
        </p:nvCxnSpPr>
        <p:spPr bwMode="auto">
          <a:xfrm rot="10800000">
            <a:off x="4041516" y="3143096"/>
            <a:ext cx="1147678" cy="20011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43899" y="1600044"/>
            <a:ext cx="2278857" cy="2881786"/>
          </a:xfrm>
          <a:prstGeom prst="rect">
            <a:avLst/>
          </a:prstGeom>
          <a:noFill/>
          <a:ln w="28575">
            <a:solidFill>
              <a:srgbClr val="0041AD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ts val="6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ts val="4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ts val="4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ts val="4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ts val="3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i-FI" altLang="fi-FI" sz="1620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82696" y="3689406"/>
            <a:ext cx="2247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ts val="6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ts val="4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ts val="4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ts val="4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ts val="3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1800" dirty="0" err="1">
                <a:solidFill>
                  <a:srgbClr val="0041AD"/>
                </a:solidFill>
                <a:latin typeface="BellGothic BT" pitchFamily="34" charset="0"/>
              </a:rPr>
              <a:t>Affect</a:t>
            </a:r>
            <a:r>
              <a:rPr lang="fi-FI" altLang="fi-FI" sz="1800" dirty="0">
                <a:solidFill>
                  <a:srgbClr val="0041AD"/>
                </a:solidFill>
                <a:latin typeface="BellGothic BT" pitchFamily="34" charset="0"/>
              </a:rPr>
              <a:t> and </a:t>
            </a:r>
            <a:r>
              <a:rPr lang="fi-FI" altLang="fi-FI" sz="1800" dirty="0" err="1">
                <a:solidFill>
                  <a:srgbClr val="0041AD"/>
                </a:solidFill>
                <a:latin typeface="BellGothic BT" pitchFamily="34" charset="0"/>
              </a:rPr>
              <a:t>sense</a:t>
            </a:r>
            <a:r>
              <a:rPr lang="fi-FI" altLang="fi-FI" sz="1800" dirty="0">
                <a:solidFill>
                  <a:srgbClr val="0041AD"/>
                </a:solidFill>
                <a:latin typeface="BellGothic BT" pitchFamily="34" charset="0"/>
              </a:rPr>
              <a:t> </a:t>
            </a:r>
            <a:r>
              <a:rPr lang="fi-FI" altLang="fi-FI" sz="1800" dirty="0" err="1">
                <a:solidFill>
                  <a:srgbClr val="0041AD"/>
                </a:solidFill>
                <a:latin typeface="BellGothic BT" pitchFamily="34" charset="0"/>
              </a:rPr>
              <a:t>the</a:t>
            </a:r>
            <a:r>
              <a:rPr lang="fi-FI" altLang="fi-FI" sz="1800" dirty="0">
                <a:solidFill>
                  <a:srgbClr val="0041AD"/>
                </a:solidFill>
                <a:latin typeface="BellGothic BT" pitchFamily="34" charset="0"/>
              </a:rPr>
              <a:t> </a:t>
            </a:r>
            <a:r>
              <a:rPr lang="fi-FI" altLang="fi-FI" sz="1800" dirty="0" err="1">
                <a:solidFill>
                  <a:srgbClr val="0041AD"/>
                </a:solidFill>
                <a:latin typeface="BellGothic BT" pitchFamily="34" charset="0"/>
              </a:rPr>
              <a:t>physical</a:t>
            </a:r>
            <a:r>
              <a:rPr lang="fi-FI" altLang="fi-FI" sz="1800" dirty="0">
                <a:solidFill>
                  <a:srgbClr val="0041AD"/>
                </a:solidFill>
                <a:latin typeface="BellGothic BT" pitchFamily="34" charset="0"/>
              </a:rPr>
              <a:t> </a:t>
            </a:r>
            <a:r>
              <a:rPr lang="fi-FI" altLang="fi-FI" sz="1800" dirty="0" err="1">
                <a:solidFill>
                  <a:srgbClr val="0041AD"/>
                </a:solidFill>
                <a:latin typeface="BellGothic BT" pitchFamily="34" charset="0"/>
              </a:rPr>
              <a:t>world</a:t>
            </a:r>
            <a:endParaRPr lang="en-GB" altLang="fi-FI" sz="1800" dirty="0">
              <a:solidFill>
                <a:srgbClr val="0041AD"/>
              </a:solidFill>
              <a:latin typeface="BellGothic BT" pitchFamily="34" charset="0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282697" y="2743212"/>
            <a:ext cx="3957637" cy="800100"/>
          </a:xfrm>
          <a:prstGeom prst="rect">
            <a:avLst/>
          </a:prstGeom>
          <a:noFill/>
          <a:ln w="57150">
            <a:solidFill>
              <a:srgbClr val="FC202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en-GB">
              <a:latin typeface="Times New Roman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82697" y="1678142"/>
            <a:ext cx="3957637" cy="800100"/>
          </a:xfrm>
          <a:prstGeom prst="rect">
            <a:avLst/>
          </a:prstGeom>
          <a:noFill/>
          <a:ln w="57150">
            <a:solidFill>
              <a:srgbClr val="FC202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en-GB"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977501" y="2475546"/>
            <a:ext cx="2088833" cy="62865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fi-FI" sz="2160" dirty="0" err="1">
                <a:solidFill>
                  <a:schemeClr val="bg1"/>
                </a:solidFill>
                <a:latin typeface="BellGothic BT" pitchFamily="34" charset="0"/>
              </a:rPr>
              <a:t>Communication</a:t>
            </a:r>
            <a:endParaRPr lang="en-GB" sz="2160" dirty="0">
              <a:solidFill>
                <a:schemeClr val="bg1"/>
              </a:solidFill>
              <a:latin typeface="BellGothic BT" pitchFamily="34" charset="0"/>
            </a:endParaRPr>
          </a:p>
          <a:p>
            <a:pPr>
              <a:defRPr/>
            </a:pPr>
            <a:r>
              <a:rPr lang="en-GB" sz="2160" dirty="0">
                <a:solidFill>
                  <a:schemeClr val="bg1"/>
                </a:solidFill>
                <a:latin typeface="BellGothic BT" pitchFamily="34" charset="0"/>
              </a:rPr>
              <a:t>(Bus, </a:t>
            </a:r>
            <a:r>
              <a:rPr lang="en-GB" sz="2160" dirty="0" err="1">
                <a:solidFill>
                  <a:schemeClr val="bg1"/>
                </a:solidFill>
                <a:latin typeface="BellGothic BT" pitchFamily="34" charset="0"/>
              </a:rPr>
              <a:t>IoT</a:t>
            </a:r>
            <a:r>
              <a:rPr lang="en-GB" sz="2160" dirty="0">
                <a:solidFill>
                  <a:schemeClr val="bg1"/>
                </a:solidFill>
                <a:latin typeface="BellGothic BT" pitchFamily="34" charset="0"/>
              </a:rPr>
              <a:t>, 5G)</a:t>
            </a:r>
            <a:endParaRPr lang="fi-FI" sz="2160" dirty="0">
              <a:solidFill>
                <a:schemeClr val="bg1"/>
              </a:solidFill>
              <a:latin typeface="BellGothic BT" pitchFamily="34" charset="0"/>
            </a:endParaRPr>
          </a:p>
        </p:txBody>
      </p:sp>
      <p:cxnSp>
        <p:nvCxnSpPr>
          <p:cNvPr id="50" name="AutoShape 15"/>
          <p:cNvCxnSpPr>
            <a:cxnSpLocks noChangeShapeType="1"/>
            <a:stCxn id="10" idx="2"/>
            <a:endCxn id="43" idx="2"/>
          </p:cNvCxnSpPr>
          <p:nvPr/>
        </p:nvCxnSpPr>
        <p:spPr bwMode="auto">
          <a:xfrm rot="5400000" flipH="1" flipV="1">
            <a:off x="6568131" y="2453207"/>
            <a:ext cx="802796" cy="2104775"/>
          </a:xfrm>
          <a:prstGeom prst="bentConnector3">
            <a:avLst>
              <a:gd name="adj1" fmla="val -28475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5"/>
          <p:cNvCxnSpPr>
            <a:cxnSpLocks noChangeShapeType="1"/>
            <a:stCxn id="43" idx="0"/>
            <a:endCxn id="11" idx="2"/>
          </p:cNvCxnSpPr>
          <p:nvPr/>
        </p:nvCxnSpPr>
        <p:spPr bwMode="auto">
          <a:xfrm rot="5400000" flipH="1" flipV="1">
            <a:off x="7741330" y="2194958"/>
            <a:ext cx="561177" cy="127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>
          <a:xfrm flipH="1">
            <a:off x="8584836" y="3104196"/>
            <a:ext cx="1" cy="1377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29973" y="4535643"/>
            <a:ext cx="1314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systems and machines</a:t>
            </a:r>
            <a:endParaRPr lang="fi-FI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3B5601-6CC5-4A88-B8B7-440CD7C26FC6}"/>
              </a:ext>
            </a:extLst>
          </p:cNvPr>
          <p:cNvSpPr/>
          <p:nvPr/>
        </p:nvSpPr>
        <p:spPr>
          <a:xfrm>
            <a:off x="4981036" y="2106689"/>
            <a:ext cx="4271483" cy="1289342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844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D048-44DA-4A4A-B911-7FB813FB1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12.12.2024 12.00-16.00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30CA-D601-4C4F-A643-F60BF8115C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8314" y="913284"/>
            <a:ext cx="8207374" cy="33360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The exam is arranged locally 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Exam tasks will be published in MyCourses – very similar to exercises.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All material can be used, except generative AI.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MyCourses exam page “Exam 12.12.2024” will have detailed instructions. Please read them before the exam starts.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must go to a certain computer classroom depending on the first letter of your last name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400"/>
              <a:t>Y430, </a:t>
            </a:r>
            <a:r>
              <a:rPr lang="en-US" sz="1400" dirty="0"/>
              <a:t>U256 or U257 (Undergraduate center) – distribution will be published in </a:t>
            </a:r>
            <a:r>
              <a:rPr lang="en-US" sz="1400" dirty="0" err="1"/>
              <a:t>MyCo</a:t>
            </a:r>
            <a:r>
              <a:rPr lang="en-US" sz="1400" dirty="0"/>
              <a:t>.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The gatekeeper password to open the exam tasks in MyCourses will be delivered in the computer classroom.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The password is visible, and the gatekeeper is active 12.00-13.00 -&gt; you must join within that time.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Entering the classroom is possible before 12.00 and 12.15-13.00.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No communication allowed between the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No </a:t>
            </a:r>
            <a:r>
              <a:rPr lang="en-US" sz="1400" dirty="0" err="1"/>
              <a:t>chatGPT</a:t>
            </a:r>
            <a:r>
              <a:rPr lang="en-US" sz="1400" dirty="0"/>
              <a:t> or other generative AI allowed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We will monitor the computer screens with a specified exam software in the classrooms.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The students will be monitored with exam attendants walking around in the classroom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09D2-8972-4866-A06F-73AE5C3004D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FC814-AC6C-4C36-B226-C58AA3EB41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9353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1417340"/>
            <a:ext cx="8207375" cy="29523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dirty="0"/>
              <a:t>The end</a:t>
            </a:r>
            <a:br>
              <a:rPr lang="fi-FI" dirty="0"/>
            </a:br>
            <a:r>
              <a:rPr lang="fi-FI" dirty="0"/>
              <a:t>Give feedback!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362" y="4429748"/>
            <a:ext cx="7213982" cy="660000"/>
          </a:xfrm>
        </p:spPr>
        <p:txBody>
          <a:bodyPr>
            <a:normAutofit/>
          </a:bodyPr>
          <a:lstStyle/>
          <a:p>
            <a:r>
              <a:rPr lang="fi-FI" sz="2000" dirty="0"/>
              <a:t>In </a:t>
            </a:r>
            <a:r>
              <a:rPr lang="fi-FI" sz="2000" dirty="0" err="1"/>
              <a:t>your</a:t>
            </a:r>
            <a:r>
              <a:rPr lang="fi-FI" sz="2000" dirty="0"/>
              <a:t> feedback, </a:t>
            </a:r>
            <a:r>
              <a:rPr lang="fi-FI" sz="2000" dirty="0" err="1"/>
              <a:t>please</a:t>
            </a:r>
            <a:r>
              <a:rPr lang="fi-FI" sz="2000" dirty="0"/>
              <a:t> </a:t>
            </a:r>
            <a:r>
              <a:rPr lang="fi-FI" sz="2000" dirty="0" err="1"/>
              <a:t>consider</a:t>
            </a:r>
            <a:r>
              <a:rPr lang="fi-FI" sz="2000" dirty="0"/>
              <a:t> </a:t>
            </a:r>
            <a:r>
              <a:rPr lang="fi-FI" sz="2000" dirty="0" err="1"/>
              <a:t>your</a:t>
            </a:r>
            <a:r>
              <a:rPr lang="fi-FI" sz="2000" dirty="0"/>
              <a:t> </a:t>
            </a:r>
            <a:r>
              <a:rPr lang="fi-FI" sz="2000" dirty="0" err="1"/>
              <a:t>answers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b="1" dirty="0" err="1"/>
              <a:t>learning</a:t>
            </a:r>
            <a:r>
              <a:rPr lang="fi-FI" sz="2000" dirty="0"/>
              <a:t> </a:t>
            </a:r>
            <a:r>
              <a:rPr lang="fi-FI" sz="2000" dirty="0" err="1"/>
              <a:t>viewpoint</a:t>
            </a:r>
            <a:r>
              <a:rPr lang="fi-FI" sz="2000" dirty="0"/>
              <a:t>, </a:t>
            </a:r>
            <a:r>
              <a:rPr lang="fi-FI" sz="2000" dirty="0" err="1"/>
              <a:t>not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convenience</a:t>
            </a:r>
            <a:r>
              <a:rPr lang="fi-FI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31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Real-time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i-FI" dirty="0"/>
              <a:t>Guaranteed response in specified time frame</a:t>
            </a:r>
          </a:p>
          <a:p>
            <a:endParaRPr lang="fi-FI" dirty="0"/>
          </a:p>
          <a:p>
            <a:r>
              <a:rPr lang="fi-FI" dirty="0"/>
              <a:t>Hard realtime</a:t>
            </a:r>
          </a:p>
          <a:p>
            <a:pPr lvl="2"/>
            <a:r>
              <a:rPr lang="fi-FI" dirty="0"/>
              <a:t>Delayed result leads to system failure</a:t>
            </a:r>
          </a:p>
          <a:p>
            <a:r>
              <a:rPr lang="fi-FI" dirty="0"/>
              <a:t>Firm</a:t>
            </a:r>
          </a:p>
          <a:p>
            <a:pPr lvl="2"/>
            <a:r>
              <a:rPr lang="fi-FI" dirty="0"/>
              <a:t>Delayed result is useless but some delays are tolerated</a:t>
            </a:r>
          </a:p>
          <a:p>
            <a:r>
              <a:rPr lang="fi-FI" dirty="0"/>
              <a:t>Soft realtime</a:t>
            </a:r>
          </a:p>
          <a:p>
            <a:pPr lvl="2"/>
            <a:r>
              <a:rPr lang="fi-FI" dirty="0"/>
              <a:t>Delay reduces the usefulness of the result </a:t>
            </a:r>
          </a:p>
        </p:txBody>
      </p:sp>
    </p:spTree>
    <p:extLst>
      <p:ext uri="{BB962C8B-B14F-4D97-AF65-F5344CB8AC3E}">
        <p14:creationId xmlns:p14="http://schemas.microsoft.com/office/powerpoint/2010/main" val="397505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8320-1D97-475E-9AA3-0542387BA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 real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E825-7406-4F6C-A1AC-F78544B01D8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7544" y="1261611"/>
            <a:ext cx="8207374" cy="3336083"/>
          </a:xfrm>
        </p:spPr>
        <p:txBody>
          <a:bodyPr/>
          <a:lstStyle/>
          <a:p>
            <a:r>
              <a:rPr lang="fi-FI" dirty="0" err="1"/>
              <a:t>Safety</a:t>
            </a:r>
            <a:r>
              <a:rPr lang="fi-FI" dirty="0"/>
              <a:t> </a:t>
            </a:r>
            <a:r>
              <a:rPr lang="fi-FI" dirty="0" err="1"/>
              <a:t>critical</a:t>
            </a:r>
            <a:r>
              <a:rPr lang="fi-FI" dirty="0"/>
              <a:t> </a:t>
            </a:r>
            <a:r>
              <a:rPr lang="fi-FI" dirty="0" err="1"/>
              <a:t>functions</a:t>
            </a:r>
            <a:endParaRPr lang="fi-FI" dirty="0"/>
          </a:p>
          <a:p>
            <a:pPr lvl="2"/>
            <a:r>
              <a:rPr lang="fi-FI" dirty="0"/>
              <a:t>Anti-</a:t>
            </a:r>
            <a:r>
              <a:rPr lang="fi-FI" dirty="0" err="1"/>
              <a:t>lock</a:t>
            </a:r>
            <a:r>
              <a:rPr lang="fi-FI" dirty="0"/>
              <a:t> </a:t>
            </a:r>
            <a:r>
              <a:rPr lang="fi-FI" dirty="0" err="1"/>
              <a:t>braking</a:t>
            </a:r>
            <a:r>
              <a:rPr lang="fi-FI" dirty="0"/>
              <a:t> etc.</a:t>
            </a:r>
          </a:p>
          <a:p>
            <a:pPr lvl="2"/>
            <a:r>
              <a:rPr lang="fi-FI" dirty="0" err="1"/>
              <a:t>Fly-by-wire</a:t>
            </a:r>
            <a:r>
              <a:rPr lang="fi-FI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814AC-2981-4672-8483-86AACC5C912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35D51-EC5F-41B1-95E7-6DDC94AC31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D9C75-7016-4BB3-91BC-4E57D9061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65225"/>
            <a:ext cx="4087045" cy="2299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E73B4-CC84-446A-82F2-E8BF3CFE1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63" y="2356487"/>
            <a:ext cx="2698088" cy="3237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C594EB-D014-4258-962C-9F0202EA6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634" y="2984156"/>
            <a:ext cx="5220072" cy="26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0BCB-3AB0-4446-93A7-B37F24843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Firm real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C95B-1839-41BA-8975-BB5A9EAC0BC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2"/>
            <a:r>
              <a:rPr lang="fi-FI" dirty="0"/>
              <a:t>Control </a:t>
            </a:r>
            <a:r>
              <a:rPr lang="fi-FI" dirty="0" err="1"/>
              <a:t>algorithms</a:t>
            </a:r>
            <a:endParaRPr lang="fi-FI" dirty="0"/>
          </a:p>
          <a:p>
            <a:pPr lvl="4"/>
            <a:r>
              <a:rPr lang="fi-FI" dirty="0"/>
              <a:t>Performance and </a:t>
            </a:r>
            <a:r>
              <a:rPr lang="fi-FI" dirty="0" err="1"/>
              <a:t>stability</a:t>
            </a:r>
            <a:endParaRPr lang="fi-FI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A54D1-3D92-4BEA-B58E-A732F92643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91F1C-59C8-4BAD-AEA2-C5A9273E56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044426"/>
            <a:ext cx="3935579" cy="2573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709" y="3833414"/>
            <a:ext cx="6449938" cy="33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4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BAC8-7C32-4B97-B6E2-9175D0520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 real-time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A86C-2B1E-4419-AAA0-EDED4B43834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Video playback, audio synthesizer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07FF6-F4C8-4C34-877A-85C6263D6F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10D23-C242-450A-895F-8C2C12702C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75B2D-807D-4D75-9764-FF0D5354D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87" y="2036200"/>
            <a:ext cx="7585199" cy="33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8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353444"/>
            <a:ext cx="7776864" cy="996498"/>
          </a:xfrm>
        </p:spPr>
        <p:txBody>
          <a:bodyPr/>
          <a:lstStyle/>
          <a:p>
            <a:r>
              <a:rPr lang="fi-FI" sz="4400" dirty="0"/>
              <a:t>Real </a:t>
            </a:r>
            <a:r>
              <a:rPr lang="fi-FI" sz="4400" dirty="0" err="1"/>
              <a:t>time</a:t>
            </a:r>
            <a:r>
              <a:rPr lang="fi-FI" sz="4400" dirty="0"/>
              <a:t> ≠ </a:t>
            </a:r>
            <a:r>
              <a:rPr lang="fi-FI" sz="4400" dirty="0" err="1"/>
              <a:t>high</a:t>
            </a:r>
            <a:r>
              <a:rPr lang="fi-FI" sz="4400" dirty="0"/>
              <a:t> </a:t>
            </a:r>
            <a:r>
              <a:rPr lang="fi-FI" sz="4400" dirty="0" err="1"/>
              <a:t>performance</a:t>
            </a:r>
            <a:br>
              <a:rPr lang="fi-FI" sz="4400" dirty="0"/>
            </a:br>
            <a:endParaRPr lang="fi-FI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CBB682-87B2-4236-AF78-B49807E7713E}" type="datetime1">
              <a:rPr lang="fi-FI" smtClean="0"/>
              <a:t>25.11.2024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0165929"/>
      </p:ext>
    </p:extLst>
  </p:cSld>
  <p:clrMapOvr>
    <a:masterClrMapping/>
  </p:clrMapOvr>
</p:sld>
</file>

<file path=ppt/theme/theme1.xml><?xml version="1.0" encoding="utf-8"?>
<a:theme xmlns:a="http://schemas.openxmlformats.org/drawingml/2006/main" name="Aalto University">
  <a:themeElements>
    <a:clrScheme name="Aalto-insinoori">
      <a:dk1>
        <a:sysClr val="windowText" lastClr="000000"/>
      </a:dk1>
      <a:lt1>
        <a:sysClr val="window" lastClr="FFFFFF"/>
      </a:lt1>
      <a:dk2>
        <a:srgbClr val="BB16A3"/>
      </a:dk2>
      <a:lt2>
        <a:srgbClr val="8C857B"/>
      </a:lt2>
      <a:accent1>
        <a:srgbClr val="BB16A3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342598-d27f-4958-9976-67b14d0ac250" xsi:nil="true"/>
    <lcf76f155ced4ddcb4097134ff3c332f xmlns="4bbe4159-ea24-44e9-8a60-202d6fa3bf0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CBCDAD7AB404949B60B0E1C45A655D4" ma:contentTypeVersion="12" ma:contentTypeDescription="Luo uusi asiakirja." ma:contentTypeScope="" ma:versionID="b641ed68ad1ce14412d5b66c53d98b89">
  <xsd:schema xmlns:xsd="http://www.w3.org/2001/XMLSchema" xmlns:xs="http://www.w3.org/2001/XMLSchema" xmlns:p="http://schemas.microsoft.com/office/2006/metadata/properties" xmlns:ns2="4bbe4159-ea24-44e9-8a60-202d6fa3bf01" xmlns:ns3="0f342598-d27f-4958-9976-67b14d0ac250" targetNamespace="http://schemas.microsoft.com/office/2006/metadata/properties" ma:root="true" ma:fieldsID="79c99c3f1acd77555f8f484b980bc1dd" ns2:_="" ns3:_="">
    <xsd:import namespace="4bbe4159-ea24-44e9-8a60-202d6fa3bf01"/>
    <xsd:import namespace="0f342598-d27f-4958-9976-67b14d0ac2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be4159-ea24-44e9-8a60-202d6fa3b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Kuvien tunnisteet" ma:readOnly="false" ma:fieldId="{5cf76f15-5ced-4ddc-b409-7134ff3c332f}" ma:taxonomyMulti="true" ma:sspId="2d61bb93-c830-477f-800c-34a01ab1e7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342598-d27f-4958-9976-67b14d0ac25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1c592a0-c749-49e4-a232-17b8bc056d98}" ma:internalName="TaxCatchAll" ma:showField="CatchAllData" ma:web="0f342598-d27f-4958-9976-67b14d0ac2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F27B7E-E33F-4709-8971-9B97F40A893A}">
  <ds:schemaRefs>
    <ds:schemaRef ds:uri="http://www.w3.org/XML/1998/namespace"/>
    <ds:schemaRef ds:uri="http://purl.org/dc/terms/"/>
    <ds:schemaRef ds:uri="0f342598-d27f-4958-9976-67b14d0ac250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4bbe4159-ea24-44e9-8a60-202d6fa3bf01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B9AA9CF-8AF4-4A4C-AF7C-B50F0B5F48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AF3C87-3855-435C-A814-94E4FDAFA5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be4159-ea24-44e9-8a60-202d6fa3bf01"/>
    <ds:schemaRef ds:uri="0f342598-d27f-4958-9976-67b14d0ac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27477</TotalTime>
  <Words>2945</Words>
  <Application>Microsoft Office PowerPoint</Application>
  <PresentationFormat>On-screen Show (16:10)</PresentationFormat>
  <Paragraphs>540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Arial Narrow</vt:lpstr>
      <vt:lpstr>BellGothic BT</vt:lpstr>
      <vt:lpstr>Calibri</vt:lpstr>
      <vt:lpstr>Courier New</vt:lpstr>
      <vt:lpstr>Georgia</vt:lpstr>
      <vt:lpstr>Lucida Grande</vt:lpstr>
      <vt:lpstr>Times New Roman</vt:lpstr>
      <vt:lpstr>ヒラギノ角ゴ Pro W3</vt:lpstr>
      <vt:lpstr>Aalto University</vt:lpstr>
      <vt:lpstr>Digital control devices</vt:lpstr>
      <vt:lpstr>Overview</vt:lpstr>
      <vt:lpstr>PowerPoint Presentation</vt:lpstr>
      <vt:lpstr>Real-time computing</vt:lpstr>
      <vt:lpstr>Real-time</vt:lpstr>
      <vt:lpstr>Hard real time</vt:lpstr>
      <vt:lpstr>Firm real time</vt:lpstr>
      <vt:lpstr>Soft real-time</vt:lpstr>
      <vt:lpstr>Real time ≠ high performance </vt:lpstr>
      <vt:lpstr>Control system point of view</vt:lpstr>
      <vt:lpstr>Microcontroller real-time operation</vt:lpstr>
      <vt:lpstr>Real-time operating system</vt:lpstr>
      <vt:lpstr>Real-time operating systems</vt:lpstr>
      <vt:lpstr>PLCs Programmable Logic Controllers</vt:lpstr>
      <vt:lpstr>The traditional logic controller: Electromechanical relays</vt:lpstr>
      <vt:lpstr>The better way: Programmable Logic Controller (PLC)</vt:lpstr>
      <vt:lpstr>PLC vs microcontroller</vt:lpstr>
      <vt:lpstr>PLC vs PC</vt:lpstr>
      <vt:lpstr>PLC programming</vt:lpstr>
      <vt:lpstr>Ladder diagram</vt:lpstr>
      <vt:lpstr>Function block diagram</vt:lpstr>
      <vt:lpstr>Structured text</vt:lpstr>
      <vt:lpstr>Instruction list</vt:lpstr>
      <vt:lpstr>Ladder vs FBD vs IL</vt:lpstr>
      <vt:lpstr>Soft PLC</vt:lpstr>
      <vt:lpstr>Other computing devices</vt:lpstr>
      <vt:lpstr>System on a chip (SoC)</vt:lpstr>
      <vt:lpstr>Example: Neo research platform for autonomous driving</vt:lpstr>
      <vt:lpstr>Single board computers</vt:lpstr>
      <vt:lpstr>Computing modules</vt:lpstr>
      <vt:lpstr>Graphics processors</vt:lpstr>
      <vt:lpstr>FPGA – field programmable gate array</vt:lpstr>
      <vt:lpstr>Digital communication</vt:lpstr>
      <vt:lpstr>Parallel vs serial communication</vt:lpstr>
      <vt:lpstr>Serial and parallel buses</vt:lpstr>
      <vt:lpstr>RS-232</vt:lpstr>
      <vt:lpstr>Field buses</vt:lpstr>
      <vt:lpstr>Example: EtherCAT bus</vt:lpstr>
      <vt:lpstr>Industrial wireless communication</vt:lpstr>
      <vt:lpstr>Summary</vt:lpstr>
      <vt:lpstr>PowerPoint Presentation</vt:lpstr>
      <vt:lpstr>Exam 12.12.2024 12.00-16.00</vt:lpstr>
      <vt:lpstr>The end Give feedback!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Aalto Living+</dc:title>
  <dc:creator>TBWA\HELSINKI</dc:creator>
  <cp:lastModifiedBy>Raine Viitala</cp:lastModifiedBy>
  <cp:revision>471</cp:revision>
  <cp:lastPrinted>2012-10-17T07:14:15Z</cp:lastPrinted>
  <dcterms:created xsi:type="dcterms:W3CDTF">2012-05-14T17:33:12Z</dcterms:created>
  <dcterms:modified xsi:type="dcterms:W3CDTF">2024-11-25T20:34:48Z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0x0101000CBCDAD7AB404949B60B0E1C45A655D4</vt:lpwstr>
  </property>
  <property fmtid="{D5CDD505-2E9C-101B-9397-08002B2CF9AE}" pid="3" name="MediaServiceImageTags">
    <vt:lpwstr/>
  </property>
</Properties>
</file>