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58" r:id="rId6"/>
    <p:sldId id="259" r:id="rId7"/>
    <p:sldId id="260" r:id="rId8"/>
    <p:sldId id="261" r:id="rId9"/>
    <p:sldId id="262" r:id="rId10"/>
  </p:sldIdLst>
  <p:sldSz cx="9144000" cy="5715000" type="screen16x10"/>
  <p:notesSz cx="6742113" cy="9874250"/>
  <p:custDataLst>
    <p:tags r:id="rId1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7">
          <p15:clr>
            <a:srgbClr val="A4A3A4"/>
          </p15:clr>
        </p15:guide>
        <p15:guide id="2" orient="horz" pos="3070">
          <p15:clr>
            <a:srgbClr val="A4A3A4"/>
          </p15:clr>
        </p15:guide>
        <p15:guide id="3" pos="295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16A3"/>
    <a:srgbClr val="EF3340"/>
    <a:srgbClr val="FFCD00"/>
    <a:srgbClr val="005EB8"/>
    <a:srgbClr val="FFCDB8"/>
    <a:srgbClr val="FFCF06"/>
    <a:srgbClr val="F8C704"/>
    <a:srgbClr val="EFC002"/>
    <a:srgbClr val="00A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796CD1-4905-4CCF-B7E0-4D5B42B47CDE}" v="221" dt="2024-01-17T00:58:46.41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Objects="1">
      <p:cViewPr varScale="1">
        <p:scale>
          <a:sx n="105" d="100"/>
          <a:sy n="105" d="100"/>
        </p:scale>
        <p:origin x="62" y="830"/>
      </p:cViewPr>
      <p:guideLst>
        <p:guide orient="horz" pos="167"/>
        <p:guide orient="horz" pos="3070"/>
        <p:guide pos="295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4" d="100"/>
        <a:sy n="18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39D04D9-2D90-E741-8C77-A958108973E5}" type="datetimeFigureOut">
              <a:rPr lang="en-US"/>
              <a:pPr>
                <a:defRPr/>
              </a:pPr>
              <a:t>1/16/2024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21582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8971" y="9378824"/>
            <a:ext cx="2921582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81337A6-C487-9645-B543-6BBD05A1D1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4539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FE7B0BA-8FA8-3A4A-9820-CF1299A8B616}" type="datetime1">
              <a:rPr lang="fi-FI"/>
              <a:pPr>
                <a:defRPr/>
              </a:pPr>
              <a:t>16.1.2024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41363"/>
            <a:ext cx="5922963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i-FI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690269"/>
            <a:ext cx="539369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noProof="0"/>
              <a:t>Click to edit Master text styles</a:t>
            </a:r>
          </a:p>
          <a:p>
            <a:pPr lvl="1"/>
            <a:r>
              <a:rPr lang="fi-FI" noProof="0"/>
              <a:t>Second level</a:t>
            </a:r>
          </a:p>
          <a:p>
            <a:pPr lvl="2"/>
            <a:r>
              <a:rPr lang="fi-FI" noProof="0"/>
              <a:t>Third level</a:t>
            </a:r>
          </a:p>
          <a:p>
            <a:pPr lvl="3"/>
            <a:r>
              <a:rPr lang="fi-FI" noProof="0"/>
              <a:t>Fourth level</a:t>
            </a:r>
          </a:p>
          <a:p>
            <a:pPr lvl="4"/>
            <a:r>
              <a:rPr lang="fi-FI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21582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8824"/>
            <a:ext cx="2921582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66A5FF2-0573-2649-A39A-26FA52E05379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72913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68313" y="1417341"/>
            <a:ext cx="8207375" cy="295232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96056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0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65"/>
            <a:ext cx="57912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312334"/>
            <a:ext cx="3291840" cy="3771636"/>
          </a:xfrm>
          <a:prstGeom prst="rect">
            <a:avLst/>
          </a:prstGeo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312334"/>
            <a:ext cx="3291840" cy="3771636"/>
          </a:xfrm>
          <a:prstGeom prst="rect">
            <a:avLst/>
          </a:prstGeo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January 16,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8313" y="1417636"/>
            <a:ext cx="8207375" cy="295203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96056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8312" y="1418400"/>
            <a:ext cx="8208000" cy="2952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388448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96056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7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8313" y="1657740"/>
            <a:ext cx="3319477" cy="26940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468313" y="4531740"/>
            <a:ext cx="3319477" cy="486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50000"/>
            <a:ext cx="4629692" cy="5415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Click icon to add picture</a:t>
            </a:r>
            <a:endParaRPr lang="fi-FI" noProof="0"/>
          </a:p>
        </p:txBody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96056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4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8313" y="1593555"/>
            <a:ext cx="8207375" cy="219666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4"/>
          <p:cNvCxnSpPr/>
          <p:nvPr userDrawn="1"/>
        </p:nvCxnSpPr>
        <p:spPr>
          <a:xfrm>
            <a:off x="468313" y="4873625"/>
            <a:ext cx="820737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473801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265113"/>
            <a:ext cx="8207375" cy="50415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769268"/>
            <a:ext cx="8207374" cy="38284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BB682-87B2-4236-AF78-B49807E7713E}" type="datetime1">
              <a:rPr lang="fi-FI" smtClean="0"/>
              <a:t>16.1.2024</a:t>
            </a:fld>
            <a:endParaRPr lang="fi-FI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2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473800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0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63308" y="265113"/>
            <a:ext cx="8212380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3308" y="1261611"/>
            <a:ext cx="3988079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4687609" y="1261611"/>
            <a:ext cx="3988079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F12C3-4421-43A0-8844-8188FCFDF52F}" type="datetime1">
              <a:rPr lang="fi-FI" smtClean="0"/>
              <a:t>16.1.2024</a:t>
            </a:fld>
            <a:endParaRPr lang="fi-FI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A8AE-7274-0C4A-AB42-92022833E6E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3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473800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82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500"/>
            <a:ext cx="7772400" cy="3809999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7333" spc="-67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00500"/>
            <a:ext cx="6858000" cy="762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0" cap="all" spc="100" baseline="0">
                <a:solidFill>
                  <a:schemeClr val="tx2"/>
                </a:solidFill>
                <a:latin typeface="+mj-lt"/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January 16,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65"/>
            <a:ext cx="6347048" cy="1143000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333"/>
            <a:ext cx="7931224" cy="40204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23928" y="5377780"/>
            <a:ext cx="3429000" cy="254000"/>
          </a:xfrm>
        </p:spPr>
        <p:txBody>
          <a:bodyPr/>
          <a:lstStyle/>
          <a:p>
            <a:fld id="{93333F43-3E86-47E4-BFBB-2476D384E1C6}" type="datetime4">
              <a:rPr lang="en-US" smtClean="0"/>
              <a:pPr/>
              <a:t>January 16,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anchor="b" anchorCtr="0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4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52FA9E5-739A-EA3C-15C2-0145FB343F9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35571206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329" imgH="329" progId="TCLayout.ActiveDocument.1">
                  <p:embed/>
                </p:oleObj>
              </mc:Choice>
              <mc:Fallback>
                <p:oleObj name="think-cell Slide" r:id="rId13" imgW="329" imgH="329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52FA9E5-739A-EA3C-15C2-0145FB343F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56956" y="5017740"/>
            <a:ext cx="3619500" cy="13229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5056956" y="5150032"/>
            <a:ext cx="3619500" cy="15478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D520173-7D7F-4FBC-A781-33E654CAA422}" type="datetime1">
              <a:rPr lang="fi-FI" smtClean="0"/>
              <a:t>16.1.2024</a:t>
            </a:fld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5056956" y="5304814"/>
            <a:ext cx="3619500" cy="1349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7" r:id="rId1"/>
    <p:sldLayoutId id="2147484751" r:id="rId2"/>
    <p:sldLayoutId id="2147484753" r:id="rId3"/>
    <p:sldLayoutId id="2147484756" r:id="rId4"/>
    <p:sldLayoutId id="2147484759" r:id="rId5"/>
    <p:sldLayoutId id="2147484762" r:id="rId6"/>
    <p:sldLayoutId id="2147484765" r:id="rId7"/>
    <p:sldLayoutId id="2147484766" r:id="rId8"/>
    <p:sldLayoutId id="2147484767" r:id="rId9"/>
    <p:sldLayoutId id="2147484768" r:id="rId10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hyperlink" Target="https://www.youtube.com/watch?v=GR2g3lA0Hlc" TargetMode="Externa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6" Type="http://schemas.openxmlformats.org/officeDocument/2006/relationships/image" Target="../media/image70.png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1417341"/>
            <a:ext cx="8207375" cy="2088231"/>
          </a:xfrm>
        </p:spPr>
        <p:txBody>
          <a:bodyPr/>
          <a:lstStyle/>
          <a:p>
            <a:r>
              <a:rPr lang="en-GB" sz="6000" dirty="0"/>
              <a:t>Mechatronic Machine Design (MMD)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834" y="3721595"/>
            <a:ext cx="7617558" cy="1718768"/>
          </a:xfrm>
        </p:spPr>
        <p:txBody>
          <a:bodyPr>
            <a:normAutofit/>
          </a:bodyPr>
          <a:lstStyle/>
          <a:p>
            <a:r>
              <a:rPr lang="en-GB" sz="2200" dirty="0"/>
              <a:t>Exercise 2</a:t>
            </a:r>
          </a:p>
          <a:p>
            <a:r>
              <a:rPr lang="en-GB" sz="2200" dirty="0">
                <a:ea typeface="ＭＳ Ｐゴシック"/>
              </a:rPr>
              <a:t>Deadline Jan 23, 2024, 9:00 am</a:t>
            </a:r>
          </a:p>
          <a:p>
            <a:r>
              <a:rPr lang="en-GB" sz="2200">
                <a:ea typeface="ＭＳ Ｐゴシック"/>
              </a:rPr>
              <a:t>Late submission Jan 30, 2024, 09:00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524500" y="5305425"/>
            <a:ext cx="3619500" cy="134938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5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B1E53253-AE69-939B-61D9-1C5DB401645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79877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29" imgH="329" progId="TCLayout.ActiveDocument.1">
                  <p:embed/>
                </p:oleObj>
              </mc:Choice>
              <mc:Fallback>
                <p:oleObj name="think-cell Slide" r:id="rId3" imgW="329" imgH="329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B1E53253-AE69-939B-61D9-1C5DB40164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fi-FI" dirty="0"/>
              <a:t>Exerciese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68314" y="769268"/>
                <a:ext cx="8568182" cy="3828426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i-FI" sz="1800" dirty="0"/>
                  <a:t>See lecture 2 from MyCourses or Youtube </a:t>
                </a:r>
                <a:r>
                  <a:rPr lang="fi-FI" sz="1800" dirty="0">
                    <a:hlinkClick r:id="rId5"/>
                  </a:rPr>
                  <a:t>https://www.youtube.com/watch?v=GR2g3lA0Hlc</a:t>
                </a:r>
                <a:endParaRPr lang="fi-FI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i-FI" sz="1800" dirty="0"/>
                  <a:t>Laplace transformation documentation</a:t>
                </a:r>
              </a:p>
              <a:p>
                <a:pPr marL="580500" lvl="1" indent="-342900">
                  <a:buFont typeface="Arial" panose="020B0604020202020204" pitchFamily="34" charset="0"/>
                  <a:buChar char="•"/>
                </a:pPr>
                <a:r>
                  <a:rPr lang="fi-FI" sz="1800" dirty="0"/>
                  <a:t>Laplace_transform_table.pdf at A+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i-FI" sz="1800" dirty="0" err="1"/>
                  <a:t>Transfer</a:t>
                </a:r>
                <a:r>
                  <a:rPr lang="fi-FI" sz="1800" dirty="0"/>
                  <a:t> </a:t>
                </a:r>
                <a:r>
                  <a:rPr lang="fi-FI" sz="1800" dirty="0" err="1"/>
                  <a:t>function</a:t>
                </a:r>
                <a:endParaRPr lang="fi-FI" sz="1800" dirty="0"/>
              </a:p>
              <a:p>
                <a:pPr marL="5805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i-FI" sz="18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fi-FI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i-FI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i-FI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fi-FI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i-FI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fi-FI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fi-FI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i-FI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</m:oMath>
                </a14:m>
                <a:endParaRPr lang="fi-FI" sz="1800" dirty="0"/>
              </a:p>
              <a:p>
                <a:pPr marL="5805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i-FI" sz="18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fi-FI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i-FI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i-FI" sz="1800" b="0" i="0" smtClean="0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fi-FI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i-FI" sz="18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i-FI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i-FI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i-FI" sz="1800" b="0" i="0" smtClean="0">
                        <a:latin typeface="Cambria Math" panose="02040503050406030204" pitchFamily="18" charset="0"/>
                      </a:rPr>
                      <m:t>input</m:t>
                    </m:r>
                  </m:oMath>
                </a14:m>
                <a:endParaRPr lang="fi-FI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i-FI" sz="1800" dirty="0" err="1"/>
                  <a:t>Impulse</a:t>
                </a:r>
                <a:r>
                  <a:rPr lang="fi-FI" sz="1800" dirty="0"/>
                  <a:t> and </a:t>
                </a:r>
                <a:r>
                  <a:rPr lang="fi-FI" sz="1800" dirty="0" err="1"/>
                  <a:t>step</a:t>
                </a:r>
                <a:r>
                  <a:rPr lang="fi-FI" sz="1800" dirty="0"/>
                  <a:t> </a:t>
                </a:r>
                <a:r>
                  <a:rPr lang="fi-FI" sz="1800" dirty="0" err="1"/>
                  <a:t>response</a:t>
                </a:r>
                <a:endParaRPr lang="fi-FI" sz="1800" dirty="0"/>
              </a:p>
              <a:p>
                <a:pPr marL="580500" lvl="1" indent="-342900">
                  <a:buFont typeface="Arial" panose="020B0604020202020204" pitchFamily="34" charset="0"/>
                  <a:buChar char="•"/>
                </a:pPr>
                <a:r>
                  <a:rPr lang="fi-FI" sz="1800" dirty="0" err="1"/>
                  <a:t>Impulse</a:t>
                </a:r>
                <a:r>
                  <a:rPr lang="fi-FI" sz="1800" dirty="0"/>
                  <a:t>: </a:t>
                </a:r>
                <a14:m>
                  <m:oMath xmlns:m="http://schemas.openxmlformats.org/officeDocument/2006/math">
                    <m:r>
                      <a:rPr lang="fi-FI" sz="18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i-FI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i-FI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fi-FI" sz="1800" dirty="0"/>
              </a:p>
              <a:p>
                <a:pPr marL="580500" lvl="1" indent="-342900">
                  <a:buFont typeface="Arial" panose="020B0604020202020204" pitchFamily="34" charset="0"/>
                  <a:buChar char="•"/>
                </a:pPr>
                <a:r>
                  <a:rPr lang="fi-FI" sz="1800" dirty="0" err="1"/>
                  <a:t>Step</a:t>
                </a:r>
                <a:r>
                  <a:rPr lang="fi-FI" sz="1800" dirty="0"/>
                  <a:t>: </a:t>
                </a:r>
                <a14:m>
                  <m:oMath xmlns:m="http://schemas.openxmlformats.org/officeDocument/2006/math">
                    <m:r>
                      <a:rPr lang="fi-FI" sz="18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i-FI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i-FI" sz="18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fi-FI" sz="1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i-FI" sz="1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fi-FI" sz="1800" dirty="0"/>
              </a:p>
              <a:p>
                <a:pPr marL="580500" lvl="1" indent="-342900">
                  <a:buFont typeface="Arial" panose="020B0604020202020204" pitchFamily="34" charset="0"/>
                  <a:buChar char="•"/>
                </a:pPr>
                <a:r>
                  <a:rPr lang="fi-FI" sz="1800" dirty="0" err="1"/>
                  <a:t>Inverse</a:t>
                </a:r>
                <a:r>
                  <a:rPr lang="fi-FI" sz="1800" dirty="0"/>
                  <a:t> </a:t>
                </a:r>
                <a:r>
                  <a:rPr lang="fi-FI" sz="1800" dirty="0" err="1"/>
                  <a:t>Laplace</a:t>
                </a:r>
                <a:r>
                  <a:rPr lang="fi-FI" sz="1800" dirty="0"/>
                  <a:t> </a:t>
                </a:r>
                <a:r>
                  <a:rPr lang="fi-FI" sz="1800" dirty="0" err="1"/>
                  <a:t>transform</a:t>
                </a:r>
                <a:r>
                  <a:rPr lang="fi-FI" sz="1800" dirty="0"/>
                  <a:t> </a:t>
                </a:r>
                <a14:m>
                  <m:oMath xmlns:m="http://schemas.openxmlformats.org/officeDocument/2006/math">
                    <m:r>
                      <a:rPr lang="fi-FI" sz="18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fi-FI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i-FI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18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fi-FI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i-FI" sz="18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i-FI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fi-FI" sz="1800" dirty="0"/>
                  <a:t> to </a:t>
                </a:r>
                <a:r>
                  <a:rPr lang="fi-FI" sz="1800" dirty="0" err="1"/>
                  <a:t>obtain</a:t>
                </a:r>
                <a:r>
                  <a:rPr lang="fi-FI" sz="1800" dirty="0"/>
                  <a:t> </a:t>
                </a:r>
                <a:r>
                  <a:rPr lang="fi-FI" sz="1800" dirty="0" err="1"/>
                  <a:t>time</a:t>
                </a:r>
                <a:r>
                  <a:rPr lang="fi-FI" sz="1800" dirty="0"/>
                  <a:t>-domain </a:t>
                </a:r>
                <a:r>
                  <a:rPr lang="fi-FI" sz="1800" dirty="0" err="1"/>
                  <a:t>response</a:t>
                </a:r>
                <a:endParaRPr lang="fi-FI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68314" y="769268"/>
                <a:ext cx="8568182" cy="3828426"/>
              </a:xfrm>
              <a:blipFill>
                <a:blip r:embed="rId6"/>
                <a:stretch>
                  <a:fillRect l="-1566" t="-2070" b="-6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16.1.2024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2708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CF726E3D-AF31-EFDB-D395-C07CC5458BA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003009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29" imgH="329" progId="TCLayout.ActiveDocument.1">
                  <p:embed/>
                </p:oleObj>
              </mc:Choice>
              <mc:Fallback>
                <p:oleObj name="think-cell Slide" r:id="rId3" imgW="329" imgH="329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CF726E3D-AF31-EFDB-D395-C07CC5458B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fi-FI" dirty="0"/>
              <a:t>Exercise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i-FI" dirty="0"/>
                  <a:t>Basic </a:t>
                </a:r>
                <a:r>
                  <a:rPr lang="fi-FI" dirty="0" err="1"/>
                  <a:t>electric</a:t>
                </a:r>
                <a:r>
                  <a:rPr lang="fi-FI" dirty="0"/>
                  <a:t> </a:t>
                </a:r>
                <a:r>
                  <a:rPr lang="fi-FI" dirty="0" err="1"/>
                  <a:t>circuits</a:t>
                </a:r>
                <a:endParaRPr lang="fi-FI" dirty="0"/>
              </a:p>
              <a:p>
                <a:pPr marL="580500" lvl="1" indent="-342900">
                  <a:buFont typeface="Arial" panose="020B0604020202020204" pitchFamily="34" charset="0"/>
                  <a:buChar char="•"/>
                </a:pPr>
                <a:r>
                  <a:rPr lang="fi-FI" dirty="0" err="1"/>
                  <a:t>Parallel</a:t>
                </a:r>
                <a:r>
                  <a:rPr lang="fi-FI" dirty="0"/>
                  <a:t> </a:t>
                </a:r>
                <a:r>
                  <a:rPr lang="fi-FI" dirty="0" err="1"/>
                  <a:t>resistors</a:t>
                </a:r>
                <a:r>
                  <a:rPr lang="fi-FI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i-FI" b="0" i="1" smtClean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sSub>
                              <m:sSubPr>
                                <m:ctrlPr>
                                  <a:rPr lang="fi-FI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i-FI" b="0" i="1" smtClean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sSub>
                              <m:sSubPr>
                                <m:ctrlPr>
                                  <a:rPr lang="fi-FI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i-FI" dirty="0"/>
              </a:p>
              <a:p>
                <a:pPr marL="580500" lvl="1" indent="-342900">
                  <a:buFont typeface="Arial" panose="020B0604020202020204" pitchFamily="34" charset="0"/>
                  <a:buChar char="•"/>
                </a:pPr>
                <a:r>
                  <a:rPr lang="fi-FI" dirty="0"/>
                  <a:t>Inductor: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i-FI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d>
                          <m:d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fi-FI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num>
                          <m:den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𝑠𝐿</m:t>
                    </m:r>
                  </m:oMath>
                </a14:m>
                <a:endParaRPr lang="fi-FI" dirty="0"/>
              </a:p>
              <a:p>
                <a:pPr marL="580500" lvl="1" indent="-342900">
                  <a:buFont typeface="Arial" panose="020B0604020202020204" pitchFamily="34" charset="0"/>
                  <a:buChar char="•"/>
                </a:pPr>
                <a:r>
                  <a:rPr lang="fi-FI" dirty="0" err="1"/>
                  <a:t>Capacitor</a:t>
                </a:r>
                <a:r>
                  <a:rPr lang="fi-FI" dirty="0"/>
                  <a:t>: </a:t>
                </a:r>
                <a14:m>
                  <m:oMath xmlns:m="http://schemas.openxmlformats.org/officeDocument/2006/math">
                    <m:r>
                      <a:rPr lang="fi-FI" i="1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i-FI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i="1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fi-FI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fi-FI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𝑠𝐶</m:t>
                        </m:r>
                      </m:den>
                    </m:f>
                  </m:oMath>
                </a14:m>
                <a:endParaRPr lang="fi-FI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i-FI" dirty="0"/>
                  <a:t>6 V step input </a:t>
                </a:r>
                <a14:m>
                  <m:oMath xmlns:m="http://schemas.openxmlformats.org/officeDocument/2006/math">
                    <m:r>
                      <a:rPr lang="fi-FI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i-FI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i-FI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i-FI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fi-FI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fi-FI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fi-FI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fi-FI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fi-FI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i-FI" dirty="0"/>
                  <a:t>Time </a:t>
                </a:r>
                <a:r>
                  <a:rPr lang="fi-FI" dirty="0" err="1"/>
                  <a:t>constant</a:t>
                </a:r>
                <a:endParaRPr lang="fi-FI" dirty="0"/>
              </a:p>
              <a:p>
                <a:pPr marL="580500" lvl="1" indent="-342900">
                  <a:buFont typeface="Arial" panose="020B0604020202020204" pitchFamily="34" charset="0"/>
                  <a:buChar char="•"/>
                </a:pPr>
                <a:r>
                  <a:rPr lang="fi-FI" dirty="0" err="1"/>
                  <a:t>Decreasing</a:t>
                </a:r>
                <a:r>
                  <a:rPr lang="fi-FI" dirty="0"/>
                  <a:t> </a:t>
                </a:r>
                <a:r>
                  <a:rPr lang="fi-FI" dirty="0" err="1"/>
                  <a:t>system</a:t>
                </a:r>
                <a:r>
                  <a:rPr lang="fi-FI" dirty="0"/>
                  <a:t>: </a:t>
                </a:r>
                <a:r>
                  <a:rPr lang="fi-FI" dirty="0" err="1"/>
                  <a:t>Instant</a:t>
                </a:r>
                <a:r>
                  <a:rPr lang="fi-FI" dirty="0"/>
                  <a:t> of </a:t>
                </a:r>
                <a:r>
                  <a:rPr lang="fi-FI" dirty="0" err="1"/>
                  <a:t>time</a:t>
                </a:r>
                <a:r>
                  <a:rPr lang="fi-FI" dirty="0"/>
                  <a:t> </a:t>
                </a:r>
                <a:r>
                  <a:rPr lang="fi-FI" i="1" dirty="0"/>
                  <a:t>t</a:t>
                </a:r>
                <a:r>
                  <a:rPr lang="fi-FI" dirty="0"/>
                  <a:t> </a:t>
                </a:r>
                <a:r>
                  <a:rPr lang="fi-FI" dirty="0" err="1"/>
                  <a:t>when</a:t>
                </a:r>
                <a:r>
                  <a:rPr lang="fi-FI" dirty="0"/>
                  <a:t> </a:t>
                </a:r>
                <a:r>
                  <a:rPr lang="fi-FI" dirty="0" err="1"/>
                  <a:t>the</a:t>
                </a:r>
                <a:r>
                  <a:rPr lang="fi-FI" dirty="0"/>
                  <a:t> </a:t>
                </a:r>
                <a:r>
                  <a:rPr lang="fi-FI" dirty="0" err="1"/>
                  <a:t>response</a:t>
                </a:r>
                <a:r>
                  <a:rPr lang="fi-FI" dirty="0"/>
                  <a:t> </a:t>
                </a:r>
                <a:r>
                  <a:rPr lang="fi-FI" dirty="0" err="1"/>
                  <a:t>has</a:t>
                </a:r>
                <a:r>
                  <a:rPr lang="fi-FI" dirty="0"/>
                  <a:t> </a:t>
                </a:r>
                <a:r>
                  <a:rPr lang="fi-FI" dirty="0" err="1"/>
                  <a:t>decreased</a:t>
                </a:r>
                <a:r>
                  <a:rPr lang="fi-FI" dirty="0"/>
                  <a:t> in </a:t>
                </a:r>
                <a:r>
                  <a:rPr lang="fi-FI" dirty="0" err="1"/>
                  <a:t>value</a:t>
                </a:r>
                <a:r>
                  <a:rPr lang="fi-FI" dirty="0"/>
                  <a:t> to </a:t>
                </a:r>
                <a14:m>
                  <m:oMath xmlns:m="http://schemas.openxmlformats.org/officeDocument/2006/math">
                    <m:r>
                      <a:rPr lang="fi-FI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</m:t>
                    </m:r>
                    <m:r>
                      <a:rPr lang="fi-F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fi-F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≈36.8 %</m:t>
                    </m:r>
                  </m:oMath>
                </a14:m>
                <a:r>
                  <a:rPr lang="fi-FI" i="1" dirty="0"/>
                  <a:t> </a:t>
                </a:r>
                <a:r>
                  <a:rPr lang="fi-FI" dirty="0"/>
                  <a:t>of </a:t>
                </a:r>
                <a:r>
                  <a:rPr lang="fi-FI" dirty="0" err="1"/>
                  <a:t>the</a:t>
                </a:r>
                <a:r>
                  <a:rPr lang="fi-FI" dirty="0"/>
                  <a:t> </a:t>
                </a:r>
                <a:r>
                  <a:rPr lang="fi-FI" dirty="0" err="1"/>
                  <a:t>initial</a:t>
                </a:r>
                <a:r>
                  <a:rPr lang="fi-FI" dirty="0"/>
                  <a:t> </a:t>
                </a:r>
                <a:r>
                  <a:rPr lang="fi-FI" dirty="0" err="1"/>
                  <a:t>value</a:t>
                </a:r>
                <a:endParaRPr lang="fi-FI" dirty="0"/>
              </a:p>
              <a:p>
                <a:pPr marL="580500" lvl="1" indent="-342900">
                  <a:buFont typeface="Arial" panose="020B0604020202020204" pitchFamily="34" charset="0"/>
                  <a:buChar char="•"/>
                </a:pPr>
                <a:r>
                  <a:rPr lang="fi-FI" dirty="0" err="1"/>
                  <a:t>Increasing</a:t>
                </a:r>
                <a:r>
                  <a:rPr lang="fi-FI" dirty="0"/>
                  <a:t> </a:t>
                </a:r>
                <a:r>
                  <a:rPr lang="fi-FI" dirty="0" err="1"/>
                  <a:t>system</a:t>
                </a:r>
                <a:r>
                  <a:rPr lang="fi-FI" dirty="0"/>
                  <a:t>: </a:t>
                </a:r>
                <a:r>
                  <a:rPr lang="fi-FI" dirty="0" err="1"/>
                  <a:t>Instant</a:t>
                </a:r>
                <a:r>
                  <a:rPr lang="fi-FI" dirty="0"/>
                  <a:t> of </a:t>
                </a:r>
                <a:r>
                  <a:rPr lang="fi-FI" dirty="0" err="1"/>
                  <a:t>time</a:t>
                </a:r>
                <a:r>
                  <a:rPr lang="fi-FI" dirty="0"/>
                  <a:t> </a:t>
                </a:r>
                <a:r>
                  <a:rPr lang="fi-FI" i="1" dirty="0"/>
                  <a:t>t</a:t>
                </a:r>
                <a:r>
                  <a:rPr lang="fi-FI" dirty="0"/>
                  <a:t> </a:t>
                </a:r>
                <a:r>
                  <a:rPr lang="fi-FI" dirty="0" err="1"/>
                  <a:t>when</a:t>
                </a:r>
                <a:r>
                  <a:rPr lang="fi-FI" dirty="0"/>
                  <a:t> </a:t>
                </a:r>
                <a:r>
                  <a:rPr lang="fi-FI" dirty="0" err="1"/>
                  <a:t>the</a:t>
                </a:r>
                <a:r>
                  <a:rPr lang="fi-FI" dirty="0"/>
                  <a:t> </a:t>
                </a:r>
                <a:r>
                  <a:rPr lang="fi-FI" dirty="0" err="1"/>
                  <a:t>response</a:t>
                </a:r>
                <a:r>
                  <a:rPr lang="fi-FI" dirty="0"/>
                  <a:t> </a:t>
                </a:r>
                <a:r>
                  <a:rPr lang="fi-FI" dirty="0" err="1"/>
                  <a:t>has</a:t>
                </a:r>
                <a:r>
                  <a:rPr lang="fi-FI" dirty="0"/>
                  <a:t> </a:t>
                </a:r>
                <a:r>
                  <a:rPr lang="fi-FI" dirty="0" err="1"/>
                  <a:t>increased</a:t>
                </a:r>
                <a:r>
                  <a:rPr lang="fi-FI" dirty="0"/>
                  <a:t> to </a:t>
                </a: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1−1/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i-F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≈63.2%</m:t>
                    </m:r>
                  </m:oMath>
                </a14:m>
                <a:r>
                  <a:rPr lang="fi-FI" dirty="0"/>
                  <a:t> of </a:t>
                </a:r>
                <a:r>
                  <a:rPr lang="fi-FI" dirty="0" err="1"/>
                  <a:t>the</a:t>
                </a:r>
                <a:r>
                  <a:rPr lang="fi-FI" dirty="0"/>
                  <a:t> </a:t>
                </a:r>
                <a:r>
                  <a:rPr lang="fi-FI" dirty="0" err="1"/>
                  <a:t>final</a:t>
                </a:r>
                <a:r>
                  <a:rPr lang="fi-FI" dirty="0"/>
                  <a:t> </a:t>
                </a:r>
                <a:r>
                  <a:rPr lang="fi-FI" dirty="0" err="1"/>
                  <a:t>value</a:t>
                </a:r>
                <a:endParaRPr lang="fi-FI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i-FI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5"/>
                <a:stretch>
                  <a:fillRect l="-1857" t="-2229" b="-57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16.1.2024</a:t>
            </a:fld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3</a:t>
            </a:fld>
            <a:endParaRPr lang="fi-FI"/>
          </a:p>
        </p:txBody>
      </p:sp>
      <p:grpSp>
        <p:nvGrpSpPr>
          <p:cNvPr id="23" name="Group 22"/>
          <p:cNvGrpSpPr/>
          <p:nvPr/>
        </p:nvGrpSpPr>
        <p:grpSpPr>
          <a:xfrm>
            <a:off x="6002088" y="2121261"/>
            <a:ext cx="895406" cy="793698"/>
            <a:chOff x="7714524" y="2088150"/>
            <a:chExt cx="895406" cy="793698"/>
          </a:xfrm>
        </p:grpSpPr>
        <p:grpSp>
          <p:nvGrpSpPr>
            <p:cNvPr id="12" name="Group 11"/>
            <p:cNvGrpSpPr/>
            <p:nvPr/>
          </p:nvGrpSpPr>
          <p:grpSpPr>
            <a:xfrm>
              <a:off x="8017385" y="2088150"/>
              <a:ext cx="592545" cy="793698"/>
              <a:chOff x="8017385" y="2088150"/>
              <a:chExt cx="592545" cy="79369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8017385" y="2088150"/>
                <a:ext cx="592545" cy="423086"/>
                <a:chOff x="7846857" y="2170459"/>
                <a:chExt cx="592545" cy="423086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7875726" y="2329577"/>
                  <a:ext cx="91911" cy="122893"/>
                  <a:chOff x="7553197" y="1323857"/>
                  <a:chExt cx="91911" cy="122893"/>
                </a:xfrm>
              </p:grpSpPr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7553197" y="1323857"/>
                    <a:ext cx="91911" cy="580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7553197" y="1367354"/>
                    <a:ext cx="73263" cy="7939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7846857" y="2387185"/>
                  <a:ext cx="24315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8096002" y="2170460"/>
                  <a:ext cx="10082" cy="4230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>
                  <a:off x="8182148" y="2170459"/>
                  <a:ext cx="10082" cy="4230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8196243" y="2382001"/>
                  <a:ext cx="24315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/>
              <p:cNvSpPr txBox="1"/>
              <p:nvPr/>
            </p:nvSpPr>
            <p:spPr>
              <a:xfrm>
                <a:off x="8230773" y="2574071"/>
                <a:ext cx="1859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i-FI" sz="2000" i="1" dirty="0"/>
                  <a:t>C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7714524" y="2343732"/>
                  <a:ext cx="44018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fi-FI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i-FI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fi-FI" sz="20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4524" y="2343732"/>
                  <a:ext cx="44018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1111" b="-10000"/>
                  </a:stretch>
                </a:blipFill>
              </p:spPr>
              <p:txBody>
                <a:bodyPr/>
                <a:lstStyle/>
                <a:p>
                  <a:r>
                    <a:rPr lang="fi-FI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5800976" y="1481792"/>
            <a:ext cx="1392987" cy="575526"/>
            <a:chOff x="8314416" y="2384124"/>
            <a:chExt cx="1392987" cy="575526"/>
          </a:xfrm>
        </p:grpSpPr>
        <p:grpSp>
          <p:nvGrpSpPr>
            <p:cNvPr id="24" name="Group 23"/>
            <p:cNvGrpSpPr/>
            <p:nvPr/>
          </p:nvGrpSpPr>
          <p:grpSpPr>
            <a:xfrm>
              <a:off x="8515528" y="2384124"/>
              <a:ext cx="1191875" cy="575526"/>
              <a:chOff x="7680814" y="3220411"/>
              <a:chExt cx="1191875" cy="575526"/>
            </a:xfrm>
          </p:grpSpPr>
          <p:grpSp>
            <p:nvGrpSpPr>
              <p:cNvPr id="25" name="Group 24"/>
              <p:cNvGrpSpPr/>
              <p:nvPr/>
            </p:nvGrpSpPr>
            <p:grpSpPr>
              <a:xfrm rot="16200000">
                <a:off x="8052711" y="3083398"/>
                <a:ext cx="447803" cy="721830"/>
                <a:chOff x="7710829" y="1893985"/>
                <a:chExt cx="360605" cy="581272"/>
              </a:xfrm>
            </p:grpSpPr>
            <p:sp>
              <p:nvSpPr>
                <p:cNvPr id="32" name="Block Arc 31"/>
                <p:cNvSpPr/>
                <p:nvPr/>
              </p:nvSpPr>
              <p:spPr>
                <a:xfrm rot="5400000">
                  <a:off x="7812360" y="1792454"/>
                  <a:ext cx="144016" cy="347077"/>
                </a:xfrm>
                <a:prstGeom prst="blockArc">
                  <a:avLst/>
                </a:prstGeom>
                <a:solidFill>
                  <a:schemeClr val="tx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i-FI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Block Arc 32"/>
                <p:cNvSpPr/>
                <p:nvPr/>
              </p:nvSpPr>
              <p:spPr>
                <a:xfrm rot="5400000">
                  <a:off x="7819123" y="1902161"/>
                  <a:ext cx="144016" cy="347077"/>
                </a:xfrm>
                <a:prstGeom prst="blockArc">
                  <a:avLst/>
                </a:prstGeom>
                <a:solidFill>
                  <a:schemeClr val="tx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i-FI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Block Arc 33"/>
                <p:cNvSpPr/>
                <p:nvPr/>
              </p:nvSpPr>
              <p:spPr>
                <a:xfrm rot="5400000">
                  <a:off x="7825888" y="2010173"/>
                  <a:ext cx="144016" cy="347077"/>
                </a:xfrm>
                <a:prstGeom prst="blockArc">
                  <a:avLst/>
                </a:prstGeom>
                <a:solidFill>
                  <a:schemeClr val="tx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i-FI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Block Arc 34"/>
                <p:cNvSpPr/>
                <p:nvPr/>
              </p:nvSpPr>
              <p:spPr>
                <a:xfrm rot="5400000">
                  <a:off x="7819124" y="2116639"/>
                  <a:ext cx="144016" cy="347077"/>
                </a:xfrm>
                <a:prstGeom prst="blockArc">
                  <a:avLst/>
                </a:prstGeom>
                <a:solidFill>
                  <a:schemeClr val="tx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i-FI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Block Arc 35"/>
                <p:cNvSpPr/>
                <p:nvPr/>
              </p:nvSpPr>
              <p:spPr>
                <a:xfrm rot="5400000">
                  <a:off x="7825887" y="2229710"/>
                  <a:ext cx="144016" cy="347077"/>
                </a:xfrm>
                <a:prstGeom prst="blockArc">
                  <a:avLst/>
                </a:prstGeom>
                <a:solidFill>
                  <a:schemeClr val="tx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i-FI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6" name="Rectangle 25"/>
              <p:cNvSpPr/>
              <p:nvPr/>
            </p:nvSpPr>
            <p:spPr>
              <a:xfrm>
                <a:off x="7983600" y="3452801"/>
                <a:ext cx="581232" cy="34313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i="1" dirty="0">
                    <a:solidFill>
                      <a:schemeClr val="tx1"/>
                    </a:solidFill>
                  </a:rPr>
                  <a:t>L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8629530" y="3433564"/>
                <a:ext cx="24315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7709683" y="3371268"/>
                <a:ext cx="91911" cy="122893"/>
                <a:chOff x="7553197" y="1323857"/>
                <a:chExt cx="91911" cy="122893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7553197" y="1323857"/>
                  <a:ext cx="91911" cy="580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7553197" y="1367354"/>
                  <a:ext cx="73263" cy="793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Connector 28"/>
              <p:cNvCxnSpPr/>
              <p:nvPr/>
            </p:nvCxnSpPr>
            <p:spPr>
              <a:xfrm>
                <a:off x="7680814" y="3428876"/>
                <a:ext cx="24315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314416" y="2636031"/>
                  <a:ext cx="44018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fi-FI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i-FI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fi-FI" sz="20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4416" y="2636031"/>
                  <a:ext cx="440185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1111" b="-7843"/>
                  </a:stretch>
                </a:blipFill>
              </p:spPr>
              <p:txBody>
                <a:bodyPr/>
                <a:lstStyle/>
                <a:p>
                  <a:r>
                    <a:rPr lang="fi-FI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8952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FF612E2A-E757-6036-AC90-5DD2556E5A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25690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29" imgH="329" progId="TCLayout.ActiveDocument.1">
                  <p:embed/>
                </p:oleObj>
              </mc:Choice>
              <mc:Fallback>
                <p:oleObj name="think-cell Slide" r:id="rId3" imgW="329" imgH="329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FF612E2A-E757-6036-AC90-5DD2556E5A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fi-FI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 vert="horz" lIns="0" tIns="0" rIns="0" bIns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 err="1"/>
              <a:t>Build</a:t>
            </a:r>
            <a:r>
              <a:rPr lang="fi-FI" dirty="0"/>
              <a:t> a </a:t>
            </a:r>
            <a:r>
              <a:rPr lang="fi-FI" dirty="0" err="1"/>
              <a:t>Simulink</a:t>
            </a:r>
            <a:r>
              <a:rPr lang="fi-FI" dirty="0"/>
              <a:t> </a:t>
            </a:r>
            <a:r>
              <a:rPr lang="fi-FI" dirty="0" err="1"/>
              <a:t>model</a:t>
            </a:r>
            <a:r>
              <a:rPr lang="fi-FI" dirty="0"/>
              <a:t> of an </a:t>
            </a:r>
            <a:r>
              <a:rPr lang="fi-FI" dirty="0" err="1"/>
              <a:t>electric</a:t>
            </a:r>
            <a:r>
              <a:rPr lang="fi-FI" dirty="0"/>
              <a:t> </a:t>
            </a:r>
            <a:r>
              <a:rPr lang="fi-FI" dirty="0" err="1"/>
              <a:t>motor</a:t>
            </a:r>
            <a:endParaRPr lang="fi-FI" dirty="0"/>
          </a:p>
          <a:p>
            <a:pPr marL="580390" lvl="1" indent="-342900">
              <a:buFont typeface="Arial" panose="020B0604020202020204" pitchFamily="34" charset="0"/>
              <a:buChar char="•"/>
            </a:pPr>
            <a:r>
              <a:rPr lang="fi-FI" dirty="0"/>
              <a:t>Equations, motor specifications and reference plot are given in the Hint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>
                <a:ea typeface="ＭＳ Ｐゴシック"/>
              </a:rPr>
              <a:t>It </a:t>
            </a:r>
            <a:r>
              <a:rPr lang="fi-FI" dirty="0" err="1">
                <a:ea typeface="ＭＳ Ｐゴシック"/>
              </a:rPr>
              <a:t>will</a:t>
            </a:r>
            <a:r>
              <a:rPr lang="fi-FI" dirty="0">
                <a:ea typeface="ＭＳ Ｐゴシック"/>
              </a:rPr>
              <a:t> </a:t>
            </a:r>
            <a:r>
              <a:rPr lang="fi-FI" dirty="0" err="1">
                <a:ea typeface="ＭＳ Ｐゴシック"/>
              </a:rPr>
              <a:t>take</a:t>
            </a:r>
            <a:r>
              <a:rPr lang="fi-FI" dirty="0">
                <a:ea typeface="ＭＳ Ｐゴシック"/>
              </a:rPr>
              <a:t> some </a:t>
            </a:r>
            <a:r>
              <a:rPr lang="fi-FI" dirty="0" err="1">
                <a:ea typeface="ＭＳ Ｐゴシック"/>
              </a:rPr>
              <a:t>time</a:t>
            </a:r>
            <a:r>
              <a:rPr lang="fi-FI" dirty="0">
                <a:ea typeface="ＭＳ Ｐゴシック"/>
              </a:rPr>
              <a:t> for </a:t>
            </a:r>
            <a:r>
              <a:rPr lang="fi-FI" dirty="0" err="1">
                <a:ea typeface="ＭＳ Ｐゴシック"/>
              </a:rPr>
              <a:t>the</a:t>
            </a:r>
            <a:r>
              <a:rPr lang="fi-FI" dirty="0">
                <a:ea typeface="ＭＳ Ｐゴシック"/>
              </a:rPr>
              <a:t> </a:t>
            </a:r>
            <a:r>
              <a:rPr lang="fi-FI" dirty="0" err="1">
                <a:ea typeface="ＭＳ Ｐゴシック"/>
              </a:rPr>
              <a:t>grader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 err="1">
                <a:ea typeface="ＭＳ Ｐゴシック"/>
              </a:rPr>
              <a:t>The</a:t>
            </a:r>
            <a:r>
              <a:rPr lang="fi-FI" dirty="0">
                <a:ea typeface="ＭＳ Ｐゴシック"/>
              </a:rPr>
              <a:t> </a:t>
            </a:r>
            <a:r>
              <a:rPr lang="fi-FI" dirty="0" err="1">
                <a:ea typeface="ＭＳ Ｐゴシック"/>
              </a:rPr>
              <a:t>Signal</a:t>
            </a:r>
            <a:r>
              <a:rPr lang="fi-FI" dirty="0">
                <a:ea typeface="ＭＳ Ｐゴシック"/>
              </a:rPr>
              <a:t> Builder </a:t>
            </a:r>
            <a:r>
              <a:rPr lang="fi-FI" dirty="0" err="1">
                <a:ea typeface="ＭＳ Ｐゴシック"/>
              </a:rPr>
              <a:t>block</a:t>
            </a:r>
            <a:r>
              <a:rPr lang="fi-FI" dirty="0">
                <a:ea typeface="ＭＳ Ｐゴシック"/>
              </a:rPr>
              <a:t> </a:t>
            </a:r>
            <a:r>
              <a:rPr lang="fi-FI" dirty="0" err="1">
                <a:ea typeface="ＭＳ Ｐゴシック"/>
              </a:rPr>
              <a:t>has</a:t>
            </a:r>
            <a:r>
              <a:rPr lang="fi-FI" dirty="0">
                <a:ea typeface="ＭＳ Ｐゴシック"/>
              </a:rPr>
              <a:t> </a:t>
            </a:r>
            <a:r>
              <a:rPr lang="fi-FI" dirty="0" err="1">
                <a:ea typeface="ＭＳ Ｐゴシック"/>
              </a:rPr>
              <a:t>been</a:t>
            </a:r>
            <a:r>
              <a:rPr lang="fi-FI" dirty="0">
                <a:ea typeface="ＭＳ Ｐゴシック"/>
              </a:rPr>
              <a:t> </a:t>
            </a:r>
            <a:r>
              <a:rPr lang="fi-FI" dirty="0" err="1">
                <a:ea typeface="ＭＳ Ｐゴシック"/>
              </a:rPr>
              <a:t>replaced</a:t>
            </a:r>
            <a:r>
              <a:rPr lang="fi-FI" dirty="0">
                <a:ea typeface="ＭＳ Ｐゴシック"/>
              </a:rPr>
              <a:t> </a:t>
            </a:r>
            <a:r>
              <a:rPr lang="fi-FI" dirty="0" err="1">
                <a:ea typeface="ＭＳ Ｐゴシック"/>
              </a:rPr>
              <a:t>by</a:t>
            </a:r>
            <a:r>
              <a:rPr lang="fi-FI" dirty="0">
                <a:ea typeface="ＭＳ Ｐゴシック"/>
              </a:rPr>
              <a:t> </a:t>
            </a:r>
            <a:r>
              <a:rPr lang="fi-FI" dirty="0" err="1">
                <a:ea typeface="ＭＳ Ｐゴシック"/>
              </a:rPr>
              <a:t>Signal</a:t>
            </a:r>
            <a:r>
              <a:rPr lang="fi-FI" dirty="0">
                <a:ea typeface="ＭＳ Ｐゴシック"/>
              </a:rPr>
              <a:t> </a:t>
            </a:r>
            <a:r>
              <a:rPr lang="fi-FI" dirty="0" err="1">
                <a:ea typeface="ＭＳ Ｐゴシック"/>
              </a:rPr>
              <a:t>Editor</a:t>
            </a:r>
          </a:p>
          <a:p>
            <a:pPr marL="580390" lvl="1" indent="-342900">
              <a:buFont typeface="Arial" panose="020B0604020202020204" pitchFamily="34" charset="0"/>
              <a:buChar char="•"/>
            </a:pPr>
            <a:r>
              <a:rPr lang="fi-FI" b="1" dirty="0" err="1">
                <a:latin typeface="Arial"/>
                <a:ea typeface="ＭＳ Ｐゴシック"/>
              </a:rPr>
              <a:t>However</a:t>
            </a:r>
            <a:r>
              <a:rPr lang="fi-FI" b="1" dirty="0">
                <a:latin typeface="Arial"/>
                <a:ea typeface="ＭＳ Ｐゴシック"/>
              </a:rPr>
              <a:t>, </a:t>
            </a:r>
            <a:r>
              <a:rPr lang="fi-FI" b="1" dirty="0" err="1">
                <a:latin typeface="Arial"/>
                <a:ea typeface="ＭＳ Ｐゴシック"/>
              </a:rPr>
              <a:t>the</a:t>
            </a:r>
            <a:r>
              <a:rPr lang="fi-FI" b="1" dirty="0">
                <a:latin typeface="Arial"/>
                <a:ea typeface="ＭＳ Ｐゴシック"/>
              </a:rPr>
              <a:t> </a:t>
            </a:r>
            <a:r>
              <a:rPr lang="fi-FI" b="1" dirty="0" err="1">
                <a:latin typeface="Arial"/>
                <a:ea typeface="ＭＳ Ｐゴシック"/>
              </a:rPr>
              <a:t>grader</a:t>
            </a:r>
            <a:r>
              <a:rPr lang="fi-FI" b="1" dirty="0">
                <a:latin typeface="Arial"/>
                <a:ea typeface="ＭＳ Ｐゴシック"/>
              </a:rPr>
              <a:t> </a:t>
            </a:r>
            <a:r>
              <a:rPr lang="fi-FI" b="1" dirty="0" err="1">
                <a:latin typeface="Arial"/>
                <a:ea typeface="ＭＳ Ｐゴシック"/>
              </a:rPr>
              <a:t>requires</a:t>
            </a:r>
            <a:r>
              <a:rPr lang="fi-FI" b="1" dirty="0">
                <a:latin typeface="Arial"/>
                <a:ea typeface="ＭＳ Ｐゴシック"/>
              </a:rPr>
              <a:t> </a:t>
            </a:r>
            <a:r>
              <a:rPr lang="fi-FI" b="1" dirty="0" err="1">
                <a:latin typeface="Arial"/>
                <a:ea typeface="ＭＳ Ｐゴシック"/>
              </a:rPr>
              <a:t>the</a:t>
            </a:r>
            <a:r>
              <a:rPr lang="fi-FI" b="1" dirty="0">
                <a:latin typeface="Arial"/>
                <a:ea typeface="ＭＳ Ｐゴシック"/>
              </a:rPr>
              <a:t> </a:t>
            </a:r>
            <a:r>
              <a:rPr lang="fi-FI" b="1" dirty="0" err="1">
                <a:latin typeface="Arial"/>
                <a:ea typeface="ＭＳ Ｐゴシック"/>
              </a:rPr>
              <a:t>use</a:t>
            </a:r>
            <a:r>
              <a:rPr lang="fi-FI" b="1" dirty="0">
                <a:latin typeface="Arial"/>
                <a:ea typeface="ＭＳ Ｐゴシック"/>
              </a:rPr>
              <a:t> of </a:t>
            </a:r>
            <a:r>
              <a:rPr lang="fi-FI" b="1" dirty="0" err="1">
                <a:latin typeface="Arial"/>
                <a:ea typeface="ＭＳ Ｐゴシック"/>
              </a:rPr>
              <a:t>the</a:t>
            </a:r>
            <a:r>
              <a:rPr lang="fi-FI" b="1" dirty="0">
                <a:latin typeface="Arial"/>
                <a:ea typeface="ＭＳ Ｐゴシック"/>
              </a:rPr>
              <a:t> </a:t>
            </a:r>
            <a:r>
              <a:rPr lang="fi-FI" b="1" dirty="0" err="1">
                <a:latin typeface="Arial"/>
                <a:ea typeface="ＭＳ Ｐゴシック"/>
              </a:rPr>
              <a:t>legacy</a:t>
            </a:r>
            <a:r>
              <a:rPr lang="fi-FI" b="1" dirty="0">
                <a:latin typeface="Arial"/>
                <a:ea typeface="ＭＳ Ｐゴシック"/>
              </a:rPr>
              <a:t> </a:t>
            </a:r>
            <a:r>
              <a:rPr lang="fi-FI" b="1" dirty="0" err="1">
                <a:latin typeface="Arial"/>
                <a:ea typeface="ＭＳ Ｐゴシック"/>
              </a:rPr>
              <a:t>Signal</a:t>
            </a:r>
            <a:r>
              <a:rPr lang="fi-FI" b="1" dirty="0">
                <a:latin typeface="Arial"/>
                <a:ea typeface="ＭＳ Ｐゴシック"/>
              </a:rPr>
              <a:t> Builder </a:t>
            </a:r>
            <a:r>
              <a:rPr lang="fi-FI" b="1" dirty="0" err="1">
                <a:latin typeface="Arial"/>
                <a:ea typeface="ＭＳ Ｐゴシック"/>
              </a:rPr>
              <a:t>block</a:t>
            </a:r>
          </a:p>
          <a:p>
            <a:pPr marL="580390" lvl="1" indent="-342900">
              <a:buFont typeface="Arial" panose="020B0604020202020204" pitchFamily="34" charset="0"/>
              <a:buChar char="•"/>
            </a:pPr>
            <a:r>
              <a:rPr lang="fi-FI" b="1" dirty="0">
                <a:latin typeface="Arial"/>
                <a:ea typeface="ＭＳ Ｐゴシック"/>
              </a:rPr>
              <a:t>Copy-</a:t>
            </a:r>
            <a:r>
              <a:rPr lang="fi-FI" b="1" dirty="0" err="1">
                <a:latin typeface="Arial"/>
                <a:ea typeface="ＭＳ Ｐゴシック"/>
              </a:rPr>
              <a:t>paste</a:t>
            </a:r>
            <a:r>
              <a:rPr lang="fi-FI" b="1" dirty="0">
                <a:latin typeface="Arial"/>
                <a:ea typeface="ＭＳ Ｐゴシック"/>
              </a:rPr>
              <a:t> </a:t>
            </a:r>
            <a:r>
              <a:rPr lang="fi-FI" b="1" dirty="0" err="1">
                <a:latin typeface="Arial"/>
                <a:ea typeface="ＭＳ Ｐゴシック"/>
              </a:rPr>
              <a:t>the</a:t>
            </a:r>
            <a:r>
              <a:rPr lang="fi-FI" b="1" dirty="0">
                <a:latin typeface="Arial"/>
                <a:ea typeface="ＭＳ Ｐゴシック"/>
              </a:rPr>
              <a:t> </a:t>
            </a:r>
            <a:r>
              <a:rPr lang="fi-FI" b="1" dirty="0" err="1">
                <a:latin typeface="Arial"/>
                <a:ea typeface="ＭＳ Ｐゴシック"/>
              </a:rPr>
              <a:t>Signal</a:t>
            </a:r>
            <a:r>
              <a:rPr lang="fi-FI" b="1" dirty="0">
                <a:latin typeface="Arial"/>
                <a:ea typeface="ＭＳ Ｐゴシック"/>
              </a:rPr>
              <a:t> Builder </a:t>
            </a:r>
            <a:r>
              <a:rPr lang="fi-FI" b="1" dirty="0" err="1">
                <a:latin typeface="Arial"/>
                <a:ea typeface="ＭＳ Ｐゴシック"/>
              </a:rPr>
              <a:t>block</a:t>
            </a:r>
            <a:r>
              <a:rPr lang="fi-FI" b="1" dirty="0">
                <a:latin typeface="Arial"/>
                <a:ea typeface="ＭＳ Ｐゴシック"/>
              </a:rPr>
              <a:t> to </a:t>
            </a:r>
            <a:r>
              <a:rPr lang="fi-FI" b="1" dirty="0" err="1">
                <a:latin typeface="Arial"/>
                <a:ea typeface="ＭＳ Ｐゴシック"/>
              </a:rPr>
              <a:t>your</a:t>
            </a:r>
            <a:r>
              <a:rPr lang="fi-FI" b="1" dirty="0">
                <a:latin typeface="Arial"/>
                <a:ea typeface="ＭＳ Ｐゴシック"/>
              </a:rPr>
              <a:t> </a:t>
            </a:r>
            <a:r>
              <a:rPr lang="fi-FI" b="1" dirty="0" err="1">
                <a:latin typeface="Arial"/>
                <a:ea typeface="ＭＳ Ｐゴシック"/>
              </a:rPr>
              <a:t>model</a:t>
            </a:r>
            <a:r>
              <a:rPr lang="fi-FI" b="1" dirty="0">
                <a:latin typeface="Arial"/>
                <a:ea typeface="ＭＳ Ｐゴシック"/>
              </a:rPr>
              <a:t> </a:t>
            </a:r>
            <a:r>
              <a:rPr lang="fi-FI" b="1" dirty="0" err="1">
                <a:latin typeface="Arial"/>
                <a:ea typeface="ＭＳ Ｐゴシック"/>
              </a:rPr>
              <a:t>from</a:t>
            </a:r>
            <a:r>
              <a:rPr lang="fi-FI" b="1" dirty="0">
                <a:latin typeface="Arial"/>
                <a:ea typeface="ＭＳ Ｐゴシック"/>
              </a:rPr>
              <a:t> </a:t>
            </a:r>
            <a:r>
              <a:rPr lang="fi-FI" b="1" dirty="0" err="1">
                <a:latin typeface="Arial"/>
                <a:ea typeface="ＭＳ Ｐゴシック"/>
              </a:rPr>
              <a:t>signal_builder_mmd.slx</a:t>
            </a:r>
            <a:r>
              <a:rPr lang="fi-FI" b="1" dirty="0">
                <a:latin typeface="Arial"/>
                <a:ea typeface="ＭＳ Ｐゴシック"/>
              </a:rPr>
              <a:t> file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16.1.2024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35720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9F59F6B5-961F-79D7-188E-64978B7EEB8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157057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29" imgH="329" progId="TCLayout.ActiveDocument.1">
                  <p:embed/>
                </p:oleObj>
              </mc:Choice>
              <mc:Fallback>
                <p:oleObj name="think-cell Slide" r:id="rId3" imgW="329" imgH="32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9F59F6B5-961F-79D7-188E-64978B7EEB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fi-FI" dirty="0"/>
              <a:t>Exercise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68314" y="769269"/>
                <a:ext cx="3815654" cy="3828426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i-FI" dirty="0"/>
                  <a:t>Motor </a:t>
                </a:r>
                <a:r>
                  <a:rPr lang="fi-FI" dirty="0" err="1"/>
                  <a:t>maximum</a:t>
                </a:r>
                <a:r>
                  <a:rPr lang="fi-FI" dirty="0"/>
                  <a:t> </a:t>
                </a:r>
                <a:r>
                  <a:rPr lang="fi-FI" dirty="0" err="1"/>
                  <a:t>speed</a:t>
                </a:r>
                <a:r>
                  <a:rPr lang="fi-FI" dirty="0"/>
                  <a:t> is </a:t>
                </a:r>
                <a:r>
                  <a:rPr lang="fi-FI" dirty="0" err="1"/>
                  <a:t>defined</a:t>
                </a:r>
                <a:r>
                  <a:rPr lang="fi-FI" dirty="0"/>
                  <a:t> </a:t>
                </a:r>
                <a:r>
                  <a:rPr lang="fi-FI" dirty="0" err="1"/>
                  <a:t>by</a:t>
                </a:r>
                <a:r>
                  <a:rPr lang="fi-FI" dirty="0"/>
                  <a:t> </a:t>
                </a:r>
                <a:r>
                  <a:rPr lang="fi-FI" dirty="0" err="1"/>
                  <a:t>the</a:t>
                </a:r>
                <a:r>
                  <a:rPr lang="fi-FI" dirty="0"/>
                  <a:t> </a:t>
                </a:r>
                <a:r>
                  <a:rPr lang="fi-FI" dirty="0" err="1"/>
                  <a:t>max</a:t>
                </a:r>
                <a:r>
                  <a:rPr lang="fi-FI" dirty="0"/>
                  <a:t> </a:t>
                </a:r>
                <a:r>
                  <a:rPr lang="fi-FI" dirty="0" err="1"/>
                  <a:t>speed</a:t>
                </a:r>
                <a:r>
                  <a:rPr lang="fi-FI" dirty="0"/>
                  <a:t> of </a:t>
                </a:r>
                <a:r>
                  <a:rPr lang="fi-FI" dirty="0" err="1"/>
                  <a:t>the</a:t>
                </a:r>
                <a:r>
                  <a:rPr lang="fi-FI" dirty="0"/>
                  <a:t> </a:t>
                </a:r>
                <a:r>
                  <a:rPr lang="fi-FI" dirty="0" err="1"/>
                  <a:t>elevator</a:t>
                </a:r>
                <a:endParaRPr lang="fi-FI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i-FI" dirty="0" err="1"/>
                  <a:t>Elevator</a:t>
                </a:r>
                <a:r>
                  <a:rPr lang="fi-FI" dirty="0"/>
                  <a:t> </a:t>
                </a:r>
                <a:r>
                  <a:rPr lang="fi-FI" dirty="0" err="1"/>
                  <a:t>car</a:t>
                </a:r>
                <a:r>
                  <a:rPr lang="fi-FI" dirty="0"/>
                  <a:t>, </a:t>
                </a:r>
                <a:r>
                  <a:rPr lang="fi-FI" dirty="0" err="1"/>
                  <a:t>passengers</a:t>
                </a:r>
                <a:r>
                  <a:rPr lang="fi-FI" dirty="0"/>
                  <a:t>, and </a:t>
                </a:r>
                <a:r>
                  <a:rPr lang="fi-FI" dirty="0" err="1"/>
                  <a:t>counterweight</a:t>
                </a:r>
                <a:r>
                  <a:rPr lang="fi-FI" dirty="0"/>
                  <a:t> </a:t>
                </a:r>
                <a:r>
                  <a:rPr lang="fi-FI" dirty="0" err="1"/>
                  <a:t>also</a:t>
                </a:r>
                <a:r>
                  <a:rPr lang="fi-FI" dirty="0"/>
                  <a:t> </a:t>
                </a:r>
                <a:r>
                  <a:rPr lang="fi-FI" dirty="0" err="1"/>
                  <a:t>influence</a:t>
                </a:r>
                <a:r>
                  <a:rPr lang="fi-FI" dirty="0"/>
                  <a:t> inertia, </a:t>
                </a:r>
                <a:r>
                  <a:rPr lang="fi-FI" dirty="0" err="1"/>
                  <a:t>not</a:t>
                </a:r>
                <a:r>
                  <a:rPr lang="fi-FI" dirty="0"/>
                  <a:t> </a:t>
                </a:r>
                <a:r>
                  <a:rPr lang="fi-FI" dirty="0" err="1"/>
                  <a:t>only</a:t>
                </a:r>
                <a:r>
                  <a:rPr lang="fi-FI" dirty="0"/>
                  <a:t> </a:t>
                </a:r>
                <a:r>
                  <a:rPr lang="fi-FI" dirty="0" err="1"/>
                  <a:t>load</a:t>
                </a:r>
                <a:r>
                  <a:rPr lang="fi-FI" dirty="0"/>
                  <a:t> </a:t>
                </a:r>
                <a:r>
                  <a:rPr lang="fi-FI" dirty="0" err="1"/>
                  <a:t>torque</a:t>
                </a:r>
                <a:r>
                  <a:rPr lang="fi-FI" dirty="0"/>
                  <a:t>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i-FI" dirty="0"/>
                  <a:t>Maximum torque is required when the car is full (400 kg) and it is being accelerated upwards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fi-FI" b="1" i="1" smtClean="0"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fi-FI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68314" y="769269"/>
                <a:ext cx="3815654" cy="3828426"/>
              </a:xfrm>
              <a:blipFill>
                <a:blip r:embed="rId5"/>
                <a:stretch>
                  <a:fillRect l="-3994" t="-2229" r="-3035" b="-49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16.1.2024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5</a:t>
            </a:fld>
            <a:endParaRPr lang="fi-FI" dirty="0"/>
          </a:p>
        </p:txBody>
      </p:sp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985292"/>
            <a:ext cx="4819650" cy="322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1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A1775C9E-FDE4-80AA-4883-FD6712B71B7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321129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29" imgH="329" progId="TCLayout.ActiveDocument.1">
                  <p:embed/>
                </p:oleObj>
              </mc:Choice>
              <mc:Fallback>
                <p:oleObj name="think-cell Slide" r:id="rId3" imgW="329" imgH="329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A1775C9E-FDE4-80AA-4883-FD6712B71B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fi-FI" dirty="0"/>
              <a:t>Exercise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 err="1"/>
              <a:t>Coupling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elevator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electric</a:t>
            </a:r>
            <a:r>
              <a:rPr lang="fi-FI" dirty="0"/>
              <a:t> </a:t>
            </a:r>
            <a:r>
              <a:rPr lang="fi-FI" dirty="0" err="1"/>
              <a:t>motor</a:t>
            </a:r>
            <a:r>
              <a:rPr lang="fi-FI" dirty="0"/>
              <a:t> in </a:t>
            </a:r>
            <a:r>
              <a:rPr lang="fi-FI" dirty="0" err="1"/>
              <a:t>Simulink</a:t>
            </a:r>
            <a:endParaRPr lang="fi-FI" dirty="0"/>
          </a:p>
          <a:p>
            <a:pPr marL="580500" lvl="1" indent="-342900">
              <a:buFont typeface="Arial" panose="020B0604020202020204" pitchFamily="34" charset="0"/>
              <a:buChar char="•"/>
            </a:pPr>
            <a:r>
              <a:rPr lang="fi-FI" dirty="0"/>
              <a:t>eq_inertia_torque.slx found in the template zip-file</a:t>
            </a:r>
          </a:p>
          <a:p>
            <a:pPr marL="5805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calculates the motor side equivalent inertia and load torque</a:t>
            </a:r>
          </a:p>
          <a:p>
            <a:pPr marL="580500" lvl="1" indent="-342900">
              <a:buFont typeface="Arial" panose="020B0604020202020204" pitchFamily="34" charset="0"/>
              <a:buChar char="•"/>
            </a:pPr>
            <a:r>
              <a:rPr lang="fi-FI" sz="1400" dirty="0"/>
              <a:t>You can just copy-paste the model to the model created in Exercise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16.1.2024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038303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alto University">
  <a:themeElements>
    <a:clrScheme name="Aalto-insinoori">
      <a:dk1>
        <a:sysClr val="windowText" lastClr="000000"/>
      </a:dk1>
      <a:lt1>
        <a:sysClr val="window" lastClr="FFFFFF"/>
      </a:lt1>
      <a:dk2>
        <a:srgbClr val="BB16A3"/>
      </a:dk2>
      <a:lt2>
        <a:srgbClr val="8C857B"/>
      </a:lt2>
      <a:accent1>
        <a:srgbClr val="BB16A3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7" id="{EE9B57FD-A1AE-4C4F-B17B-690F370611A3}" vid="{C0B7D4C6-41EB-4F02-A0B9-29A31D2D6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725307d-69c6-4543-acd0-b090650b62cc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F705994A8A775A498A8C0E5B1BDBAB74" ma:contentTypeVersion="9" ma:contentTypeDescription="Luo uusi asiakirja." ma:contentTypeScope="" ma:versionID="60683edd0233640618924acf5d3a7afd">
  <xsd:schema xmlns:xsd="http://www.w3.org/2001/XMLSchema" xmlns:xs="http://www.w3.org/2001/XMLSchema" xmlns:p="http://schemas.microsoft.com/office/2006/metadata/properties" xmlns:ns2="d725307d-69c6-4543-acd0-b090650b62cc" targetNamespace="http://schemas.microsoft.com/office/2006/metadata/properties" ma:root="true" ma:fieldsID="faca3ff7b05dead9952ae8feef2dab96" ns2:_="">
    <xsd:import namespace="d725307d-69c6-4543-acd0-b090650b62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25307d-69c6-4543-acd0-b090650b62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Kuvien tunnisteet" ma:readOnly="false" ma:fieldId="{5cf76f15-5ced-4ddc-b409-7134ff3c332f}" ma:taxonomyMulti="true" ma:sspId="2d61bb93-c830-477f-800c-34a01ab1e79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52ACEC-341F-4507-B3C9-DB7519BC736D}">
  <ds:schemaRefs>
    <ds:schemaRef ds:uri="http://schemas.microsoft.com/office/2006/metadata/properties"/>
    <ds:schemaRef ds:uri="http://schemas.microsoft.com/office/infopath/2007/PartnerControls"/>
    <ds:schemaRef ds:uri="d725307d-69c6-4543-acd0-b090650b62cc"/>
  </ds:schemaRefs>
</ds:datastoreItem>
</file>

<file path=customXml/itemProps2.xml><?xml version="1.0" encoding="utf-8"?>
<ds:datastoreItem xmlns:ds="http://schemas.openxmlformats.org/officeDocument/2006/customXml" ds:itemID="{EC4B5C83-DFDF-4A68-B0BB-D23D0B10E9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FC8950-F4EE-49F7-9869-08FF5EE506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25307d-69c6-4543-acd0-b090650b62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ENG_EN</Template>
  <TotalTime>7384</TotalTime>
  <Words>336</Words>
  <Application>Microsoft Office PowerPoint</Application>
  <PresentationFormat>On-screen Show (16:10)</PresentationFormat>
  <Paragraphs>51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Aalto University</vt:lpstr>
      <vt:lpstr>Mechatronic Machine Design (MMD)</vt:lpstr>
      <vt:lpstr>Exerciese 1</vt:lpstr>
      <vt:lpstr>Exercise 2</vt:lpstr>
      <vt:lpstr>Exercise 3</vt:lpstr>
      <vt:lpstr>Exercise 4</vt:lpstr>
      <vt:lpstr>Exercise 5</vt:lpstr>
    </vt:vector>
  </TitlesOfParts>
  <Company>Aalto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Mechatronic Machines</dc:title>
  <dc:creator>Tammi Kari</dc:creator>
  <cp:lastModifiedBy>Yang Chao</cp:lastModifiedBy>
  <cp:revision>269</cp:revision>
  <cp:lastPrinted>2016-12-28T10:32:52Z</cp:lastPrinted>
  <dcterms:created xsi:type="dcterms:W3CDTF">2015-09-18T10:22:32Z</dcterms:created>
  <dcterms:modified xsi:type="dcterms:W3CDTF">2024-01-17T00:58:48Z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0x010100F705994A8A775A498A8C0E5B1BDBAB74</vt:lpwstr>
  </property>
  <property fmtid="{D5CDD505-2E9C-101B-9397-08002B2CF9AE}" pid="3" name="MediaServiceImageTags">
    <vt:lpwstr/>
  </property>
</Properties>
</file>