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7" r:id="rId2"/>
    <p:sldId id="268" r:id="rId3"/>
    <p:sldId id="264" r:id="rId4"/>
    <p:sldId id="267" r:id="rId5"/>
    <p:sldId id="266" r:id="rId6"/>
    <p:sldId id="265" r:id="rId7"/>
  </p:sldIdLst>
  <p:sldSz cx="9144000" cy="5715000" type="screen16x10"/>
  <p:notesSz cx="6742113" cy="9874250"/>
  <p:custDataLst>
    <p:tags r:id="rId10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7">
          <p15:clr>
            <a:srgbClr val="A4A3A4"/>
          </p15:clr>
        </p15:guide>
        <p15:guide id="2" orient="horz" pos="3070">
          <p15:clr>
            <a:srgbClr val="A4A3A4"/>
          </p15:clr>
        </p15:guide>
        <p15:guide id="3" pos="295">
          <p15:clr>
            <a:srgbClr val="A4A3A4"/>
          </p15:clr>
        </p15:guide>
        <p15:guide id="4" pos="54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16A3"/>
    <a:srgbClr val="EF3340"/>
    <a:srgbClr val="FFCD00"/>
    <a:srgbClr val="005EB8"/>
    <a:srgbClr val="FFCDB8"/>
    <a:srgbClr val="FFCF06"/>
    <a:srgbClr val="F8C704"/>
    <a:srgbClr val="EFC002"/>
    <a:srgbClr val="00A8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0827D5-EC1D-45DE-83B3-2B59D8863848}" v="22" dt="2022-01-18T09:55:32.22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Objects="1">
      <p:cViewPr varScale="1">
        <p:scale>
          <a:sx n="83" d="100"/>
          <a:sy n="83" d="100"/>
        </p:scale>
        <p:origin x="108" y="246"/>
      </p:cViewPr>
      <p:guideLst>
        <p:guide orient="horz" pos="167"/>
        <p:guide orient="horz" pos="3070"/>
        <p:guide pos="295"/>
        <p:guide pos="546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4" d="100"/>
        <a:sy n="18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8971" y="0"/>
            <a:ext cx="292158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39D04D9-2D90-E741-8C77-A958108973E5}" type="datetimeFigureOut">
              <a:rPr lang="en-US"/>
              <a:pPr>
                <a:defRPr/>
              </a:pPr>
              <a:t>1/24/2023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21582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8971" y="9378824"/>
            <a:ext cx="2921582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81337A6-C487-9645-B543-6BBD05A1D191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245393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8971" y="0"/>
            <a:ext cx="2921582" cy="493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FE7B0BA-8FA8-3A4A-9820-CF1299A8B616}" type="datetime1">
              <a:rPr lang="fi-FI"/>
              <a:pPr>
                <a:defRPr/>
              </a:pPr>
              <a:t>24.1.2023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741363"/>
            <a:ext cx="5922963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i-FI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4212" y="4690269"/>
            <a:ext cx="539369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noProof="0"/>
              <a:t>Click to edit Master text styles</a:t>
            </a:r>
          </a:p>
          <a:p>
            <a:pPr lvl="1"/>
            <a:r>
              <a:rPr lang="fi-FI" noProof="0"/>
              <a:t>Second level</a:t>
            </a:r>
          </a:p>
          <a:p>
            <a:pPr lvl="2"/>
            <a:r>
              <a:rPr lang="fi-FI" noProof="0"/>
              <a:t>Third level</a:t>
            </a:r>
          </a:p>
          <a:p>
            <a:pPr lvl="3"/>
            <a:r>
              <a:rPr lang="fi-FI" noProof="0"/>
              <a:t>Fourth level</a:t>
            </a:r>
          </a:p>
          <a:p>
            <a:pPr lvl="4"/>
            <a:r>
              <a:rPr lang="fi-FI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21582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8971" y="9378824"/>
            <a:ext cx="2921582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66A5FF2-0573-2649-A39A-26FA52E05379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972913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68313" y="1417341"/>
            <a:ext cx="8207375" cy="295232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68314" y="4429748"/>
            <a:ext cx="5495420" cy="660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" y="0"/>
            <a:ext cx="1960563" cy="160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106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265"/>
            <a:ext cx="57912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312334"/>
            <a:ext cx="3291840" cy="3771636"/>
          </a:xfrm>
          <a:prstGeom prst="rect">
            <a:avLst/>
          </a:prstGeo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312334"/>
            <a:ext cx="3291840" cy="3771636"/>
          </a:xfrm>
          <a:prstGeom prst="rect">
            <a:avLst/>
          </a:prstGeo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January 24,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1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BG image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68313" y="1417636"/>
            <a:ext cx="8207375" cy="295203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68314" y="4429748"/>
            <a:ext cx="5495420" cy="660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" y="0"/>
            <a:ext cx="1960563" cy="160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22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468312" y="1418400"/>
            <a:ext cx="8208000" cy="2952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468314" y="4429748"/>
            <a:ext cx="5388448" cy="660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" y="0"/>
            <a:ext cx="1960563" cy="160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277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468313" y="1657740"/>
            <a:ext cx="3319477" cy="269408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6000" b="1" spc="-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468313" y="4531740"/>
            <a:ext cx="3319477" cy="486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49262" y="150000"/>
            <a:ext cx="4629692" cy="54150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noProof="0"/>
              <a:t>Click icon to add picture</a:t>
            </a:r>
            <a:endParaRPr lang="fi-FI" noProof="0"/>
          </a:p>
        </p:txBody>
      </p:sp>
      <p:pic>
        <p:nvPicPr>
          <p:cNvPr id="6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" y="0"/>
            <a:ext cx="1960563" cy="160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045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8313" y="1593555"/>
            <a:ext cx="8207375" cy="219666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4"/>
          <p:cNvCxnSpPr/>
          <p:nvPr userDrawn="1"/>
        </p:nvCxnSpPr>
        <p:spPr>
          <a:xfrm>
            <a:off x="468313" y="4873625"/>
            <a:ext cx="8207375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4712400"/>
            <a:ext cx="2473801" cy="9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87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313" y="265113"/>
            <a:ext cx="8207375" cy="50415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4"/>
          </p:nvPr>
        </p:nvSpPr>
        <p:spPr>
          <a:xfrm>
            <a:off x="468314" y="769268"/>
            <a:ext cx="8207374" cy="3828426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i-FI" dirty="0"/>
          </a:p>
        </p:txBody>
      </p:sp>
      <p:sp>
        <p:nvSpPr>
          <p:cNvPr id="6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CBB682-87B2-4236-AF78-B49807E7713E}" type="datetime1">
              <a:rPr lang="fi-FI" smtClean="0"/>
              <a:t>24.1.2023</a:t>
            </a:fld>
            <a:endParaRPr lang="fi-FI"/>
          </a:p>
        </p:txBody>
      </p:sp>
      <p:sp>
        <p:nvSpPr>
          <p:cNvPr id="7" name="Footer Placeholder 1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8" name="Slide Number Placeholder 1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FD4B7-1CC6-864B-A72A-C978B70BBA9B}" type="slidenum">
              <a:rPr lang="fi-FI"/>
              <a:pPr>
                <a:defRPr/>
              </a:pPr>
              <a:t>‹#›</a:t>
            </a:fld>
            <a:endParaRPr lang="fi-FI"/>
          </a:p>
        </p:txBody>
      </p:sp>
      <p:cxnSp>
        <p:nvCxnSpPr>
          <p:cNvPr id="12" name="Straight Connector 4"/>
          <p:cNvCxnSpPr/>
          <p:nvPr userDrawn="1"/>
        </p:nvCxnSpPr>
        <p:spPr>
          <a:xfrm>
            <a:off x="468313" y="4873007"/>
            <a:ext cx="8207375" cy="0"/>
          </a:xfrm>
          <a:prstGeom prst="line">
            <a:avLst/>
          </a:prstGeom>
          <a:ln w="127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4712400"/>
            <a:ext cx="2473800" cy="9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70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463308" y="265113"/>
            <a:ext cx="8212380" cy="9964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3308" y="1261611"/>
            <a:ext cx="3988079" cy="333608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40" name="Content Placeholder 10"/>
          <p:cNvSpPr>
            <a:spLocks noGrp="1"/>
          </p:cNvSpPr>
          <p:nvPr>
            <p:ph sz="quarter" idx="18"/>
          </p:nvPr>
        </p:nvSpPr>
        <p:spPr>
          <a:xfrm>
            <a:off x="4687609" y="1261611"/>
            <a:ext cx="3988079" cy="333608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6F12C3-4421-43A0-8844-8188FCFDF52F}" type="datetime1">
              <a:rPr lang="fi-FI" smtClean="0"/>
              <a:t>24.1.2023</a:t>
            </a:fld>
            <a:endParaRPr lang="fi-FI"/>
          </a:p>
        </p:txBody>
      </p:sp>
      <p:sp>
        <p:nvSpPr>
          <p:cNvPr id="8" name="Footer Placeholder 11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79A8AE-7274-0C4A-AB42-92022833E6E2}" type="slidenum">
              <a:rPr lang="fi-FI"/>
              <a:pPr>
                <a:defRPr/>
              </a:pPr>
              <a:t>‹#›</a:t>
            </a:fld>
            <a:endParaRPr lang="fi-FI"/>
          </a:p>
        </p:txBody>
      </p:sp>
      <p:cxnSp>
        <p:nvCxnSpPr>
          <p:cNvPr id="13" name="Straight Connector 4"/>
          <p:cNvCxnSpPr/>
          <p:nvPr userDrawn="1"/>
        </p:nvCxnSpPr>
        <p:spPr>
          <a:xfrm>
            <a:off x="468313" y="4873007"/>
            <a:ext cx="8207375" cy="0"/>
          </a:xfrm>
          <a:prstGeom prst="line">
            <a:avLst/>
          </a:prstGeom>
          <a:ln w="127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4712400"/>
            <a:ext cx="2473800" cy="9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082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90500"/>
            <a:ext cx="7772400" cy="3809999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7333" spc="-67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00500"/>
            <a:ext cx="6858000" cy="762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0" cap="all" spc="100" baseline="0">
                <a:solidFill>
                  <a:schemeClr val="tx2"/>
                </a:solidFill>
                <a:latin typeface="+mj-lt"/>
              </a:defRPr>
            </a:lvl1pPr>
            <a:lvl2pPr marL="380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1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2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239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04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66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4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January 24,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49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265"/>
            <a:ext cx="6347048" cy="1143000"/>
          </a:xfrm>
          <a:prstGeom prst="rect">
            <a:avLst/>
          </a:prstGeo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333"/>
            <a:ext cx="7931224" cy="402044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23928" y="5377780"/>
            <a:ext cx="3429000" cy="254000"/>
          </a:xfrm>
        </p:spPr>
        <p:txBody>
          <a:bodyPr/>
          <a:lstStyle/>
          <a:p>
            <a:fld id="{93333F43-3E86-47E4-BFBB-2476D384E1C6}" type="datetime4">
              <a:rPr lang="en-US" smtClean="0"/>
              <a:pPr/>
              <a:t>January 24,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anchor="b" anchorCtr="0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48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48DFF2EB-0A6A-01B3-7658-D3CC848C275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15514329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3" imgW="327" imgH="327" progId="TCLayout.ActiveDocument.1">
                  <p:embed/>
                </p:oleObj>
              </mc:Choice>
              <mc:Fallback>
                <p:oleObj name="think-cell Slide" r:id="rId13" imgW="327" imgH="32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56956" y="5017740"/>
            <a:ext cx="3619500" cy="132292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5056956" y="5150032"/>
            <a:ext cx="3619500" cy="154782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D520173-7D7F-4FBC-A781-33E654CAA422}" type="datetime1">
              <a:rPr lang="fi-FI" smtClean="0"/>
              <a:t>24.1.2023</a:t>
            </a:fld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5056956" y="5304814"/>
            <a:ext cx="3619500" cy="134938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05BCDE0-955E-2A43-932A-046BF80DB991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47" r:id="rId1"/>
    <p:sldLayoutId id="2147484751" r:id="rId2"/>
    <p:sldLayoutId id="2147484753" r:id="rId3"/>
    <p:sldLayoutId id="2147484756" r:id="rId4"/>
    <p:sldLayoutId id="2147484759" r:id="rId5"/>
    <p:sldLayoutId id="2147484762" r:id="rId6"/>
    <p:sldLayoutId id="2147484765" r:id="rId7"/>
    <p:sldLayoutId id="2147484766" r:id="rId8"/>
    <p:sldLayoutId id="2147484767" r:id="rId9"/>
    <p:sldLayoutId id="2147484768" r:id="rId10"/>
  </p:sldLayoutIdLst>
  <p:hf hdr="0" ft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MS PGothic" pitchFamily="34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MS PGothic" pitchFamily="34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MS PGothic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313" y="1417341"/>
            <a:ext cx="8207375" cy="2088231"/>
          </a:xfrm>
        </p:spPr>
        <p:txBody>
          <a:bodyPr/>
          <a:lstStyle/>
          <a:p>
            <a:r>
              <a:rPr lang="en-GB" sz="6000" dirty="0"/>
              <a:t>Mechatronic Machine Design (MMD)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2834" y="3721595"/>
            <a:ext cx="7617558" cy="1718768"/>
          </a:xfrm>
        </p:spPr>
        <p:txBody>
          <a:bodyPr>
            <a:normAutofit/>
          </a:bodyPr>
          <a:lstStyle/>
          <a:p>
            <a:r>
              <a:rPr lang="en-GB" sz="2200" dirty="0"/>
              <a:t>Exercise 3</a:t>
            </a:r>
          </a:p>
          <a:p>
            <a:r>
              <a:rPr lang="en-GB" sz="2200" dirty="0"/>
              <a:t>Deadline Jan 31, 2023, 9:00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5524500" y="5305425"/>
            <a:ext cx="3619500" cy="134938"/>
          </a:xfrm>
        </p:spPr>
        <p:txBody>
          <a:bodyPr/>
          <a:lstStyle/>
          <a:p>
            <a:fld id="{F38DF745-7D3F-47F4-83A3-874385CFAA6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052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E62F21CE-66C8-97AB-D4E6-51257E23B04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020659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27" imgH="327" progId="TCLayout.ActiveDocument.1">
                  <p:embed/>
                </p:oleObj>
              </mc:Choice>
              <mc:Fallback>
                <p:oleObj name="think-cell Slide" r:id="rId3" imgW="327" imgH="32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r>
              <a:rPr lang="fi-FI" dirty="0"/>
              <a:t>Integral and Derivative Module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24CBB682-87B2-4236-AF78-B49807E7713E}" type="datetime1">
              <a:rPr lang="fi-FI" smtClean="0"/>
              <a:t>24.1.2023</a:t>
            </a:fld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2</a:t>
            </a:fld>
            <a:endParaRPr lang="fi-FI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F16D41A-6F69-52EB-C3BB-7E2C58C9CA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588" y="883443"/>
            <a:ext cx="5616427" cy="174513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7677B91-4A35-1B3E-42FA-12F3587FE6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6215" y="883443"/>
            <a:ext cx="2255805" cy="165522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D2BFCFA-773E-42BD-5EA6-EFF2706067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504" y="2747208"/>
            <a:ext cx="5809688" cy="147078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198C3C0-04FA-0A3E-A671-D1EA11079C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12102" y="2872924"/>
            <a:ext cx="2255805" cy="121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303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/>
              <a:t>Task</a:t>
            </a:r>
            <a:r>
              <a:rPr lang="fi-FI" dirty="0"/>
              <a:t>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i-FI" dirty="0"/>
                  <a:t>A/D </a:t>
                </a:r>
                <a:r>
                  <a:rPr lang="fi-FI" dirty="0" err="1"/>
                  <a:t>conversion</a:t>
                </a:r>
                <a:endParaRPr lang="fi-FI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i-FI" dirty="0" err="1"/>
                  <a:t>Calculate</a:t>
                </a:r>
                <a:r>
                  <a:rPr lang="fi-FI" dirty="0"/>
                  <a:t> </a:t>
                </a:r>
                <a:r>
                  <a:rPr lang="fi-FI" dirty="0" err="1"/>
                  <a:t>resolution</a:t>
                </a:r>
                <a:r>
                  <a:rPr lang="fi-FI" dirty="0"/>
                  <a:t>, </a:t>
                </a:r>
                <a:r>
                  <a:rPr lang="fi-FI" dirty="0" err="1"/>
                  <a:t>quantization</a:t>
                </a:r>
                <a:r>
                  <a:rPr lang="fi-FI" dirty="0"/>
                  <a:t> </a:t>
                </a:r>
                <a:r>
                  <a:rPr lang="fi-FI" dirty="0" err="1"/>
                  <a:t>error</a:t>
                </a:r>
                <a:r>
                  <a:rPr lang="fi-FI" dirty="0"/>
                  <a:t>, output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i-FI" dirty="0" err="1"/>
                  <a:t>Check</a:t>
                </a:r>
                <a:r>
                  <a:rPr lang="fi-FI" dirty="0"/>
                  <a:t> </a:t>
                </a:r>
                <a:r>
                  <a:rPr lang="fi-FI" dirty="0" err="1"/>
                  <a:t>lecture</a:t>
                </a:r>
                <a:r>
                  <a:rPr lang="fi-FI" dirty="0"/>
                  <a:t> </a:t>
                </a:r>
                <a:r>
                  <a:rPr lang="fi-FI" dirty="0" err="1"/>
                  <a:t>slides</a:t>
                </a:r>
                <a:r>
                  <a:rPr lang="fi-FI" dirty="0"/>
                  <a:t> for </a:t>
                </a:r>
                <a:r>
                  <a:rPr lang="fi-FI" dirty="0" err="1"/>
                  <a:t>the</a:t>
                </a:r>
                <a:r>
                  <a:rPr lang="fi-FI" dirty="0"/>
                  <a:t> definition of </a:t>
                </a:r>
                <a:r>
                  <a:rPr lang="fi-FI" dirty="0" err="1"/>
                  <a:t>resolution</a:t>
                </a:r>
                <a:r>
                  <a:rPr lang="fi-FI" dirty="0"/>
                  <a:t> and </a:t>
                </a:r>
                <a:r>
                  <a:rPr lang="fi-FI" dirty="0" err="1"/>
                  <a:t>quantization</a:t>
                </a:r>
                <a:r>
                  <a:rPr lang="fi-FI" dirty="0"/>
                  <a:t> </a:t>
                </a:r>
                <a:r>
                  <a:rPr lang="fi-FI" dirty="0" err="1"/>
                  <a:t>error</a:t>
                </a:r>
                <a:endParaRPr lang="fi-FI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i-FI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i-FI" i="1" dirty="0" err="1"/>
                  <a:t>Example</a:t>
                </a:r>
                <a:r>
                  <a:rPr lang="fi-FI" dirty="0"/>
                  <a:t>: 6-bit </a:t>
                </a:r>
                <a:r>
                  <a:rPr lang="fi-FI" dirty="0" err="1"/>
                  <a:t>converter</a:t>
                </a:r>
                <a:r>
                  <a:rPr lang="fi-FI" dirty="0"/>
                  <a:t>, input </a:t>
                </a:r>
                <a:r>
                  <a:rPr lang="fi-FI" dirty="0" err="1"/>
                  <a:t>range</a:t>
                </a:r>
                <a:r>
                  <a:rPr lang="fi-FI" dirty="0"/>
                  <a:t> 0 V to +15 V, </a:t>
                </a:r>
                <a:r>
                  <a:rPr lang="fi-FI" dirty="0" err="1"/>
                  <a:t>resolution</a:t>
                </a:r>
                <a:r>
                  <a:rPr lang="fi-FI" dirty="0"/>
                  <a:t> 0.2381 V/</a:t>
                </a:r>
                <a:r>
                  <a:rPr lang="fi-FI" dirty="0" err="1"/>
                  <a:t>bit</a:t>
                </a:r>
                <a:endParaRPr lang="fi-FI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i-FI" dirty="0" err="1"/>
                  <a:t>What</a:t>
                </a:r>
                <a:r>
                  <a:rPr lang="fi-FI" dirty="0"/>
                  <a:t> is </a:t>
                </a:r>
                <a:r>
                  <a:rPr lang="fi-FI" dirty="0" err="1"/>
                  <a:t>the</a:t>
                </a:r>
                <a:r>
                  <a:rPr lang="fi-FI" dirty="0"/>
                  <a:t> </a:t>
                </a:r>
                <a:r>
                  <a:rPr lang="fi-FI" dirty="0" err="1"/>
                  <a:t>digital</a:t>
                </a:r>
                <a:r>
                  <a:rPr lang="fi-FI" dirty="0"/>
                  <a:t> output </a:t>
                </a:r>
                <a:r>
                  <a:rPr lang="fi-FI" dirty="0" err="1"/>
                  <a:t>when</a:t>
                </a:r>
                <a:r>
                  <a:rPr lang="fi-FI" dirty="0"/>
                  <a:t> </a:t>
                </a:r>
                <a:r>
                  <a:rPr lang="fi-FI" dirty="0" err="1"/>
                  <a:t>the</a:t>
                </a:r>
                <a:r>
                  <a:rPr lang="fi-FI" dirty="0"/>
                  <a:t> </a:t>
                </a:r>
                <a:r>
                  <a:rPr lang="fi-FI" dirty="0" err="1"/>
                  <a:t>analog</a:t>
                </a:r>
                <a:r>
                  <a:rPr lang="fi-FI" dirty="0"/>
                  <a:t> input is +7 V?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fi-FI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i-FI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  <m:r>
                          <a:rPr lang="fi-FI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i-FI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num>
                      <m:den>
                        <m:r>
                          <a:rPr lang="fi-FI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fi-FI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i-FI" b="1" i="1" smtClean="0">
                            <a:latin typeface="Cambria Math" panose="02040503050406030204" pitchFamily="18" charset="0"/>
                          </a:rPr>
                          <m:t>𝟐𝟑𝟖𝟏</m:t>
                        </m:r>
                        <m:r>
                          <a:rPr lang="fi-FI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i-FI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den>
                    </m:f>
                    <m:r>
                      <a:rPr lang="fi-FI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fi-FI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𝟐𝟗</m:t>
                    </m:r>
                    <m:r>
                      <a:rPr lang="fi-FI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fi-FI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</m:t>
                    </m:r>
                    <m:r>
                      <a:rPr lang="fi-FI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fi-FI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𝟐𝟗</m:t>
                    </m:r>
                  </m:oMath>
                </a14:m>
                <a:r>
                  <a:rPr lang="fi-FI" dirty="0"/>
                  <a:t>  (if result is 29.9V, what will be the result?)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i-FI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b="1" i="1" smtClean="0">
                            <a:latin typeface="Cambria Math" panose="02040503050406030204" pitchFamily="18" charset="0"/>
                          </a:rPr>
                          <m:t>𝟐𝟗</m:t>
                        </m:r>
                      </m:e>
                      <m:sub>
                        <m:r>
                          <a:rPr lang="fi-FI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r>
                      <a:rPr lang="fi-FI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i-FI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fi-FI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fi-FI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i-FI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fi-FI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</m:t>
                        </m:r>
                      </m:sup>
                    </m:sSup>
                    <m:r>
                      <a:rPr lang="fi-FI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fi-FI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fi-FI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fi-FI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i-FI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fi-FI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fi-FI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fi-FI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fi-FI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fi-FI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i-FI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fi-FI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fi-FI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fi-FI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fi-FI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fi-FI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i-FI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fi-FI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fi-FI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fi-FI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fi-FI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fi-FI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i-FI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fi-FI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fi-FI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fi-FI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fi-FI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fi-FI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i-FI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fi-FI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fi-FI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i-FI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𝟎𝟏𝟏𝟏𝟎𝟏</m:t>
                        </m:r>
                      </m:e>
                      <m:sub>
                        <m:r>
                          <a:rPr lang="fi-FI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fi-FI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1857" t="-2229" r="-1189" b="-39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24CBB682-87B2-4236-AF78-B49807E7713E}" type="datetime1">
              <a:rPr lang="fi-FI" smtClean="0"/>
              <a:t>24.1.2023</a:t>
            </a:fld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3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57103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/>
              <a:t>Task</a:t>
            </a:r>
            <a:r>
              <a:rPr lang="fi-FI" dirty="0"/>
              <a:t>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251520" y="441936"/>
                <a:ext cx="8207374" cy="3828426"/>
              </a:xfrm>
            </p:spPr>
            <p:txBody>
              <a:bodyPr/>
              <a:lstStyle/>
              <a:p>
                <a:endParaRPr lang="fi-FI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i-FI" sz="1800" dirty="0" err="1"/>
                  <a:t>High-pass</a:t>
                </a:r>
                <a:r>
                  <a:rPr lang="fi-FI" sz="1800" dirty="0"/>
                  <a:t> </a:t>
                </a:r>
                <a:r>
                  <a:rPr lang="fi-FI" sz="1800" dirty="0" err="1"/>
                  <a:t>filter</a:t>
                </a:r>
                <a:endParaRPr lang="fi-FI" sz="1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i-FI" sz="1800" dirty="0" err="1"/>
                  <a:t>Divide</a:t>
                </a:r>
                <a:r>
                  <a:rPr lang="fi-FI" sz="1800" dirty="0"/>
                  <a:t> to </a:t>
                </a:r>
                <a:r>
                  <a:rPr lang="fi-FI" sz="1800" dirty="0" err="1"/>
                  <a:t>two</a:t>
                </a:r>
                <a:r>
                  <a:rPr lang="fi-FI" sz="1800" dirty="0"/>
                  <a:t> </a:t>
                </a:r>
                <a:r>
                  <a:rPr lang="fi-FI" sz="1800" dirty="0" err="1"/>
                  <a:t>transfer</a:t>
                </a:r>
                <a:endParaRPr lang="fi-FI" sz="1800" dirty="0"/>
              </a:p>
              <a:p>
                <a:r>
                  <a:rPr lang="fi-FI" sz="1800" dirty="0" err="1"/>
                  <a:t>functions</a:t>
                </a:r>
                <a:r>
                  <a:rPr lang="fi-FI" sz="1800" dirty="0"/>
                  <a:t> H1 and H2</a:t>
                </a:r>
              </a:p>
              <a:p>
                <a:r>
                  <a:rPr lang="fi-FI" sz="1800" dirty="0"/>
                  <a:t>H1 = V_L/</a:t>
                </a:r>
                <a:r>
                  <a:rPr lang="fi-FI" sz="1800" dirty="0" err="1"/>
                  <a:t>V_in</a:t>
                </a:r>
                <a:r>
                  <a:rPr lang="fi-FI" sz="1800" dirty="0"/>
                  <a:t>, H2 = </a:t>
                </a:r>
                <a:r>
                  <a:rPr lang="fi-FI" sz="1800" dirty="0" err="1"/>
                  <a:t>A_cl</a:t>
                </a:r>
                <a:endParaRPr lang="fi-FI" sz="1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i-FI" sz="1800" dirty="0"/>
                  <a:t>No </a:t>
                </a:r>
                <a:r>
                  <a:rPr lang="fi-FI" sz="1800" dirty="0" err="1"/>
                  <a:t>current</a:t>
                </a:r>
                <a:r>
                  <a:rPr lang="fi-FI" sz="1800" dirty="0"/>
                  <a:t> </a:t>
                </a:r>
                <a:r>
                  <a:rPr lang="fi-FI" sz="1800" dirty="0" err="1"/>
                  <a:t>thru</a:t>
                </a:r>
                <a:r>
                  <a:rPr lang="fi-FI" sz="1800" dirty="0"/>
                  <a:t> op-</a:t>
                </a:r>
                <a:r>
                  <a:rPr lang="fi-FI" sz="1800" dirty="0" err="1"/>
                  <a:t>amp</a:t>
                </a:r>
                <a:r>
                  <a:rPr lang="fi-FI" sz="1800" dirty="0"/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i-FI" sz="1800" dirty="0" err="1"/>
                  <a:t>Check</a:t>
                </a:r>
                <a:r>
                  <a:rPr lang="fi-FI" sz="1800" dirty="0"/>
                  <a:t> </a:t>
                </a:r>
                <a:r>
                  <a:rPr lang="fi-FI" sz="1800" dirty="0" err="1"/>
                  <a:t>A_cl</a:t>
                </a:r>
                <a:r>
                  <a:rPr lang="fi-FI" sz="1800" dirty="0"/>
                  <a:t> </a:t>
                </a:r>
                <a:r>
                  <a:rPr lang="fi-FI" sz="1800" dirty="0" err="1"/>
                  <a:t>from</a:t>
                </a:r>
                <a:r>
                  <a:rPr lang="fi-FI" sz="1800" dirty="0"/>
                  <a:t> </a:t>
                </a:r>
                <a:r>
                  <a:rPr lang="fi-FI" sz="1800" dirty="0" err="1"/>
                  <a:t>lecture</a:t>
                </a:r>
                <a:r>
                  <a:rPr lang="fi-FI" sz="1800" dirty="0"/>
                  <a:t> </a:t>
                </a:r>
                <a:r>
                  <a:rPr lang="fi-FI" sz="1800" dirty="0" err="1"/>
                  <a:t>slides</a:t>
                </a:r>
                <a:r>
                  <a:rPr lang="fi-FI" sz="1800" dirty="0"/>
                  <a:t> (</a:t>
                </a:r>
                <a:r>
                  <a:rPr lang="fi-FI" sz="1800" dirty="0" err="1"/>
                  <a:t>also</a:t>
                </a:r>
                <a:r>
                  <a:rPr lang="fi-FI" sz="1800" dirty="0"/>
                  <a:t> </a:t>
                </a:r>
                <a:r>
                  <a:rPr lang="fi-FI" sz="1800" dirty="0" err="1"/>
                  <a:t>see</a:t>
                </a:r>
                <a:r>
                  <a:rPr lang="fi-FI" sz="1800" dirty="0"/>
                  <a:t> </a:t>
                </a:r>
                <a:r>
                  <a:rPr lang="fi-FI" sz="1800" dirty="0" err="1"/>
                  <a:t>Lecture</a:t>
                </a:r>
                <a:r>
                  <a:rPr lang="fi-FI" sz="1800" dirty="0"/>
                  <a:t> 2 </a:t>
                </a:r>
                <a:r>
                  <a:rPr lang="fi-FI" sz="1800" dirty="0" err="1"/>
                  <a:t>part</a:t>
                </a:r>
                <a:r>
                  <a:rPr lang="fi-FI" sz="1800" dirty="0"/>
                  <a:t> 2 for H_1)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i-FI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fi-FI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fi-FI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𝑜𝑢𝑡</m:t>
                            </m:r>
                          </m:sub>
                        </m:sSub>
                        <m:d>
                          <m:d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𝑖𝑛</m:t>
                            </m:r>
                          </m:sub>
                        </m:sSub>
                        <m:d>
                          <m:d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</m:d>
                      </m:den>
                    </m:f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sub>
                        </m:sSub>
                      </m:den>
                    </m:f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∙</m:t>
                    </m:r>
                    <m:f>
                      <m:fPr>
                        <m:ctrlP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sub>
                        </m:sSub>
                        <m:d>
                          <m:d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𝑖𝑛</m:t>
                            </m:r>
                          </m:sub>
                        </m:sSub>
                        <m:d>
                          <m:d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</m:d>
                      </m:den>
                    </m:f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𝑐𝑙</m:t>
                        </m:r>
                      </m:sub>
                    </m:sSub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∙</m:t>
                    </m:r>
                    <m:f>
                      <m:fPr>
                        <m:ctrlP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sub>
                        </m:sSub>
                        <m:d>
                          <m:d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𝑖𝑛</m:t>
                            </m:r>
                          </m:sub>
                        </m:sSub>
                        <m:d>
                          <m:d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</m:d>
                      </m:den>
                    </m:f>
                    <m:r>
                      <a:rPr lang="en-US" sz="1800" b="1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fi-FI" sz="18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i-FI" sz="1800" dirty="0" err="1"/>
                  <a:t>The</a:t>
                </a:r>
                <a:r>
                  <a:rPr lang="fi-FI" sz="1800" dirty="0"/>
                  <a:t> </a:t>
                </a:r>
                <a:r>
                  <a:rPr lang="fi-FI" sz="1800" dirty="0" err="1"/>
                  <a:t>gain</a:t>
                </a:r>
                <a:r>
                  <a:rPr lang="fi-FI" sz="1800" dirty="0"/>
                  <a:t> at </a:t>
                </a:r>
                <a:r>
                  <a:rPr lang="fi-FI" sz="1800" dirty="0" err="1"/>
                  <a:t>the</a:t>
                </a:r>
                <a:r>
                  <a:rPr lang="fi-FI" sz="1800" dirty="0"/>
                  <a:t> </a:t>
                </a:r>
                <a:r>
                  <a:rPr lang="fi-FI" sz="1800" dirty="0" err="1"/>
                  <a:t>passband</a:t>
                </a:r>
                <a:r>
                  <a:rPr lang="fi-FI" sz="1800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i-FI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sz="18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fi-FI" sz="1800" b="1" i="1" smtClean="0">
                            <a:latin typeface="Cambria Math" panose="02040503050406030204" pitchFamily="18" charset="0"/>
                          </a:rPr>
                          <m:t>𝒄𝒍</m:t>
                        </m:r>
                      </m:sub>
                    </m:sSub>
                  </m:oMath>
                </a14:m>
                <a:r>
                  <a:rPr lang="fi-FI" sz="18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i-FI" sz="1800" dirty="0"/>
                  <a:t>-3 dB </a:t>
                </a:r>
                <a:r>
                  <a:rPr lang="fi-FI" sz="1800" dirty="0" err="1"/>
                  <a:t>cut-off</a:t>
                </a:r>
                <a:r>
                  <a:rPr lang="fi-FI" sz="1800" dirty="0"/>
                  <a:t> </a:t>
                </a:r>
                <a:r>
                  <a:rPr lang="fi-FI" sz="1800" dirty="0" err="1"/>
                  <a:t>frequency</a:t>
                </a:r>
                <a:r>
                  <a:rPr lang="fi-FI" sz="1800" dirty="0"/>
                  <a:t> is </a:t>
                </a:r>
                <a:r>
                  <a:rPr lang="fi-FI" sz="1800" dirty="0" err="1"/>
                  <a:t>the</a:t>
                </a:r>
                <a:r>
                  <a:rPr lang="fi-FI" sz="1800" dirty="0"/>
                  <a:t> </a:t>
                </a:r>
                <a:r>
                  <a:rPr lang="fi-FI" sz="1800" dirty="0" err="1"/>
                  <a:t>frequency</a:t>
                </a:r>
                <a:r>
                  <a:rPr lang="fi-FI" sz="1800" dirty="0"/>
                  <a:t> at </a:t>
                </a:r>
                <a:r>
                  <a:rPr lang="fi-FI" sz="1800" dirty="0" err="1"/>
                  <a:t>which</a:t>
                </a:r>
                <a:r>
                  <a:rPr lang="fi-FI" sz="1800" dirty="0"/>
                  <a:t> </a:t>
                </a:r>
                <a:r>
                  <a:rPr lang="fi-FI" sz="1800" dirty="0" err="1"/>
                  <a:t>the</a:t>
                </a:r>
                <a:r>
                  <a:rPr lang="fi-FI" sz="1800" dirty="0"/>
                  <a:t> </a:t>
                </a:r>
                <a:r>
                  <a:rPr lang="fi-FI" sz="1800" dirty="0" err="1"/>
                  <a:t>gain</a:t>
                </a:r>
                <a:r>
                  <a:rPr lang="fi-FI" sz="1800" dirty="0"/>
                  <a:t> is </a:t>
                </a:r>
                <a14:m>
                  <m:oMath xmlns:m="http://schemas.openxmlformats.org/officeDocument/2006/math">
                    <m:r>
                      <a:rPr lang="fi-FI" sz="1800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fi-FI" sz="1800" i="1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fi-FI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fi-FI" sz="1800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rad>
                  </m:oMath>
                </a14:m>
                <a:r>
                  <a:rPr lang="fi-FI" sz="1800" dirty="0"/>
                  <a:t> </a:t>
                </a:r>
                <a:r>
                  <a:rPr lang="fi-FI" sz="1800" dirty="0" err="1"/>
                  <a:t>times</a:t>
                </a:r>
                <a:r>
                  <a:rPr lang="fi-FI" sz="1800" dirty="0"/>
                  <a:t> </a:t>
                </a:r>
                <a:r>
                  <a:rPr lang="fi-FI" sz="1800" dirty="0" err="1"/>
                  <a:t>the</a:t>
                </a:r>
                <a:r>
                  <a:rPr lang="fi-FI" sz="1800" dirty="0"/>
                  <a:t> </a:t>
                </a:r>
                <a:r>
                  <a:rPr lang="fi-FI" sz="1800" dirty="0" err="1"/>
                  <a:t>passband</a:t>
                </a:r>
                <a:r>
                  <a:rPr lang="fi-FI" sz="1800" dirty="0"/>
                  <a:t> </a:t>
                </a:r>
                <a:r>
                  <a:rPr lang="fi-FI" sz="1800" dirty="0" err="1"/>
                  <a:t>gain</a:t>
                </a:r>
                <a:r>
                  <a:rPr lang="fi-FI" sz="1800" dirty="0"/>
                  <a:t>, i.e.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fi-FI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sz="1800" i="1">
                            <a:latin typeface="Cambria Math" panose="02040503050406030204" pitchFamily="18" charset="0"/>
                          </a:rPr>
                          <m:t>𝑯</m:t>
                        </m:r>
                        <m:d>
                          <m:dPr>
                            <m:ctrlPr>
                              <a:rPr lang="fi-FI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i-FI" sz="1800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fi-FI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</m:e>
                        </m:d>
                      </m:e>
                    </m:d>
                    <m:r>
                      <a:rPr lang="fi-FI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i-FI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i-FI" sz="1800" i="1">
                            <a:latin typeface="Cambria Math" panose="02040503050406030204" pitchFamily="18" charset="0"/>
                          </a:rPr>
                          <m:t>𝑷𝒂𝒔𝒔𝒃𝒂𝒏𝒅</m:t>
                        </m:r>
                        <m:r>
                          <a:rPr lang="fi-FI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i-FI" sz="1800" i="1">
                            <a:latin typeface="Cambria Math" panose="02040503050406030204" pitchFamily="18" charset="0"/>
                          </a:rPr>
                          <m:t>𝒈𝒂𝒊𝒏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fi-FI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fi-FI" sz="1800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rad>
                      </m:den>
                    </m:f>
                  </m:oMath>
                </a14:m>
                <a:endParaRPr lang="fi-FI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251520" y="441936"/>
                <a:ext cx="8207374" cy="3828426"/>
              </a:xfrm>
              <a:blipFill>
                <a:blip r:embed="rId2"/>
                <a:stretch>
                  <a:fillRect l="-1707" r="-520" b="-4452"/>
                </a:stretch>
              </a:blipFill>
            </p:spPr>
            <p:txBody>
              <a:bodyPr/>
              <a:lstStyle/>
              <a:p>
                <a:r>
                  <a:rPr lang="en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24CBB682-87B2-4236-AF78-B49807E7713E}" type="datetime1">
              <a:rPr lang="fi-FI" smtClean="0"/>
              <a:t>24.1.2023</a:t>
            </a:fld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4</a:t>
            </a:fld>
            <a:endParaRPr lang="fi-FI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84E6BA-3D5E-4FD9-9626-495F7DB26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0" y="265113"/>
            <a:ext cx="5164435" cy="253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869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/>
              <a:t>Task</a:t>
            </a:r>
            <a:r>
              <a:rPr lang="fi-FI" dirty="0"/>
              <a:t>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i-FI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i-FI" dirty="0" err="1"/>
                  <a:t>Low-pass</a:t>
                </a:r>
                <a:r>
                  <a:rPr lang="fi-FI" dirty="0"/>
                  <a:t> </a:t>
                </a:r>
                <a:r>
                  <a:rPr lang="fi-FI" dirty="0" err="1"/>
                  <a:t>filter</a:t>
                </a:r>
                <a:endParaRPr lang="fi-FI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i-FI" dirty="0"/>
              </a:p>
              <a:p>
                <a:endParaRPr lang="fi-FI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i-FI" b="1" i="1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fi-FI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fi-FI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i-FI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i-FI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i-FI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i-FI" b="1" i="1" smtClean="0">
                                <a:latin typeface="Cambria Math" panose="02040503050406030204" pitchFamily="18" charset="0"/>
                              </a:rPr>
                              <m:t>𝒐𝒖𝒕</m:t>
                            </m:r>
                          </m:sub>
                        </m:sSub>
                        <m:d>
                          <m:dPr>
                            <m:ctrlPr>
                              <a:rPr lang="fi-FI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i-FI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fi-FI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i-FI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i-FI" b="1" i="1" smtClean="0">
                                <a:latin typeface="Cambria Math" panose="02040503050406030204" pitchFamily="18" charset="0"/>
                              </a:rPr>
                              <m:t>𝒊𝒏</m:t>
                            </m:r>
                          </m:sub>
                        </m:sSub>
                        <m:d>
                          <m:dPr>
                            <m:ctrlPr>
                              <a:rPr lang="fi-FI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i-FI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</m:d>
                      </m:den>
                    </m:f>
                    <m:r>
                      <a:rPr lang="fi-FI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i-FI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fi-FI" b="1" i="1" smtClean="0">
                            <a:latin typeface="Cambria Math" panose="02040503050406030204" pitchFamily="18" charset="0"/>
                          </a:rPr>
                          <m:t>𝒄𝒍</m:t>
                        </m:r>
                      </m:sub>
                    </m:sSub>
                    <m:r>
                      <a:rPr lang="fi-FI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fi-FI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i-FI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i-FI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i-FI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𝒄</m:t>
                            </m:r>
                          </m:sub>
                        </m:sSub>
                        <m:d>
                          <m:dPr>
                            <m:ctrlPr>
                              <a:rPr lang="fi-FI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i-FI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fi-FI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i-FI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i-FI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𝒊𝒏</m:t>
                            </m:r>
                          </m:sub>
                        </m:sSub>
                        <m:d>
                          <m:dPr>
                            <m:ctrlPr>
                              <a:rPr lang="fi-FI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i-FI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e>
                        </m:d>
                      </m:den>
                    </m:f>
                  </m:oMath>
                </a14:m>
                <a:endParaRPr lang="fi-FI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i-FI" dirty="0"/>
                  <a:t>DC </a:t>
                </a:r>
                <a:r>
                  <a:rPr lang="fi-FI" dirty="0" err="1"/>
                  <a:t>gain</a:t>
                </a:r>
                <a:r>
                  <a:rPr lang="fi-FI" dirty="0"/>
                  <a:t> is </a:t>
                </a:r>
                <a:r>
                  <a:rPr lang="fi-FI" dirty="0" err="1"/>
                  <a:t>the</a:t>
                </a:r>
                <a:r>
                  <a:rPr lang="fi-FI" dirty="0"/>
                  <a:t> </a:t>
                </a:r>
                <a:r>
                  <a:rPr lang="fi-FI" dirty="0" err="1"/>
                  <a:t>gain</a:t>
                </a:r>
                <a:r>
                  <a:rPr lang="fi-FI" dirty="0"/>
                  <a:t> at </a:t>
                </a:r>
                <a:r>
                  <a:rPr lang="fi-FI" dirty="0" err="1"/>
                  <a:t>zero</a:t>
                </a:r>
                <a:r>
                  <a:rPr lang="fi-FI" dirty="0"/>
                  <a:t> </a:t>
                </a:r>
                <a:r>
                  <a:rPr lang="fi-FI" dirty="0" err="1"/>
                  <a:t>frequency</a:t>
                </a:r>
                <a:endParaRPr lang="fi-FI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i-FI" dirty="0"/>
                  <a:t>-3 dB </a:t>
                </a:r>
                <a:r>
                  <a:rPr lang="fi-FI" dirty="0" err="1"/>
                  <a:t>cut-off</a:t>
                </a:r>
                <a:r>
                  <a:rPr lang="fi-FI" dirty="0"/>
                  <a:t> </a:t>
                </a:r>
                <a:r>
                  <a:rPr lang="fi-FI" dirty="0" err="1"/>
                  <a:t>frequency</a:t>
                </a:r>
                <a:r>
                  <a:rPr lang="fi-FI" dirty="0"/>
                  <a:t> is </a:t>
                </a:r>
                <a:r>
                  <a:rPr lang="fi-FI" dirty="0" err="1"/>
                  <a:t>the</a:t>
                </a:r>
                <a:r>
                  <a:rPr lang="fi-FI" dirty="0"/>
                  <a:t> </a:t>
                </a:r>
                <a:r>
                  <a:rPr lang="fi-FI" dirty="0" err="1"/>
                  <a:t>frequency</a:t>
                </a:r>
                <a:r>
                  <a:rPr lang="fi-FI" dirty="0"/>
                  <a:t> at </a:t>
                </a:r>
                <a:r>
                  <a:rPr lang="fi-FI" dirty="0" err="1"/>
                  <a:t>which</a:t>
                </a:r>
                <a:r>
                  <a:rPr lang="fi-FI" dirty="0"/>
                  <a:t> </a:t>
                </a:r>
                <a:r>
                  <a:rPr lang="fi-FI" dirty="0" err="1"/>
                  <a:t>the</a:t>
                </a:r>
                <a:r>
                  <a:rPr lang="fi-FI" dirty="0"/>
                  <a:t> </a:t>
                </a:r>
                <a:r>
                  <a:rPr lang="fi-FI" dirty="0" err="1"/>
                  <a:t>gain</a:t>
                </a:r>
                <a:r>
                  <a:rPr lang="fi-FI" dirty="0"/>
                  <a:t> is </a:t>
                </a:r>
                <a14:m>
                  <m:oMath xmlns:m="http://schemas.openxmlformats.org/officeDocument/2006/math">
                    <m:r>
                      <a:rPr lang="fi-FI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fi-FI" b="1" i="1" smtClean="0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fi-FI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fi-FI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rad>
                  </m:oMath>
                </a14:m>
                <a:r>
                  <a:rPr lang="fi-FI" dirty="0"/>
                  <a:t> </a:t>
                </a:r>
                <a:r>
                  <a:rPr lang="fi-FI" dirty="0" err="1"/>
                  <a:t>times</a:t>
                </a:r>
                <a:r>
                  <a:rPr lang="fi-FI" dirty="0"/>
                  <a:t> </a:t>
                </a:r>
                <a:r>
                  <a:rPr lang="fi-FI" dirty="0" err="1"/>
                  <a:t>the</a:t>
                </a:r>
                <a:r>
                  <a:rPr lang="fi-FI" dirty="0"/>
                  <a:t> </a:t>
                </a:r>
                <a:r>
                  <a:rPr lang="fi-FI" dirty="0" err="1"/>
                  <a:t>passband</a:t>
                </a:r>
                <a:r>
                  <a:rPr lang="fi-FI" dirty="0"/>
                  <a:t> </a:t>
                </a:r>
                <a:r>
                  <a:rPr lang="fi-FI" dirty="0" err="1"/>
                  <a:t>gain</a:t>
                </a:r>
                <a:r>
                  <a:rPr lang="fi-FI" dirty="0"/>
                  <a:t>, i.e.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fi-FI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  <m:d>
                          <m:dPr>
                            <m:ctrlPr>
                              <a:rPr lang="fi-FI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i-FI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fi-FI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</m:e>
                        </m:d>
                      </m:e>
                    </m:d>
                    <m:r>
                      <a:rPr lang="fi-FI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i-FI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i-FI" b="1" i="1" smtClean="0">
                            <a:latin typeface="Cambria Math" panose="02040503050406030204" pitchFamily="18" charset="0"/>
                          </a:rPr>
                          <m:t>𝑷𝒂𝒔𝒔𝒃𝒂𝒏𝒅</m:t>
                        </m:r>
                        <m:r>
                          <a:rPr lang="fi-FI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i-FI" b="1" i="1" smtClean="0">
                            <a:latin typeface="Cambria Math" panose="02040503050406030204" pitchFamily="18" charset="0"/>
                          </a:rPr>
                          <m:t>𝒈𝒂𝒊𝒏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fi-FI" b="1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fi-FI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rad>
                      </m:den>
                    </m:f>
                  </m:oMath>
                </a14:m>
                <a:endParaRPr lang="fi-FI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i-FI" dirty="0" err="1"/>
                  <a:t>The</a:t>
                </a:r>
                <a:r>
                  <a:rPr lang="fi-FI" dirty="0"/>
                  <a:t> </a:t>
                </a:r>
                <a:r>
                  <a:rPr lang="fi-FI" dirty="0" err="1"/>
                  <a:t>passband</a:t>
                </a:r>
                <a:r>
                  <a:rPr lang="fi-FI" dirty="0"/>
                  <a:t> </a:t>
                </a:r>
                <a:r>
                  <a:rPr lang="fi-FI" dirty="0" err="1"/>
                  <a:t>gain</a:t>
                </a:r>
                <a:r>
                  <a:rPr lang="fi-FI" dirty="0"/>
                  <a:t> is </a:t>
                </a:r>
                <a:r>
                  <a:rPr lang="fi-FI" dirty="0" err="1"/>
                  <a:t>the</a:t>
                </a:r>
                <a:r>
                  <a:rPr lang="fi-FI" dirty="0"/>
                  <a:t> DC </a:t>
                </a:r>
                <a:r>
                  <a:rPr lang="fi-FI" dirty="0" err="1"/>
                  <a:t>gain</a:t>
                </a:r>
                <a:r>
                  <a:rPr lang="fi-FI" dirty="0"/>
                  <a:t> in </a:t>
                </a:r>
                <a:r>
                  <a:rPr lang="fi-FI" dirty="0" err="1"/>
                  <a:t>the</a:t>
                </a:r>
                <a:r>
                  <a:rPr lang="fi-FI" dirty="0"/>
                  <a:t> case of a </a:t>
                </a:r>
                <a:r>
                  <a:rPr lang="fi-FI" dirty="0" err="1"/>
                  <a:t>low-pass</a:t>
                </a:r>
                <a:r>
                  <a:rPr lang="fi-FI" dirty="0"/>
                  <a:t> </a:t>
                </a:r>
                <a:r>
                  <a:rPr lang="fi-FI" dirty="0" err="1"/>
                  <a:t>filter</a:t>
                </a:r>
                <a:endParaRPr lang="fi-FI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1857" b="-10032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24CBB682-87B2-4236-AF78-B49807E7713E}" type="datetime1">
              <a:rPr lang="fi-FI" smtClean="0"/>
              <a:t>24.1.2023</a:t>
            </a:fld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5</a:t>
            </a:fld>
            <a:endParaRPr lang="fi-FI"/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31620"/>
            <a:ext cx="4762500" cy="229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426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/>
              <a:t>Task</a:t>
            </a:r>
            <a:r>
              <a:rPr lang="fi-FI" dirty="0"/>
              <a:t>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68314" y="769268"/>
                <a:ext cx="8207374" cy="4245826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i-FI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i-FI" dirty="0"/>
                  <a:t>D/A </a:t>
                </a:r>
                <a:r>
                  <a:rPr lang="fi-FI" dirty="0" err="1"/>
                  <a:t>conversion</a:t>
                </a:r>
                <a:endParaRPr lang="fi-FI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i-FI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i-FI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i-FI" dirty="0" err="1"/>
                  <a:t>Switches</a:t>
                </a:r>
                <a:r>
                  <a:rPr lang="fi-FI" dirty="0"/>
                  <a:t> </a:t>
                </a:r>
                <a:r>
                  <a:rPr lang="fi-FI" dirty="0" err="1"/>
                  <a:t>are</a:t>
                </a:r>
                <a:r>
                  <a:rPr lang="fi-FI" dirty="0"/>
                  <a:t> </a:t>
                </a:r>
                <a:r>
                  <a:rPr lang="fi-FI" dirty="0" err="1"/>
                  <a:t>either</a:t>
                </a:r>
                <a:r>
                  <a:rPr lang="fi-FI" dirty="0"/>
                  <a:t> 1 </a:t>
                </a:r>
                <a:r>
                  <a:rPr lang="fi-FI" dirty="0" err="1"/>
                  <a:t>or</a:t>
                </a:r>
                <a:r>
                  <a:rPr lang="fi-FI" dirty="0"/>
                  <a:t> 0	   (</a:t>
                </a:r>
                <a:r>
                  <a:rPr lang="fi-FI" sz="1600" dirty="0"/>
                  <a:t>1 </a:t>
                </a:r>
                <a:r>
                  <a:rPr lang="fi-FI" sz="1600" dirty="0" err="1"/>
                  <a:t>if</a:t>
                </a:r>
                <a:r>
                  <a:rPr lang="fi-FI" sz="1600" dirty="0"/>
                  <a:t> </a:t>
                </a:r>
                <a:r>
                  <a:rPr lang="fi-FI" sz="1600" dirty="0" err="1"/>
                  <a:t>connected</a:t>
                </a:r>
                <a:r>
                  <a:rPr lang="fi-FI" sz="1600" dirty="0"/>
                  <a:t> to op-</a:t>
                </a:r>
                <a:r>
                  <a:rPr lang="fi-FI" sz="1600" dirty="0" err="1"/>
                  <a:t>amp</a:t>
                </a:r>
                <a:r>
                  <a:rPr lang="fi-FI" dirty="0"/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i-FI" dirty="0"/>
                  <a:t>Digital input </a:t>
                </a:r>
                <a:r>
                  <a:rPr lang="fi-FI" dirty="0" err="1"/>
                  <a:t>word</a:t>
                </a:r>
                <a:r>
                  <a:rPr lang="fi-FI" dirty="0"/>
                  <a:t>: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𝑫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i-FI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i-FI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i-FI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fi-FI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𝑵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fi-FI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den>
                    </m:f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i-FI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i-FI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i-FI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fi-FI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𝑵</m:t>
                            </m:r>
                            <m:r>
                              <a:rPr lang="fi-FI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i-FI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fi-FI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+…+</m:t>
                    </m:r>
                    <m:f>
                      <m:fPr>
                        <m:ctrlPr>
                          <a:rPr lang="fi-FI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i-FI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i-FI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fi-FI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fi-FI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𝑵</m:t>
                            </m:r>
                          </m:sup>
                        </m:sSup>
                      </m:den>
                    </m:f>
                  </m:oMath>
                </a14:m>
                <a:r>
                  <a:rPr lang="fi-FI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i-FI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fi-FI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</m:sub>
                    </m:sSub>
                  </m:oMath>
                </a14:m>
                <a:r>
                  <a:rPr lang="fi-FI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</a:t>
                </a:r>
                <a:r>
                  <a:rPr lang="fi-FI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</a:t>
                </a:r>
                <a:r>
                  <a:rPr lang="fi-FI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fi-FI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leftmost</a:t>
                </a:r>
                <a:r>
                  <a:rPr lang="fi-FI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fi-FI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switch</a:t>
                </a:r>
                <a:r>
                  <a:rPr lang="fi-FI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endParaRPr lang="fi-FI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i-FI" dirty="0" err="1"/>
                  <a:t>Current</a:t>
                </a:r>
                <a:r>
                  <a:rPr lang="fi-FI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i="1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fi-FI" i="1">
                            <a:latin typeface="Cambria Math" panose="02040503050406030204" pitchFamily="18" charset="0"/>
                          </a:rPr>
                          <m:t>𝑶</m:t>
                        </m:r>
                      </m:sub>
                    </m:sSub>
                  </m:oMath>
                </a14:m>
                <a:r>
                  <a:rPr lang="fi-FI" dirty="0"/>
                  <a:t> flows </a:t>
                </a:r>
                <a:r>
                  <a:rPr lang="fi-FI" dirty="0" err="1"/>
                  <a:t>through</a:t>
                </a:r>
                <a:r>
                  <a:rPr lang="fi-FI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i-FI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fi-FI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fi-FI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i-FI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fi-FI" b="1" i="1" smtClean="0">
                            <a:latin typeface="Cambria Math" panose="02040503050406030204" pitchFamily="18" charset="0"/>
                          </a:rPr>
                          <m:t>𝑶</m:t>
                        </m:r>
                      </m:sub>
                    </m:sSub>
                  </m:oMath>
                </a14:m>
                <a:r>
                  <a:rPr lang="fi-FI" dirty="0"/>
                  <a:t> is </a:t>
                </a:r>
                <a:r>
                  <a:rPr lang="fi-FI" dirty="0" err="1"/>
                  <a:t>negative</a:t>
                </a:r>
                <a:endParaRPr lang="fi-FI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i-FI" dirty="0" err="1"/>
                  <a:t>Check</a:t>
                </a:r>
                <a:r>
                  <a:rPr lang="fi-FI" dirty="0"/>
                  <a:t> </a:t>
                </a:r>
                <a:r>
                  <a:rPr lang="fi-FI" dirty="0" err="1"/>
                  <a:t>the</a:t>
                </a:r>
                <a:r>
                  <a:rPr lang="fi-FI" dirty="0"/>
                  <a:t> </a:t>
                </a:r>
                <a:r>
                  <a:rPr lang="fi-FI" dirty="0" err="1"/>
                  <a:t>tips</a:t>
                </a:r>
                <a:endParaRPr lang="fi-FI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i-FI" dirty="0"/>
                  <a:t>No </a:t>
                </a:r>
                <a:r>
                  <a:rPr lang="fi-FI" dirty="0" err="1"/>
                  <a:t>current</a:t>
                </a:r>
                <a:r>
                  <a:rPr lang="fi-FI" dirty="0"/>
                  <a:t> to op-amp. V_ = V+ = 0</a:t>
                </a:r>
              </a:p>
              <a:p>
                <a:endParaRPr lang="fi-FI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68314" y="769268"/>
                <a:ext cx="8207374" cy="4245826"/>
              </a:xfrm>
              <a:blipFill>
                <a:blip r:embed="rId2"/>
                <a:stretch>
                  <a:fillRect l="-1857" r="-743"/>
                </a:stretch>
              </a:blipFill>
            </p:spPr>
            <p:txBody>
              <a:bodyPr/>
              <a:lstStyle/>
              <a:p>
                <a:r>
                  <a:rPr lang="en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24CBB682-87B2-4236-AF78-B49807E7713E}" type="datetime1">
              <a:rPr lang="fi-FI" smtClean="0"/>
              <a:t>24.1.2023</a:t>
            </a:fld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6</a:t>
            </a:fld>
            <a:endParaRPr lang="fi-FI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E3D6D-095D-4883-84ED-7E831088B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275249"/>
            <a:ext cx="4788024" cy="201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545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Aalto University">
  <a:themeElements>
    <a:clrScheme name="Aalto-insinoori">
      <a:dk1>
        <a:sysClr val="windowText" lastClr="000000"/>
      </a:dk1>
      <a:lt1>
        <a:sysClr val="window" lastClr="FFFFFF"/>
      </a:lt1>
      <a:dk2>
        <a:srgbClr val="BB16A3"/>
      </a:dk2>
      <a:lt2>
        <a:srgbClr val="8C857B"/>
      </a:lt2>
      <a:accent1>
        <a:srgbClr val="BB16A3"/>
      </a:accent1>
      <a:accent2>
        <a:srgbClr val="FFCD00"/>
      </a:accent2>
      <a:accent3>
        <a:srgbClr val="EF3340"/>
      </a:accent3>
      <a:accent4>
        <a:srgbClr val="005EB8"/>
      </a:accent4>
      <a:accent5>
        <a:srgbClr val="8C857B"/>
      </a:accent5>
      <a:accent6>
        <a:srgbClr val="00965E"/>
      </a:accent6>
      <a:hlink>
        <a:srgbClr val="000000"/>
      </a:hlink>
      <a:folHlink>
        <a:srgbClr val="928B81"/>
      </a:folHlink>
    </a:clrScheme>
    <a:fontScheme name="Aalto-yliopis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b="1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7" id="{EE9B57FD-A1AE-4C4F-B17B-690F370611A3}" vid="{C0B7D4C6-41EB-4F02-A0B9-29A31D2D67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ENG_EN</Template>
  <TotalTime>6810</TotalTime>
  <Words>360</Words>
  <Application>Microsoft Office PowerPoint</Application>
  <PresentationFormat>On-screen Show (16:10)</PresentationFormat>
  <Paragraphs>54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Cambria Math</vt:lpstr>
      <vt:lpstr>Courier New</vt:lpstr>
      <vt:lpstr>Georgia</vt:lpstr>
      <vt:lpstr>Lucida Grande</vt:lpstr>
      <vt:lpstr>Aalto University</vt:lpstr>
      <vt:lpstr>think-cell Slide</vt:lpstr>
      <vt:lpstr>Mechatronic Machine Design (MMD)</vt:lpstr>
      <vt:lpstr>Integral and Derivative Module</vt:lpstr>
      <vt:lpstr>Task 1</vt:lpstr>
      <vt:lpstr>Task 2</vt:lpstr>
      <vt:lpstr>Task 3</vt:lpstr>
      <vt:lpstr>Task 4</vt:lpstr>
    </vt:vector>
  </TitlesOfParts>
  <Company>Aalto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of Mechatronic Machines</dc:title>
  <dc:creator>Tammi Kari</dc:creator>
  <cp:lastModifiedBy>Ala-Laurinaho Riku</cp:lastModifiedBy>
  <cp:revision>267</cp:revision>
  <cp:lastPrinted>2016-12-28T10:32:52Z</cp:lastPrinted>
  <dcterms:created xsi:type="dcterms:W3CDTF">2015-09-18T10:22:32Z</dcterms:created>
  <dcterms:modified xsi:type="dcterms:W3CDTF">2023-01-24T13:51:30Z</dcterms:modified>
</cp:coreProperties>
</file>