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65" r:id="rId4"/>
    <p:sldId id="266" r:id="rId5"/>
    <p:sldId id="267" r:id="rId6"/>
    <p:sldId id="269" r:id="rId7"/>
  </p:sldIdLst>
  <p:sldSz cx="9144000" cy="5715000" type="screen16x10"/>
  <p:notesSz cx="6742113" cy="987425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6A3"/>
    <a:srgbClr val="EF3340"/>
    <a:srgbClr val="FFCD00"/>
    <a:srgbClr val="005EB8"/>
    <a:srgbClr val="FFCDB8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CEC67-FD45-48B8-89BD-A273227723BD}" v="153" dt="2022-01-26T07:34:23.5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Objects="1">
      <p:cViewPr varScale="1">
        <p:scale>
          <a:sx n="194" d="100"/>
          <a:sy n="194" d="100"/>
        </p:scale>
        <p:origin x="732" y="144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1/31/2023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31.1.2023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41363"/>
            <a:ext cx="592296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90269"/>
            <a:ext cx="539369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31,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5041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769268"/>
            <a:ext cx="8207374" cy="38284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BB682-87B2-4236-AF78-B49807E7713E}" type="datetime1">
              <a:rPr lang="fi-FI" smtClean="0"/>
              <a:t>31.1.2023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0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12C3-4421-43A0-8844-8188FCFDF52F}" type="datetime1">
              <a:rPr lang="fi-FI" smtClean="0"/>
              <a:t>31.1.2023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0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333" spc="-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cap="all" spc="100" baseline="0">
                <a:solidFill>
                  <a:schemeClr val="tx2"/>
                </a:solidFill>
                <a:latin typeface="+mj-lt"/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31,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6347048" cy="1143000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33"/>
            <a:ext cx="7931224" cy="40204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23928" y="5377780"/>
            <a:ext cx="3429000" cy="254000"/>
          </a:xfrm>
        </p:spPr>
        <p:txBody>
          <a:bodyPr/>
          <a:lstStyle/>
          <a:p>
            <a:fld id="{93333F43-3E86-47E4-BFBB-2476D384E1C6}" type="datetime4">
              <a:rPr lang="en-US" smtClean="0"/>
              <a:pPr/>
              <a:t>January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520173-7D7F-4FBC-A781-33E654CAA422}" type="datetime1">
              <a:rPr lang="fi-FI" smtClean="0"/>
              <a:t>31.1.2023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56" r:id="rId4"/>
    <p:sldLayoutId id="2147484759" r:id="rId5"/>
    <p:sldLayoutId id="2147484762" r:id="rId6"/>
    <p:sldLayoutId id="2147484765" r:id="rId7"/>
    <p:sldLayoutId id="2147484766" r:id="rId8"/>
    <p:sldLayoutId id="2147484767" r:id="rId9"/>
    <p:sldLayoutId id="2147484768" r:id="rId10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088231"/>
          </a:xfrm>
        </p:spPr>
        <p:txBody>
          <a:bodyPr/>
          <a:lstStyle/>
          <a:p>
            <a:r>
              <a:rPr lang="en-GB" sz="6000" dirty="0"/>
              <a:t>Mechatronic Machine Design (MMD)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834" y="3721595"/>
            <a:ext cx="7617558" cy="1718768"/>
          </a:xfrm>
        </p:spPr>
        <p:txBody>
          <a:bodyPr>
            <a:normAutofit/>
          </a:bodyPr>
          <a:lstStyle/>
          <a:p>
            <a:r>
              <a:rPr lang="en-GB" sz="2200" dirty="0"/>
              <a:t>Exercise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524500" y="5305425"/>
            <a:ext cx="3619500" cy="134938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5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1 (PID </a:t>
            </a:r>
            <a:r>
              <a:rPr lang="fi-FI" dirty="0" err="1"/>
              <a:t>controller</a:t>
            </a:r>
            <a:r>
              <a:rPr lang="fi-FI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a) Check the Wikipedia article about PID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b) Make your own PID controller in Simulink (example below, you can copy the design in Simulink!        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r>
              <a:rPr lang="fi-FI" sz="1800" dirty="0"/>
              <a:t>(Don’t use the ready-made PID block in Simulink Library!                   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31.1.2023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  <p:pic>
        <p:nvPicPr>
          <p:cNvPr id="9" name="Graphic 8" descr="Thumbs up sign outline">
            <a:extLst>
              <a:ext uri="{FF2B5EF4-FFF2-40B4-BE49-F238E27FC236}">
                <a16:creationId xmlns:a16="http://schemas.microsoft.com/office/drawing/2014/main" id="{4F5A86E8-2DE2-492A-B479-2E5505E0F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112" y="1776803"/>
            <a:ext cx="511173" cy="511173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A80DB98-0B56-4382-B882-2175814AA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571" y="4036673"/>
            <a:ext cx="619125" cy="504825"/>
          </a:xfrm>
          <a:prstGeom prst="rect">
            <a:avLst/>
          </a:prstGeom>
        </p:spPr>
      </p:pic>
      <p:pic>
        <p:nvPicPr>
          <p:cNvPr id="13" name="Graphic 12" descr="Thumbs Down outline">
            <a:extLst>
              <a:ext uri="{FF2B5EF4-FFF2-40B4-BE49-F238E27FC236}">
                <a16:creationId xmlns:a16="http://schemas.microsoft.com/office/drawing/2014/main" id="{68447758-D1BD-4646-B36F-F79895CCC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4386" y="4108085"/>
            <a:ext cx="511173" cy="51117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54BF253-E24C-461E-B12E-5A8E4F312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482" y="2274335"/>
            <a:ext cx="4571606" cy="1833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987664-178A-40D7-9133-9E503382E326}"/>
              </a:ext>
            </a:extLst>
          </p:cNvPr>
          <p:cNvSpPr/>
          <p:nvPr/>
        </p:nvSpPr>
        <p:spPr>
          <a:xfrm>
            <a:off x="1691680" y="2497460"/>
            <a:ext cx="216024" cy="432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A7C09-12CC-40A1-8398-0B7E12DD0241}"/>
              </a:ext>
            </a:extLst>
          </p:cNvPr>
          <p:cNvSpPr/>
          <p:nvPr/>
        </p:nvSpPr>
        <p:spPr>
          <a:xfrm>
            <a:off x="3635896" y="2497460"/>
            <a:ext cx="360040" cy="1296144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FI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167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 (Anti-</a:t>
            </a:r>
            <a:r>
              <a:rPr lang="fi-FI" dirty="0" err="1"/>
              <a:t>windup</a:t>
            </a:r>
            <a:r>
              <a:rPr lang="fi-FI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769268"/>
            <a:ext cx="8207374" cy="42458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Anti-</a:t>
            </a:r>
            <a:r>
              <a:rPr lang="fi-FI" dirty="0" err="1"/>
              <a:t>windup</a:t>
            </a:r>
            <a:r>
              <a:rPr lang="fi-FI" dirty="0"/>
              <a:t> for PID </a:t>
            </a:r>
            <a:r>
              <a:rPr lang="fi-FI" dirty="0" err="1"/>
              <a:t>controller</a:t>
            </a:r>
            <a:endParaRPr lang="fi-FI" dirty="0"/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dirty="0"/>
              <a:t>Purpose is to limit the accumulation of the integral term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dirty="0"/>
              <a:t>(Note that the controller shown below lacks the D term)</a:t>
            </a:r>
          </a:p>
          <a:p>
            <a:pPr lvl="1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31.1.2023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81436"/>
            <a:ext cx="5596724" cy="25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3 (</a:t>
            </a:r>
            <a:r>
              <a:rPr lang="fi-FI" dirty="0" err="1"/>
              <a:t>Feedforward</a:t>
            </a:r>
            <a:r>
              <a:rPr lang="fi-FI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Check lecture slides for a Simulink example (slide 23)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dirty="0"/>
              <a:t>Note that the lecture example doesn’t feature anti-windup!</a:t>
            </a:r>
          </a:p>
          <a:p>
            <a:pPr marL="803700" lvl="2" indent="-342900">
              <a:buFont typeface="Arial" panose="020B0604020202020204" pitchFamily="34" charset="0"/>
              <a:buChar char="•"/>
            </a:pPr>
            <a:r>
              <a:rPr lang="fi-FI" dirty="0"/>
              <a:t>The feedforward signal must be added to the PID output signal </a:t>
            </a:r>
            <a:r>
              <a:rPr lang="fi-FI" b="1" dirty="0"/>
              <a:t>before</a:t>
            </a:r>
            <a:r>
              <a:rPr lang="fi-FI" dirty="0"/>
              <a:t> the saturation block of the anti-windup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31.1.2023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90096"/>
            <a:ext cx="4320480" cy="22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4 (IMC, </a:t>
            </a:r>
            <a:r>
              <a:rPr lang="fi-FI" dirty="0" err="1"/>
              <a:t>internal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8313" y="866151"/>
                <a:ext cx="8207374" cy="38284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No </a:t>
                </a:r>
                <a:r>
                  <a:rPr lang="fi-FI" dirty="0" err="1"/>
                  <a:t>need</a:t>
                </a:r>
                <a:r>
                  <a:rPr lang="fi-FI" dirty="0"/>
                  <a:t> to </a:t>
                </a:r>
                <a:r>
                  <a:rPr lang="fi-FI" dirty="0" err="1"/>
                  <a:t>use</a:t>
                </a:r>
                <a:r>
                  <a:rPr lang="fi-FI" dirty="0"/>
                  <a:t> </a:t>
                </a:r>
                <a:r>
                  <a:rPr lang="fi-FI" dirty="0" err="1"/>
                  <a:t>Matlab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Solve</a:t>
                </a:r>
                <a:r>
                  <a:rPr lang="fi-FI" dirty="0"/>
                  <a:t> </a:t>
                </a:r>
                <a:r>
                  <a:rPr lang="fi-FI" dirty="0" err="1"/>
                  <a:t>symbolically</a:t>
                </a:r>
                <a:r>
                  <a:rPr lang="fi-FI" dirty="0"/>
                  <a:t>, no </a:t>
                </a:r>
                <a:r>
                  <a:rPr lang="fi-FI" dirty="0" err="1"/>
                  <a:t>numerical</a:t>
                </a:r>
                <a:r>
                  <a:rPr lang="fi-FI" dirty="0"/>
                  <a:t> </a:t>
                </a:r>
                <a:r>
                  <a:rPr lang="fi-FI" dirty="0" err="1"/>
                  <a:t>values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a)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FI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I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FI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I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FI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FI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I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FI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r>
                  <a:rPr lang="fi-FI" dirty="0"/>
                  <a:t> -&gt; </a:t>
                </a:r>
                <a:r>
                  <a:rPr lang="fi-FI" dirty="0" err="1"/>
                  <a:t>Laplace</a:t>
                </a:r>
                <a:r>
                  <a:rPr lang="fi-FI" dirty="0"/>
                  <a:t> </a:t>
                </a:r>
                <a:r>
                  <a:rPr lang="fi-FI" dirty="0" err="1"/>
                  <a:t>transform</a:t>
                </a:r>
                <a:r>
                  <a:rPr lang="fi-FI" dirty="0"/>
                  <a:t>, and </a:t>
                </a:r>
                <a:r>
                  <a:rPr lang="fi-FI" dirty="0" err="1"/>
                  <a:t>solve</a:t>
                </a:r>
                <a:r>
                  <a:rPr lang="fi-FI" dirty="0"/>
                  <a:t> G(s) = Y(s)/E(s)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b) </a:t>
                </a:r>
                <a:r>
                  <a:rPr lang="fi-FI" dirty="0" err="1"/>
                  <a:t>Leave</a:t>
                </a:r>
                <a:r>
                  <a:rPr lang="fi-FI" dirty="0"/>
                  <a:t> </a:t>
                </a:r>
                <a:r>
                  <a:rPr lang="fi-FI" dirty="0" err="1"/>
                  <a:t>derivative</a:t>
                </a:r>
                <a:r>
                  <a:rPr lang="fi-FI" dirty="0"/>
                  <a:t> </a:t>
                </a:r>
                <a:r>
                  <a:rPr lang="fi-FI" dirty="0" err="1"/>
                  <a:t>term</a:t>
                </a:r>
                <a:r>
                  <a:rPr lang="fi-FI" dirty="0"/>
                  <a:t> out</a:t>
                </a:r>
              </a:p>
              <a:p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8313" y="866151"/>
                <a:ext cx="8207374" cy="3828426"/>
              </a:xfrm>
              <a:blipFill>
                <a:blip r:embed="rId2"/>
                <a:stretch>
                  <a:fillRect l="-1857" t="-2229" r="-966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31.1.2023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7602"/>
            <a:ext cx="9144000" cy="21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5 (</a:t>
            </a:r>
            <a:r>
              <a:rPr lang="fi-FI" dirty="0" err="1"/>
              <a:t>Elevator</a:t>
            </a:r>
            <a:r>
              <a:rPr lang="fi-FI" dirty="0"/>
              <a:t> position </a:t>
            </a:r>
            <a:r>
              <a:rPr lang="fi-FI" dirty="0" err="1"/>
              <a:t>control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Position and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control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below</a:t>
            </a:r>
            <a:r>
              <a:rPr lang="fi-FI" dirty="0"/>
              <a:t> (NOTE: </a:t>
            </a:r>
            <a:r>
              <a:rPr lang="fi-FI" dirty="0" err="1"/>
              <a:t>speed</a:t>
            </a:r>
            <a:r>
              <a:rPr lang="fi-FI" dirty="0"/>
              <a:t> and </a:t>
            </a:r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controller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position and </a:t>
            </a:r>
            <a:r>
              <a:rPr lang="fi-FI" dirty="0" err="1"/>
              <a:t>speed</a:t>
            </a:r>
            <a:r>
              <a:rPr lang="fi-FI" dirty="0"/>
              <a:t>!)</a:t>
            </a:r>
            <a:endParaRPr lang="en-US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31.1.2023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71038"/>
            <a:ext cx="5914206" cy="29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5669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insinoori">
      <a:dk1>
        <a:sysClr val="windowText" lastClr="000000"/>
      </a:dk1>
      <a:lt1>
        <a:sysClr val="window" lastClr="FFFFFF"/>
      </a:lt1>
      <a:dk2>
        <a:srgbClr val="BB16A3"/>
      </a:dk2>
      <a:lt2>
        <a:srgbClr val="8C857B"/>
      </a:lt2>
      <a:accent1>
        <a:srgbClr val="BB16A3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7" id="{EE9B57FD-A1AE-4C4F-B17B-690F370611A3}" vid="{C0B7D4C6-41EB-4F02-A0B9-29A31D2D6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ENG_EN</Template>
  <TotalTime>7352</TotalTime>
  <Words>228</Words>
  <Application>Microsoft Office PowerPoint</Application>
  <PresentationFormat>On-screen Show (16:10)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Georgia</vt:lpstr>
      <vt:lpstr>Lucida Grande</vt:lpstr>
      <vt:lpstr>Aalto University</vt:lpstr>
      <vt:lpstr>Mechatronic Machine Design (MMD)</vt:lpstr>
      <vt:lpstr>Task 1 (PID controller)</vt:lpstr>
      <vt:lpstr>Task 2 (Anti-windup)</vt:lpstr>
      <vt:lpstr>Task 3 (Feedforward)</vt:lpstr>
      <vt:lpstr>Task 4 (IMC, internal model control)</vt:lpstr>
      <vt:lpstr>Task 5 (Elevator position control)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Mechatronic Machines</dc:title>
  <dc:creator>Tammi Kari</dc:creator>
  <cp:lastModifiedBy>Ala-Laurinaho Riku</cp:lastModifiedBy>
  <cp:revision>280</cp:revision>
  <cp:lastPrinted>2016-12-28T10:32:52Z</cp:lastPrinted>
  <dcterms:created xsi:type="dcterms:W3CDTF">2015-09-18T10:22:32Z</dcterms:created>
  <dcterms:modified xsi:type="dcterms:W3CDTF">2023-01-31T15:00:32Z</dcterms:modified>
</cp:coreProperties>
</file>