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4767" r:id="rId2"/>
  </p:sldMasterIdLst>
  <p:notesMasterIdLst>
    <p:notesMasterId r:id="rId22"/>
  </p:notesMasterIdLst>
  <p:handoutMasterIdLst>
    <p:handoutMasterId r:id="rId23"/>
  </p:handoutMasterIdLst>
  <p:sldIdLst>
    <p:sldId id="320" r:id="rId3"/>
    <p:sldId id="325" r:id="rId4"/>
    <p:sldId id="299" r:id="rId5"/>
    <p:sldId id="321" r:id="rId6"/>
    <p:sldId id="323" r:id="rId7"/>
    <p:sldId id="322" r:id="rId8"/>
    <p:sldId id="324" r:id="rId9"/>
    <p:sldId id="326" r:id="rId10"/>
    <p:sldId id="327" r:id="rId11"/>
    <p:sldId id="328" r:id="rId12"/>
    <p:sldId id="329" r:id="rId13"/>
    <p:sldId id="330" r:id="rId14"/>
    <p:sldId id="333" r:id="rId15"/>
    <p:sldId id="332" r:id="rId16"/>
    <p:sldId id="334" r:id="rId17"/>
    <p:sldId id="336" r:id="rId18"/>
    <p:sldId id="337" r:id="rId19"/>
    <p:sldId id="335" r:id="rId20"/>
    <p:sldId id="331" r:id="rId21"/>
  </p:sldIdLst>
  <p:sldSz cx="9144000" cy="5715000" type="screen16x10"/>
  <p:notesSz cx="6742113" cy="987425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A8B4"/>
    <a:srgbClr val="BB16A3"/>
    <a:srgbClr val="EF3340"/>
    <a:srgbClr val="FFCD00"/>
    <a:srgbClr val="005EB8"/>
    <a:srgbClr val="FFCDB8"/>
    <a:srgbClr val="FFCF06"/>
    <a:srgbClr val="F8C704"/>
    <a:srgbClr val="E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79244" autoAdjust="0"/>
  </p:normalViewPr>
  <p:slideViewPr>
    <p:cSldViewPr snapToObjects="1">
      <p:cViewPr varScale="1">
        <p:scale>
          <a:sx n="129" d="100"/>
          <a:sy n="129" d="100"/>
        </p:scale>
        <p:origin x="1026" y="10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9/10/2018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10.9.2018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41363"/>
            <a:ext cx="59229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79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946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29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29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27145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10.9.2018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27147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10.9.2018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27147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40311"/>
            <a:ext cx="8260672" cy="866189"/>
          </a:xfrm>
          <a:prstGeom prst="rect">
            <a:avLst/>
          </a:prstGeom>
        </p:spPr>
        <p:txBody>
          <a:bodyPr/>
          <a:lstStyle>
            <a:lvl1pPr>
              <a:defRPr b="1" cap="none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36446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28600">
              <a:buFont typeface="Times New Roman" panose="02020603050405020304" pitchFamily="18" charset="0"/>
              <a:buChar char="-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1BA68F3-57FA-46A9-A60E-CBCA7AD8111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10.09.2018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4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29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27145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/>
              <a:t>10.9.2018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27147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/>
              <a:t>10.9.2018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27147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40311"/>
            <a:ext cx="8260672" cy="866189"/>
          </a:xfrm>
          <a:prstGeom prst="rect">
            <a:avLst/>
          </a:prstGeom>
        </p:spPr>
        <p:txBody>
          <a:bodyPr/>
          <a:lstStyle>
            <a:lvl1pPr>
              <a:defRPr b="1" cap="none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36446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28600">
              <a:buFont typeface="Times New Roman" panose="02020603050405020304" pitchFamily="18" charset="0"/>
              <a:buChar char="-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290"/>
            <a:ext cx="180975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/>
              <a:t>10.9.2018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56" r:id="rId4"/>
    <p:sldLayoutId id="2147484759" r:id="rId5"/>
    <p:sldLayoutId id="2147484762" r:id="rId6"/>
    <p:sldLayoutId id="2147484765" r:id="rId7"/>
    <p:sldLayoutId id="2147484766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10.9.2018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8" r:id="rId1"/>
    <p:sldLayoutId id="2147484769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 Pro manual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i-FI" sz="54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Yong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 at: Yong.liu@aalto.fi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5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84" y="123561"/>
            <a:ext cx="4381172" cy="54184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79512" y="265212"/>
            <a:ext cx="4464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In the ”structure” window, you can </a:t>
            </a:r>
          </a:p>
          <a:p>
            <a:pPr marL="342900" indent="-342900">
              <a:buAutoNum type="arabicPeriod"/>
            </a:pPr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Delete, duplicate or rename after right clicking on a table.</a:t>
            </a:r>
          </a:p>
          <a:p>
            <a:pPr marL="342900" indent="-342900">
              <a:buAutoNum type="arabicPeriod"/>
            </a:pPr>
            <a:endParaRPr lang="en-US" dirty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Add a new table to the database.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95284" y="5287134"/>
            <a:ext cx="1162464" cy="305236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3924902">
            <a:off x="1925703" y="3611816"/>
            <a:ext cx="3211840" cy="360040"/>
          </a:xfrm>
          <a:prstGeom prst="rightArrow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2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 table to be csv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0874"/>
            <a:ext cx="3768316" cy="36449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211960" y="1489348"/>
            <a:ext cx="446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Right click on any table that you want to export the data, choose “Export”, and select “As CSV file”.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340311"/>
            <a:ext cx="5050904" cy="866189"/>
          </a:xfrm>
        </p:spPr>
        <p:txBody>
          <a:bodyPr/>
          <a:lstStyle/>
          <a:p>
            <a:r>
              <a:rPr lang="en-US" sz="4000" dirty="0" smtClean="0"/>
              <a:t>Export query result as a CSV file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738"/>
            <a:ext cx="3312368" cy="55882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251520" y="5416662"/>
            <a:ext cx="2232248" cy="305236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1846666"/>
            <a:ext cx="446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After running a query, you will get some results. By clicking on the ‘gear’ icon, you will find a option to support you exporting the result as CSV file.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76" y="5125358"/>
            <a:ext cx="1358900" cy="43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 rot="10358394">
            <a:off x="2453217" y="5239992"/>
            <a:ext cx="1429251" cy="385047"/>
          </a:xfrm>
          <a:prstGeom prst="rightArrow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multiple query windows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06500"/>
            <a:ext cx="6120680" cy="44921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516216" y="1344902"/>
            <a:ext cx="24416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“Database” </a:t>
            </a:r>
            <a:br>
              <a:rPr lang="en-US" dirty="0" smtClean="0"/>
            </a:br>
            <a:r>
              <a:rPr lang="en-US" dirty="0" smtClean="0"/>
              <a:t>from menu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 “Open </a:t>
            </a:r>
            <a:br>
              <a:rPr lang="en-US" dirty="0" smtClean="0"/>
            </a:br>
            <a:r>
              <a:rPr lang="en-US" dirty="0" smtClean="0"/>
              <a:t>Database in New</a:t>
            </a:r>
            <a:br>
              <a:rPr lang="en-US" dirty="0" smtClean="0"/>
            </a:br>
            <a:r>
              <a:rPr lang="en-US" dirty="0" smtClean="0"/>
              <a:t>Tab”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6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200" y="340311"/>
            <a:ext cx="2314600" cy="2229157"/>
          </a:xfrm>
        </p:spPr>
        <p:txBody>
          <a:bodyPr/>
          <a:lstStyle/>
          <a:p>
            <a:pPr algn="just"/>
            <a:r>
              <a:rPr lang="en-US" sz="2800" dirty="0" smtClean="0"/>
              <a:t>Query history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>
                <a:solidFill>
                  <a:schemeClr val="tx1"/>
                </a:solidFill>
              </a:rPr>
              <a:t>In the query window, please select “Query History” from the middle of the window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/>
          <a:stretch/>
        </p:blipFill>
        <p:spPr>
          <a:xfrm>
            <a:off x="19056" y="104415"/>
            <a:ext cx="6196895" cy="51424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1763688" y="3361556"/>
            <a:ext cx="1584176" cy="305236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25651" y="265212"/>
            <a:ext cx="622213" cy="532735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7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7904" y="438375"/>
            <a:ext cx="494338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query window, a short summary on query outcome is available, such as the number of affected rows, and running time.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" y="0"/>
            <a:ext cx="3047009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56" y="3816596"/>
            <a:ext cx="53721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251520" y="5416662"/>
            <a:ext cx="2232248" cy="305236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8791956">
            <a:off x="2398966" y="4985182"/>
            <a:ext cx="1857742" cy="329698"/>
          </a:xfrm>
          <a:prstGeom prst="rightArrow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60140" y="4242047"/>
            <a:ext cx="3136195" cy="305236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3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340310"/>
            <a:ext cx="2674640" cy="866189"/>
          </a:xfrm>
        </p:spPr>
        <p:txBody>
          <a:bodyPr/>
          <a:lstStyle/>
          <a:p>
            <a:r>
              <a:rPr lang="en-US" smtClean="0"/>
              <a:t>Add a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5653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35496" y="49188"/>
            <a:ext cx="625332" cy="465647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200" y="5436126"/>
            <a:ext cx="658368" cy="278874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1386806"/>
            <a:ext cx="3391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 “structure” window, move to the bottom of the interface.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Click on “ + ” 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 to select variable that you want to set up as a key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Choose a proper key type from “key type” option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88" y="3925788"/>
            <a:ext cx="435610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8313827" y="4914578"/>
            <a:ext cx="625332" cy="465647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37017" y="3917600"/>
            <a:ext cx="3439439" cy="465647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3761935">
            <a:off x="6775684" y="3613603"/>
            <a:ext cx="2285875" cy="355834"/>
          </a:xfrm>
          <a:prstGeom prst="rightArrow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foreign key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90235"/>
            <a:ext cx="4248472" cy="39824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2010" y="5401341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https</a:t>
            </a:r>
            <a:r>
              <a:rPr lang="en-US" altLang="zh-CN" sz="1200" dirty="0"/>
              <a:t>://stackoverflow.com/questions/18583246/how-do-i-add-a-foreign-key-in-sequelpro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3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foreign key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61282"/>
            <a:ext cx="8229600" cy="30957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4499992" y="1505566"/>
            <a:ext cx="864096" cy="787890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872" y="2783660"/>
            <a:ext cx="4464496" cy="793919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4631765"/>
            <a:ext cx="7926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Go to the “Relations” window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Right click on a foreign key, and then click the option of “Delete Relation”.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Please let me know if you need more instructions concerning a specific operation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76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is a very short introduction of how to use Sequel Pro, given that the software does not provide any official manual.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would encourage you to explore the software, since most functions available at </a:t>
            </a:r>
            <a:r>
              <a:rPr lang="en-US" dirty="0" err="1" smtClean="0"/>
              <a:t>HeidiSQL</a:t>
            </a:r>
            <a:r>
              <a:rPr lang="en-US" dirty="0" smtClean="0"/>
              <a:t> also available at Sequel Pro albeit using a different interface. You just need sometime to explore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3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local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252830"/>
            <a:ext cx="3384376" cy="3644636"/>
          </a:xfrm>
        </p:spPr>
        <p:txBody>
          <a:bodyPr/>
          <a:lstStyle/>
          <a:p>
            <a:r>
              <a:rPr lang="en-US" sz="1800" dirty="0" smtClean="0"/>
              <a:t>After open the software, please type:</a:t>
            </a:r>
            <a:br>
              <a:rPr lang="en-US" sz="1800" dirty="0" smtClean="0"/>
            </a:br>
            <a:r>
              <a:rPr lang="en-US" sz="1800" dirty="0" smtClean="0"/>
              <a:t>“127.0.0.1” for Host;</a:t>
            </a:r>
            <a:br>
              <a:rPr lang="en-US" sz="1800" dirty="0" smtClean="0"/>
            </a:br>
            <a:r>
              <a:rPr lang="en-US" sz="1800" dirty="0" smtClean="0"/>
              <a:t>“root” for Username;</a:t>
            </a:r>
            <a:br>
              <a:rPr lang="en-US" sz="1800" dirty="0" smtClean="0"/>
            </a:br>
            <a:r>
              <a:rPr lang="en-US" sz="1800" dirty="0" smtClean="0"/>
              <a:t>“3306” for Port (in default).</a:t>
            </a:r>
          </a:p>
          <a:p>
            <a:r>
              <a:rPr lang="en-US" sz="1800" dirty="0" smtClean="0"/>
              <a:t>You can give a “Name” for your local database, such as “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” as shown in the left figure.</a:t>
            </a:r>
            <a:endParaRPr lang="en-US" sz="1800" dirty="0"/>
          </a:p>
          <a:p>
            <a:r>
              <a:rPr lang="en-US" sz="1800" dirty="0" smtClean="0"/>
              <a:t>Hope you still remember the password you set for MySQL root account, otherwise we have to reset root password for MySQL</a:t>
            </a:r>
          </a:p>
          <a:p>
            <a:r>
              <a:rPr lang="en-US" sz="1800" dirty="0" smtClean="0"/>
              <a:t>Then, click “Connect”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1252830"/>
            <a:ext cx="4934104" cy="37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0" y="807942"/>
            <a:ext cx="8709757" cy="482395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115616" y="222566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clicking </a:t>
            </a:r>
            <a:r>
              <a:rPr lang="en-US" dirty="0"/>
              <a:t>“Connect</a:t>
            </a:r>
            <a:r>
              <a:rPr lang="en-US" dirty="0" smtClean="0"/>
              <a:t>”, you will arrive at the following interface.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95735" y="1273324"/>
            <a:ext cx="6768751" cy="1512168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“Query window”</a:t>
            </a:r>
          </a:p>
          <a:p>
            <a:pPr algn="ctr"/>
            <a:r>
              <a:rPr lang="en-US" dirty="0" smtClean="0"/>
              <a:t>This is where you type and run MySQL query!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74391" y="3104030"/>
            <a:ext cx="6768751" cy="2200783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where you will see the results from running a MySQL query!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9760" y="1489348"/>
            <a:ext cx="1491711" cy="2592288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Table or account window</a:t>
            </a:r>
          </a:p>
          <a:p>
            <a:pPr algn="ctr"/>
            <a:r>
              <a:rPr lang="en-US" sz="1400" dirty="0" smtClean="0"/>
              <a:t>This is where you will see the list of tables in your database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343863" y="2834851"/>
            <a:ext cx="1777084" cy="219820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3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Importing a database to Sequel Pro: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</a:t>
            </a:r>
            <a:r>
              <a:rPr lang="en-US" dirty="0"/>
              <a:t>download “</a:t>
            </a:r>
            <a:r>
              <a:rPr lang="en-US" dirty="0" err="1"/>
              <a:t>classicmodels</a:t>
            </a:r>
            <a:r>
              <a:rPr lang="en-US" dirty="0"/>
              <a:t> (using your </a:t>
            </a:r>
            <a:r>
              <a:rPr lang="en-US" dirty="0" smtClean="0"/>
              <a:t>own </a:t>
            </a:r>
            <a:r>
              <a:rPr lang="en-US" dirty="0"/>
              <a:t>laptop).</a:t>
            </a:r>
            <a:r>
              <a:rPr lang="en-US" dirty="0" err="1"/>
              <a:t>sql</a:t>
            </a:r>
            <a:r>
              <a:rPr lang="en-US" dirty="0"/>
              <a:t>” file from </a:t>
            </a:r>
            <a:r>
              <a:rPr lang="en-US" dirty="0" err="1"/>
              <a:t>MyCourse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“File” </a:t>
            </a:r>
            <a:r>
              <a:rPr lang="en-US" dirty="0" smtClean="0">
                <a:sym typeface="Wingdings"/>
              </a:rPr>
              <a:t> “open” to select your database file, then click “Run All Queries” from middle right place of the software.</a:t>
            </a:r>
            <a:br>
              <a:rPr lang="en-US" dirty="0" smtClean="0">
                <a:sym typeface="Wingdings"/>
              </a:rPr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09628"/>
            <a:ext cx="2952328" cy="1578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88586" y="4256387"/>
            <a:ext cx="508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/>
              </a:rPr>
              <a:t>Note that you can select to run part of </a:t>
            </a:r>
            <a:r>
              <a:rPr lang="en-US" dirty="0" smtClean="0">
                <a:sym typeface="Wingdings"/>
              </a:rPr>
              <a:t>your code via clicking on “Run Selected Text”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26128" y="340311"/>
            <a:ext cx="8260672" cy="866189"/>
          </a:xfrm>
        </p:spPr>
        <p:txBody>
          <a:bodyPr/>
          <a:lstStyle/>
          <a:p>
            <a:r>
              <a:rPr lang="en-US" sz="4000" dirty="0" smtClean="0"/>
              <a:t>Opening a existing database in Sequel </a:t>
            </a:r>
            <a:r>
              <a:rPr lang="en-US" sz="4000" dirty="0"/>
              <a:t>Pro: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5056956" y="1849388"/>
            <a:ext cx="38769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After importing or creating a database in Sequel Pro, you can choose the database to use by clicking “choose database” from top left corner of the software.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You could activate the “</a:t>
            </a:r>
            <a:r>
              <a:rPr lang="en-US" dirty="0" err="1" smtClean="0">
                <a:sym typeface="Wingdings"/>
              </a:rPr>
              <a:t>classicmodels</a:t>
            </a:r>
            <a:r>
              <a:rPr lang="en-US" dirty="0" smtClean="0">
                <a:sym typeface="Wingdings"/>
              </a:rPr>
              <a:t>” database from the course for instance. Thereafter, you will be able to the list of tables in the database from the “</a:t>
            </a:r>
            <a:r>
              <a:rPr lang="en-US" b="1" dirty="0"/>
              <a:t>Table or account </a:t>
            </a:r>
            <a:r>
              <a:rPr lang="en-US" b="1" dirty="0" smtClean="0"/>
              <a:t>window</a:t>
            </a:r>
            <a:r>
              <a:rPr lang="en-US" dirty="0" smtClean="0">
                <a:sym typeface="Wingdings"/>
              </a:rPr>
              <a:t>”.</a:t>
            </a:r>
            <a:endParaRPr lang="en-US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0" y="1777953"/>
            <a:ext cx="4445000" cy="1778000"/>
          </a:xfrm>
        </p:spPr>
      </p:pic>
    </p:spTree>
    <p:extLst>
      <p:ext uri="{BB962C8B-B14F-4D97-AF65-F5344CB8AC3E}">
        <p14:creationId xmlns:p14="http://schemas.microsoft.com/office/powerpoint/2010/main" val="135131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the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9" y="1220653"/>
            <a:ext cx="7746710" cy="36449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259632" y="4925574"/>
            <a:ext cx="5904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Clicking the table that you want to see the data from.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Click “content” option.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1560" y="3068356"/>
            <a:ext cx="1777084" cy="219820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11723" y="1633364"/>
            <a:ext cx="720318" cy="629219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29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" y="248301"/>
            <a:ext cx="4381172" cy="54184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4572000" y="248301"/>
            <a:ext cx="4464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As highlighted in red pane, there are several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“structure” shows the structure of a table, such as variable name, variable type, length of a string field.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In the “structure” window, the information of key used in the table is shown at the bottom.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41384" y="409228"/>
            <a:ext cx="2530616" cy="343128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41384" y="4032329"/>
            <a:ext cx="2530616" cy="426551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" y="248301"/>
            <a:ext cx="4381172" cy="54184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68F3-57FA-46A9-A60E-CBCA7AD81119}" type="datetime1">
              <a:rPr lang="de-DE" smtClean="0"/>
              <a:t>10.09.2018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4572000" y="248301"/>
            <a:ext cx="4464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In the ”structure” window, you can 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Add or delete a variable from the table;</a:t>
            </a:r>
          </a:p>
          <a:p>
            <a:pPr marL="342900" indent="-342900">
              <a:buAutoNum type="arabicPeriod"/>
            </a:pPr>
            <a:endParaRPr lang="en-US" dirty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endParaRPr lang="en-US" dirty="0" smtClean="0"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Add or delete a key from the table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41384" y="3577580"/>
            <a:ext cx="1234472" cy="275748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41384" y="5387119"/>
            <a:ext cx="1162464" cy="305236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 rot="8306258">
            <a:off x="2804092" y="2484261"/>
            <a:ext cx="2618356" cy="3600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306258">
            <a:off x="2943598" y="4501013"/>
            <a:ext cx="2435035" cy="3600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9932"/>
      </p:ext>
    </p:extLst>
  </p:cSld>
  <p:clrMapOvr>
    <a:masterClrMapping/>
  </p:clrMapOvr>
</p:sld>
</file>

<file path=ppt/theme/theme1.xml><?xml version="1.0" encoding="utf-8"?>
<a:theme xmlns:a="http://schemas.openxmlformats.org/drawingml/2006/main" name="BIZ_EN">
  <a:themeElements>
    <a:clrScheme name="Aalto-kauppa">
      <a:dk1>
        <a:sysClr val="windowText" lastClr="000000"/>
      </a:dk1>
      <a:lt1>
        <a:sysClr val="window" lastClr="FFFFFF"/>
      </a:lt1>
      <a:dk2>
        <a:srgbClr val="78BE20"/>
      </a:dk2>
      <a:lt2>
        <a:srgbClr val="8C857B"/>
      </a:lt2>
      <a:accent1>
        <a:srgbClr val="78BE20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ECD78E7F-3D48-4012-844A-6582CCB7ACC9}" vid="{1E3A92F0-686A-4013-A75C-489663080FEB}"/>
    </a:ext>
  </a:extLst>
</a:theme>
</file>

<file path=ppt/theme/theme2.xml><?xml version="1.0" encoding="utf-8"?>
<a:theme xmlns:a="http://schemas.openxmlformats.org/drawingml/2006/main" name="1_BIZ_EN">
  <a:themeElements>
    <a:clrScheme name="Aalto-kauppa">
      <a:dk1>
        <a:sysClr val="windowText" lastClr="000000"/>
      </a:dk1>
      <a:lt1>
        <a:sysClr val="window" lastClr="FFFFFF"/>
      </a:lt1>
      <a:dk2>
        <a:srgbClr val="78BE20"/>
      </a:dk2>
      <a:lt2>
        <a:srgbClr val="8C857B"/>
      </a:lt2>
      <a:accent1>
        <a:srgbClr val="78BE20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ECD78E7F-3D48-4012-844A-6582CCB7ACC9}" vid="{1E3A92F0-686A-4013-A75C-489663080F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BIZ_EN</Template>
  <TotalTime>0</TotalTime>
  <Words>652</Words>
  <Application>Microsoft Office PowerPoint</Application>
  <PresentationFormat>On-screen Show (16:10)</PresentationFormat>
  <Paragraphs>108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Lucida Grande</vt:lpstr>
      <vt:lpstr>MS PGothic</vt:lpstr>
      <vt:lpstr>MS PGothic</vt:lpstr>
      <vt:lpstr>ヒラギノ角ゴ Pro W3</vt:lpstr>
      <vt:lpstr>Arial</vt:lpstr>
      <vt:lpstr>Calibri</vt:lpstr>
      <vt:lpstr>Courier New</vt:lpstr>
      <vt:lpstr>Georgia</vt:lpstr>
      <vt:lpstr>Times New Roman</vt:lpstr>
      <vt:lpstr>Wingdings</vt:lpstr>
      <vt:lpstr>BIZ_EN</vt:lpstr>
      <vt:lpstr>1_BIZ_EN</vt:lpstr>
      <vt:lpstr>Sequel Pro manual  </vt:lpstr>
      <vt:lpstr>Short introduction</vt:lpstr>
      <vt:lpstr>Set up a local account</vt:lpstr>
      <vt:lpstr>PowerPoint Presentation</vt:lpstr>
      <vt:lpstr>Importing a database to Sequel Pro: </vt:lpstr>
      <vt:lpstr>Opening a existing database in Sequel Pro: </vt:lpstr>
      <vt:lpstr>Showing the data</vt:lpstr>
      <vt:lpstr>PowerPoint Presentation</vt:lpstr>
      <vt:lpstr>PowerPoint Presentation</vt:lpstr>
      <vt:lpstr>PowerPoint Presentation</vt:lpstr>
      <vt:lpstr>Export a table to be csv file</vt:lpstr>
      <vt:lpstr>Export query result as a CSV file</vt:lpstr>
      <vt:lpstr>Open multiple query windows</vt:lpstr>
      <vt:lpstr>Query history  In the query window, please select “Query History” from the middle of the window</vt:lpstr>
      <vt:lpstr>PowerPoint Presentation</vt:lpstr>
      <vt:lpstr>Add a key</vt:lpstr>
      <vt:lpstr>Add a foreign key</vt:lpstr>
      <vt:lpstr>Delete foreign key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2015-02-05T08:20:08Z</dcterms:created>
  <dcterms:modified xsi:type="dcterms:W3CDTF">2018-09-10T13:06:42Z</dcterms:modified>
</cp:coreProperties>
</file>