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1"/>
  </p:sldMasterIdLst>
  <p:notesMasterIdLst>
    <p:notesMasterId r:id="rId63"/>
  </p:notesMasterIdLst>
  <p:handoutMasterIdLst>
    <p:handoutMasterId r:id="rId64"/>
  </p:handoutMasterIdLst>
  <p:sldIdLst>
    <p:sldId id="380" r:id="rId2"/>
    <p:sldId id="256" r:id="rId3"/>
    <p:sldId id="381" r:id="rId4"/>
    <p:sldId id="383" r:id="rId5"/>
    <p:sldId id="283" r:id="rId6"/>
    <p:sldId id="284" r:id="rId7"/>
    <p:sldId id="297" r:id="rId8"/>
    <p:sldId id="257" r:id="rId9"/>
    <p:sldId id="314" r:id="rId10"/>
    <p:sldId id="329" r:id="rId11"/>
    <p:sldId id="335" r:id="rId12"/>
    <p:sldId id="336" r:id="rId13"/>
    <p:sldId id="323" r:id="rId14"/>
    <p:sldId id="271" r:id="rId15"/>
    <p:sldId id="272" r:id="rId16"/>
    <p:sldId id="324" r:id="rId17"/>
    <p:sldId id="279" r:id="rId18"/>
    <p:sldId id="269" r:id="rId19"/>
    <p:sldId id="274" r:id="rId20"/>
    <p:sldId id="275" r:id="rId21"/>
    <p:sldId id="273" r:id="rId22"/>
    <p:sldId id="295" r:id="rId23"/>
    <p:sldId id="325" r:id="rId24"/>
    <p:sldId id="278" r:id="rId25"/>
    <p:sldId id="281" r:id="rId26"/>
    <p:sldId id="282" r:id="rId27"/>
    <p:sldId id="330" r:id="rId28"/>
    <p:sldId id="268" r:id="rId29"/>
    <p:sldId id="258" r:id="rId30"/>
    <p:sldId id="262" r:id="rId31"/>
    <p:sldId id="331" r:id="rId32"/>
    <p:sldId id="260" r:id="rId33"/>
    <p:sldId id="264" r:id="rId34"/>
    <p:sldId id="266" r:id="rId35"/>
    <p:sldId id="267" r:id="rId36"/>
    <p:sldId id="265" r:id="rId37"/>
    <p:sldId id="350" r:id="rId38"/>
    <p:sldId id="322" r:id="rId39"/>
    <p:sldId id="276" r:id="rId40"/>
    <p:sldId id="277" r:id="rId41"/>
    <p:sldId id="351" r:id="rId42"/>
    <p:sldId id="263" r:id="rId43"/>
    <p:sldId id="288" r:id="rId44"/>
    <p:sldId id="285" r:id="rId45"/>
    <p:sldId id="349" r:id="rId46"/>
    <p:sldId id="287" r:id="rId47"/>
    <p:sldId id="292" r:id="rId48"/>
    <p:sldId id="291" r:id="rId49"/>
    <p:sldId id="382" r:id="rId50"/>
    <p:sldId id="286" r:id="rId51"/>
    <p:sldId id="332" r:id="rId52"/>
    <p:sldId id="320" r:id="rId53"/>
    <p:sldId id="293" r:id="rId54"/>
    <p:sldId id="259" r:id="rId55"/>
    <p:sldId id="294" r:id="rId56"/>
    <p:sldId id="289" r:id="rId57"/>
    <p:sldId id="334" r:id="rId58"/>
    <p:sldId id="345" r:id="rId59"/>
    <p:sldId id="342" r:id="rId60"/>
    <p:sldId id="353" r:id="rId61"/>
    <p:sldId id="354" r:id="rId62"/>
  </p:sldIdLst>
  <p:sldSz cx="9144000" cy="5715000" type="screen16x10"/>
  <p:notesSz cx="6742113" cy="987425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7">
          <p15:clr>
            <a:srgbClr val="A4A3A4"/>
          </p15:clr>
        </p15:guide>
        <p15:guide id="2" orient="horz" pos="3070">
          <p15:clr>
            <a:srgbClr val="A4A3A4"/>
          </p15:clr>
        </p15:guide>
        <p15:guide id="3" pos="295">
          <p15:clr>
            <a:srgbClr val="A4A3A4"/>
          </p15:clr>
        </p15:guide>
        <p15:guide id="4" pos="5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8C704"/>
    <a:srgbClr val="BB16A3"/>
    <a:srgbClr val="EF3340"/>
    <a:srgbClr val="FFCD00"/>
    <a:srgbClr val="005EB8"/>
    <a:srgbClr val="FFCDB8"/>
    <a:srgbClr val="FFCF06"/>
    <a:srgbClr val="EFC002"/>
    <a:srgbClr val="00A8B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0" autoAdjust="0"/>
    <p:restoredTop sz="78918" autoAdjust="0"/>
  </p:normalViewPr>
  <p:slideViewPr>
    <p:cSldViewPr snapToObjects="1">
      <p:cViewPr varScale="1">
        <p:scale>
          <a:sx n="103" d="100"/>
          <a:sy n="103" d="100"/>
        </p:scale>
        <p:origin x="92" y="64"/>
      </p:cViewPr>
      <p:guideLst>
        <p:guide orient="horz" pos="167"/>
        <p:guide orient="horz" pos="3070"/>
        <p:guide pos="295"/>
        <p:guide pos="5465"/>
      </p:guideLst>
    </p:cSldViewPr>
  </p:slid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713"/>
          </a:xfrm>
          <a:prstGeom prst="rect">
            <a:avLst/>
          </a:prstGeom>
        </p:spPr>
        <p:txBody>
          <a:bodyPr vert="horz" lIns="91440" tIns="45720" rIns="91440" bIns="45720" rtlCol="0"/>
          <a:lstStyle>
            <a:lvl1pPr algn="l">
              <a:defRPr sz="1200"/>
            </a:lvl1pPr>
          </a:lstStyle>
          <a:p>
            <a:pPr>
              <a:defRPr/>
            </a:pPr>
            <a:endParaRPr lang="fi-FI"/>
          </a:p>
        </p:txBody>
      </p:sp>
      <p:sp>
        <p:nvSpPr>
          <p:cNvPr id="3" name="Date Placeholder 2"/>
          <p:cNvSpPr>
            <a:spLocks noGrp="1"/>
          </p:cNvSpPr>
          <p:nvPr>
            <p:ph type="dt" sz="quarter" idx="1"/>
          </p:nvPr>
        </p:nvSpPr>
        <p:spPr>
          <a:xfrm>
            <a:off x="3818971" y="0"/>
            <a:ext cx="2921582" cy="493713"/>
          </a:xfrm>
          <a:prstGeom prst="rect">
            <a:avLst/>
          </a:prstGeom>
        </p:spPr>
        <p:txBody>
          <a:bodyPr vert="horz" lIns="91440" tIns="45720" rIns="91440" bIns="45720" rtlCol="0"/>
          <a:lstStyle>
            <a:lvl1pPr algn="r">
              <a:defRPr sz="1200"/>
            </a:lvl1pPr>
          </a:lstStyle>
          <a:p>
            <a:pPr>
              <a:defRPr/>
            </a:pPr>
            <a:fld id="{939D04D9-2D90-E741-8C77-A958108973E5}" type="datetimeFigureOut">
              <a:rPr lang="en-US"/>
              <a:pPr>
                <a:defRPr/>
              </a:pPr>
              <a:t>9/12/2022</a:t>
            </a:fld>
            <a:endParaRPr lang="fi-FI"/>
          </a:p>
        </p:txBody>
      </p:sp>
      <p:sp>
        <p:nvSpPr>
          <p:cNvPr id="4" name="Footer Placeholder 3"/>
          <p:cNvSpPr>
            <a:spLocks noGrp="1"/>
          </p:cNvSpPr>
          <p:nvPr>
            <p:ph type="ftr" sz="quarter" idx="2"/>
          </p:nvPr>
        </p:nvSpPr>
        <p:spPr>
          <a:xfrm>
            <a:off x="0" y="9378824"/>
            <a:ext cx="2921582" cy="493713"/>
          </a:xfrm>
          <a:prstGeom prst="rect">
            <a:avLst/>
          </a:prstGeom>
        </p:spPr>
        <p:txBody>
          <a:bodyPr vert="horz" lIns="91440" tIns="45720" rIns="91440" bIns="45720" rtlCol="0" anchor="b"/>
          <a:lstStyle>
            <a:lvl1pPr algn="l">
              <a:defRPr sz="1200"/>
            </a:lvl1pPr>
          </a:lstStyle>
          <a:p>
            <a:pPr>
              <a:defRPr/>
            </a:pPr>
            <a:endParaRPr lang="fi-FI"/>
          </a:p>
        </p:txBody>
      </p:sp>
      <p:sp>
        <p:nvSpPr>
          <p:cNvPr id="5" name="Slide Number Placeholder 4"/>
          <p:cNvSpPr>
            <a:spLocks noGrp="1"/>
          </p:cNvSpPr>
          <p:nvPr>
            <p:ph type="sldNum" sz="quarter" idx="3"/>
          </p:nvPr>
        </p:nvSpPr>
        <p:spPr>
          <a:xfrm>
            <a:off x="3818971" y="9378824"/>
            <a:ext cx="2921582" cy="493713"/>
          </a:xfrm>
          <a:prstGeom prst="rect">
            <a:avLst/>
          </a:prstGeom>
        </p:spPr>
        <p:txBody>
          <a:bodyPr vert="horz" lIns="91440" tIns="45720" rIns="91440" bIns="45720" rtlCol="0" anchor="b"/>
          <a:lstStyle>
            <a:lvl1pPr algn="r">
              <a:defRPr sz="1200"/>
            </a:lvl1pPr>
          </a:lstStyle>
          <a:p>
            <a:pPr>
              <a:defRPr/>
            </a:pPr>
            <a:fld id="{381337A6-C487-9645-B543-6BBD05A1D191}" type="slidenum">
              <a:rPr lang="fi-FI"/>
              <a:pPr>
                <a:defRPr/>
              </a:pPr>
              <a:t>‹#›</a:t>
            </a:fld>
            <a:endParaRPr lang="fi-FI"/>
          </a:p>
        </p:txBody>
      </p:sp>
    </p:spTree>
    <p:extLst>
      <p:ext uri="{BB962C8B-B14F-4D97-AF65-F5344CB8AC3E}">
        <p14:creationId xmlns:p14="http://schemas.microsoft.com/office/powerpoint/2010/main" val="3824539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713"/>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fi-FI"/>
          </a:p>
        </p:txBody>
      </p:sp>
      <p:sp>
        <p:nvSpPr>
          <p:cNvPr id="3" name="Date Placeholder 2"/>
          <p:cNvSpPr>
            <a:spLocks noGrp="1"/>
          </p:cNvSpPr>
          <p:nvPr>
            <p:ph type="dt" idx="1"/>
          </p:nvPr>
        </p:nvSpPr>
        <p:spPr>
          <a:xfrm>
            <a:off x="3818971" y="0"/>
            <a:ext cx="2921582" cy="49371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FE7B0BA-8FA8-3A4A-9820-CF1299A8B616}" type="datetime1">
              <a:rPr lang="fi-FI"/>
              <a:pPr>
                <a:defRPr/>
              </a:pPr>
              <a:t>12.9.2022</a:t>
            </a:fld>
            <a:endParaRPr lang="fi-FI"/>
          </a:p>
        </p:txBody>
      </p:sp>
      <p:sp>
        <p:nvSpPr>
          <p:cNvPr id="4" name="Slide Image Placeholder 3"/>
          <p:cNvSpPr>
            <a:spLocks noGrp="1" noRot="1" noChangeAspect="1"/>
          </p:cNvSpPr>
          <p:nvPr>
            <p:ph type="sldImg" idx="2"/>
          </p:nvPr>
        </p:nvSpPr>
        <p:spPr>
          <a:xfrm>
            <a:off x="409575" y="741363"/>
            <a:ext cx="5922963" cy="3702050"/>
          </a:xfrm>
          <a:prstGeom prst="rect">
            <a:avLst/>
          </a:prstGeom>
          <a:noFill/>
          <a:ln w="12700">
            <a:solidFill>
              <a:prstClr val="black"/>
            </a:solidFill>
          </a:ln>
        </p:spPr>
        <p:txBody>
          <a:bodyPr vert="horz" lIns="91440" tIns="45720" rIns="91440" bIns="45720" rtlCol="0" anchor="ctr"/>
          <a:lstStyle/>
          <a:p>
            <a:pPr lvl="0"/>
            <a:endParaRPr lang="fi-FI" noProof="0"/>
          </a:p>
        </p:txBody>
      </p:sp>
      <p:sp>
        <p:nvSpPr>
          <p:cNvPr id="5" name="Notes Placeholder 4"/>
          <p:cNvSpPr>
            <a:spLocks noGrp="1"/>
          </p:cNvSpPr>
          <p:nvPr>
            <p:ph type="body" sz="quarter" idx="3"/>
          </p:nvPr>
        </p:nvSpPr>
        <p:spPr>
          <a:xfrm>
            <a:off x="674212" y="4690269"/>
            <a:ext cx="5393690" cy="4443413"/>
          </a:xfrm>
          <a:prstGeom prst="rect">
            <a:avLst/>
          </a:prstGeom>
        </p:spPr>
        <p:txBody>
          <a:bodyPr vert="horz" lIns="91440" tIns="45720" rIns="91440" bIns="45720" rtlCol="0">
            <a:normAutofit/>
          </a:bodyPr>
          <a:lstStyle/>
          <a:p>
            <a:pPr lvl="0"/>
            <a:r>
              <a:rPr lang="fi-FI" noProof="0"/>
              <a:t>Click to edit Master text styles</a:t>
            </a:r>
          </a:p>
          <a:p>
            <a:pPr lvl="1"/>
            <a:r>
              <a:rPr lang="fi-FI" noProof="0"/>
              <a:t>Second level</a:t>
            </a:r>
          </a:p>
          <a:p>
            <a:pPr lvl="2"/>
            <a:r>
              <a:rPr lang="fi-FI" noProof="0"/>
              <a:t>Third level</a:t>
            </a:r>
          </a:p>
          <a:p>
            <a:pPr lvl="3"/>
            <a:r>
              <a:rPr lang="fi-FI" noProof="0"/>
              <a:t>Fourth level</a:t>
            </a:r>
          </a:p>
          <a:p>
            <a:pPr lvl="4"/>
            <a:r>
              <a:rPr lang="fi-FI" noProof="0"/>
              <a:t>Fifth level</a:t>
            </a:r>
          </a:p>
        </p:txBody>
      </p:sp>
      <p:sp>
        <p:nvSpPr>
          <p:cNvPr id="6" name="Footer Placeholder 5"/>
          <p:cNvSpPr>
            <a:spLocks noGrp="1"/>
          </p:cNvSpPr>
          <p:nvPr>
            <p:ph type="ftr" sz="quarter" idx="4"/>
          </p:nvPr>
        </p:nvSpPr>
        <p:spPr>
          <a:xfrm>
            <a:off x="0" y="9378824"/>
            <a:ext cx="2921582" cy="493713"/>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fi-FI"/>
          </a:p>
        </p:txBody>
      </p:sp>
      <p:sp>
        <p:nvSpPr>
          <p:cNvPr id="7" name="Slide Number Placeholder 6"/>
          <p:cNvSpPr>
            <a:spLocks noGrp="1"/>
          </p:cNvSpPr>
          <p:nvPr>
            <p:ph type="sldNum" sz="quarter" idx="5"/>
          </p:nvPr>
        </p:nvSpPr>
        <p:spPr>
          <a:xfrm>
            <a:off x="3818971" y="9378824"/>
            <a:ext cx="2921582" cy="493713"/>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66A5FF2-0573-2649-A39A-26FA52E05379}" type="slidenum">
              <a:rPr lang="fi-FI"/>
              <a:pPr>
                <a:defRPr/>
              </a:pPr>
              <a:t>‹#›</a:t>
            </a:fld>
            <a:endParaRPr lang="fi-FI"/>
          </a:p>
        </p:txBody>
      </p:sp>
    </p:spTree>
    <p:extLst>
      <p:ext uri="{BB962C8B-B14F-4D97-AF65-F5344CB8AC3E}">
        <p14:creationId xmlns:p14="http://schemas.microsoft.com/office/powerpoint/2010/main" val="309729138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https://unsplash.com/photos/gm3bxHin8VA</a:t>
            </a:r>
          </a:p>
        </p:txBody>
      </p:sp>
      <p:sp>
        <p:nvSpPr>
          <p:cNvPr id="4" name="Slide Number Placeholder 3"/>
          <p:cNvSpPr>
            <a:spLocks noGrp="1"/>
          </p:cNvSpPr>
          <p:nvPr>
            <p:ph type="sldNum" sz="quarter" idx="5"/>
          </p:nvPr>
        </p:nvSpPr>
        <p:spPr/>
        <p:txBody>
          <a:bodyPr/>
          <a:lstStyle/>
          <a:p>
            <a:pPr>
              <a:defRPr/>
            </a:pPr>
            <a:fld id="{D66A5FF2-0573-2649-A39A-26FA52E05379}" type="slidenum">
              <a:rPr lang="fi-FI" smtClean="0"/>
              <a:pPr>
                <a:defRPr/>
              </a:pPr>
              <a:t>1</a:t>
            </a:fld>
            <a:endParaRPr lang="fi-FI"/>
          </a:p>
        </p:txBody>
      </p:sp>
    </p:spTree>
    <p:extLst>
      <p:ext uri="{BB962C8B-B14F-4D97-AF65-F5344CB8AC3E}">
        <p14:creationId xmlns:p14="http://schemas.microsoft.com/office/powerpoint/2010/main" val="284066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21</a:t>
            </a:fld>
            <a:endParaRPr lang="fi-FI"/>
          </a:p>
        </p:txBody>
      </p:sp>
    </p:spTree>
    <p:extLst>
      <p:ext uri="{BB962C8B-B14F-4D97-AF65-F5344CB8AC3E}">
        <p14:creationId xmlns:p14="http://schemas.microsoft.com/office/powerpoint/2010/main" val="2841268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23</a:t>
            </a:fld>
            <a:endParaRPr lang="fi-FI"/>
          </a:p>
        </p:txBody>
      </p:sp>
    </p:spTree>
    <p:extLst>
      <p:ext uri="{BB962C8B-B14F-4D97-AF65-F5344CB8AC3E}">
        <p14:creationId xmlns:p14="http://schemas.microsoft.com/office/powerpoint/2010/main" val="3916687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creating table, for each column, you specify a data type, i.e. what kind of data you want to store. </a:t>
            </a:r>
          </a:p>
          <a:p>
            <a:r>
              <a:rPr lang="en-US" dirty="0"/>
              <a:t>This enables several benefits : </a:t>
            </a:r>
          </a:p>
          <a:p>
            <a:r>
              <a:rPr lang="en-US" dirty="0"/>
              <a:t>Consistency : A column can store a single type of value. So, when you select a column with integer type, you are sure that the rest will be integer only.</a:t>
            </a:r>
          </a:p>
          <a:p>
            <a:r>
              <a:rPr lang="en-US" dirty="0"/>
              <a:t>Validation : A column cannot store different types of values. So, if a column's type is integer, you can not store string there.</a:t>
            </a:r>
          </a:p>
          <a:p>
            <a:r>
              <a:rPr lang="en-US" dirty="0"/>
              <a:t>Compactness: Since a column can store a single type of value, it is stored in a compact way.</a:t>
            </a:r>
          </a:p>
          <a:p>
            <a:r>
              <a:rPr lang="en-US" dirty="0"/>
              <a:t>Performance: Since type is uniform in a column, the values stored can be processed quickly, which enhances performance </a:t>
            </a:r>
          </a:p>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28</a:t>
            </a:fld>
            <a:endParaRPr lang="fi-FI"/>
          </a:p>
        </p:txBody>
      </p:sp>
    </p:spTree>
    <p:extLst>
      <p:ext uri="{BB962C8B-B14F-4D97-AF65-F5344CB8AC3E}">
        <p14:creationId xmlns:p14="http://schemas.microsoft.com/office/powerpoint/2010/main" val="381576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[SIGNED]</a:t>
            </a:r>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32</a:t>
            </a:fld>
            <a:endParaRPr lang="fi-FI"/>
          </a:p>
        </p:txBody>
      </p:sp>
    </p:spTree>
    <p:extLst>
      <p:ext uri="{BB962C8B-B14F-4D97-AF65-F5344CB8AC3E}">
        <p14:creationId xmlns:p14="http://schemas.microsoft.com/office/powerpoint/2010/main" val="103398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default [SIGNED]</a:t>
            </a:r>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34</a:t>
            </a:fld>
            <a:endParaRPr lang="fi-FI"/>
          </a:p>
        </p:txBody>
      </p:sp>
    </p:spTree>
    <p:extLst>
      <p:ext uri="{BB962C8B-B14F-4D97-AF65-F5344CB8AC3E}">
        <p14:creationId xmlns:p14="http://schemas.microsoft.com/office/powerpoint/2010/main" val="4577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35</a:t>
            </a:fld>
            <a:endParaRPr lang="fi-FI"/>
          </a:p>
        </p:txBody>
      </p:sp>
    </p:spTree>
    <p:extLst>
      <p:ext uri="{BB962C8B-B14F-4D97-AF65-F5344CB8AC3E}">
        <p14:creationId xmlns:p14="http://schemas.microsoft.com/office/powerpoint/2010/main" val="1898607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Decimal can also have signed vs.</a:t>
            </a:r>
            <a:r>
              <a:rPr lang="en-US" baseline="0" dirty="0"/>
              <a:t> unsigned settings.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If </a:t>
            </a:r>
            <a:r>
              <a:rPr lang="en-US" i="1" dirty="0"/>
              <a:t>D</a:t>
            </a:r>
            <a:r>
              <a:rPr lang="en-US" dirty="0"/>
              <a:t> is omitted, the default is 0. If </a:t>
            </a:r>
            <a:r>
              <a:rPr lang="en-US" i="1" dirty="0"/>
              <a:t>M</a:t>
            </a:r>
            <a:r>
              <a:rPr lang="en-US" dirty="0"/>
              <a:t> is omitted, the default is 10. </a:t>
            </a:r>
          </a:p>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36</a:t>
            </a:fld>
            <a:endParaRPr lang="fi-FI"/>
          </a:p>
        </p:txBody>
      </p:sp>
    </p:spTree>
    <p:extLst>
      <p:ext uri="{BB962C8B-B14F-4D97-AF65-F5344CB8AC3E}">
        <p14:creationId xmlns:p14="http://schemas.microsoft.com/office/powerpoint/2010/main" val="217063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40</a:t>
            </a:fld>
            <a:endParaRPr lang="fi-FI"/>
          </a:p>
        </p:txBody>
      </p:sp>
    </p:spTree>
    <p:extLst>
      <p:ext uri="{BB962C8B-B14F-4D97-AF65-F5344CB8AC3E}">
        <p14:creationId xmlns:p14="http://schemas.microsoft.com/office/powerpoint/2010/main" val="277617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dev.mysql.com</a:t>
            </a:r>
            <a:r>
              <a:rPr lang="en-GB" dirty="0"/>
              <a:t>/doc/</a:t>
            </a:r>
            <a:r>
              <a:rPr lang="en-GB" dirty="0" err="1"/>
              <a:t>refman</a:t>
            </a:r>
            <a:r>
              <a:rPr lang="en-GB" dirty="0"/>
              <a:t>/8.0/</a:t>
            </a:r>
            <a:r>
              <a:rPr lang="en-GB" dirty="0" err="1"/>
              <a:t>en</a:t>
            </a:r>
            <a:r>
              <a:rPr lang="en-GB" dirty="0"/>
              <a:t>/floating-point-</a:t>
            </a:r>
            <a:r>
              <a:rPr lang="en-GB" dirty="0" err="1"/>
              <a:t>types.html</a:t>
            </a:r>
            <a:endParaRPr lang="en-GB" dirty="0"/>
          </a:p>
          <a:p>
            <a:r>
              <a:rPr lang="en-GB" dirty="0"/>
              <a:t>https://</a:t>
            </a:r>
            <a:r>
              <a:rPr lang="en-GB" dirty="0" err="1"/>
              <a:t>www.mysqltutorial.org</a:t>
            </a:r>
            <a:r>
              <a:rPr lang="en-GB" dirty="0"/>
              <a:t>/</a:t>
            </a:r>
            <a:r>
              <a:rPr lang="en-GB" dirty="0" err="1"/>
              <a:t>mysql</a:t>
            </a:r>
            <a:r>
              <a:rPr lang="en-GB" dirty="0"/>
              <a:t>-decimal/</a:t>
            </a:r>
          </a:p>
        </p:txBody>
      </p:sp>
      <p:sp>
        <p:nvSpPr>
          <p:cNvPr id="4" name="Slide Number Placeholder 3"/>
          <p:cNvSpPr>
            <a:spLocks noGrp="1"/>
          </p:cNvSpPr>
          <p:nvPr>
            <p:ph type="sldNum" sz="quarter" idx="5"/>
          </p:nvPr>
        </p:nvSpPr>
        <p:spPr/>
        <p:txBody>
          <a:bodyPr/>
          <a:lstStyle/>
          <a:p>
            <a:pPr>
              <a:defRPr/>
            </a:pPr>
            <a:fld id="{D66A5FF2-0573-2649-A39A-26FA52E05379}" type="slidenum">
              <a:rPr lang="fi-FI" smtClean="0"/>
              <a:pPr>
                <a:defRPr/>
              </a:pPr>
              <a:t>42</a:t>
            </a:fld>
            <a:endParaRPr lang="fi-FI"/>
          </a:p>
        </p:txBody>
      </p:sp>
    </p:spTree>
    <p:extLst>
      <p:ext uri="{BB962C8B-B14F-4D97-AF65-F5344CB8AC3E}">
        <p14:creationId xmlns:p14="http://schemas.microsoft.com/office/powerpoint/2010/main" val="408387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dirty="0"/>
              <a:t>TIMESTAMP values are converted from the current time zone to UTC for storage, and converted back from UTC to the current time zone for retrieval. (This occurs only for the TIMESTAMP data type, and </a:t>
            </a:r>
            <a:r>
              <a:rPr lang="en-US" sz="1200" i="1" dirty="0"/>
              <a:t>not</a:t>
            </a:r>
            <a:r>
              <a:rPr lang="en-US" sz="1200" dirty="0"/>
              <a:t> for other types such as DATETIME.)</a:t>
            </a:r>
          </a:p>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46</a:t>
            </a:fld>
            <a:endParaRPr lang="fi-FI"/>
          </a:p>
        </p:txBody>
      </p:sp>
    </p:spTree>
    <p:extLst>
      <p:ext uri="{BB962C8B-B14F-4D97-AF65-F5344CB8AC3E}">
        <p14:creationId xmlns:p14="http://schemas.microsoft.com/office/powerpoint/2010/main" val="12441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3</a:t>
            </a:fld>
            <a:endParaRPr lang="fi-FI"/>
          </a:p>
        </p:txBody>
      </p:sp>
    </p:spTree>
    <p:extLst>
      <p:ext uri="{BB962C8B-B14F-4D97-AF65-F5344CB8AC3E}">
        <p14:creationId xmlns:p14="http://schemas.microsoft.com/office/powerpoint/2010/main" val="4122334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dirty="0">
                <a:solidFill>
                  <a:srgbClr val="0000FF"/>
                </a:solidFill>
                <a:latin typeface="Courier New" panose="02070309020205020404" pitchFamily="49" charset="0"/>
              </a:rPr>
              <a:t>CREATE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TABLE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FF00FF"/>
                </a:solidFill>
                <a:latin typeface="Courier New" panose="02070309020205020404" pitchFamily="49" charset="0"/>
              </a:rPr>
              <a:t>flight_infor</a:t>
            </a:r>
            <a:endParaRPr lang="en-US" sz="1800" b="0" i="0" u="none" strike="noStrike" baseline="0" dirty="0">
              <a:solidFill>
                <a:srgbClr val="FF00FF"/>
              </a:solidFill>
              <a:latin typeface="Courier New" panose="02070309020205020404" pitchFamily="49" charset="0"/>
            </a:endParaRPr>
          </a:p>
          <a:p>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departure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datetime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CHECK</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departure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&gt;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'2020-01-01 00:00:01'</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808000"/>
                </a:solidFill>
                <a:latin typeface="Courier New" panose="02070309020205020404" pitchFamily="49" charset="0"/>
              </a:rPr>
              <a:t>arrival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datetime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CHECK</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arrival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&gt;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'2020-01-01 00:00:01'</a:t>
            </a:r>
            <a:r>
              <a:rPr lang="en-US" sz="1800" b="0" i="0" u="none" strike="noStrike" baseline="0" dirty="0">
                <a:solidFill>
                  <a:srgbClr val="0000FF"/>
                </a:solidFill>
                <a:latin typeface="Courier New" panose="02070309020205020404" pitchFamily="49" charset="0"/>
              </a:rPr>
              <a:t>),</a:t>
            </a:r>
          </a:p>
          <a:p>
            <a:r>
              <a:rPr lang="en-US" sz="1800" b="0" i="0" u="none" strike="noStrike" baseline="0" dirty="0" err="1">
                <a:solidFill>
                  <a:srgbClr val="808000"/>
                </a:solidFill>
                <a:latin typeface="Courier New" panose="02070309020205020404" pitchFamily="49" charset="0"/>
              </a:rPr>
              <a:t>Planned_customer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CHECK</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Planned_customer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&gt;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0080"/>
                </a:solidFill>
                <a:latin typeface="Courier New" panose="02070309020205020404" pitchFamily="49" charset="0"/>
              </a:rPr>
              <a:t>0</a:t>
            </a:r>
            <a:r>
              <a:rPr lang="en-US" sz="1800" b="0" i="0" u="none" strike="noStrike" baseline="0" dirty="0">
                <a:solidFill>
                  <a:srgbClr val="0000FF"/>
                </a:solidFill>
                <a:latin typeface="Courier New" panose="02070309020205020404" pitchFamily="49" charset="0"/>
              </a:rPr>
              <a:t>),</a:t>
            </a:r>
          </a:p>
          <a:p>
            <a:r>
              <a:rPr lang="en-US" sz="1800" b="0" i="0" u="none" strike="noStrike" baseline="0" dirty="0" err="1">
                <a:solidFill>
                  <a:srgbClr val="808000"/>
                </a:solidFill>
                <a:latin typeface="Courier New" panose="02070309020205020404" pitchFamily="49" charset="0"/>
              </a:rPr>
              <a:t>onboarding_customer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CHECK</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onboarding_customer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&gt;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0080"/>
                </a:solidFill>
                <a:latin typeface="Courier New" panose="02070309020205020404" pitchFamily="49" charset="0"/>
              </a:rPr>
              <a:t>0</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CHECK</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Planned_customer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&gt;</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808000"/>
                </a:solidFill>
                <a:latin typeface="Courier New" panose="02070309020205020404" pitchFamily="49" charset="0"/>
              </a:rPr>
              <a:t>onboarding_customer</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CHECK</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departure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&lt;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arrival</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p>
          <a:p>
            <a:endParaRPr lang="en-US" dirty="0"/>
          </a:p>
        </p:txBody>
      </p:sp>
      <p:sp>
        <p:nvSpPr>
          <p:cNvPr id="4" name="Slide Number Placeholder 3"/>
          <p:cNvSpPr>
            <a:spLocks noGrp="1"/>
          </p:cNvSpPr>
          <p:nvPr>
            <p:ph type="sldNum" sz="quarter" idx="5"/>
          </p:nvPr>
        </p:nvSpPr>
        <p:spPr/>
        <p:txBody>
          <a:bodyPr/>
          <a:lstStyle/>
          <a:p>
            <a:pPr>
              <a:defRPr/>
            </a:pPr>
            <a:fld id="{D66A5FF2-0573-2649-A39A-26FA52E05379}" type="slidenum">
              <a:rPr lang="fi-FI" smtClean="0"/>
              <a:pPr>
                <a:defRPr/>
              </a:pPr>
              <a:t>49</a:t>
            </a:fld>
            <a:endParaRPr lang="fi-FI"/>
          </a:p>
        </p:txBody>
      </p:sp>
    </p:spTree>
    <p:extLst>
      <p:ext uri="{BB962C8B-B14F-4D97-AF65-F5344CB8AC3E}">
        <p14:creationId xmlns:p14="http://schemas.microsoft.com/office/powerpoint/2010/main" val="71190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 and VARCHAR types are declared with a length that indicates the maximum number of characters you want to store. </a:t>
            </a:r>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50</a:t>
            </a:fld>
            <a:endParaRPr lang="fi-FI"/>
          </a:p>
        </p:txBody>
      </p:sp>
    </p:spTree>
    <p:extLst>
      <p:ext uri="{BB962C8B-B14F-4D97-AF65-F5344CB8AC3E}">
        <p14:creationId xmlns:p14="http://schemas.microsoft.com/office/powerpoint/2010/main" val="3348927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57</a:t>
            </a:fld>
            <a:endParaRPr lang="fi-FI"/>
          </a:p>
        </p:txBody>
      </p:sp>
    </p:spTree>
    <p:extLst>
      <p:ext uri="{BB962C8B-B14F-4D97-AF65-F5344CB8AC3E}">
        <p14:creationId xmlns:p14="http://schemas.microsoft.com/office/powerpoint/2010/main" val="1981492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6</a:t>
            </a:fld>
            <a:endParaRPr lang="fi-FI"/>
          </a:p>
        </p:txBody>
      </p:sp>
    </p:spTree>
    <p:extLst>
      <p:ext uri="{BB962C8B-B14F-4D97-AF65-F5344CB8AC3E}">
        <p14:creationId xmlns:p14="http://schemas.microsoft.com/office/powerpoint/2010/main" val="263566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8</a:t>
            </a:fld>
            <a:endParaRPr lang="fi-FI"/>
          </a:p>
        </p:txBody>
      </p:sp>
    </p:spTree>
    <p:extLst>
      <p:ext uri="{BB962C8B-B14F-4D97-AF65-F5344CB8AC3E}">
        <p14:creationId xmlns:p14="http://schemas.microsoft.com/office/powerpoint/2010/main" val="175106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66A5FF2-0573-2649-A39A-26FA52E05379}" type="slidenum">
              <a:rPr lang="fi-FI" smtClean="0"/>
              <a:pPr>
                <a:defRPr/>
              </a:pPr>
              <a:t>12</a:t>
            </a:fld>
            <a:endParaRPr lang="fi-FI"/>
          </a:p>
        </p:txBody>
      </p:sp>
    </p:spTree>
    <p:extLst>
      <p:ext uri="{BB962C8B-B14F-4D97-AF65-F5344CB8AC3E}">
        <p14:creationId xmlns:p14="http://schemas.microsoft.com/office/powerpoint/2010/main" val="1333573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hashtag</a:t>
            </a:r>
          </a:p>
          <a:p>
            <a:pPr marL="171450" indent="-171450">
              <a:buFontTx/>
              <a:buChar char="-"/>
            </a:pPr>
            <a:r>
              <a:rPr lang="en-US" baseline="0" dirty="0"/>
              <a:t>Minus </a:t>
            </a:r>
          </a:p>
          <a:p>
            <a:pPr marL="0" indent="0">
              <a:buFontTx/>
              <a:buNone/>
            </a:pPr>
            <a:r>
              <a:rPr lang="en-US" baseline="0" dirty="0"/>
              <a:t>/  slash</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13</a:t>
            </a:fld>
            <a:endParaRPr lang="fi-FI"/>
          </a:p>
        </p:txBody>
      </p:sp>
    </p:spTree>
    <p:extLst>
      <p:ext uri="{BB962C8B-B14F-4D97-AF65-F5344CB8AC3E}">
        <p14:creationId xmlns:p14="http://schemas.microsoft.com/office/powerpoint/2010/main" val="246644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rPr>
              <a:t>#: </a:t>
            </a:r>
            <a:r>
              <a:rPr lang="en-US" dirty="0"/>
              <a:t>hashtag</a:t>
            </a:r>
          </a:p>
          <a:p>
            <a:r>
              <a:rPr lang="en-US" dirty="0"/>
              <a:t>-:</a:t>
            </a:r>
            <a:r>
              <a:rPr lang="en-US" baseline="0" dirty="0"/>
              <a:t> </a:t>
            </a:r>
            <a:r>
              <a:rPr lang="en-US" dirty="0"/>
              <a:t>dash/hyphen. </a:t>
            </a:r>
          </a:p>
          <a:p>
            <a:r>
              <a:rPr lang="en-US" dirty="0"/>
              <a:t>/ slash</a:t>
            </a:r>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14</a:t>
            </a:fld>
            <a:endParaRPr lang="fi-FI"/>
          </a:p>
        </p:txBody>
      </p:sp>
    </p:spTree>
    <p:extLst>
      <p:ext uri="{BB962C8B-B14F-4D97-AF65-F5344CB8AC3E}">
        <p14:creationId xmlns:p14="http://schemas.microsoft.com/office/powerpoint/2010/main" val="45064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hashtag</a:t>
            </a:r>
          </a:p>
          <a:p>
            <a:pPr marL="171450" indent="-171450">
              <a:buFontTx/>
              <a:buChar char="-"/>
            </a:pPr>
            <a:r>
              <a:rPr lang="en-US" baseline="0" dirty="0"/>
              <a:t>Minus </a:t>
            </a:r>
          </a:p>
          <a:p>
            <a:pPr marL="0" indent="0">
              <a:buFontTx/>
              <a:buNone/>
            </a:pPr>
            <a:r>
              <a:rPr lang="en-US" baseline="0" dirty="0"/>
              <a:t>/  slash</a:t>
            </a:r>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15</a:t>
            </a:fld>
            <a:endParaRPr lang="fi-FI"/>
          </a:p>
        </p:txBody>
      </p:sp>
    </p:spTree>
    <p:extLst>
      <p:ext uri="{BB962C8B-B14F-4D97-AF65-F5344CB8AC3E}">
        <p14:creationId xmlns:p14="http://schemas.microsoft.com/office/powerpoint/2010/main" val="4149518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6A5FF2-0573-2649-A39A-26FA52E05379}" type="slidenum">
              <a:rPr lang="fi-FI" smtClean="0"/>
              <a:pPr>
                <a:defRPr/>
              </a:pPr>
              <a:t>18</a:t>
            </a:fld>
            <a:endParaRPr lang="fi-FI"/>
          </a:p>
        </p:txBody>
      </p:sp>
    </p:spTree>
    <p:extLst>
      <p:ext uri="{BB962C8B-B14F-4D97-AF65-F5344CB8AC3E}">
        <p14:creationId xmlns:p14="http://schemas.microsoft.com/office/powerpoint/2010/main" val="1664108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68313" y="1417341"/>
            <a:ext cx="8207375" cy="2952327"/>
          </a:xfrm>
          <a:prstGeom prst="rect">
            <a:avLst/>
          </a:prstGeom>
        </p:spPr>
        <p:txBody>
          <a:bodyPr lIns="0" tIns="0" rIns="0" bIns="0" anchor="b" anchorCtr="0">
            <a:noAutofit/>
          </a:bodyPr>
          <a:lstStyle>
            <a:lvl1pPr algn="l">
              <a:lnSpc>
                <a:spcPct val="80000"/>
              </a:lnSpc>
              <a:defRPr sz="7200" b="1" spc="-200">
                <a:solidFill>
                  <a:schemeClr val="bg1"/>
                </a:solidFill>
              </a:defRPr>
            </a:lvl1pPr>
          </a:lstStyle>
          <a:p>
            <a:r>
              <a:rPr lang="en-US"/>
              <a:t>Click to edit Master title style</a:t>
            </a:r>
            <a:endParaRPr lang="en-US" dirty="0"/>
          </a:p>
        </p:txBody>
      </p:sp>
      <p:sp>
        <p:nvSpPr>
          <p:cNvPr id="6" name="Subtitle 2"/>
          <p:cNvSpPr>
            <a:spLocks noGrp="1"/>
          </p:cNvSpPr>
          <p:nvPr>
            <p:ph type="subTitle" idx="1"/>
          </p:nvPr>
        </p:nvSpPr>
        <p:spPr>
          <a:xfrm>
            <a:off x="468314" y="4429748"/>
            <a:ext cx="5495420" cy="660000"/>
          </a:xfrm>
          <a:prstGeom prst="rect">
            <a:avLst/>
          </a:prstGeom>
        </p:spPr>
        <p:txBody>
          <a:bodyPr lIns="0" tIns="0" rIns="0" bIns="0" anchor="t">
            <a:normAutofit/>
          </a:bodyPr>
          <a:lstStyle>
            <a:lvl1pPr marL="0" indent="0" algn="l">
              <a:spcBef>
                <a:spcPts val="0"/>
              </a:spcBef>
              <a:buNone/>
              <a:defRPr sz="1600" i="1">
                <a:solidFill>
                  <a:schemeClr val="bg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290"/>
            <a:ext cx="1809750" cy="1606550"/>
          </a:xfrm>
          <a:prstGeom prst="rect">
            <a:avLst/>
          </a:prstGeom>
        </p:spPr>
      </p:pic>
    </p:spTree>
    <p:extLst>
      <p:ext uri="{BB962C8B-B14F-4D97-AF65-F5344CB8AC3E}">
        <p14:creationId xmlns:p14="http://schemas.microsoft.com/office/powerpoint/2010/main" val="407110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BG image">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68313" y="1417636"/>
            <a:ext cx="8207375" cy="2952032"/>
          </a:xfrm>
          <a:prstGeom prst="rect">
            <a:avLst/>
          </a:prstGeom>
        </p:spPr>
        <p:txBody>
          <a:bodyPr lIns="0" tIns="0" rIns="0" bIns="0" anchor="b" anchorCtr="0">
            <a:noAutofit/>
          </a:bodyPr>
          <a:lstStyle>
            <a:lvl1pPr algn="l">
              <a:lnSpc>
                <a:spcPct val="80000"/>
              </a:lnSpc>
              <a:defRPr sz="7200" b="1" spc="-200">
                <a:solidFill>
                  <a:schemeClr val="bg1"/>
                </a:solidFill>
              </a:defRPr>
            </a:lvl1pPr>
          </a:lstStyle>
          <a:p>
            <a:r>
              <a:rPr lang="en-US"/>
              <a:t>Click to edit Master title style</a:t>
            </a:r>
            <a:endParaRPr lang="en-US" dirty="0"/>
          </a:p>
        </p:txBody>
      </p:sp>
      <p:sp>
        <p:nvSpPr>
          <p:cNvPr id="8" name="Subtitle 2"/>
          <p:cNvSpPr>
            <a:spLocks noGrp="1"/>
          </p:cNvSpPr>
          <p:nvPr>
            <p:ph type="subTitle" idx="1"/>
          </p:nvPr>
        </p:nvSpPr>
        <p:spPr>
          <a:xfrm>
            <a:off x="468314" y="4429748"/>
            <a:ext cx="5495420" cy="660000"/>
          </a:xfrm>
          <a:prstGeom prst="rect">
            <a:avLst/>
          </a:prstGeom>
        </p:spPr>
        <p:txBody>
          <a:bodyPr lIns="0" tIns="0" rIns="0" bIns="0" anchor="t">
            <a:normAutofit/>
          </a:bodyPr>
          <a:lstStyle>
            <a:lvl1pPr marL="0" indent="0" algn="l">
              <a:spcBef>
                <a:spcPts val="0"/>
              </a:spcBef>
              <a:buNone/>
              <a:defRPr sz="1600" i="1">
                <a:solidFill>
                  <a:schemeClr val="bg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290"/>
            <a:ext cx="1809750" cy="1606550"/>
          </a:xfrm>
          <a:prstGeom prst="rect">
            <a:avLst/>
          </a:prstGeom>
        </p:spPr>
      </p:pic>
    </p:spTree>
    <p:extLst>
      <p:ext uri="{BB962C8B-B14F-4D97-AF65-F5344CB8AC3E}">
        <p14:creationId xmlns:p14="http://schemas.microsoft.com/office/powerpoint/2010/main" val="1188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ext">
    <p:spTree>
      <p:nvGrpSpPr>
        <p:cNvPr id="1" name=""/>
        <p:cNvGrpSpPr/>
        <p:nvPr/>
      </p:nvGrpSpPr>
      <p:grpSpPr>
        <a:xfrm>
          <a:off x="0" y="0"/>
          <a:ext cx="0" cy="0"/>
          <a:chOff x="0" y="0"/>
          <a:chExt cx="0" cy="0"/>
        </a:xfrm>
      </p:grpSpPr>
      <p:sp>
        <p:nvSpPr>
          <p:cNvPr id="16" name="Title 1"/>
          <p:cNvSpPr>
            <a:spLocks noGrp="1"/>
          </p:cNvSpPr>
          <p:nvPr>
            <p:ph type="ctrTitle"/>
          </p:nvPr>
        </p:nvSpPr>
        <p:spPr>
          <a:xfrm>
            <a:off x="468312" y="1418400"/>
            <a:ext cx="8208000" cy="2952000"/>
          </a:xfrm>
          <a:prstGeom prst="rect">
            <a:avLst/>
          </a:prstGeom>
        </p:spPr>
        <p:txBody>
          <a:bodyPr lIns="0" tIns="0" rIns="0" bIns="0" anchor="b">
            <a:noAutofit/>
          </a:bodyPr>
          <a:lstStyle>
            <a:lvl1pPr algn="l">
              <a:lnSpc>
                <a:spcPct val="80000"/>
              </a:lnSpc>
              <a:defRPr sz="7200" b="1" spc="-200">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468314" y="4429748"/>
            <a:ext cx="5388448" cy="660000"/>
          </a:xfrm>
          <a:prstGeom prst="rect">
            <a:avLst/>
          </a:prstGeom>
        </p:spPr>
        <p:txBody>
          <a:bodyPr lIns="0" tIns="0" rIns="0" bIns="0" anchor="t">
            <a:normAutofit/>
          </a:bodyPr>
          <a:lstStyle>
            <a:lvl1pPr marL="0" indent="0" algn="l">
              <a:spcBef>
                <a:spcPts val="0"/>
              </a:spcBef>
              <a:buNone/>
              <a:defRPr sz="1600" i="1">
                <a:solidFill>
                  <a:srgbClr val="928B8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09750" cy="1606550"/>
          </a:xfrm>
          <a:prstGeom prst="rect">
            <a:avLst/>
          </a:prstGeom>
        </p:spPr>
      </p:pic>
    </p:spTree>
    <p:extLst>
      <p:ext uri="{BB962C8B-B14F-4D97-AF65-F5344CB8AC3E}">
        <p14:creationId xmlns:p14="http://schemas.microsoft.com/office/powerpoint/2010/main" val="112927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sp>
        <p:nvSpPr>
          <p:cNvPr id="16" name="Title 1"/>
          <p:cNvSpPr>
            <a:spLocks noGrp="1"/>
          </p:cNvSpPr>
          <p:nvPr>
            <p:ph type="ctrTitle"/>
          </p:nvPr>
        </p:nvSpPr>
        <p:spPr>
          <a:xfrm>
            <a:off x="468313" y="1657740"/>
            <a:ext cx="3319477" cy="2694083"/>
          </a:xfrm>
          <a:prstGeom prst="rect">
            <a:avLst/>
          </a:prstGeom>
        </p:spPr>
        <p:txBody>
          <a:bodyPr lIns="0" tIns="0" rIns="0" bIns="0" anchor="t">
            <a:noAutofit/>
          </a:bodyPr>
          <a:lstStyle>
            <a:lvl1pPr algn="l">
              <a:lnSpc>
                <a:spcPct val="80000"/>
              </a:lnSpc>
              <a:defRPr sz="6000" b="1" spc="-200">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468313" y="4531740"/>
            <a:ext cx="3319477" cy="486000"/>
          </a:xfrm>
          <a:prstGeom prst="rect">
            <a:avLst/>
          </a:prstGeom>
        </p:spPr>
        <p:txBody>
          <a:bodyPr lIns="0" tIns="0" rIns="0" bIns="0" anchor="t">
            <a:normAutofit/>
          </a:bodyPr>
          <a:lstStyle>
            <a:lvl1pPr marL="0" indent="0" algn="l">
              <a:spcBef>
                <a:spcPts val="0"/>
              </a:spcBef>
              <a:buNone/>
              <a:defRPr sz="1600" i="1">
                <a:solidFill>
                  <a:srgbClr val="928B8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Picture Placeholder 3"/>
          <p:cNvSpPr>
            <a:spLocks noGrp="1"/>
          </p:cNvSpPr>
          <p:nvPr>
            <p:ph type="pic" sz="quarter" idx="10"/>
          </p:nvPr>
        </p:nvSpPr>
        <p:spPr>
          <a:xfrm>
            <a:off x="4349262" y="150000"/>
            <a:ext cx="4629692" cy="5415000"/>
          </a:xfrm>
          <a:prstGeom prst="rect">
            <a:avLst/>
          </a:prstGeom>
        </p:spPr>
        <p:txBody>
          <a:bodyPr vert="horz"/>
          <a:lstStyle/>
          <a:p>
            <a:pPr lvl="0"/>
            <a:r>
              <a:rPr lang="en-US" noProof="0"/>
              <a:t>Click icon to add picture</a:t>
            </a:r>
            <a:endParaRPr lang="fi-FI" noProof="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09750" cy="1606550"/>
          </a:xfrm>
          <a:prstGeom prst="rect">
            <a:avLst/>
          </a:prstGeom>
        </p:spPr>
      </p:pic>
    </p:spTree>
    <p:extLst>
      <p:ext uri="{BB962C8B-B14F-4D97-AF65-F5344CB8AC3E}">
        <p14:creationId xmlns:p14="http://schemas.microsoft.com/office/powerpoint/2010/main" val="393504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468313" y="1593555"/>
            <a:ext cx="8207375" cy="2196667"/>
          </a:xfrm>
          <a:prstGeom prst="rect">
            <a:avLst/>
          </a:prstGeom>
        </p:spPr>
        <p:txBody>
          <a:bodyPr lIns="0" tIns="0" rIns="0" bIns="0" anchor="t">
            <a:noAutofit/>
          </a:bodyPr>
          <a:lstStyle>
            <a:lvl1pPr algn="l">
              <a:lnSpc>
                <a:spcPct val="80000"/>
              </a:lnSpc>
              <a:defRPr sz="7200" b="1" spc="-200">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468313" y="4873625"/>
            <a:ext cx="820737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227145" cy="957600"/>
          </a:xfrm>
          <a:prstGeom prst="rect">
            <a:avLst/>
          </a:prstGeom>
        </p:spPr>
      </p:pic>
    </p:spTree>
    <p:extLst>
      <p:ext uri="{BB962C8B-B14F-4D97-AF65-F5344CB8AC3E}">
        <p14:creationId xmlns:p14="http://schemas.microsoft.com/office/powerpoint/2010/main" val="18368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ctrTitle"/>
          </p:nvPr>
        </p:nvSpPr>
        <p:spPr>
          <a:xfrm>
            <a:off x="468313" y="265113"/>
            <a:ext cx="8207375" cy="996498"/>
          </a:xfrm>
          <a:prstGeom prst="rect">
            <a:avLst/>
          </a:prstGeom>
        </p:spPr>
        <p:txBody>
          <a:bodyPr lIns="0" tIns="0" rIns="0" bIns="0" anchor="t" anchorCtr="0">
            <a:noAutofit/>
          </a:bodyPr>
          <a:lstStyle>
            <a:lvl1pPr algn="l">
              <a:lnSpc>
                <a:spcPct val="85000"/>
              </a:lnSpc>
              <a:defRPr sz="3600" b="1" spc="-100">
                <a:solidFill>
                  <a:schemeClr val="tx2"/>
                </a:solidFill>
              </a:defRPr>
            </a:lvl1pPr>
          </a:lstStyle>
          <a:p>
            <a:r>
              <a:rPr lang="en-US"/>
              <a:t>Click to edit Master title style</a:t>
            </a:r>
            <a:endParaRPr lang="en-US" dirty="0"/>
          </a:p>
        </p:txBody>
      </p:sp>
      <p:sp>
        <p:nvSpPr>
          <p:cNvPr id="10" name="Content Placeholder 10"/>
          <p:cNvSpPr>
            <a:spLocks noGrp="1"/>
          </p:cNvSpPr>
          <p:nvPr>
            <p:ph sz="quarter" idx="14"/>
          </p:nvPr>
        </p:nvSpPr>
        <p:spPr>
          <a:xfrm>
            <a:off x="468314" y="1261611"/>
            <a:ext cx="8207374"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6" name="Date Placeholder 12"/>
          <p:cNvSpPr>
            <a:spLocks noGrp="1"/>
          </p:cNvSpPr>
          <p:nvPr>
            <p:ph type="dt" sz="half" idx="15"/>
          </p:nvPr>
        </p:nvSpPr>
        <p:spPr/>
        <p:txBody>
          <a:bodyPr/>
          <a:lstStyle>
            <a:lvl1pPr>
              <a:defRPr/>
            </a:lvl1pPr>
          </a:lstStyle>
          <a:p>
            <a:pPr>
              <a:defRPr/>
            </a:pPr>
            <a:fld id="{24CBB682-87B2-4236-AF78-B49807E7713E}" type="datetime1">
              <a:rPr lang="fi-FI" smtClean="0"/>
              <a:t>12.9.2022</a:t>
            </a:fld>
            <a:endParaRPr lang="fi-FI"/>
          </a:p>
        </p:txBody>
      </p:sp>
      <p:sp>
        <p:nvSpPr>
          <p:cNvPr id="7" name="Footer Placeholder 13"/>
          <p:cNvSpPr>
            <a:spLocks noGrp="1"/>
          </p:cNvSpPr>
          <p:nvPr>
            <p:ph type="ftr" sz="quarter" idx="16"/>
          </p:nvPr>
        </p:nvSpPr>
        <p:spPr/>
        <p:txBody>
          <a:bodyPr/>
          <a:lstStyle>
            <a:lvl1pPr>
              <a:defRPr/>
            </a:lvl1pPr>
          </a:lstStyle>
          <a:p>
            <a:pPr>
              <a:defRPr/>
            </a:pPr>
            <a:endParaRPr lang="fi-FI"/>
          </a:p>
        </p:txBody>
      </p:sp>
      <p:sp>
        <p:nvSpPr>
          <p:cNvPr id="8" name="Slide Number Placeholder 14"/>
          <p:cNvSpPr>
            <a:spLocks noGrp="1"/>
          </p:cNvSpPr>
          <p:nvPr>
            <p:ph type="sldNum" sz="quarter" idx="17"/>
          </p:nvPr>
        </p:nvSpPr>
        <p:spPr/>
        <p:txBody>
          <a:bodyPr/>
          <a:lstStyle>
            <a:lvl1pPr>
              <a:defRPr/>
            </a:lvl1pPr>
          </a:lstStyle>
          <a:p>
            <a:pPr>
              <a:defRPr/>
            </a:pPr>
            <a:fld id="{49EFD4B7-1CC6-864B-A72A-C978B70BBA9B}" type="slidenum">
              <a:rPr lang="fi-FI"/>
              <a:pPr>
                <a:defRPr/>
              </a:pPr>
              <a:t>‹#›</a:t>
            </a:fld>
            <a:endParaRPr lang="fi-FI"/>
          </a:p>
        </p:txBody>
      </p:sp>
      <p:cxnSp>
        <p:nvCxnSpPr>
          <p:cNvPr id="12" name="Straight Connector 4"/>
          <p:cNvCxnSpPr/>
          <p:nvPr userDrawn="1"/>
        </p:nvCxnSpPr>
        <p:spPr>
          <a:xfrm>
            <a:off x="468313" y="4873007"/>
            <a:ext cx="8207375"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1"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227147" cy="957600"/>
          </a:xfrm>
          <a:prstGeom prst="rect">
            <a:avLst/>
          </a:prstGeom>
        </p:spPr>
      </p:pic>
    </p:spTree>
    <p:extLst>
      <p:ext uri="{BB962C8B-B14F-4D97-AF65-F5344CB8AC3E}">
        <p14:creationId xmlns:p14="http://schemas.microsoft.com/office/powerpoint/2010/main" val="381070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
    <p:spTree>
      <p:nvGrpSpPr>
        <p:cNvPr id="1" name=""/>
        <p:cNvGrpSpPr/>
        <p:nvPr/>
      </p:nvGrpSpPr>
      <p:grpSpPr>
        <a:xfrm>
          <a:off x="0" y="0"/>
          <a:ext cx="0" cy="0"/>
          <a:chOff x="0" y="0"/>
          <a:chExt cx="0" cy="0"/>
        </a:xfrm>
      </p:grpSpPr>
      <p:sp>
        <p:nvSpPr>
          <p:cNvPr id="10" name="Title 1"/>
          <p:cNvSpPr>
            <a:spLocks noGrp="1"/>
          </p:cNvSpPr>
          <p:nvPr>
            <p:ph type="ctrTitle"/>
          </p:nvPr>
        </p:nvSpPr>
        <p:spPr>
          <a:xfrm>
            <a:off x="463308" y="265113"/>
            <a:ext cx="8212380" cy="996498"/>
          </a:xfrm>
          <a:prstGeom prst="rect">
            <a:avLst/>
          </a:prstGeom>
        </p:spPr>
        <p:txBody>
          <a:bodyPr lIns="0" tIns="0" rIns="0" bIns="0" anchor="t" anchorCtr="0">
            <a:noAutofit/>
          </a:bodyPr>
          <a:lstStyle>
            <a:lvl1pPr algn="l">
              <a:lnSpc>
                <a:spcPct val="85000"/>
              </a:lnSpc>
              <a:defRPr sz="3600" b="1" spc="-100">
                <a:solidFill>
                  <a:schemeClr val="tx2"/>
                </a:solidFill>
              </a:defRPr>
            </a:lvl1pPr>
          </a:lstStyle>
          <a:p>
            <a:r>
              <a:rPr lang="en-US"/>
              <a:t>Click to edit Master title style</a:t>
            </a:r>
            <a:endParaRPr lang="en-US" dirty="0"/>
          </a:p>
        </p:txBody>
      </p:sp>
      <p:sp>
        <p:nvSpPr>
          <p:cNvPr id="11" name="Content Placeholder 10"/>
          <p:cNvSpPr>
            <a:spLocks noGrp="1"/>
          </p:cNvSpPr>
          <p:nvPr>
            <p:ph sz="quarter" idx="14"/>
          </p:nvPr>
        </p:nvSpPr>
        <p:spPr>
          <a:xfrm>
            <a:off x="463308" y="1261611"/>
            <a:ext cx="3988079"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0" name="Content Placeholder 10"/>
          <p:cNvSpPr>
            <a:spLocks noGrp="1"/>
          </p:cNvSpPr>
          <p:nvPr>
            <p:ph sz="quarter" idx="18"/>
          </p:nvPr>
        </p:nvSpPr>
        <p:spPr>
          <a:xfrm>
            <a:off x="4687609" y="1261611"/>
            <a:ext cx="3988079"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10"/>
          <p:cNvSpPr>
            <a:spLocks noGrp="1"/>
          </p:cNvSpPr>
          <p:nvPr>
            <p:ph type="dt" sz="half" idx="19"/>
          </p:nvPr>
        </p:nvSpPr>
        <p:spPr/>
        <p:txBody>
          <a:bodyPr/>
          <a:lstStyle>
            <a:lvl1pPr>
              <a:defRPr/>
            </a:lvl1pPr>
          </a:lstStyle>
          <a:p>
            <a:pPr>
              <a:defRPr/>
            </a:pPr>
            <a:fld id="{686F12C3-4421-43A0-8844-8188FCFDF52F}" type="datetime1">
              <a:rPr lang="fi-FI" smtClean="0"/>
              <a:t>12.9.2022</a:t>
            </a:fld>
            <a:endParaRPr lang="fi-FI"/>
          </a:p>
        </p:txBody>
      </p:sp>
      <p:sp>
        <p:nvSpPr>
          <p:cNvPr id="8" name="Footer Placeholder 11"/>
          <p:cNvSpPr>
            <a:spLocks noGrp="1"/>
          </p:cNvSpPr>
          <p:nvPr>
            <p:ph type="ftr" sz="quarter" idx="20"/>
          </p:nvPr>
        </p:nvSpPr>
        <p:spPr/>
        <p:txBody>
          <a:bodyPr/>
          <a:lstStyle>
            <a:lvl1pPr>
              <a:defRPr/>
            </a:lvl1pPr>
          </a:lstStyle>
          <a:p>
            <a:pPr>
              <a:defRPr/>
            </a:pPr>
            <a:endParaRPr lang="fi-FI"/>
          </a:p>
        </p:txBody>
      </p:sp>
      <p:sp>
        <p:nvSpPr>
          <p:cNvPr id="9" name="Slide Number Placeholder 12"/>
          <p:cNvSpPr>
            <a:spLocks noGrp="1"/>
          </p:cNvSpPr>
          <p:nvPr>
            <p:ph type="sldNum" sz="quarter" idx="21"/>
          </p:nvPr>
        </p:nvSpPr>
        <p:spPr/>
        <p:txBody>
          <a:bodyPr/>
          <a:lstStyle>
            <a:lvl1pPr>
              <a:defRPr/>
            </a:lvl1pPr>
          </a:lstStyle>
          <a:p>
            <a:pPr>
              <a:defRPr/>
            </a:pPr>
            <a:fld id="{7D79A8AE-7274-0C4A-AB42-92022833E6E2}" type="slidenum">
              <a:rPr lang="fi-FI"/>
              <a:pPr>
                <a:defRPr/>
              </a:pPr>
              <a:t>‹#›</a:t>
            </a:fld>
            <a:endParaRPr lang="fi-FI"/>
          </a:p>
        </p:txBody>
      </p:sp>
      <p:cxnSp>
        <p:nvCxnSpPr>
          <p:cNvPr id="13" name="Straight Connector 4"/>
          <p:cNvCxnSpPr/>
          <p:nvPr userDrawn="1"/>
        </p:nvCxnSpPr>
        <p:spPr>
          <a:xfrm>
            <a:off x="468313" y="4873007"/>
            <a:ext cx="8207375"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4"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227147" cy="957600"/>
          </a:xfrm>
          <a:prstGeom prst="rect">
            <a:avLst/>
          </a:prstGeom>
        </p:spPr>
      </p:pic>
    </p:spTree>
    <p:extLst>
      <p:ext uri="{BB962C8B-B14F-4D97-AF65-F5344CB8AC3E}">
        <p14:creationId xmlns:p14="http://schemas.microsoft.com/office/powerpoint/2010/main" val="282008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340311"/>
            <a:ext cx="8260672" cy="866189"/>
          </a:xfrm>
          <a:prstGeom prst="rect">
            <a:avLst/>
          </a:prstGeom>
        </p:spPr>
        <p:txBody>
          <a:bodyPr/>
          <a:lstStyle>
            <a:lvl1pPr>
              <a:defRPr b="1" cap="none" baseline="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460500"/>
            <a:ext cx="8229600" cy="3644636"/>
          </a:xfrm>
          <a:prstGeom prst="rect">
            <a:avLst/>
          </a:prstGeom>
        </p:spPr>
        <p:txBody>
          <a:bodyPr/>
          <a:lstStyle>
            <a:lvl1pPr>
              <a:defRPr b="1">
                <a:latin typeface="Times New Roman" panose="02020603050405020304" pitchFamily="18" charset="0"/>
                <a:cs typeface="Times New Roman" panose="02020603050405020304" pitchFamily="18" charset="0"/>
              </a:defRPr>
            </a:lvl1pPr>
            <a:lvl2pPr marL="640080" indent="-228600">
              <a:buFont typeface="Times New Roman" panose="02020603050405020304" pitchFamily="18" charset="0"/>
              <a:buChar char="-"/>
              <a:defRPr b="1">
                <a:latin typeface="Times New Roman" panose="02020603050405020304" pitchFamily="18" charset="0"/>
                <a:cs typeface="Times New Roman" panose="02020603050405020304" pitchFamily="18" charset="0"/>
              </a:defRPr>
            </a:lvl2pPr>
            <a:lvl3pPr>
              <a:defRPr b="1">
                <a:latin typeface="Times New Roman" panose="02020603050405020304" pitchFamily="18" charset="0"/>
                <a:cs typeface="Times New Roman" panose="02020603050405020304" pitchFamily="18" charset="0"/>
              </a:defRPr>
            </a:lvl3pPr>
            <a:lvl4pPr>
              <a:defRPr b="1">
                <a:latin typeface="Times New Roman" panose="02020603050405020304" pitchFamily="18" charset="0"/>
                <a:cs typeface="Times New Roman" panose="02020603050405020304" pitchFamily="18" charset="0"/>
              </a:defRPr>
            </a:lvl4pPr>
            <a:lvl5pPr>
              <a:defRPr b="1">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1BA68F3-57FA-46A9-A60E-CBCA7AD81119}" type="datetime1">
              <a:rPr lang="de-DE" smtClean="0"/>
              <a:t>12.09.2022</a:t>
            </a:fld>
            <a:endParaRPr lang="de-DE"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de-DE" dirty="0"/>
          </a:p>
        </p:txBody>
      </p:sp>
      <p:sp>
        <p:nvSpPr>
          <p:cNvPr id="6" name="Slide Number Placeholder 5"/>
          <p:cNvSpPr>
            <a:spLocks noGrp="1"/>
          </p:cNvSpPr>
          <p:nvPr>
            <p:ph type="sldNum" sz="quarter" idx="12"/>
          </p:nvPr>
        </p:nvSpPr>
        <p:spPr/>
        <p:txBody>
          <a:bodyPr/>
          <a:lstStyle/>
          <a:p>
            <a:fld id="{6C6AE60A-B69C-4790-82F7-3882EDF23186}" type="slidenum">
              <a:rPr lang="de-DE" smtClean="0"/>
              <a:t>‹#›</a:t>
            </a:fld>
            <a:endParaRPr lang="de-DE"/>
          </a:p>
        </p:txBody>
      </p:sp>
    </p:spTree>
    <p:extLst>
      <p:ext uri="{BB962C8B-B14F-4D97-AF65-F5344CB8AC3E}">
        <p14:creationId xmlns:p14="http://schemas.microsoft.com/office/powerpoint/2010/main" val="14711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5056956" y="5017740"/>
            <a:ext cx="3619500" cy="132292"/>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endParaRPr lang="fi-FI"/>
          </a:p>
        </p:txBody>
      </p:sp>
      <p:sp>
        <p:nvSpPr>
          <p:cNvPr id="8" name="Date Placeholder 7"/>
          <p:cNvSpPr>
            <a:spLocks noGrp="1"/>
          </p:cNvSpPr>
          <p:nvPr>
            <p:ph type="dt" sz="half" idx="2"/>
          </p:nvPr>
        </p:nvSpPr>
        <p:spPr>
          <a:xfrm>
            <a:off x="5056956" y="5150032"/>
            <a:ext cx="3619500" cy="154782"/>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fld id="{ED520173-7D7F-4FBC-A781-33E654CAA422}" type="datetime1">
              <a:rPr lang="fi-FI" smtClean="0"/>
              <a:t>12.9.2022</a:t>
            </a:fld>
            <a:endParaRPr lang="fi-FI"/>
          </a:p>
        </p:txBody>
      </p:sp>
      <p:sp>
        <p:nvSpPr>
          <p:cNvPr id="9" name="Slide Number Placeholder 8"/>
          <p:cNvSpPr>
            <a:spLocks noGrp="1"/>
          </p:cNvSpPr>
          <p:nvPr>
            <p:ph type="sldNum" sz="quarter" idx="4"/>
          </p:nvPr>
        </p:nvSpPr>
        <p:spPr>
          <a:xfrm>
            <a:off x="5056956" y="5304814"/>
            <a:ext cx="3619500" cy="134938"/>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fld id="{805BCDE0-955E-2A43-932A-046BF80DB991}" type="slidenum">
              <a:rPr lang="fi-FI"/>
              <a:pPr>
                <a:defRPr/>
              </a:pPr>
              <a:t>‹#›</a:t>
            </a:fld>
            <a:endParaRPr lang="fi-FI"/>
          </a:p>
        </p:txBody>
      </p:sp>
    </p:spTree>
  </p:cSld>
  <p:clrMap bg1="lt1" tx1="dk1" bg2="lt2" tx2="dk2" accent1="accent1" accent2="accent2" accent3="accent3" accent4="accent4" accent5="accent5" accent6="accent6" hlink="hlink" folHlink="folHlink"/>
  <p:sldLayoutIdLst>
    <p:sldLayoutId id="2147484747" r:id="rId1"/>
    <p:sldLayoutId id="2147484751" r:id="rId2"/>
    <p:sldLayoutId id="2147484753" r:id="rId3"/>
    <p:sldLayoutId id="2147484756" r:id="rId4"/>
    <p:sldLayoutId id="2147484759" r:id="rId5"/>
    <p:sldLayoutId id="2147484762" r:id="rId6"/>
    <p:sldLayoutId id="2147484765" r:id="rId7"/>
    <p:sldLayoutId id="2147484766" r:id="rId8"/>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S PGothic" pitchFamily="34"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stackoverflow.com/questions/204696/does-field-size-affect-query-tim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2.sv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aalto.zoom.us/j/5138969960" TargetMode="External"/><Relationship Id="rId2" Type="http://schemas.openxmlformats.org/officeDocument/2006/relationships/hyperlink" Target="https://aalto.zoom.us/j/9447227480"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s://www.mysqltutorial.org/mysql-decimal/"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up of coffee and a cookie on a table&#10;&#10;Description automatically generated with medium confidence">
            <a:extLst>
              <a:ext uri="{FF2B5EF4-FFF2-40B4-BE49-F238E27FC236}">
                <a16:creationId xmlns:a16="http://schemas.microsoft.com/office/drawing/2014/main" id="{B72F05DE-18EA-4C0A-B23E-32C50D38BBEB}"/>
              </a:ext>
            </a:extLst>
          </p:cNvPr>
          <p:cNvPicPr>
            <a:picLocks noGrp="1" noChangeAspect="1"/>
          </p:cNvPicPr>
          <p:nvPr>
            <p:ph idx="1"/>
          </p:nvPr>
        </p:nvPicPr>
        <p:blipFill rotWithShape="1">
          <a:blip r:embed="rId3"/>
          <a:srcRect l="2222" r="7778"/>
          <a:stretch/>
        </p:blipFill>
        <p:spPr>
          <a:xfrm>
            <a:off x="20" y="10"/>
            <a:ext cx="9143980" cy="5714990"/>
          </a:xfrm>
          <a:noFill/>
        </p:spPr>
      </p:pic>
      <p:sp>
        <p:nvSpPr>
          <p:cNvPr id="4" name="Date Placeholder 3" hidden="1">
            <a:extLst>
              <a:ext uri="{FF2B5EF4-FFF2-40B4-BE49-F238E27FC236}">
                <a16:creationId xmlns:a16="http://schemas.microsoft.com/office/drawing/2014/main" id="{C6F59C41-BB38-4619-B788-62D069F3DE24}"/>
              </a:ext>
            </a:extLst>
          </p:cNvPr>
          <p:cNvSpPr>
            <a:spLocks noGrp="1"/>
          </p:cNvSpPr>
          <p:nvPr>
            <p:ph type="dt" sz="half" idx="10"/>
          </p:nvPr>
        </p:nvSpPr>
        <p:spPr/>
        <p:txBody>
          <a:bodyPr/>
          <a:lstStyle/>
          <a:p>
            <a:pPr>
              <a:spcAft>
                <a:spcPts val="600"/>
              </a:spcAft>
            </a:pPr>
            <a:fld id="{2B0DD577-8415-4EA0-AD69-7685BAB31972}" type="datetime11">
              <a:rPr lang="en-US" smtClean="0"/>
              <a:t>10:26:17</a:t>
            </a:fld>
            <a:endParaRPr lang="de-DE"/>
          </a:p>
        </p:txBody>
      </p:sp>
      <p:sp>
        <p:nvSpPr>
          <p:cNvPr id="10" name="TextBox 9">
            <a:extLst>
              <a:ext uri="{FF2B5EF4-FFF2-40B4-BE49-F238E27FC236}">
                <a16:creationId xmlns:a16="http://schemas.microsoft.com/office/drawing/2014/main" id="{BE3C3431-239D-4A6F-B719-A32C287A0F2A}"/>
              </a:ext>
            </a:extLst>
          </p:cNvPr>
          <p:cNvSpPr txBox="1"/>
          <p:nvPr/>
        </p:nvSpPr>
        <p:spPr>
          <a:xfrm>
            <a:off x="6131373" y="5453390"/>
            <a:ext cx="2898596" cy="261610"/>
          </a:xfrm>
          <a:prstGeom prst="rect">
            <a:avLst/>
          </a:prstGeom>
          <a:noFill/>
        </p:spPr>
        <p:txBody>
          <a:bodyPr wrap="square">
            <a:spAutoFit/>
          </a:bodyPr>
          <a:lstStyle/>
          <a:p>
            <a:r>
              <a:rPr lang="en-US" sz="1100" dirty="0">
                <a:solidFill>
                  <a:schemeClr val="bg1"/>
                </a:solidFill>
              </a:rPr>
              <a:t>https://unsplash.com/photos/gm3bxHin8VA</a:t>
            </a:r>
          </a:p>
        </p:txBody>
      </p:sp>
      <p:sp>
        <p:nvSpPr>
          <p:cNvPr id="12" name="TextBox 11">
            <a:extLst>
              <a:ext uri="{FF2B5EF4-FFF2-40B4-BE49-F238E27FC236}">
                <a16:creationId xmlns:a16="http://schemas.microsoft.com/office/drawing/2014/main" id="{43357308-50C5-4292-B4BD-B20354DAE5B0}"/>
              </a:ext>
            </a:extLst>
          </p:cNvPr>
          <p:cNvSpPr txBox="1"/>
          <p:nvPr/>
        </p:nvSpPr>
        <p:spPr>
          <a:xfrm>
            <a:off x="5730654" y="1993404"/>
            <a:ext cx="3299315" cy="646331"/>
          </a:xfrm>
          <a:prstGeom prst="rect">
            <a:avLst/>
          </a:prstGeom>
          <a:noFill/>
        </p:spPr>
        <p:txBody>
          <a:bodyPr wrap="square">
            <a:spAutoFit/>
          </a:bodyPr>
          <a:lstStyle/>
          <a:p>
            <a:pPr algn="ctr"/>
            <a:r>
              <a:rPr lang="en-US" sz="1800" dirty="0">
                <a:solidFill>
                  <a:schemeClr val="bg1"/>
                </a:solidFill>
              </a:rPr>
              <a:t>The lecture will start soon at </a:t>
            </a:r>
            <a:r>
              <a:rPr lang="en-US" sz="1800" b="1" dirty="0">
                <a:solidFill>
                  <a:schemeClr val="bg1"/>
                </a:solidFill>
              </a:rPr>
              <a:t>08:30</a:t>
            </a:r>
          </a:p>
        </p:txBody>
      </p:sp>
    </p:spTree>
    <p:extLst>
      <p:ext uri="{BB962C8B-B14F-4D97-AF65-F5344CB8AC3E}">
        <p14:creationId xmlns:p14="http://schemas.microsoft.com/office/powerpoint/2010/main" val="247503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40311"/>
            <a:ext cx="8579296" cy="866189"/>
          </a:xfrm>
        </p:spPr>
        <p:txBody>
          <a:bodyPr/>
          <a:lstStyle/>
          <a:p>
            <a:r>
              <a:rPr lang="en-US" sz="4000" dirty="0">
                <a:solidFill>
                  <a:srgbClr val="92D050"/>
                </a:solidFill>
              </a:rPr>
              <a:t>Section 2: export data to be a csv file</a:t>
            </a:r>
          </a:p>
        </p:txBody>
      </p:sp>
      <p:sp>
        <p:nvSpPr>
          <p:cNvPr id="3" name="Content Placeholder 2"/>
          <p:cNvSpPr>
            <a:spLocks noGrp="1"/>
          </p:cNvSpPr>
          <p:nvPr>
            <p:ph idx="1"/>
          </p:nvPr>
        </p:nvSpPr>
        <p:spPr>
          <a:xfrm>
            <a:off x="457200" y="1206500"/>
            <a:ext cx="8229600" cy="3898636"/>
          </a:xfrm>
        </p:spPr>
        <p:txBody>
          <a:bodyPr/>
          <a:lstStyle/>
          <a:p>
            <a:r>
              <a:rPr lang="en-US" dirty="0"/>
              <a:t>Select the table that you want to export.</a:t>
            </a:r>
          </a:p>
          <a:p>
            <a:endParaRPr lang="en-US" dirty="0"/>
          </a:p>
          <a:p>
            <a:r>
              <a:rPr lang="en-US" dirty="0"/>
              <a:t>Activate the data windows</a:t>
            </a:r>
          </a:p>
          <a:p>
            <a:endParaRPr lang="en-US" dirty="0"/>
          </a:p>
          <a:p>
            <a:endParaRPr lang="en-US" dirty="0"/>
          </a:p>
          <a:p>
            <a:r>
              <a:rPr lang="en-US" dirty="0"/>
              <a:t>Tool</a:t>
            </a:r>
            <a:r>
              <a:rPr lang="en-US" dirty="0">
                <a:sym typeface="Wingdings" panose="05000000000000000000" pitchFamily="2" charset="2"/>
              </a:rPr>
              <a:t> export grid rows</a:t>
            </a:r>
            <a:endParaRPr lang="en-US" dirty="0"/>
          </a:p>
          <a:p>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10</a:t>
            </a:fld>
            <a:endParaRPr lang="de-DE"/>
          </a:p>
        </p:txBody>
      </p:sp>
      <p:pic>
        <p:nvPicPr>
          <p:cNvPr id="1025" name="Picture 1" descr="\\home.org.aalto.fi\liuy13\windows\AppData\Roaming\Tencent\Users\37155891\QQ\WinTemp\RichOle\IV@]CJ5QKJD{YUURX5S]~Q9.png"/>
          <p:cNvPicPr>
            <a:picLocks noChangeAspect="1" noChangeArrowheads="1"/>
          </p:cNvPicPr>
          <p:nvPr/>
        </p:nvPicPr>
        <p:blipFill rotWithShape="1">
          <a:blip r:embed="rId2">
            <a:extLst>
              <a:ext uri="{28A0092B-C50C-407E-A947-70E740481C1C}">
                <a14:useLocalDpi xmlns:a14="http://schemas.microsoft.com/office/drawing/2010/main" val="0"/>
              </a:ext>
            </a:extLst>
          </a:blip>
          <a:srcRect l="39957" r="22421" b="13601"/>
          <a:stretch/>
        </p:blipFill>
        <p:spPr bwMode="auto">
          <a:xfrm>
            <a:off x="1420624" y="3145532"/>
            <a:ext cx="2404534" cy="5760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83768" y="3433564"/>
            <a:ext cx="720080" cy="288032"/>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26" name="Picture 2" descr="\\home.org.aalto.fi\liuy13\windows\AppData\Roaming\Tencent\Users\37155891\QQ\WinTemp\RichOle\K1H(G19WZ)HBJ5{UI%Y]`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7207" y="1993404"/>
            <a:ext cx="3009593" cy="355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9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err="1">
                <a:solidFill>
                  <a:srgbClr val="92D050"/>
                </a:solidFill>
              </a:rPr>
              <a:t>HeidiSQL</a:t>
            </a:r>
            <a:r>
              <a:rPr lang="en-US" sz="3500" dirty="0">
                <a:solidFill>
                  <a:srgbClr val="92D050"/>
                </a:solidFill>
              </a:rPr>
              <a:t> Tips (1): showing more records</a:t>
            </a:r>
            <a:endParaRPr lang="en-US" sz="3500" dirty="0"/>
          </a:p>
        </p:txBody>
      </p:sp>
      <p:sp>
        <p:nvSpPr>
          <p:cNvPr id="3" name="Content Placeholder 2"/>
          <p:cNvSpPr>
            <a:spLocks noGrp="1"/>
          </p:cNvSpPr>
          <p:nvPr>
            <p:ph idx="1"/>
          </p:nvPr>
        </p:nvSpPr>
        <p:spPr/>
        <p:txBody>
          <a:bodyPr/>
          <a:lstStyle/>
          <a:p>
            <a:endParaRPr lang="en-US" dirty="0"/>
          </a:p>
          <a:p>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11</a:t>
            </a:fld>
            <a:endParaRPr lang="de-DE"/>
          </a:p>
        </p:txBody>
      </p:sp>
      <p:pic>
        <p:nvPicPr>
          <p:cNvPr id="3074" name="Picture 2" descr="\\home.org.aalto.fi\liuy13\windows\AppData\Roaming\Tencent\Users\37155891\QQ\WinTemp\RichOle\1LLD{DLTCXI3J4F75ZK){4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01" y="1188326"/>
            <a:ext cx="8111855" cy="3844314"/>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564601" y="1460499"/>
            <a:ext cx="4943503" cy="316881"/>
          </a:xfrm>
          <a:prstGeom prst="roundRect">
            <a:avLst/>
          </a:prstGeom>
          <a:solidFill>
            <a:schemeClr val="lt1">
              <a:alpha val="0"/>
            </a:schemeClr>
          </a:solidFill>
          <a:ln w="762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ounded Rectangle 9"/>
          <p:cNvSpPr/>
          <p:nvPr/>
        </p:nvSpPr>
        <p:spPr>
          <a:xfrm>
            <a:off x="5796136" y="4369668"/>
            <a:ext cx="2448271" cy="576064"/>
          </a:xfrm>
          <a:prstGeom prst="roundRect">
            <a:avLst/>
          </a:prstGeom>
          <a:solidFill>
            <a:schemeClr val="lt1">
              <a:alpha val="0"/>
            </a:schemeClr>
          </a:solidFill>
          <a:ln w="762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534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err="1">
                <a:solidFill>
                  <a:srgbClr val="92D050"/>
                </a:solidFill>
              </a:rPr>
              <a:t>HeidiSQL</a:t>
            </a:r>
            <a:r>
              <a:rPr lang="en-US" sz="3500" dirty="0">
                <a:solidFill>
                  <a:srgbClr val="92D050"/>
                </a:solidFill>
              </a:rPr>
              <a:t> Tips (2): showing more records</a:t>
            </a:r>
            <a:endParaRPr lang="en-US" sz="3500" dirty="0"/>
          </a:p>
        </p:txBody>
      </p:sp>
      <p:sp>
        <p:nvSpPr>
          <p:cNvPr id="3" name="Content Placeholder 2"/>
          <p:cNvSpPr>
            <a:spLocks noGrp="1"/>
          </p:cNvSpPr>
          <p:nvPr>
            <p:ph idx="1"/>
          </p:nvPr>
        </p:nvSpPr>
        <p:spPr>
          <a:xfrm>
            <a:off x="380851" y="1424678"/>
            <a:ext cx="8229600" cy="3898636"/>
          </a:xfrm>
        </p:spPr>
        <p:txBody>
          <a:bodyPr/>
          <a:lstStyle/>
          <a:p>
            <a:r>
              <a:rPr lang="en-US" sz="2800" dirty="0"/>
              <a:t>Solution 1:</a:t>
            </a:r>
          </a:p>
          <a:p>
            <a:pPr lvl="1"/>
            <a:r>
              <a:rPr lang="en-US" sz="2400" dirty="0"/>
              <a:t>Tools</a:t>
            </a:r>
            <a:r>
              <a:rPr lang="en-US" sz="2400" dirty="0">
                <a:sym typeface="Wingdings" panose="05000000000000000000" pitchFamily="2" charset="2"/>
              </a:rPr>
              <a:t> Preferences Grid formatting</a:t>
            </a:r>
          </a:p>
          <a:p>
            <a:endParaRPr lang="en-US" sz="2800" dirty="0"/>
          </a:p>
          <a:p>
            <a:endParaRPr lang="en-US" sz="2800" dirty="0"/>
          </a:p>
          <a:p>
            <a:endParaRPr lang="en-US" sz="1600" dirty="0"/>
          </a:p>
          <a:p>
            <a:r>
              <a:rPr lang="en-US" sz="2800" dirty="0"/>
              <a:t>Solution 2:</a:t>
            </a:r>
          </a:p>
          <a:p>
            <a:pPr lvl="1"/>
            <a:r>
              <a:rPr lang="en-US" sz="2400" dirty="0"/>
              <a:t>Fast key: ctrl + End</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12</a:t>
            </a:fld>
            <a:endParaRPr lang="de-DE"/>
          </a:p>
        </p:txBody>
      </p:sp>
      <p:pic>
        <p:nvPicPr>
          <p:cNvPr id="10" name="Picture 9" descr="A screenshot of a cell phone&#10;&#10;Description automatically generated">
            <a:extLst>
              <a:ext uri="{FF2B5EF4-FFF2-40B4-BE49-F238E27FC236}">
                <a16:creationId xmlns:a16="http://schemas.microsoft.com/office/drawing/2014/main" id="{5E0CCEF6-F243-4022-8D5B-78D565D1DFCC}"/>
              </a:ext>
            </a:extLst>
          </p:cNvPr>
          <p:cNvPicPr>
            <a:picLocks noChangeAspect="1"/>
          </p:cNvPicPr>
          <p:nvPr/>
        </p:nvPicPr>
        <p:blipFill>
          <a:blip r:embed="rId3"/>
          <a:stretch>
            <a:fillRect/>
          </a:stretch>
        </p:blipFill>
        <p:spPr>
          <a:xfrm>
            <a:off x="4259324" y="4368793"/>
            <a:ext cx="3587934" cy="482625"/>
          </a:xfrm>
          <a:prstGeom prst="rect">
            <a:avLst/>
          </a:prstGeom>
        </p:spPr>
      </p:pic>
      <p:sp>
        <p:nvSpPr>
          <p:cNvPr id="11" name="Rounded Rectangle 6">
            <a:extLst>
              <a:ext uri="{FF2B5EF4-FFF2-40B4-BE49-F238E27FC236}">
                <a16:creationId xmlns:a16="http://schemas.microsoft.com/office/drawing/2014/main" id="{321CD99B-38D4-4C8F-905B-ABAAC3D654E0}"/>
              </a:ext>
            </a:extLst>
          </p:cNvPr>
          <p:cNvSpPr/>
          <p:nvPr/>
        </p:nvSpPr>
        <p:spPr>
          <a:xfrm>
            <a:off x="6578895" y="4519274"/>
            <a:ext cx="1161458" cy="275073"/>
          </a:xfrm>
          <a:prstGeom prst="roundRect">
            <a:avLst/>
          </a:prstGeom>
          <a:solidFill>
            <a:schemeClr val="lt1">
              <a:alpha val="0"/>
            </a:schemeClr>
          </a:solidFill>
          <a:ln w="762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93B84D1B-E6C8-4C3F-809F-79D832AF2052}"/>
              </a:ext>
            </a:extLst>
          </p:cNvPr>
          <p:cNvPicPr>
            <a:picLocks noChangeAspect="1"/>
          </p:cNvPicPr>
          <p:nvPr/>
        </p:nvPicPr>
        <p:blipFill>
          <a:blip r:embed="rId4"/>
          <a:stretch>
            <a:fillRect/>
          </a:stretch>
        </p:blipFill>
        <p:spPr>
          <a:xfrm>
            <a:off x="2352930" y="2319274"/>
            <a:ext cx="4531861" cy="1411395"/>
          </a:xfrm>
          <a:prstGeom prst="rect">
            <a:avLst/>
          </a:prstGeom>
        </p:spPr>
      </p:pic>
      <p:sp>
        <p:nvSpPr>
          <p:cNvPr id="7" name="Rounded Rectangle 6"/>
          <p:cNvSpPr/>
          <p:nvPr/>
        </p:nvSpPr>
        <p:spPr>
          <a:xfrm>
            <a:off x="3791687" y="3073524"/>
            <a:ext cx="2436497" cy="213831"/>
          </a:xfrm>
          <a:prstGeom prst="roundRect">
            <a:avLst/>
          </a:prstGeom>
          <a:solidFill>
            <a:schemeClr val="lt1">
              <a:alpha val="0"/>
            </a:schemeClr>
          </a:solidFill>
          <a:ln w="762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3269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Section 3: Adding comments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13</a:t>
            </a:fld>
            <a:endParaRPr lang="de-DE"/>
          </a:p>
        </p:txBody>
      </p:sp>
      <p:pic>
        <p:nvPicPr>
          <p:cNvPr id="6" name="Picture 1" descr="\\home.org.aalto.fi\liuy13\windows\AppData\Roaming\Tencent\Users\37155891\QQ\WinTemp\RichOle\RNCHF~ZL$_KZI{ZR_S4Q6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00" y="1460500"/>
            <a:ext cx="8687252" cy="363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18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Adding comments: methods</a:t>
            </a:r>
          </a:p>
        </p:txBody>
      </p:sp>
      <p:sp>
        <p:nvSpPr>
          <p:cNvPr id="3" name="Content Placeholder 2"/>
          <p:cNvSpPr>
            <a:spLocks noGrp="1"/>
          </p:cNvSpPr>
          <p:nvPr>
            <p:ph idx="1"/>
          </p:nvPr>
        </p:nvSpPr>
        <p:spPr>
          <a:xfrm>
            <a:off x="457200" y="1273324"/>
            <a:ext cx="8363272" cy="3644636"/>
          </a:xfrm>
        </p:spPr>
        <p:txBody>
          <a:bodyPr/>
          <a:lstStyle/>
          <a:p>
            <a:r>
              <a:rPr lang="en-US" sz="2800" dirty="0"/>
              <a:t>“</a:t>
            </a:r>
            <a:r>
              <a:rPr lang="en-US" sz="2800" dirty="0">
                <a:solidFill>
                  <a:srgbClr val="FF0000"/>
                </a:solidFill>
              </a:rPr>
              <a:t>#</a:t>
            </a:r>
            <a:r>
              <a:rPr lang="en-US" sz="2800" dirty="0"/>
              <a:t>” [</a:t>
            </a:r>
            <a:r>
              <a:rPr lang="en-US" sz="2800" dirty="0">
                <a:solidFill>
                  <a:schemeClr val="bg2">
                    <a:lumMod val="75000"/>
                  </a:schemeClr>
                </a:solidFill>
              </a:rPr>
              <a:t>hashtag</a:t>
            </a:r>
            <a:r>
              <a:rPr lang="en-US" sz="2800" dirty="0"/>
              <a:t>] character to the end of the line.</a:t>
            </a:r>
          </a:p>
          <a:p>
            <a:endParaRPr lang="en-US" sz="1100" dirty="0"/>
          </a:p>
          <a:p>
            <a:r>
              <a:rPr lang="en-US" sz="2800" dirty="0"/>
              <a:t>“</a:t>
            </a:r>
            <a:r>
              <a:rPr lang="en-US" sz="2800" dirty="0">
                <a:solidFill>
                  <a:srgbClr val="FF0000"/>
                </a:solidFill>
              </a:rPr>
              <a:t>--</a:t>
            </a:r>
            <a:r>
              <a:rPr lang="en-US" sz="2800" dirty="0"/>
              <a:t> ” sequence to the end of the line. </a:t>
            </a:r>
            <a:br>
              <a:rPr lang="en-US" sz="2800" dirty="0"/>
            </a:br>
            <a:r>
              <a:rPr lang="en-US" sz="2800" dirty="0"/>
              <a:t>	Must be followed by at least one whitespace or control character (such as a space, tab, newline, and so on). </a:t>
            </a:r>
          </a:p>
          <a:p>
            <a:endParaRPr lang="en-US" sz="900" dirty="0"/>
          </a:p>
          <a:p>
            <a:r>
              <a:rPr lang="en-US" sz="2800" dirty="0">
                <a:solidFill>
                  <a:srgbClr val="FF0000"/>
                </a:solidFill>
              </a:rPr>
              <a:t>/*</a:t>
            </a:r>
            <a:r>
              <a:rPr lang="en-US" sz="2800" dirty="0"/>
              <a:t> sequence to the following </a:t>
            </a:r>
            <a:r>
              <a:rPr lang="en-US" sz="2800" dirty="0">
                <a:solidFill>
                  <a:srgbClr val="FF0000"/>
                </a:solidFill>
              </a:rPr>
              <a:t>*/ </a:t>
            </a:r>
            <a:r>
              <a:rPr lang="en-US" sz="2800" dirty="0"/>
              <a:t>sequence. </a:t>
            </a:r>
            <a:br>
              <a:rPr lang="en-US" sz="2800" dirty="0"/>
            </a:br>
            <a:r>
              <a:rPr lang="en-US" sz="2800" dirty="0"/>
              <a:t>Extend a comment to over multiple lines</a:t>
            </a:r>
            <a:endParaRPr lang="en-US" sz="44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419805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Examples of adding comments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15</a:t>
            </a:fld>
            <a:endParaRPr lang="de-DE" dirty="0"/>
          </a:p>
        </p:txBody>
      </p:sp>
      <p:pic>
        <p:nvPicPr>
          <p:cNvPr id="1026"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7307"/>
          <a:stretch/>
        </p:blipFill>
        <p:spPr bwMode="auto">
          <a:xfrm>
            <a:off x="446855" y="1206500"/>
            <a:ext cx="7969781" cy="286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907704" y="3505572"/>
            <a:ext cx="3140668" cy="369332"/>
          </a:xfrm>
          <a:prstGeom prst="rect">
            <a:avLst/>
          </a:prstGeom>
        </p:spPr>
        <p:txBody>
          <a:bodyPr wrap="none">
            <a:spAutoFit/>
          </a:bodyPr>
          <a:lstStyle/>
          <a:p>
            <a:r>
              <a:rPr lang="en-US" b="1" dirty="0">
                <a:solidFill>
                  <a:schemeClr val="accent3"/>
                </a:solidFill>
                <a:latin typeface="Times New Roman" panose="02020603050405020304" pitchFamily="18" charset="0"/>
                <a:cs typeface="Times New Roman" panose="02020603050405020304" pitchFamily="18" charset="0"/>
              </a:rPr>
              <a:t>A semicolon ends a command.</a:t>
            </a:r>
          </a:p>
        </p:txBody>
      </p:sp>
      <p:sp>
        <p:nvSpPr>
          <p:cNvPr id="7" name="Rectangle 6"/>
          <p:cNvSpPr/>
          <p:nvPr/>
        </p:nvSpPr>
        <p:spPr>
          <a:xfrm>
            <a:off x="2483768" y="1345332"/>
            <a:ext cx="126014" cy="216024"/>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2483768" y="1561356"/>
            <a:ext cx="126014" cy="288032"/>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p:cNvSpPr/>
          <p:nvPr/>
        </p:nvSpPr>
        <p:spPr>
          <a:xfrm>
            <a:off x="6516216" y="1921396"/>
            <a:ext cx="126014" cy="216024"/>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626796" y="3757600"/>
            <a:ext cx="126014" cy="216024"/>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1043608" y="4621494"/>
            <a:ext cx="7000058"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However, in </a:t>
            </a:r>
            <a:r>
              <a:rPr lang="en-US" dirty="0" err="1">
                <a:latin typeface="Times New Roman" panose="02020603050405020304" pitchFamily="18" charset="0"/>
                <a:cs typeface="Times New Roman" panose="02020603050405020304" pitchFamily="18" charset="0"/>
              </a:rPr>
              <a:t>HeidiSQL</a:t>
            </a:r>
            <a:r>
              <a:rPr lang="en-US" dirty="0">
                <a:latin typeface="Times New Roman" panose="02020603050405020304" pitchFamily="18" charset="0"/>
                <a:cs typeface="Times New Roman" panose="02020603050405020304" pitchFamily="18" charset="0"/>
              </a:rPr>
              <a:t>, if you run </a:t>
            </a:r>
            <a:r>
              <a:rPr lang="en-US" b="1" dirty="0">
                <a:latin typeface="Times New Roman" panose="02020603050405020304" pitchFamily="18" charset="0"/>
                <a:cs typeface="Times New Roman" panose="02020603050405020304" pitchFamily="18" charset="0"/>
              </a:rPr>
              <a:t>only one command</a:t>
            </a:r>
            <a:r>
              <a:rPr lang="en-US" dirty="0">
                <a:latin typeface="Times New Roman" panose="02020603050405020304" pitchFamily="18" charset="0"/>
                <a:cs typeface="Times New Roman" panose="02020603050405020304" pitchFamily="18" charset="0"/>
              </a:rPr>
              <a:t>, you don’t have to</a:t>
            </a:r>
          </a:p>
          <a:p>
            <a:r>
              <a:rPr lang="en-US" dirty="0">
                <a:latin typeface="Times New Roman" panose="02020603050405020304" pitchFamily="18" charset="0"/>
                <a:cs typeface="Times New Roman" panose="02020603050405020304" pitchFamily="18" charset="0"/>
              </a:rPr>
              <a:t>type semicolon.  </a:t>
            </a:r>
          </a:p>
        </p:txBody>
      </p:sp>
      <p:cxnSp>
        <p:nvCxnSpPr>
          <p:cNvPr id="12" name="Straight Arrow Connector 11"/>
          <p:cNvCxnSpPr/>
          <p:nvPr/>
        </p:nvCxnSpPr>
        <p:spPr>
          <a:xfrm flipH="1">
            <a:off x="827584" y="3757600"/>
            <a:ext cx="1152128" cy="1173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47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Section 4: Managing database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16</a:t>
            </a:fld>
            <a:endParaRPr lang="de-DE"/>
          </a:p>
        </p:txBody>
      </p:sp>
      <p:sp>
        <p:nvSpPr>
          <p:cNvPr id="6" name="Rounded Rectangle 5"/>
          <p:cNvSpPr/>
          <p:nvPr/>
        </p:nvSpPr>
        <p:spPr>
          <a:xfrm>
            <a:off x="3779912" y="4657700"/>
            <a:ext cx="1584176"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User account</a:t>
            </a:r>
          </a:p>
        </p:txBody>
      </p:sp>
      <p:sp>
        <p:nvSpPr>
          <p:cNvPr id="11" name="Rounded Rectangle 10"/>
          <p:cNvSpPr/>
          <p:nvPr/>
        </p:nvSpPr>
        <p:spPr>
          <a:xfrm>
            <a:off x="755576" y="3562072"/>
            <a:ext cx="1584176"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Database 1</a:t>
            </a:r>
          </a:p>
        </p:txBody>
      </p:sp>
      <p:sp>
        <p:nvSpPr>
          <p:cNvPr id="12" name="Rounded Rectangle 11"/>
          <p:cNvSpPr/>
          <p:nvPr/>
        </p:nvSpPr>
        <p:spPr>
          <a:xfrm>
            <a:off x="2843808" y="3575849"/>
            <a:ext cx="1584176"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Database 2</a:t>
            </a:r>
          </a:p>
        </p:txBody>
      </p:sp>
      <p:sp>
        <p:nvSpPr>
          <p:cNvPr id="13" name="Rounded Rectangle 12"/>
          <p:cNvSpPr/>
          <p:nvPr/>
        </p:nvSpPr>
        <p:spPr>
          <a:xfrm>
            <a:off x="4932040" y="3575849"/>
            <a:ext cx="1584176"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Database 3</a:t>
            </a:r>
          </a:p>
        </p:txBody>
      </p:sp>
      <p:sp>
        <p:nvSpPr>
          <p:cNvPr id="14" name="Rounded Rectangle 13"/>
          <p:cNvSpPr/>
          <p:nvPr/>
        </p:nvSpPr>
        <p:spPr>
          <a:xfrm>
            <a:off x="6876256" y="3562072"/>
            <a:ext cx="1584176" cy="44743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a:t>
            </a:r>
          </a:p>
        </p:txBody>
      </p:sp>
      <p:sp>
        <p:nvSpPr>
          <p:cNvPr id="21" name="Rounded Rectangle 20"/>
          <p:cNvSpPr/>
          <p:nvPr/>
        </p:nvSpPr>
        <p:spPr>
          <a:xfrm>
            <a:off x="5436096" y="1345332"/>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1</a:t>
            </a:r>
          </a:p>
        </p:txBody>
      </p:sp>
      <p:sp>
        <p:nvSpPr>
          <p:cNvPr id="22" name="Rounded Rectangle 21"/>
          <p:cNvSpPr/>
          <p:nvPr/>
        </p:nvSpPr>
        <p:spPr>
          <a:xfrm>
            <a:off x="5436096" y="1842980"/>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2</a:t>
            </a:r>
          </a:p>
        </p:txBody>
      </p:sp>
      <p:sp>
        <p:nvSpPr>
          <p:cNvPr id="23" name="Rounded Rectangle 22"/>
          <p:cNvSpPr/>
          <p:nvPr/>
        </p:nvSpPr>
        <p:spPr>
          <a:xfrm>
            <a:off x="5436096" y="2347036"/>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3</a:t>
            </a:r>
          </a:p>
        </p:txBody>
      </p:sp>
      <p:sp>
        <p:nvSpPr>
          <p:cNvPr id="25" name="Rounded Rectangle 24"/>
          <p:cNvSpPr/>
          <p:nvPr/>
        </p:nvSpPr>
        <p:spPr>
          <a:xfrm>
            <a:off x="5436096" y="2854816"/>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t>
            </a:r>
          </a:p>
        </p:txBody>
      </p:sp>
      <p:sp>
        <p:nvSpPr>
          <p:cNvPr id="26" name="Rounded Rectangle 25"/>
          <p:cNvSpPr/>
          <p:nvPr/>
        </p:nvSpPr>
        <p:spPr>
          <a:xfrm>
            <a:off x="3275856" y="1295120"/>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1</a:t>
            </a:r>
          </a:p>
        </p:txBody>
      </p:sp>
      <p:sp>
        <p:nvSpPr>
          <p:cNvPr id="27" name="Rounded Rectangle 26"/>
          <p:cNvSpPr/>
          <p:nvPr/>
        </p:nvSpPr>
        <p:spPr>
          <a:xfrm>
            <a:off x="3275856" y="1792768"/>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2</a:t>
            </a:r>
          </a:p>
        </p:txBody>
      </p:sp>
      <p:sp>
        <p:nvSpPr>
          <p:cNvPr id="28" name="Rounded Rectangle 27"/>
          <p:cNvSpPr/>
          <p:nvPr/>
        </p:nvSpPr>
        <p:spPr>
          <a:xfrm>
            <a:off x="3275856" y="2296824"/>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3</a:t>
            </a:r>
          </a:p>
        </p:txBody>
      </p:sp>
      <p:sp>
        <p:nvSpPr>
          <p:cNvPr id="29" name="Rounded Rectangle 28"/>
          <p:cNvSpPr/>
          <p:nvPr/>
        </p:nvSpPr>
        <p:spPr>
          <a:xfrm>
            <a:off x="3275856" y="2804604"/>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t>
            </a:r>
          </a:p>
        </p:txBody>
      </p:sp>
      <p:sp>
        <p:nvSpPr>
          <p:cNvPr id="30" name="Rounded Rectangle 29"/>
          <p:cNvSpPr/>
          <p:nvPr/>
        </p:nvSpPr>
        <p:spPr>
          <a:xfrm>
            <a:off x="1187624" y="1356521"/>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1</a:t>
            </a:r>
          </a:p>
        </p:txBody>
      </p:sp>
      <p:sp>
        <p:nvSpPr>
          <p:cNvPr id="31" name="Rounded Rectangle 30"/>
          <p:cNvSpPr/>
          <p:nvPr/>
        </p:nvSpPr>
        <p:spPr>
          <a:xfrm>
            <a:off x="1187624" y="1854169"/>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2</a:t>
            </a:r>
          </a:p>
        </p:txBody>
      </p:sp>
      <p:sp>
        <p:nvSpPr>
          <p:cNvPr id="32" name="Rounded Rectangle 31"/>
          <p:cNvSpPr/>
          <p:nvPr/>
        </p:nvSpPr>
        <p:spPr>
          <a:xfrm>
            <a:off x="1187624" y="2358225"/>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Table 3</a:t>
            </a:r>
          </a:p>
        </p:txBody>
      </p:sp>
      <p:sp>
        <p:nvSpPr>
          <p:cNvPr id="33" name="Rounded Rectangle 32"/>
          <p:cNvSpPr/>
          <p:nvPr/>
        </p:nvSpPr>
        <p:spPr>
          <a:xfrm>
            <a:off x="1187624" y="2866005"/>
            <a:ext cx="1152128" cy="44743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t>
            </a:r>
          </a:p>
        </p:txBody>
      </p:sp>
      <p:cxnSp>
        <p:nvCxnSpPr>
          <p:cNvPr id="35" name="Straight Connector 34"/>
          <p:cNvCxnSpPr/>
          <p:nvPr/>
        </p:nvCxnSpPr>
        <p:spPr>
          <a:xfrm>
            <a:off x="1547664" y="4369668"/>
            <a:ext cx="61206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899592" y="1518838"/>
            <a:ext cx="0" cy="2043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987824" y="1534346"/>
            <a:ext cx="0" cy="2043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148064" y="1536801"/>
            <a:ext cx="0" cy="2043234"/>
          </a:xfrm>
          <a:prstGeom prst="line">
            <a:avLst/>
          </a:prstGeom>
        </p:spPr>
        <p:style>
          <a:lnRef idx="2">
            <a:schemeClr val="accent1"/>
          </a:lnRef>
          <a:fillRef idx="0">
            <a:schemeClr val="accent1"/>
          </a:fillRef>
          <a:effectRef idx="1">
            <a:schemeClr val="accent1"/>
          </a:effectRef>
          <a:fontRef idx="minor">
            <a:schemeClr val="tx1"/>
          </a:fontRef>
        </p:style>
      </p:cxnSp>
      <p:sp>
        <p:nvSpPr>
          <p:cNvPr id="41" name="Up Arrow 40"/>
          <p:cNvSpPr/>
          <p:nvPr/>
        </p:nvSpPr>
        <p:spPr>
          <a:xfrm>
            <a:off x="4427984" y="4369668"/>
            <a:ext cx="288032" cy="288032"/>
          </a:xfrm>
          <a:prstGeom prst="up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2" name="Up Arrow 41"/>
          <p:cNvSpPr/>
          <p:nvPr/>
        </p:nvSpPr>
        <p:spPr>
          <a:xfrm>
            <a:off x="1403648" y="4023284"/>
            <a:ext cx="288032" cy="346383"/>
          </a:xfrm>
          <a:prstGeom prst="up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3" name="Up Arrow 42"/>
          <p:cNvSpPr/>
          <p:nvPr/>
        </p:nvSpPr>
        <p:spPr>
          <a:xfrm>
            <a:off x="3491880" y="3996114"/>
            <a:ext cx="288032" cy="346383"/>
          </a:xfrm>
          <a:prstGeom prst="up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4" name="Up Arrow 43"/>
          <p:cNvSpPr/>
          <p:nvPr/>
        </p:nvSpPr>
        <p:spPr>
          <a:xfrm>
            <a:off x="5580112" y="4012632"/>
            <a:ext cx="288032" cy="346383"/>
          </a:xfrm>
          <a:prstGeom prst="up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Up Arrow 44"/>
          <p:cNvSpPr/>
          <p:nvPr/>
        </p:nvSpPr>
        <p:spPr>
          <a:xfrm>
            <a:off x="7452320" y="4003678"/>
            <a:ext cx="288032" cy="346383"/>
          </a:xfrm>
          <a:prstGeom prst="up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7" name="Up Arrow 46"/>
          <p:cNvSpPr/>
          <p:nvPr/>
        </p:nvSpPr>
        <p:spPr>
          <a:xfrm rot="5400000">
            <a:off x="949672" y="1366844"/>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8" name="Up Arrow 47"/>
          <p:cNvSpPr/>
          <p:nvPr/>
        </p:nvSpPr>
        <p:spPr>
          <a:xfrm rot="5400000">
            <a:off x="961540" y="1933663"/>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9" name="Up Arrow 48"/>
          <p:cNvSpPr/>
          <p:nvPr/>
        </p:nvSpPr>
        <p:spPr>
          <a:xfrm rot="5400000">
            <a:off x="961540" y="2461503"/>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0" name="Up Arrow 49"/>
          <p:cNvSpPr/>
          <p:nvPr/>
        </p:nvSpPr>
        <p:spPr>
          <a:xfrm rot="5400000">
            <a:off x="949671" y="2977826"/>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1" name="Up Arrow 50"/>
          <p:cNvSpPr/>
          <p:nvPr/>
        </p:nvSpPr>
        <p:spPr>
          <a:xfrm rot="5400000">
            <a:off x="3026788" y="1366844"/>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2" name="Up Arrow 51"/>
          <p:cNvSpPr/>
          <p:nvPr/>
        </p:nvSpPr>
        <p:spPr>
          <a:xfrm rot="5400000">
            <a:off x="3038656" y="1933663"/>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3" name="Up Arrow 52"/>
          <p:cNvSpPr/>
          <p:nvPr/>
        </p:nvSpPr>
        <p:spPr>
          <a:xfrm rot="5400000">
            <a:off x="3038656" y="2461503"/>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4" name="Up Arrow 53"/>
          <p:cNvSpPr/>
          <p:nvPr/>
        </p:nvSpPr>
        <p:spPr>
          <a:xfrm rot="5400000">
            <a:off x="3026787" y="2977826"/>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5" name="Up Arrow 54"/>
          <p:cNvSpPr/>
          <p:nvPr/>
        </p:nvSpPr>
        <p:spPr>
          <a:xfrm rot="5400000">
            <a:off x="5193801" y="1399171"/>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6" name="Up Arrow 55"/>
          <p:cNvSpPr/>
          <p:nvPr/>
        </p:nvSpPr>
        <p:spPr>
          <a:xfrm rot="5400000">
            <a:off x="5205669" y="1965990"/>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7" name="Up Arrow 56"/>
          <p:cNvSpPr/>
          <p:nvPr/>
        </p:nvSpPr>
        <p:spPr>
          <a:xfrm rot="5400000">
            <a:off x="5205669" y="2493830"/>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8" name="Up Arrow 57"/>
          <p:cNvSpPr/>
          <p:nvPr/>
        </p:nvSpPr>
        <p:spPr>
          <a:xfrm rot="5400000">
            <a:off x="5193800" y="3010153"/>
            <a:ext cx="187455" cy="288447"/>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67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Tips</a:t>
            </a:r>
          </a:p>
        </p:txBody>
      </p:sp>
      <p:sp>
        <p:nvSpPr>
          <p:cNvPr id="3" name="Content Placeholder 2"/>
          <p:cNvSpPr>
            <a:spLocks noGrp="1"/>
          </p:cNvSpPr>
          <p:nvPr>
            <p:ph idx="1"/>
          </p:nvPr>
        </p:nvSpPr>
        <p:spPr>
          <a:xfrm>
            <a:off x="323528" y="1198200"/>
            <a:ext cx="8568952" cy="3644636"/>
          </a:xfrm>
        </p:spPr>
        <p:txBody>
          <a:bodyPr/>
          <a:lstStyle/>
          <a:p>
            <a:r>
              <a:rPr lang="en-US" sz="2400" b="0" dirty="0"/>
              <a:t>Typically, you should use the same database to host all relevant data (tables) belonging to the same research project. </a:t>
            </a:r>
          </a:p>
          <a:p>
            <a:pPr marL="800100" lvl="2" indent="0">
              <a:buNone/>
            </a:pPr>
            <a:r>
              <a:rPr lang="en-US" sz="2000" i="1" u="sng" dirty="0"/>
              <a:t>Don’t distribute your tables that belong to the same research project across different databases</a:t>
            </a:r>
            <a:r>
              <a:rPr lang="en-US" sz="2000" u="sng" dirty="0"/>
              <a:t>.</a:t>
            </a:r>
          </a:p>
          <a:p>
            <a:r>
              <a:rPr lang="en-US" sz="2400" b="0" dirty="0"/>
              <a:t>Click to activate a database before operating any command on tables belonging to that database. </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17</a:t>
            </a:fld>
            <a:endParaRPr lang="de-DE" dirty="0"/>
          </a:p>
        </p:txBody>
      </p:sp>
      <p:sp>
        <p:nvSpPr>
          <p:cNvPr id="8" name="Rectangle 7"/>
          <p:cNvSpPr/>
          <p:nvPr/>
        </p:nvSpPr>
        <p:spPr>
          <a:xfrm>
            <a:off x="4283968" y="4405672"/>
            <a:ext cx="4215193" cy="369332"/>
          </a:xfrm>
          <a:prstGeom prst="rect">
            <a:avLst/>
          </a:prstGeom>
        </p:spPr>
        <p:txBody>
          <a:bodyPr wrap="square">
            <a:spAutoFit/>
          </a:bodyPr>
          <a:lstStyle/>
          <a:p>
            <a:r>
              <a:rPr lang="en-US" b="1" dirty="0">
                <a:solidFill>
                  <a:schemeClr val="accent3"/>
                </a:solidFill>
                <a:latin typeface="Times New Roman" panose="02020603050405020304" pitchFamily="18" charset="0"/>
                <a:cs typeface="Times New Roman" panose="02020603050405020304" pitchFamily="18" charset="0"/>
              </a:rPr>
              <a:t>Different databases</a:t>
            </a:r>
          </a:p>
        </p:txBody>
      </p:sp>
      <p:cxnSp>
        <p:nvCxnSpPr>
          <p:cNvPr id="9" name="Straight Arrow Connector 8"/>
          <p:cNvCxnSpPr/>
          <p:nvPr/>
        </p:nvCxnSpPr>
        <p:spPr>
          <a:xfrm flipH="1">
            <a:off x="3131840" y="4657700"/>
            <a:ext cx="1152128" cy="1173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4057"/>
          <a:stretch/>
        </p:blipFill>
        <p:spPr>
          <a:xfrm>
            <a:off x="929435" y="3505572"/>
            <a:ext cx="2108703" cy="2080283"/>
          </a:xfrm>
          <a:prstGeom prst="rect">
            <a:avLst/>
          </a:prstGeom>
          <a:ln>
            <a:solidFill>
              <a:srgbClr val="FF0000"/>
            </a:solidFill>
          </a:ln>
        </p:spPr>
      </p:pic>
    </p:spTree>
    <p:extLst>
      <p:ext uri="{BB962C8B-B14F-4D97-AF65-F5344CB8AC3E}">
        <p14:creationId xmlns:p14="http://schemas.microsoft.com/office/powerpoint/2010/main" val="312943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265212"/>
            <a:ext cx="8260672" cy="866189"/>
          </a:xfrm>
        </p:spPr>
        <p:txBody>
          <a:bodyPr/>
          <a:lstStyle/>
          <a:p>
            <a:r>
              <a:rPr lang="en-US" sz="3600" dirty="0">
                <a:solidFill>
                  <a:srgbClr val="92D050"/>
                </a:solidFill>
              </a:rPr>
              <a:t>Only with Root account </a:t>
            </a:r>
            <a:br>
              <a:rPr lang="en-US" sz="3600" dirty="0">
                <a:solidFill>
                  <a:srgbClr val="92D050"/>
                </a:solidFill>
              </a:rPr>
            </a:br>
            <a:r>
              <a:rPr lang="en-US" sz="3600" dirty="0">
                <a:solidFill>
                  <a:srgbClr val="92D050"/>
                </a:solidFill>
              </a:rPr>
              <a:t>– full admin rights</a:t>
            </a:r>
          </a:p>
        </p:txBody>
      </p:sp>
      <p:sp>
        <p:nvSpPr>
          <p:cNvPr id="3" name="Content Placeholder 2"/>
          <p:cNvSpPr>
            <a:spLocks noGrp="1"/>
          </p:cNvSpPr>
          <p:nvPr>
            <p:ph idx="1"/>
          </p:nvPr>
        </p:nvSpPr>
        <p:spPr>
          <a:xfrm>
            <a:off x="457200" y="1331662"/>
            <a:ext cx="8229600" cy="3979252"/>
          </a:xfrm>
        </p:spPr>
        <p:txBody>
          <a:bodyPr/>
          <a:lstStyle/>
          <a:p>
            <a:r>
              <a:rPr lang="en-US" dirty="0"/>
              <a:t>Creating a database</a:t>
            </a:r>
          </a:p>
          <a:p>
            <a:pPr lvl="1"/>
            <a:r>
              <a:rPr lang="en-US" sz="2400" dirty="0">
                <a:solidFill>
                  <a:srgbClr val="0000FF"/>
                </a:solidFill>
                <a:latin typeface="Times" pitchFamily="18" charset="0"/>
              </a:rPr>
              <a:t>Create</a:t>
            </a:r>
            <a:r>
              <a:rPr lang="en-US" sz="2400" dirty="0">
                <a:solidFill>
                  <a:srgbClr val="000000"/>
                </a:solidFill>
                <a:latin typeface="Times" pitchFamily="18" charset="0"/>
              </a:rPr>
              <a:t> </a:t>
            </a:r>
            <a:r>
              <a:rPr lang="en-US" sz="2400" dirty="0">
                <a:solidFill>
                  <a:srgbClr val="0000FF"/>
                </a:solidFill>
                <a:latin typeface="Times" pitchFamily="18" charset="0"/>
              </a:rPr>
              <a:t>database </a:t>
            </a:r>
            <a:r>
              <a:rPr lang="en-US" sz="2400" dirty="0">
                <a:solidFill>
                  <a:srgbClr val="808000"/>
                </a:solidFill>
                <a:latin typeface="Times" pitchFamily="18" charset="0"/>
              </a:rPr>
              <a:t>`</a:t>
            </a:r>
            <a:r>
              <a:rPr lang="en-US" sz="2400" dirty="0" err="1">
                <a:solidFill>
                  <a:srgbClr val="808000"/>
                </a:solidFill>
                <a:latin typeface="Times" pitchFamily="18" charset="0"/>
              </a:rPr>
              <a:t>for_example</a:t>
            </a:r>
            <a:r>
              <a:rPr lang="en-US" sz="2400" dirty="0">
                <a:solidFill>
                  <a:srgbClr val="808000"/>
                </a:solidFill>
                <a:latin typeface="Times" pitchFamily="18" charset="0"/>
              </a:rPr>
              <a:t>`</a:t>
            </a:r>
            <a:endParaRPr lang="en-US" sz="3200" dirty="0">
              <a:solidFill>
                <a:srgbClr val="808000"/>
              </a:solidFill>
              <a:latin typeface="Times" pitchFamily="18" charset="0"/>
            </a:endParaRPr>
          </a:p>
          <a:p>
            <a:r>
              <a:rPr lang="en-US" dirty="0"/>
              <a:t>Removing a database</a:t>
            </a:r>
          </a:p>
          <a:p>
            <a:pPr lvl="1"/>
            <a:r>
              <a:rPr lang="en-US" sz="2400" dirty="0">
                <a:solidFill>
                  <a:srgbClr val="0000FF"/>
                </a:solidFill>
                <a:latin typeface="Times" pitchFamily="18" charset="0"/>
              </a:rPr>
              <a:t>Drop database </a:t>
            </a:r>
            <a:r>
              <a:rPr lang="en-US" sz="2400" dirty="0">
                <a:solidFill>
                  <a:srgbClr val="808000"/>
                </a:solidFill>
                <a:latin typeface="Times" pitchFamily="18" charset="0"/>
              </a:rPr>
              <a:t>`</a:t>
            </a:r>
            <a:r>
              <a:rPr lang="en-US" sz="2400" dirty="0" err="1">
                <a:solidFill>
                  <a:srgbClr val="808000"/>
                </a:solidFill>
                <a:latin typeface="Times" pitchFamily="18" charset="0"/>
              </a:rPr>
              <a:t>for_example</a:t>
            </a:r>
            <a:r>
              <a:rPr lang="en-US" sz="2400" dirty="0">
                <a:solidFill>
                  <a:srgbClr val="808000"/>
                </a:solidFill>
                <a:latin typeface="Times" pitchFamily="18" charset="0"/>
              </a:rPr>
              <a:t>`</a:t>
            </a:r>
          </a:p>
          <a:p>
            <a:r>
              <a:rPr lang="en-US" dirty="0"/>
              <a:t>Change default database</a:t>
            </a:r>
          </a:p>
          <a:p>
            <a:pPr lvl="1"/>
            <a:r>
              <a:rPr lang="en-US" dirty="0">
                <a:solidFill>
                  <a:srgbClr val="0000FF"/>
                </a:solidFill>
                <a:latin typeface="Times" pitchFamily="18" charset="0"/>
              </a:rPr>
              <a:t>use</a:t>
            </a:r>
            <a:r>
              <a:rPr lang="en-US" dirty="0">
                <a:solidFill>
                  <a:srgbClr val="000000"/>
                </a:solidFill>
                <a:latin typeface="Times" pitchFamily="18" charset="0"/>
              </a:rPr>
              <a:t> </a:t>
            </a:r>
            <a:r>
              <a:rPr lang="en-US" dirty="0">
                <a:solidFill>
                  <a:srgbClr val="808000"/>
                </a:solidFill>
                <a:latin typeface="Times" pitchFamily="18" charset="0"/>
              </a:rPr>
              <a:t>`</a:t>
            </a:r>
            <a:r>
              <a:rPr lang="en-US" dirty="0" err="1">
                <a:solidFill>
                  <a:srgbClr val="808000"/>
                </a:solidFill>
                <a:latin typeface="Times" pitchFamily="18" charset="0"/>
              </a:rPr>
              <a:t>for_example</a:t>
            </a:r>
            <a:r>
              <a:rPr lang="en-US" dirty="0">
                <a:solidFill>
                  <a:srgbClr val="808000"/>
                </a:solidFill>
                <a:latin typeface="Times" pitchFamily="18" charset="0"/>
              </a:rPr>
              <a:t>`</a:t>
            </a:r>
          </a:p>
          <a:p>
            <a:r>
              <a:rPr lang="en-US" b="0" dirty="0"/>
              <a:t>All these operations can be done via clicking on </a:t>
            </a:r>
            <a:r>
              <a:rPr lang="en-US" b="0" dirty="0" err="1"/>
              <a:t>HeidiSQL’s</a:t>
            </a:r>
            <a:r>
              <a:rPr lang="en-US" b="0" dirty="0"/>
              <a:t> interface.</a:t>
            </a:r>
          </a:p>
          <a:p>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18</a:t>
            </a:fld>
            <a:endParaRPr lang="de-DE" dirty="0"/>
          </a:p>
        </p:txBody>
      </p:sp>
    </p:spTree>
    <p:extLst>
      <p:ext uri="{BB962C8B-B14F-4D97-AF65-F5344CB8AC3E}">
        <p14:creationId xmlns:p14="http://schemas.microsoft.com/office/powerpoint/2010/main" val="369318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92D050"/>
                </a:solidFill>
              </a:rPr>
              <a:t>Statistics of running MySQL commands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19</a:t>
            </a:fld>
            <a:endParaRPr lang="de-DE"/>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94255" r="58071" b="2610"/>
          <a:stretch/>
        </p:blipFill>
        <p:spPr bwMode="auto">
          <a:xfrm>
            <a:off x="179512" y="1466437"/>
            <a:ext cx="9109563" cy="92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4274727" y="1057300"/>
            <a:ext cx="3096344" cy="864096"/>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dirty="0">
                <a:solidFill>
                  <a:srgbClr val="C00000"/>
                </a:solidFill>
              </a:rPr>
              <a:t>Command to create a database named as ‘temp’</a:t>
            </a:r>
          </a:p>
        </p:txBody>
      </p:sp>
      <p:cxnSp>
        <p:nvCxnSpPr>
          <p:cNvPr id="10" name="Straight Arrow Connector 9"/>
          <p:cNvCxnSpPr>
            <a:stCxn id="8" idx="2"/>
          </p:cNvCxnSpPr>
          <p:nvPr/>
        </p:nvCxnSpPr>
        <p:spPr>
          <a:xfrm flipH="1">
            <a:off x="2906575" y="1489348"/>
            <a:ext cx="1368152" cy="53764"/>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2771800" y="2857500"/>
            <a:ext cx="4968552" cy="504056"/>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dirty="0">
                <a:solidFill>
                  <a:srgbClr val="C00000"/>
                </a:solidFill>
              </a:rPr>
              <a:t>No error message</a:t>
            </a:r>
            <a:r>
              <a:rPr lang="en-US" dirty="0">
                <a:solidFill>
                  <a:srgbClr val="C00000"/>
                </a:solidFill>
                <a:sym typeface="Wingdings" panose="05000000000000000000" pitchFamily="2" charset="2"/>
              </a:rPr>
              <a:t>: command OK</a:t>
            </a:r>
            <a:endParaRPr lang="en-US" dirty="0">
              <a:solidFill>
                <a:srgbClr val="C00000"/>
              </a:solidFill>
            </a:endParaRPr>
          </a:p>
        </p:txBody>
      </p:sp>
      <p:cxnSp>
        <p:nvCxnSpPr>
          <p:cNvPr id="16" name="Straight Arrow Connector 15"/>
          <p:cNvCxnSpPr/>
          <p:nvPr/>
        </p:nvCxnSpPr>
        <p:spPr>
          <a:xfrm flipH="1" flipV="1">
            <a:off x="2411760" y="2353444"/>
            <a:ext cx="584448" cy="648072"/>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21596"/>
            <a:ext cx="2978056" cy="179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23528" y="5304814"/>
            <a:ext cx="1584176" cy="216024"/>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Arrow Connector 20"/>
          <p:cNvCxnSpPr/>
          <p:nvPr/>
        </p:nvCxnSpPr>
        <p:spPr>
          <a:xfrm flipH="1">
            <a:off x="899592" y="2353444"/>
            <a:ext cx="216024" cy="288032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335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a:latin typeface="Times New Roman" panose="02020603050405020304" pitchFamily="18" charset="0"/>
                <a:cs typeface="Times New Roman" panose="02020603050405020304" pitchFamily="18" charset="0"/>
              </a:rPr>
              <a:t>MySQL for Data Analytics</a:t>
            </a:r>
            <a:br>
              <a:rPr lang="en-US" sz="5400">
                <a:latin typeface="Times New Roman" panose="02020603050405020304" pitchFamily="18" charset="0"/>
                <a:cs typeface="Times New Roman" panose="02020603050405020304" pitchFamily="18" charset="0"/>
              </a:rPr>
            </a:br>
            <a:br>
              <a:rPr lang="en-US" sz="5400">
                <a:latin typeface="Times New Roman" panose="02020603050405020304" pitchFamily="18" charset="0"/>
                <a:cs typeface="Times New Roman" panose="02020603050405020304" pitchFamily="18" charset="0"/>
              </a:rPr>
            </a:br>
            <a:endParaRPr lang="fi-FI" sz="5400" b="0" dirty="0"/>
          </a:p>
        </p:txBody>
      </p:sp>
      <p:sp>
        <p:nvSpPr>
          <p:cNvPr id="3" name="Subtitle 2"/>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Lecturer: Yong Liu</a:t>
            </a:r>
          </a:p>
          <a:p>
            <a:r>
              <a:rPr lang="en-US" b="1" dirty="0">
                <a:latin typeface="Times New Roman" panose="02020603050405020304" pitchFamily="18" charset="0"/>
                <a:cs typeface="Times New Roman" panose="02020603050405020304" pitchFamily="18" charset="0"/>
              </a:rPr>
              <a:t>Contact me at: Yong.liu@aalto.fi</a:t>
            </a:r>
          </a:p>
          <a:p>
            <a:endParaRPr lang="fi-FI" dirty="0"/>
          </a:p>
        </p:txBody>
      </p:sp>
    </p:spTree>
    <p:extLst>
      <p:ext uri="{BB962C8B-B14F-4D97-AF65-F5344CB8AC3E}">
        <p14:creationId xmlns:p14="http://schemas.microsoft.com/office/powerpoint/2010/main" val="304636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92D050"/>
                </a:solidFill>
              </a:rPr>
              <a:t>Report: identifying error</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20</a:t>
            </a:fld>
            <a:endParaRPr lang="de-DE"/>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3187" r="63973" b="1066"/>
          <a:stretch/>
        </p:blipFill>
        <p:spPr bwMode="auto">
          <a:xfrm>
            <a:off x="429411" y="1461962"/>
            <a:ext cx="7887005"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27584" y="2027610"/>
            <a:ext cx="7488832" cy="469849"/>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Oval 8"/>
          <p:cNvSpPr/>
          <p:nvPr/>
        </p:nvSpPr>
        <p:spPr>
          <a:xfrm>
            <a:off x="5580112" y="1273324"/>
            <a:ext cx="2664296" cy="415907"/>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dirty="0"/>
              <a:t>What is the error?</a:t>
            </a:r>
          </a:p>
        </p:txBody>
      </p:sp>
      <p:cxnSp>
        <p:nvCxnSpPr>
          <p:cNvPr id="11" name="Straight Arrow Connector 10"/>
          <p:cNvCxnSpPr/>
          <p:nvPr/>
        </p:nvCxnSpPr>
        <p:spPr>
          <a:xfrm flipH="1">
            <a:off x="5056956" y="1540114"/>
            <a:ext cx="506780" cy="381282"/>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595335" y="3874904"/>
            <a:ext cx="7128792" cy="369332"/>
          </a:xfrm>
          <a:prstGeom prst="rect">
            <a:avLst/>
          </a:prstGeom>
        </p:spPr>
        <p:txBody>
          <a:bodyPr wrap="square">
            <a:spAutoFit/>
          </a:bodyPr>
          <a:lstStyle/>
          <a:p>
            <a:r>
              <a:rPr lang="en-US" b="1" dirty="0">
                <a:solidFill>
                  <a:srgbClr val="00B050"/>
                </a:solidFill>
              </a:rPr>
              <a:t>Tips: Always briefly browse ‘report’ after running a command</a:t>
            </a:r>
          </a:p>
        </p:txBody>
      </p:sp>
    </p:spTree>
    <p:extLst>
      <p:ext uri="{BB962C8B-B14F-4D97-AF65-F5344CB8AC3E}">
        <p14:creationId xmlns:p14="http://schemas.microsoft.com/office/powerpoint/2010/main" val="283027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340311"/>
            <a:ext cx="9001000" cy="866189"/>
          </a:xfrm>
        </p:spPr>
        <p:txBody>
          <a:bodyPr/>
          <a:lstStyle/>
          <a:p>
            <a:r>
              <a:rPr lang="en-US" altLang="zh-CN" sz="4000" dirty="0">
                <a:solidFill>
                  <a:srgbClr val="92D050"/>
                </a:solidFill>
              </a:rPr>
              <a:t>Section 5: </a:t>
            </a:r>
            <a:r>
              <a:rPr lang="en-US" sz="4000" dirty="0">
                <a:solidFill>
                  <a:srgbClr val="92D050"/>
                </a:solidFill>
              </a:rPr>
              <a:t>Create a table</a:t>
            </a:r>
          </a:p>
        </p:txBody>
      </p:sp>
      <p:sp>
        <p:nvSpPr>
          <p:cNvPr id="3" name="Content Placeholder 2"/>
          <p:cNvSpPr>
            <a:spLocks noGrp="1"/>
          </p:cNvSpPr>
          <p:nvPr>
            <p:ph idx="1"/>
          </p:nvPr>
        </p:nvSpPr>
        <p:spPr>
          <a:xfrm>
            <a:off x="457200" y="1460500"/>
            <a:ext cx="8229600" cy="1757040"/>
          </a:xfrm>
        </p:spPr>
        <p:txBody>
          <a:bodyPr/>
          <a:lstStyle/>
          <a:p>
            <a:r>
              <a:rPr lang="en-US" dirty="0"/>
              <a:t>You can </a:t>
            </a:r>
            <a:r>
              <a:rPr lang="en-US" altLang="zh-CN" dirty="0"/>
              <a:t>create a table via </a:t>
            </a:r>
            <a:r>
              <a:rPr lang="en-US" dirty="0"/>
              <a:t>clicking the buttons of </a:t>
            </a:r>
            <a:r>
              <a:rPr lang="en-US" dirty="0" err="1"/>
              <a:t>HeidiSQL</a:t>
            </a:r>
            <a:r>
              <a:rPr lang="en-US" dirty="0"/>
              <a:t>.</a:t>
            </a:r>
          </a:p>
          <a:p>
            <a:r>
              <a:rPr lang="en-US" dirty="0"/>
              <a:t>Alternatively, you could use commands: E.g.</a:t>
            </a:r>
          </a:p>
          <a:p>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21</a:t>
            </a:fld>
            <a:endParaRPr lang="de-DE" dirty="0"/>
          </a:p>
        </p:txBody>
      </p:sp>
      <p:sp>
        <p:nvSpPr>
          <p:cNvPr id="7" name="Rectangle 6"/>
          <p:cNvSpPr/>
          <p:nvPr/>
        </p:nvSpPr>
        <p:spPr>
          <a:xfrm>
            <a:off x="426128" y="3145532"/>
            <a:ext cx="8034304" cy="1477328"/>
          </a:xfrm>
          <a:prstGeom prst="rect">
            <a:avLst/>
          </a:prstGeom>
        </p:spPr>
        <p:txBody>
          <a:bodyPr wrap="square">
            <a:spAutoFit/>
          </a:bodyPr>
          <a:lstStyle/>
          <a:p>
            <a:r>
              <a:rPr lang="en-US" b="1" dirty="0">
                <a:solidFill>
                  <a:srgbClr val="0000FF"/>
                </a:solidFill>
                <a:latin typeface="Courier New"/>
              </a:rPr>
              <a:t>create</a:t>
            </a:r>
            <a:r>
              <a:rPr lang="en-US" b="1" dirty="0">
                <a:solidFill>
                  <a:srgbClr val="000000"/>
                </a:solidFill>
                <a:latin typeface="Courier New"/>
              </a:rPr>
              <a:t> </a:t>
            </a:r>
            <a:r>
              <a:rPr lang="en-US" b="1" dirty="0">
                <a:solidFill>
                  <a:srgbClr val="0000FF"/>
                </a:solidFill>
                <a:latin typeface="Courier New"/>
              </a:rPr>
              <a:t>table</a:t>
            </a:r>
            <a:r>
              <a:rPr lang="en-US" b="1" dirty="0">
                <a:solidFill>
                  <a:srgbClr val="000000"/>
                </a:solidFill>
                <a:latin typeface="Courier New"/>
              </a:rPr>
              <a:t> </a:t>
            </a:r>
            <a:r>
              <a:rPr lang="en-US" b="1" dirty="0" err="1">
                <a:solidFill>
                  <a:srgbClr val="FF00FF"/>
                </a:solidFill>
                <a:latin typeface="Courier New"/>
              </a:rPr>
              <a:t>TableName</a:t>
            </a:r>
            <a:r>
              <a:rPr lang="en-US" b="1" dirty="0">
                <a:solidFill>
                  <a:srgbClr val="FF00FF"/>
                </a:solidFill>
                <a:latin typeface="Courier New"/>
              </a:rPr>
              <a:t> </a:t>
            </a:r>
            <a:r>
              <a:rPr lang="en-US" b="1" dirty="0">
                <a:solidFill>
                  <a:srgbClr val="0000FF"/>
                </a:solidFill>
                <a:latin typeface="Courier New"/>
              </a:rPr>
              <a:t>(</a:t>
            </a:r>
            <a:r>
              <a:rPr lang="en-US" b="1" dirty="0">
                <a:solidFill>
                  <a:srgbClr val="808000"/>
                </a:solidFill>
                <a:latin typeface="Courier New"/>
              </a:rPr>
              <a:t>Variable1</a:t>
            </a:r>
            <a:r>
              <a:rPr lang="en-US" b="1" dirty="0">
                <a:solidFill>
                  <a:srgbClr val="000000"/>
                </a:solidFill>
                <a:latin typeface="Courier New"/>
              </a:rPr>
              <a:t>	</a:t>
            </a:r>
            <a:r>
              <a:rPr lang="en-US" b="1" dirty="0">
                <a:solidFill>
                  <a:srgbClr val="800000"/>
                </a:solidFill>
                <a:latin typeface="Courier New"/>
              </a:rPr>
              <a:t>datatype [constraint]</a:t>
            </a:r>
            <a:r>
              <a:rPr lang="en-US" b="1" dirty="0">
                <a:solidFill>
                  <a:srgbClr val="0000FF"/>
                </a:solidFill>
                <a:latin typeface="Courier New"/>
              </a:rPr>
              <a:t>,</a:t>
            </a:r>
          </a:p>
          <a:p>
            <a:r>
              <a:rPr lang="en-US" b="1" dirty="0">
                <a:solidFill>
                  <a:srgbClr val="808000"/>
                </a:solidFill>
                <a:latin typeface="Courier New"/>
              </a:rPr>
              <a:t> 							Variable2</a:t>
            </a:r>
            <a:r>
              <a:rPr lang="en-US" b="1" dirty="0">
                <a:solidFill>
                  <a:srgbClr val="000000"/>
                </a:solidFill>
                <a:latin typeface="Courier New"/>
              </a:rPr>
              <a:t>	</a:t>
            </a:r>
            <a:r>
              <a:rPr lang="en-US" b="1" dirty="0">
                <a:solidFill>
                  <a:srgbClr val="800000"/>
                </a:solidFill>
                <a:latin typeface="Courier New"/>
              </a:rPr>
              <a:t>datatype [constraint]</a:t>
            </a:r>
            <a:r>
              <a:rPr lang="en-US" b="1" dirty="0">
                <a:solidFill>
                  <a:srgbClr val="0000FF"/>
                </a:solidFill>
                <a:latin typeface="Courier New"/>
              </a:rPr>
              <a:t>,</a:t>
            </a:r>
          </a:p>
          <a:p>
            <a:r>
              <a:rPr lang="en-US" b="1" dirty="0">
                <a:solidFill>
                  <a:srgbClr val="000000"/>
                </a:solidFill>
                <a:latin typeface="Courier New"/>
              </a:rPr>
              <a:t> 							</a:t>
            </a:r>
            <a:r>
              <a:rPr lang="en-US" b="1" dirty="0">
                <a:solidFill>
                  <a:srgbClr val="808000"/>
                </a:solidFill>
                <a:latin typeface="Courier New"/>
              </a:rPr>
              <a:t>Variable3</a:t>
            </a:r>
            <a:r>
              <a:rPr lang="en-US" b="1" dirty="0">
                <a:solidFill>
                  <a:srgbClr val="000000"/>
                </a:solidFill>
                <a:latin typeface="Courier New"/>
              </a:rPr>
              <a:t>	</a:t>
            </a:r>
            <a:r>
              <a:rPr lang="en-US" b="1" dirty="0">
                <a:solidFill>
                  <a:srgbClr val="800000"/>
                </a:solidFill>
                <a:latin typeface="Courier New"/>
              </a:rPr>
              <a:t>datatype [constraint]</a:t>
            </a:r>
            <a:r>
              <a:rPr lang="en-US" b="1" dirty="0">
                <a:solidFill>
                  <a:srgbClr val="0000FF"/>
                </a:solidFill>
                <a:latin typeface="Courier New"/>
              </a:rPr>
              <a:t>,</a:t>
            </a:r>
          </a:p>
          <a:p>
            <a:r>
              <a:rPr lang="en-US" b="1" dirty="0">
                <a:solidFill>
                  <a:srgbClr val="0000FF"/>
                </a:solidFill>
                <a:latin typeface="Courier New"/>
              </a:rPr>
              <a:t>							……</a:t>
            </a:r>
          </a:p>
          <a:p>
            <a:r>
              <a:rPr lang="en-US" b="1" dirty="0">
                <a:solidFill>
                  <a:srgbClr val="000000"/>
                </a:solidFill>
                <a:latin typeface="Courier New"/>
              </a:rPr>
              <a:t>							</a:t>
            </a:r>
            <a:r>
              <a:rPr lang="en-US" b="1" dirty="0">
                <a:solidFill>
                  <a:srgbClr val="0000FF"/>
                </a:solidFill>
                <a:latin typeface="Courier New"/>
              </a:rPr>
              <a:t>);</a:t>
            </a:r>
            <a:r>
              <a:rPr lang="en-US" b="1" dirty="0">
                <a:solidFill>
                  <a:srgbClr val="000000"/>
                </a:solidFill>
                <a:latin typeface="Courier New"/>
              </a:rPr>
              <a:t>  </a:t>
            </a:r>
          </a:p>
        </p:txBody>
      </p:sp>
      <p:sp>
        <p:nvSpPr>
          <p:cNvPr id="9" name="Rectangle 8"/>
          <p:cNvSpPr/>
          <p:nvPr/>
        </p:nvSpPr>
        <p:spPr>
          <a:xfrm>
            <a:off x="457200" y="3145533"/>
            <a:ext cx="5842992" cy="1584176"/>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Oval 12"/>
          <p:cNvSpPr/>
          <p:nvPr/>
        </p:nvSpPr>
        <p:spPr>
          <a:xfrm>
            <a:off x="3923928" y="5078024"/>
            <a:ext cx="3312368" cy="504056"/>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b="1" dirty="0">
                <a:solidFill>
                  <a:srgbClr val="C00000"/>
                </a:solidFill>
              </a:rPr>
              <a:t>Required field</a:t>
            </a:r>
          </a:p>
        </p:txBody>
      </p:sp>
      <p:cxnSp>
        <p:nvCxnSpPr>
          <p:cNvPr id="14" name="Straight Arrow Connector 13"/>
          <p:cNvCxnSpPr/>
          <p:nvPr/>
        </p:nvCxnSpPr>
        <p:spPr>
          <a:xfrm flipH="1" flipV="1">
            <a:off x="3995936" y="4801716"/>
            <a:ext cx="152400" cy="276308"/>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91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Example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22</a:t>
            </a:fld>
            <a:endParaRPr lang="de-DE"/>
          </a:p>
        </p:txBody>
      </p:sp>
      <p:sp>
        <p:nvSpPr>
          <p:cNvPr id="6" name="Rectangle 5"/>
          <p:cNvSpPr/>
          <p:nvPr/>
        </p:nvSpPr>
        <p:spPr>
          <a:xfrm>
            <a:off x="539552" y="1164904"/>
            <a:ext cx="7776864" cy="1569660"/>
          </a:xfrm>
          <a:prstGeom prst="rect">
            <a:avLst/>
          </a:prstGeom>
          <a:solidFill>
            <a:schemeClr val="accent1">
              <a:lumMod val="40000"/>
              <a:lumOff val="60000"/>
            </a:schemeClr>
          </a:solidFill>
        </p:spPr>
        <p:txBody>
          <a:bodyPr wrap="square">
            <a:spAutoFit/>
          </a:bodyPr>
          <a:lstStyle/>
          <a:p>
            <a:r>
              <a:rPr lang="en-US" sz="2400" b="1" dirty="0">
                <a:solidFill>
                  <a:srgbClr val="0000FF"/>
                </a:solidFill>
                <a:latin typeface="Times" pitchFamily="18" charset="0"/>
              </a:rPr>
              <a:t>create</a:t>
            </a:r>
            <a:r>
              <a:rPr lang="en-US" sz="2400" dirty="0">
                <a:solidFill>
                  <a:srgbClr val="000000"/>
                </a:solidFill>
                <a:latin typeface="Times" pitchFamily="18" charset="0"/>
              </a:rPr>
              <a:t> </a:t>
            </a:r>
            <a:r>
              <a:rPr lang="en-US" sz="2400" b="1" dirty="0">
                <a:solidFill>
                  <a:srgbClr val="0000FF"/>
                </a:solidFill>
                <a:latin typeface="Times" pitchFamily="18" charset="0"/>
              </a:rPr>
              <a:t>table</a:t>
            </a:r>
            <a:r>
              <a:rPr lang="en-US" sz="2400" dirty="0">
                <a:solidFill>
                  <a:srgbClr val="000000"/>
                </a:solidFill>
                <a:latin typeface="Times" pitchFamily="18" charset="0"/>
              </a:rPr>
              <a:t> </a:t>
            </a:r>
            <a:r>
              <a:rPr lang="en-US" sz="2400" dirty="0">
                <a:solidFill>
                  <a:srgbClr val="FF00FF"/>
                </a:solidFill>
                <a:latin typeface="Times" pitchFamily="18" charset="0"/>
              </a:rPr>
              <a:t>tb4  </a:t>
            </a:r>
            <a:r>
              <a:rPr lang="en-US" sz="2400" dirty="0">
                <a:solidFill>
                  <a:srgbClr val="0000FF"/>
                </a:solidFill>
                <a:latin typeface="Times" pitchFamily="18" charset="0"/>
              </a:rPr>
              <a:t>(</a:t>
            </a:r>
          </a:p>
          <a:p>
            <a:r>
              <a:rPr lang="en-US" sz="2400" dirty="0">
                <a:solidFill>
                  <a:srgbClr val="0000FF"/>
                </a:solidFill>
                <a:latin typeface="Times" pitchFamily="18" charset="0"/>
              </a:rPr>
              <a:t>				   </a:t>
            </a:r>
            <a:r>
              <a:rPr lang="en-US" sz="2400" dirty="0">
                <a:solidFill>
                  <a:srgbClr val="808000"/>
                </a:solidFill>
                <a:latin typeface="Times" pitchFamily="18" charset="0"/>
              </a:rPr>
              <a:t>id</a:t>
            </a:r>
            <a:r>
              <a:rPr lang="en-US" sz="2400" dirty="0">
                <a:solidFill>
                  <a:srgbClr val="000000"/>
                </a:solidFill>
                <a:latin typeface="Times" pitchFamily="18" charset="0"/>
              </a:rPr>
              <a:t> 	       </a:t>
            </a:r>
            <a:r>
              <a:rPr lang="en-US" sz="2400" b="1" dirty="0" err="1">
                <a:solidFill>
                  <a:srgbClr val="800000"/>
                </a:solidFill>
                <a:latin typeface="Times" pitchFamily="18" charset="0"/>
              </a:rPr>
              <a:t>int</a:t>
            </a:r>
            <a:r>
              <a:rPr lang="en-US" sz="2400" dirty="0">
                <a:solidFill>
                  <a:srgbClr val="0000FF"/>
                </a:solidFill>
                <a:latin typeface="Times" pitchFamily="18" charset="0"/>
              </a:rPr>
              <a:t>(</a:t>
            </a:r>
            <a:r>
              <a:rPr lang="en-US" sz="2400" dirty="0">
                <a:solidFill>
                  <a:srgbClr val="800080"/>
                </a:solidFill>
                <a:latin typeface="Times" pitchFamily="18" charset="0"/>
              </a:rPr>
              <a:t>10</a:t>
            </a:r>
            <a:r>
              <a:rPr lang="en-US" sz="2400" dirty="0">
                <a:solidFill>
                  <a:srgbClr val="0000FF"/>
                </a:solidFill>
                <a:latin typeface="Times" pitchFamily="18" charset="0"/>
              </a:rPr>
              <a:t>)  	primary key,</a:t>
            </a:r>
          </a:p>
          <a:p>
            <a:r>
              <a:rPr lang="en-US" sz="2400" dirty="0">
                <a:solidFill>
                  <a:srgbClr val="808000"/>
                </a:solidFill>
                <a:latin typeface="Times" pitchFamily="18" charset="0"/>
              </a:rPr>
              <a:t> 				   name</a:t>
            </a:r>
            <a:r>
              <a:rPr lang="en-US" sz="2400" dirty="0">
                <a:solidFill>
                  <a:srgbClr val="000000"/>
                </a:solidFill>
                <a:latin typeface="Times" pitchFamily="18" charset="0"/>
              </a:rPr>
              <a:t>   </a:t>
            </a:r>
            <a:r>
              <a:rPr lang="en-US" sz="2400" b="1" dirty="0" err="1">
                <a:solidFill>
                  <a:srgbClr val="800000"/>
                </a:solidFill>
                <a:latin typeface="Times" pitchFamily="18" charset="0"/>
              </a:rPr>
              <a:t>varchar</a:t>
            </a:r>
            <a:r>
              <a:rPr lang="en-US" sz="2400" dirty="0">
                <a:solidFill>
                  <a:srgbClr val="0000FF"/>
                </a:solidFill>
                <a:latin typeface="Times" pitchFamily="18" charset="0"/>
              </a:rPr>
              <a:t>(</a:t>
            </a:r>
            <a:r>
              <a:rPr lang="en-US" sz="2400" dirty="0">
                <a:solidFill>
                  <a:srgbClr val="800080"/>
                </a:solidFill>
                <a:latin typeface="Times" pitchFamily="18" charset="0"/>
              </a:rPr>
              <a:t>20</a:t>
            </a:r>
            <a:r>
              <a:rPr lang="en-US" sz="2400" dirty="0">
                <a:solidFill>
                  <a:srgbClr val="0000FF"/>
                </a:solidFill>
                <a:latin typeface="Times" pitchFamily="18" charset="0"/>
              </a:rPr>
              <a:t>)</a:t>
            </a:r>
          </a:p>
          <a:p>
            <a:r>
              <a:rPr lang="en-US" sz="2400" dirty="0">
                <a:solidFill>
                  <a:srgbClr val="0000FF"/>
                </a:solidFill>
                <a:latin typeface="Times" pitchFamily="18" charset="0"/>
              </a:rPr>
              <a:t>				);</a:t>
            </a:r>
            <a:r>
              <a:rPr lang="en-US" sz="2400" dirty="0">
                <a:solidFill>
                  <a:srgbClr val="000000"/>
                </a:solidFill>
                <a:latin typeface="Times" pitchFamily="18" charset="0"/>
              </a:rPr>
              <a:t>  </a:t>
            </a:r>
          </a:p>
        </p:txBody>
      </p:sp>
      <p:sp>
        <p:nvSpPr>
          <p:cNvPr id="7" name="Oval 6"/>
          <p:cNvSpPr/>
          <p:nvPr/>
        </p:nvSpPr>
        <p:spPr>
          <a:xfrm>
            <a:off x="5831632" y="605975"/>
            <a:ext cx="3312368" cy="648072"/>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dirty="0">
                <a:solidFill>
                  <a:srgbClr val="00B050"/>
                </a:solidFill>
              </a:rPr>
              <a:t>We will talk about “primary key” later.</a:t>
            </a:r>
          </a:p>
        </p:txBody>
      </p:sp>
      <p:cxnSp>
        <p:nvCxnSpPr>
          <p:cNvPr id="8" name="Straight Arrow Connector 7"/>
          <p:cNvCxnSpPr>
            <a:cxnSpLocks/>
          </p:cNvCxnSpPr>
          <p:nvPr/>
        </p:nvCxnSpPr>
        <p:spPr>
          <a:xfrm flipH="1">
            <a:off x="6787006" y="1254047"/>
            <a:ext cx="665314" cy="380242"/>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410832" y="2824108"/>
            <a:ext cx="8034304" cy="1938992"/>
          </a:xfrm>
          <a:prstGeom prst="rect">
            <a:avLst/>
          </a:prstGeom>
          <a:solidFill>
            <a:schemeClr val="accent2">
              <a:lumMod val="40000"/>
              <a:lumOff val="60000"/>
            </a:schemeClr>
          </a:solidFill>
        </p:spPr>
        <p:txBody>
          <a:bodyPr wrap="square">
            <a:spAutoFit/>
          </a:bodyPr>
          <a:lstStyle/>
          <a:p>
            <a:r>
              <a:rPr lang="en-US" sz="2000" b="1" dirty="0">
                <a:solidFill>
                  <a:srgbClr val="0000FF"/>
                </a:solidFill>
                <a:latin typeface="Times" pitchFamily="18" charset="0"/>
              </a:rPr>
              <a:t>create</a:t>
            </a:r>
            <a:r>
              <a:rPr lang="en-US" sz="2000" b="1" dirty="0">
                <a:solidFill>
                  <a:srgbClr val="000000"/>
                </a:solidFill>
                <a:latin typeface="Times" pitchFamily="18" charset="0"/>
              </a:rPr>
              <a:t> </a:t>
            </a:r>
            <a:r>
              <a:rPr lang="en-US" sz="2000" b="1" dirty="0">
                <a:solidFill>
                  <a:srgbClr val="0000FF"/>
                </a:solidFill>
                <a:latin typeface="Times" pitchFamily="18" charset="0"/>
              </a:rPr>
              <a:t>table</a:t>
            </a:r>
            <a:r>
              <a:rPr lang="en-US" sz="2000" b="1" dirty="0">
                <a:solidFill>
                  <a:srgbClr val="000000"/>
                </a:solidFill>
                <a:latin typeface="Times" pitchFamily="18" charset="0"/>
              </a:rPr>
              <a:t> </a:t>
            </a:r>
            <a:r>
              <a:rPr lang="en-US" sz="2000" b="1" dirty="0" err="1">
                <a:solidFill>
                  <a:srgbClr val="FF00FF"/>
                </a:solidFill>
                <a:latin typeface="Times" pitchFamily="18" charset="0"/>
              </a:rPr>
              <a:t>TableName</a:t>
            </a:r>
            <a:r>
              <a:rPr lang="en-US" sz="2000" b="1" dirty="0">
                <a:solidFill>
                  <a:srgbClr val="FF00FF"/>
                </a:solidFill>
                <a:latin typeface="Times" pitchFamily="18" charset="0"/>
              </a:rPr>
              <a:t> </a:t>
            </a:r>
            <a:r>
              <a:rPr lang="en-US" sz="2000" b="1" dirty="0">
                <a:solidFill>
                  <a:srgbClr val="0000FF"/>
                </a:solidFill>
                <a:latin typeface="Times" pitchFamily="18" charset="0"/>
              </a:rPr>
              <a:t>(</a:t>
            </a:r>
            <a:br>
              <a:rPr lang="en-US" sz="2000" b="1" dirty="0">
                <a:solidFill>
                  <a:srgbClr val="0000FF"/>
                </a:solidFill>
                <a:latin typeface="Times" pitchFamily="18" charset="0"/>
              </a:rPr>
            </a:br>
            <a:r>
              <a:rPr lang="en-US" sz="2000" b="1" dirty="0">
                <a:solidFill>
                  <a:srgbClr val="0000FF"/>
                </a:solidFill>
                <a:latin typeface="Times" pitchFamily="18" charset="0"/>
              </a:rPr>
              <a:t>					  </a:t>
            </a:r>
            <a:r>
              <a:rPr lang="en-US" sz="2000" b="1" dirty="0">
                <a:solidFill>
                  <a:srgbClr val="808000"/>
                </a:solidFill>
                <a:latin typeface="Times" pitchFamily="18" charset="0"/>
              </a:rPr>
              <a:t>Variable1</a:t>
            </a:r>
            <a:r>
              <a:rPr lang="en-US" sz="2000" b="1" dirty="0">
                <a:solidFill>
                  <a:srgbClr val="000000"/>
                </a:solidFill>
                <a:latin typeface="Times" pitchFamily="18" charset="0"/>
              </a:rPr>
              <a:t>	</a:t>
            </a:r>
            <a:r>
              <a:rPr lang="en-US" sz="2000" b="1" dirty="0">
                <a:solidFill>
                  <a:srgbClr val="800000"/>
                </a:solidFill>
                <a:latin typeface="Times" pitchFamily="18" charset="0"/>
              </a:rPr>
              <a:t>datatype [constraint]</a:t>
            </a:r>
            <a:r>
              <a:rPr lang="en-US" sz="2000" b="1" dirty="0">
                <a:solidFill>
                  <a:srgbClr val="0000FF"/>
                </a:solidFill>
                <a:latin typeface="Times" pitchFamily="18" charset="0"/>
              </a:rPr>
              <a:t>,</a:t>
            </a:r>
          </a:p>
          <a:p>
            <a:r>
              <a:rPr lang="en-US" sz="2000" b="1" dirty="0">
                <a:solidFill>
                  <a:srgbClr val="808000"/>
                </a:solidFill>
                <a:latin typeface="Times" pitchFamily="18" charset="0"/>
              </a:rPr>
              <a:t> 					  Variable2</a:t>
            </a:r>
            <a:r>
              <a:rPr lang="en-US" sz="2000" b="1" dirty="0">
                <a:solidFill>
                  <a:srgbClr val="000000"/>
                </a:solidFill>
                <a:latin typeface="Times" pitchFamily="18" charset="0"/>
              </a:rPr>
              <a:t>	</a:t>
            </a:r>
            <a:r>
              <a:rPr lang="en-US" sz="2000" b="1" dirty="0">
                <a:solidFill>
                  <a:srgbClr val="800000"/>
                </a:solidFill>
                <a:latin typeface="Times" pitchFamily="18" charset="0"/>
              </a:rPr>
              <a:t>datatype [constraint]</a:t>
            </a:r>
            <a:r>
              <a:rPr lang="en-US" sz="2000" b="1" dirty="0">
                <a:solidFill>
                  <a:srgbClr val="0000FF"/>
                </a:solidFill>
                <a:latin typeface="Times" pitchFamily="18" charset="0"/>
              </a:rPr>
              <a:t>,</a:t>
            </a:r>
          </a:p>
          <a:p>
            <a:r>
              <a:rPr lang="en-US" sz="2000" b="1" dirty="0">
                <a:solidFill>
                  <a:srgbClr val="000000"/>
                </a:solidFill>
                <a:latin typeface="Times" pitchFamily="18" charset="0"/>
              </a:rPr>
              <a:t> 					  </a:t>
            </a:r>
            <a:r>
              <a:rPr lang="en-US" sz="2000" b="1" dirty="0">
                <a:solidFill>
                  <a:srgbClr val="808000"/>
                </a:solidFill>
                <a:latin typeface="Times" pitchFamily="18" charset="0"/>
              </a:rPr>
              <a:t>Variable3</a:t>
            </a:r>
            <a:r>
              <a:rPr lang="en-US" sz="2000" b="1" dirty="0">
                <a:solidFill>
                  <a:srgbClr val="000000"/>
                </a:solidFill>
                <a:latin typeface="Times" pitchFamily="18" charset="0"/>
              </a:rPr>
              <a:t>	</a:t>
            </a:r>
            <a:r>
              <a:rPr lang="en-US" sz="2000" b="1" dirty="0">
                <a:solidFill>
                  <a:srgbClr val="800000"/>
                </a:solidFill>
                <a:latin typeface="Times" pitchFamily="18" charset="0"/>
              </a:rPr>
              <a:t>datatype [constraint]</a:t>
            </a:r>
            <a:r>
              <a:rPr lang="en-US" sz="2000" b="1" dirty="0">
                <a:solidFill>
                  <a:srgbClr val="0000FF"/>
                </a:solidFill>
                <a:latin typeface="Times" pitchFamily="18" charset="0"/>
              </a:rPr>
              <a:t>,</a:t>
            </a:r>
          </a:p>
          <a:p>
            <a:r>
              <a:rPr lang="en-US" sz="2000" b="1" dirty="0">
                <a:solidFill>
                  <a:srgbClr val="0000FF"/>
                </a:solidFill>
                <a:latin typeface="Times" pitchFamily="18" charset="0"/>
              </a:rPr>
              <a:t>							……</a:t>
            </a:r>
          </a:p>
          <a:p>
            <a:r>
              <a:rPr lang="en-US" sz="2000" b="1" dirty="0">
                <a:solidFill>
                  <a:srgbClr val="000000"/>
                </a:solidFill>
                <a:latin typeface="Times" pitchFamily="18" charset="0"/>
              </a:rPr>
              <a:t>					  </a:t>
            </a:r>
            <a:r>
              <a:rPr lang="en-US" sz="2000" b="1" dirty="0">
                <a:solidFill>
                  <a:srgbClr val="0000FF"/>
                </a:solidFill>
                <a:latin typeface="Times" pitchFamily="18" charset="0"/>
              </a:rPr>
              <a:t>);</a:t>
            </a:r>
            <a:r>
              <a:rPr lang="en-US" sz="2000" b="1" dirty="0">
                <a:solidFill>
                  <a:srgbClr val="000000"/>
                </a:solidFill>
                <a:latin typeface="Times" pitchFamily="18" charset="0"/>
              </a:rPr>
              <a:t>  </a:t>
            </a:r>
          </a:p>
        </p:txBody>
      </p:sp>
      <p:sp>
        <p:nvSpPr>
          <p:cNvPr id="10" name="Rectangle 9">
            <a:extLst>
              <a:ext uri="{FF2B5EF4-FFF2-40B4-BE49-F238E27FC236}">
                <a16:creationId xmlns:a16="http://schemas.microsoft.com/office/drawing/2014/main" id="{1877DD22-C4A9-C64C-9493-02E34E94AB69}"/>
              </a:ext>
            </a:extLst>
          </p:cNvPr>
          <p:cNvSpPr/>
          <p:nvPr/>
        </p:nvSpPr>
        <p:spPr>
          <a:xfrm>
            <a:off x="442471" y="4801716"/>
            <a:ext cx="8233985" cy="461665"/>
          </a:xfrm>
          <a:prstGeom prst="rect">
            <a:avLst/>
          </a:prstGeom>
        </p:spPr>
        <p:txBody>
          <a:bodyPr wrap="none">
            <a:spAutoFit/>
          </a:bodyPr>
          <a:lstStyle/>
          <a:p>
            <a:r>
              <a:rPr lang="en-US" b="1" dirty="0">
                <a:solidFill>
                  <a:srgbClr val="00B050"/>
                </a:solidFill>
              </a:rPr>
              <a:t>New MySQL vocabulary: “</a:t>
            </a:r>
            <a:r>
              <a:rPr lang="en-US" b="1" dirty="0">
                <a:solidFill>
                  <a:srgbClr val="C00000"/>
                </a:solidFill>
              </a:rPr>
              <a:t>create</a:t>
            </a:r>
            <a:r>
              <a:rPr lang="en-US" b="1" dirty="0">
                <a:solidFill>
                  <a:srgbClr val="00B050"/>
                </a:solidFill>
              </a:rPr>
              <a:t>”, “</a:t>
            </a:r>
            <a:r>
              <a:rPr lang="en-US" b="1" dirty="0">
                <a:solidFill>
                  <a:srgbClr val="C00000"/>
                </a:solidFill>
              </a:rPr>
              <a:t>table</a:t>
            </a:r>
            <a:r>
              <a:rPr lang="en-US" b="1" dirty="0">
                <a:solidFill>
                  <a:srgbClr val="00B050"/>
                </a:solidFill>
              </a:rPr>
              <a:t>”, “</a:t>
            </a:r>
            <a:r>
              <a:rPr lang="en-US" b="1" dirty="0" err="1">
                <a:solidFill>
                  <a:srgbClr val="C00000"/>
                </a:solidFill>
              </a:rPr>
              <a:t>int</a:t>
            </a:r>
            <a:r>
              <a:rPr lang="en-US" b="1" dirty="0">
                <a:solidFill>
                  <a:srgbClr val="00B050"/>
                </a:solidFill>
              </a:rPr>
              <a:t>”, “</a:t>
            </a:r>
            <a:r>
              <a:rPr lang="en-US" b="1" dirty="0">
                <a:solidFill>
                  <a:srgbClr val="C00000"/>
                </a:solidFill>
              </a:rPr>
              <a:t>varchar</a:t>
            </a:r>
            <a:r>
              <a:rPr lang="en-US" b="1" dirty="0">
                <a:solidFill>
                  <a:srgbClr val="00B050"/>
                </a:solidFill>
              </a:rPr>
              <a:t>”, “</a:t>
            </a:r>
            <a:r>
              <a:rPr lang="en-US" b="1" dirty="0">
                <a:solidFill>
                  <a:srgbClr val="C00000"/>
                </a:solidFill>
              </a:rPr>
              <a:t>primary key</a:t>
            </a:r>
            <a:r>
              <a:rPr lang="en-US" b="1" dirty="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297657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Drop table</a:t>
            </a:r>
          </a:p>
        </p:txBody>
      </p:sp>
      <p:sp>
        <p:nvSpPr>
          <p:cNvPr id="3" name="Content Placeholder 2"/>
          <p:cNvSpPr>
            <a:spLocks noGrp="1"/>
          </p:cNvSpPr>
          <p:nvPr>
            <p:ph idx="1"/>
          </p:nvPr>
        </p:nvSpPr>
        <p:spPr/>
        <p:txBody>
          <a:bodyPr/>
          <a:lstStyle/>
          <a:p>
            <a:r>
              <a:rPr lang="en-US" dirty="0"/>
              <a:t>Which one do you think is the correct command to remove a table?</a:t>
            </a:r>
          </a:p>
          <a:p>
            <a:pPr lvl="1"/>
            <a:r>
              <a:rPr lang="en-US" dirty="0"/>
              <a:t>a) </a:t>
            </a:r>
            <a:r>
              <a:rPr lang="en-US" dirty="0">
                <a:solidFill>
                  <a:srgbClr val="0000FF"/>
                </a:solidFill>
                <a:latin typeface="Times" pitchFamily="18" charset="0"/>
              </a:rPr>
              <a:t>Remove table</a:t>
            </a:r>
            <a:r>
              <a:rPr lang="en-US" b="0" dirty="0">
                <a:solidFill>
                  <a:srgbClr val="000000"/>
                </a:solidFill>
                <a:latin typeface="Times" pitchFamily="18" charset="0"/>
              </a:rPr>
              <a:t> </a:t>
            </a:r>
            <a:r>
              <a:rPr lang="en-US" b="0" dirty="0" err="1">
                <a:solidFill>
                  <a:srgbClr val="FF00FF"/>
                </a:solidFill>
                <a:latin typeface="Times" pitchFamily="18" charset="0"/>
              </a:rPr>
              <a:t>tableName</a:t>
            </a:r>
            <a:r>
              <a:rPr lang="en-US" b="0" dirty="0">
                <a:solidFill>
                  <a:srgbClr val="FF00FF"/>
                </a:solidFill>
                <a:latin typeface="Times" pitchFamily="18" charset="0"/>
              </a:rPr>
              <a:t>;</a:t>
            </a:r>
          </a:p>
          <a:p>
            <a:pPr lvl="1"/>
            <a:r>
              <a:rPr lang="en-US" dirty="0"/>
              <a:t>b) </a:t>
            </a:r>
            <a:r>
              <a:rPr lang="en-US" dirty="0">
                <a:solidFill>
                  <a:srgbClr val="0000FF"/>
                </a:solidFill>
                <a:latin typeface="Times" pitchFamily="18" charset="0"/>
              </a:rPr>
              <a:t>Delete table</a:t>
            </a:r>
            <a:r>
              <a:rPr lang="en-US" b="0" dirty="0">
                <a:solidFill>
                  <a:srgbClr val="000000"/>
                </a:solidFill>
                <a:latin typeface="Times" pitchFamily="18" charset="0"/>
              </a:rPr>
              <a:t> </a:t>
            </a:r>
            <a:r>
              <a:rPr lang="en-US" b="0" dirty="0" err="1">
                <a:solidFill>
                  <a:srgbClr val="FF00FF"/>
                </a:solidFill>
                <a:latin typeface="Times" pitchFamily="18" charset="0"/>
              </a:rPr>
              <a:t>tableName</a:t>
            </a:r>
            <a:r>
              <a:rPr lang="en-US" b="0" dirty="0">
                <a:solidFill>
                  <a:srgbClr val="FF00FF"/>
                </a:solidFill>
                <a:latin typeface="Times" pitchFamily="18" charset="0"/>
              </a:rPr>
              <a:t>;</a:t>
            </a:r>
          </a:p>
          <a:p>
            <a:pPr lvl="1"/>
            <a:r>
              <a:rPr lang="en-US" dirty="0"/>
              <a:t>c) </a:t>
            </a:r>
            <a:r>
              <a:rPr lang="en-US" dirty="0">
                <a:solidFill>
                  <a:srgbClr val="0000FF"/>
                </a:solidFill>
                <a:latin typeface="Times" pitchFamily="18" charset="0"/>
              </a:rPr>
              <a:t>Drop table</a:t>
            </a:r>
            <a:r>
              <a:rPr lang="en-US" b="0" dirty="0">
                <a:solidFill>
                  <a:srgbClr val="000000"/>
                </a:solidFill>
                <a:latin typeface="Times" pitchFamily="18" charset="0"/>
              </a:rPr>
              <a:t> </a:t>
            </a:r>
            <a:r>
              <a:rPr lang="en-US" b="0" dirty="0" err="1">
                <a:solidFill>
                  <a:srgbClr val="FF00FF"/>
                </a:solidFill>
                <a:latin typeface="Times" pitchFamily="18" charset="0"/>
              </a:rPr>
              <a:t>tableName</a:t>
            </a:r>
            <a:r>
              <a:rPr lang="en-US" b="0" dirty="0">
                <a:solidFill>
                  <a:srgbClr val="FF00FF"/>
                </a:solidFill>
                <a:latin typeface="Times" pitchFamily="18" charset="0"/>
              </a:rPr>
              <a:t>;</a:t>
            </a:r>
          </a:p>
          <a:p>
            <a:pPr lvl="1"/>
            <a:r>
              <a:rPr lang="en-US" dirty="0"/>
              <a:t>d) </a:t>
            </a:r>
            <a:r>
              <a:rPr lang="en-US" dirty="0">
                <a:solidFill>
                  <a:srgbClr val="0000FF"/>
                </a:solidFill>
                <a:latin typeface="Times" pitchFamily="18" charset="0"/>
              </a:rPr>
              <a:t>Drop </a:t>
            </a:r>
            <a:r>
              <a:rPr lang="en-US" b="0" dirty="0" err="1">
                <a:solidFill>
                  <a:srgbClr val="FF00FF"/>
                </a:solidFill>
                <a:latin typeface="Times" pitchFamily="18" charset="0"/>
              </a:rPr>
              <a:t>tableName</a:t>
            </a:r>
            <a:r>
              <a:rPr lang="en-US" b="0" dirty="0">
                <a:solidFill>
                  <a:srgbClr val="FF00FF"/>
                </a:solidFill>
                <a:latin typeface="Times" pitchFamily="18" charset="0"/>
              </a:rPr>
              <a:t>;</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23</a:t>
            </a:fld>
            <a:endParaRPr lang="de-DE" dirty="0"/>
          </a:p>
        </p:txBody>
      </p:sp>
      <p:sp>
        <p:nvSpPr>
          <p:cNvPr id="6" name="Rectangle 5"/>
          <p:cNvSpPr/>
          <p:nvPr/>
        </p:nvSpPr>
        <p:spPr>
          <a:xfrm>
            <a:off x="1547664" y="3577580"/>
            <a:ext cx="3509292" cy="504057"/>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p:cNvSpPr/>
          <p:nvPr/>
        </p:nvSpPr>
        <p:spPr>
          <a:xfrm>
            <a:off x="1540456" y="4153644"/>
            <a:ext cx="3509292" cy="504057"/>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p:cNvSpPr/>
          <p:nvPr/>
        </p:nvSpPr>
        <p:spPr>
          <a:xfrm>
            <a:off x="5510484" y="4062724"/>
            <a:ext cx="3655316" cy="648072"/>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dirty="0">
                <a:solidFill>
                  <a:srgbClr val="00B050"/>
                </a:solidFill>
              </a:rPr>
              <a:t>This one does not work!</a:t>
            </a:r>
          </a:p>
        </p:txBody>
      </p:sp>
      <p:cxnSp>
        <p:nvCxnSpPr>
          <p:cNvPr id="9" name="Straight Arrow Connector 8"/>
          <p:cNvCxnSpPr/>
          <p:nvPr/>
        </p:nvCxnSpPr>
        <p:spPr>
          <a:xfrm flipH="1">
            <a:off x="5056956" y="4386760"/>
            <a:ext cx="446320" cy="77391"/>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11560" y="4769274"/>
            <a:ext cx="7056784" cy="954107"/>
          </a:xfrm>
          <a:prstGeom prst="rect">
            <a:avLst/>
          </a:prstGeom>
        </p:spPr>
        <p:txBody>
          <a:bodyPr wrap="square">
            <a:spAutoFit/>
          </a:bodyPr>
          <a:lstStyle/>
          <a:p>
            <a:pPr marL="411480" lvl="1" indent="0">
              <a:buNone/>
            </a:pPr>
            <a:r>
              <a:rPr lang="en-US" altLang="zh-CN" sz="2800" b="1" dirty="0">
                <a:latin typeface="Times" pitchFamily="18" charset="0"/>
              </a:rPr>
              <a:t>Please use </a:t>
            </a:r>
            <a:r>
              <a:rPr lang="en-US" altLang="zh-CN" sz="2800" b="1" dirty="0" err="1">
                <a:latin typeface="Times" pitchFamily="18" charset="0"/>
              </a:rPr>
              <a:t>Presemo</a:t>
            </a:r>
            <a:r>
              <a:rPr lang="en-US" altLang="zh-CN" sz="2800" b="1" dirty="0">
                <a:latin typeface="Times" pitchFamily="18" charset="0"/>
              </a:rPr>
              <a:t> to provide your answer at</a:t>
            </a:r>
            <a:r>
              <a:rPr lang="fi-FI" altLang="zh-CN" sz="2800" b="1" dirty="0">
                <a:solidFill>
                  <a:srgbClr val="C00000"/>
                </a:solidFill>
                <a:latin typeface="Times" pitchFamily="18" charset="0"/>
              </a:rPr>
              <a:t>: presemo.aalto.fi/</a:t>
            </a:r>
            <a:r>
              <a:rPr lang="fi-FI" altLang="zh-CN" sz="2800" b="1" dirty="0" err="1">
                <a:solidFill>
                  <a:srgbClr val="C00000"/>
                </a:solidFill>
                <a:latin typeface="Times" pitchFamily="18" charset="0"/>
              </a:rPr>
              <a:t>drm</a:t>
            </a:r>
            <a:endParaRPr lang="en-US" altLang="zh-CN" sz="2800" b="1" dirty="0">
              <a:solidFill>
                <a:srgbClr val="C00000"/>
              </a:solidFill>
              <a:latin typeface="Times" pitchFamily="18" charset="0"/>
            </a:endParaRPr>
          </a:p>
        </p:txBody>
      </p:sp>
    </p:spTree>
    <p:extLst>
      <p:ext uri="{BB962C8B-B14F-4D97-AF65-F5344CB8AC3E}">
        <p14:creationId xmlns:p14="http://schemas.microsoft.com/office/powerpoint/2010/main" val="295392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Drop table</a:t>
            </a:r>
          </a:p>
        </p:txBody>
      </p:sp>
      <p:sp>
        <p:nvSpPr>
          <p:cNvPr id="3" name="Content Placeholder 2"/>
          <p:cNvSpPr>
            <a:spLocks noGrp="1"/>
          </p:cNvSpPr>
          <p:nvPr>
            <p:ph idx="1"/>
          </p:nvPr>
        </p:nvSpPr>
        <p:spPr/>
        <p:txBody>
          <a:bodyPr/>
          <a:lstStyle/>
          <a:p>
            <a:r>
              <a:rPr lang="en-US" b="0" dirty="0"/>
              <a:t>Command to drop a table</a:t>
            </a:r>
          </a:p>
          <a:p>
            <a:pPr lvl="1"/>
            <a:r>
              <a:rPr lang="en-US" sz="2400" dirty="0">
                <a:solidFill>
                  <a:srgbClr val="0000FF"/>
                </a:solidFill>
                <a:latin typeface="Courier New"/>
              </a:rPr>
              <a:t>drop</a:t>
            </a:r>
            <a:r>
              <a:rPr lang="en-US" sz="2400" b="0" dirty="0">
                <a:solidFill>
                  <a:srgbClr val="000000"/>
                </a:solidFill>
                <a:latin typeface="Courier New"/>
              </a:rPr>
              <a:t> </a:t>
            </a:r>
            <a:r>
              <a:rPr lang="en-US" sz="2400" dirty="0">
                <a:solidFill>
                  <a:srgbClr val="0000FF"/>
                </a:solidFill>
                <a:latin typeface="Courier New"/>
              </a:rPr>
              <a:t>table</a:t>
            </a:r>
            <a:r>
              <a:rPr lang="en-US" sz="2400" b="0" dirty="0">
                <a:solidFill>
                  <a:srgbClr val="000000"/>
                </a:solidFill>
                <a:latin typeface="Courier New"/>
              </a:rPr>
              <a:t> </a:t>
            </a:r>
            <a:r>
              <a:rPr lang="en-US" sz="2400" b="0" dirty="0">
                <a:solidFill>
                  <a:srgbClr val="FF00FF"/>
                </a:solidFill>
                <a:latin typeface="Courier New"/>
              </a:rPr>
              <a:t>TableName;</a:t>
            </a:r>
            <a:endParaRPr lang="en-US" b="0" dirty="0"/>
          </a:p>
          <a:p>
            <a:r>
              <a:rPr lang="en-US" b="0" dirty="0"/>
              <a:t>If you want drop multiple tables in one command</a:t>
            </a:r>
          </a:p>
          <a:p>
            <a:pPr lvl="1"/>
            <a:r>
              <a:rPr lang="en-US" sz="2400" dirty="0">
                <a:solidFill>
                  <a:srgbClr val="0000FF"/>
                </a:solidFill>
                <a:latin typeface="Courier New"/>
              </a:rPr>
              <a:t>drop</a:t>
            </a:r>
            <a:r>
              <a:rPr lang="en-US" sz="2400" b="0" dirty="0">
                <a:solidFill>
                  <a:srgbClr val="000000"/>
                </a:solidFill>
                <a:latin typeface="Courier New"/>
              </a:rPr>
              <a:t> </a:t>
            </a:r>
            <a:r>
              <a:rPr lang="en-US" sz="2400" dirty="0">
                <a:solidFill>
                  <a:srgbClr val="0000FF"/>
                </a:solidFill>
                <a:latin typeface="Courier New"/>
              </a:rPr>
              <a:t>table</a:t>
            </a:r>
            <a:r>
              <a:rPr lang="en-US" sz="2400" b="0" dirty="0">
                <a:solidFill>
                  <a:srgbClr val="000000"/>
                </a:solidFill>
                <a:latin typeface="Courier New"/>
              </a:rPr>
              <a:t> </a:t>
            </a:r>
            <a:r>
              <a:rPr lang="en-US" sz="2400" b="0" dirty="0">
                <a:solidFill>
                  <a:srgbClr val="FF00FF"/>
                </a:solidFill>
                <a:latin typeface="Courier New"/>
              </a:rPr>
              <a:t>TableName1, TableName2, TableName3;</a:t>
            </a:r>
            <a:endParaRPr lang="en-US" sz="2400" b="0" dirty="0"/>
          </a:p>
          <a:p>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24</a:t>
            </a:fld>
            <a:endParaRPr lang="de-DE"/>
          </a:p>
        </p:txBody>
      </p:sp>
      <p:sp>
        <p:nvSpPr>
          <p:cNvPr id="6" name="Rectangle 5"/>
          <p:cNvSpPr/>
          <p:nvPr/>
        </p:nvSpPr>
        <p:spPr>
          <a:xfrm>
            <a:off x="2987824" y="4009628"/>
            <a:ext cx="216024" cy="288032"/>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p:cNvSpPr/>
          <p:nvPr/>
        </p:nvSpPr>
        <p:spPr>
          <a:xfrm>
            <a:off x="7236296" y="3721596"/>
            <a:ext cx="126014" cy="216024"/>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2050073" y="4657700"/>
            <a:ext cx="6265794" cy="369332"/>
          </a:xfrm>
          <a:prstGeom prst="rect">
            <a:avLst/>
          </a:prstGeom>
        </p:spPr>
        <p:txBody>
          <a:bodyPr wrap="square">
            <a:spAutoFit/>
          </a:bodyPr>
          <a:lstStyle/>
          <a:p>
            <a:r>
              <a:rPr lang="en-US" b="1" dirty="0">
                <a:solidFill>
                  <a:srgbClr val="00B050"/>
                </a:solidFill>
              </a:rPr>
              <a:t>Use comma in a command to describe ‘equal’ subjects.</a:t>
            </a:r>
          </a:p>
        </p:txBody>
      </p:sp>
    </p:spTree>
    <p:extLst>
      <p:ext uri="{BB962C8B-B14F-4D97-AF65-F5344CB8AC3E}">
        <p14:creationId xmlns:p14="http://schemas.microsoft.com/office/powerpoint/2010/main" val="7750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92D050"/>
                </a:solidFill>
              </a:rPr>
              <a:t>Restrictions on table and column names</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 names cannot exceed 18 characters.</a:t>
            </a:r>
          </a:p>
          <a:p>
            <a:pPr marL="514350" indent="-514350">
              <a:buFont typeface="+mj-lt"/>
              <a:buAutoNum type="arabicPeriod"/>
            </a:pPr>
            <a:r>
              <a:rPr lang="en-US" dirty="0"/>
              <a:t>The names must start with a letter.</a:t>
            </a:r>
          </a:p>
          <a:p>
            <a:pPr marL="514350" indent="-514350">
              <a:buFont typeface="+mj-lt"/>
              <a:buAutoNum type="arabicPeriod"/>
            </a:pPr>
            <a:r>
              <a:rPr lang="en-US" dirty="0"/>
              <a:t>The names can contain letters, numbers, and underscores(_)</a:t>
            </a:r>
          </a:p>
          <a:p>
            <a:pPr marL="514350" indent="-514350">
              <a:buFont typeface="+mj-lt"/>
              <a:buAutoNum type="arabicPeriod"/>
            </a:pPr>
            <a:r>
              <a:rPr lang="en-US" dirty="0"/>
              <a:t>The names cannot contain spaces.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1039172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Tips: Don’t use reserved words as table or column name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26</a:t>
            </a:fld>
            <a:endParaRPr lang="de-DE"/>
          </a:p>
        </p:txBody>
      </p:sp>
      <p:sp>
        <p:nvSpPr>
          <p:cNvPr id="6" name="Rectangle 5"/>
          <p:cNvSpPr/>
          <p:nvPr/>
        </p:nvSpPr>
        <p:spPr>
          <a:xfrm>
            <a:off x="827584" y="4864972"/>
            <a:ext cx="7272808" cy="584775"/>
          </a:xfrm>
          <a:prstGeom prst="rect">
            <a:avLst/>
          </a:prstGeom>
        </p:spPr>
        <p:txBody>
          <a:bodyPr wrap="square">
            <a:spAutoFit/>
          </a:bodyPr>
          <a:lstStyle/>
          <a:p>
            <a:r>
              <a:rPr lang="en-US" sz="1600" dirty="0">
                <a:solidFill>
                  <a:srgbClr val="00B050"/>
                </a:solidFill>
              </a:rPr>
              <a:t>See the full list of reserved words at: http://dev.mysql.com/doc/mysqld-version-reference/en/mysqld-version-reference-reservedwords-5-7.html</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258" t="38267" r="53160" b="16071"/>
          <a:stretch/>
        </p:blipFill>
        <p:spPr bwMode="auto">
          <a:xfrm>
            <a:off x="1907704" y="1060155"/>
            <a:ext cx="4982238" cy="356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6948264" y="2673376"/>
            <a:ext cx="698037" cy="336038"/>
            <a:chOff x="5436096" y="3284984"/>
            <a:chExt cx="1512168" cy="720080"/>
          </a:xfrm>
        </p:grpSpPr>
        <p:sp>
          <p:nvSpPr>
            <p:cNvPr id="8" name="Oval 7"/>
            <p:cNvSpPr/>
            <p:nvPr/>
          </p:nvSpPr>
          <p:spPr>
            <a:xfrm>
              <a:off x="5796136" y="3284984"/>
              <a:ext cx="720080" cy="7200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Oval 8"/>
            <p:cNvSpPr/>
            <p:nvPr/>
          </p:nvSpPr>
          <p:spPr>
            <a:xfrm>
              <a:off x="5436096" y="3284984"/>
              <a:ext cx="1512168" cy="72008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5940152" y="3429000"/>
              <a:ext cx="432048" cy="43204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035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Tips</a:t>
            </a:r>
          </a:p>
        </p:txBody>
      </p:sp>
      <p:sp>
        <p:nvSpPr>
          <p:cNvPr id="3" name="Content Placeholder 2"/>
          <p:cNvSpPr>
            <a:spLocks noGrp="1"/>
          </p:cNvSpPr>
          <p:nvPr>
            <p:ph idx="1"/>
          </p:nvPr>
        </p:nvSpPr>
        <p:spPr/>
        <p:txBody>
          <a:bodyPr/>
          <a:lstStyle/>
          <a:p>
            <a:r>
              <a:rPr lang="en-US" dirty="0"/>
              <a:t>‘Date’ and ‘Year’ are often used in different data files as variables names, but they are reserved words in MySQL.</a:t>
            </a:r>
          </a:p>
          <a:p>
            <a:r>
              <a:rPr lang="en-US" dirty="0"/>
              <a:t>Handling reserved words by </a:t>
            </a:r>
            <a:r>
              <a:rPr lang="en-US" dirty="0" err="1"/>
              <a:t>HeidiSQL</a:t>
            </a:r>
            <a:r>
              <a:rPr lang="en-US" dirty="0"/>
              <a:t>.</a:t>
            </a:r>
          </a:p>
          <a:p>
            <a:pPr marL="0" indent="0">
              <a:buNone/>
            </a:pPr>
            <a:r>
              <a:rPr lang="en-US" dirty="0"/>
              <a:t>	</a:t>
            </a:r>
            <a:endParaRPr lang="en-US" dirty="0">
              <a:solidFill>
                <a:srgbClr val="C00000"/>
              </a:solidFill>
            </a:endParaRP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36895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Section 6: Data types</a:t>
            </a:r>
          </a:p>
        </p:txBody>
      </p:sp>
      <p:sp>
        <p:nvSpPr>
          <p:cNvPr id="3" name="Content Placeholder 2"/>
          <p:cNvSpPr>
            <a:spLocks noGrp="1"/>
          </p:cNvSpPr>
          <p:nvPr>
            <p:ph idx="1"/>
          </p:nvPr>
        </p:nvSpPr>
        <p:spPr/>
        <p:txBody>
          <a:bodyPr/>
          <a:lstStyle/>
          <a:p>
            <a:r>
              <a:rPr lang="en-US" dirty="0"/>
              <a:t>Consistency</a:t>
            </a:r>
          </a:p>
          <a:p>
            <a:r>
              <a:rPr lang="en-US" dirty="0"/>
              <a:t>Validation</a:t>
            </a:r>
          </a:p>
          <a:p>
            <a:r>
              <a:rPr lang="en-US" dirty="0"/>
              <a:t>Compactness</a:t>
            </a:r>
          </a:p>
          <a:p>
            <a:r>
              <a:rPr lang="en-US" dirty="0"/>
              <a:t>Performance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28</a:t>
            </a:fld>
            <a:endParaRPr lang="de-DE"/>
          </a:p>
        </p:txBody>
      </p:sp>
      <p:sp>
        <p:nvSpPr>
          <p:cNvPr id="6" name="Rectangle 5"/>
          <p:cNvSpPr/>
          <p:nvPr/>
        </p:nvSpPr>
        <p:spPr>
          <a:xfrm>
            <a:off x="251520" y="3827486"/>
            <a:ext cx="8892480" cy="1554272"/>
          </a:xfrm>
          <a:prstGeom prst="rect">
            <a:avLst/>
          </a:prstGeom>
        </p:spPr>
        <p:txBody>
          <a:bodyPr wrap="square">
            <a:spAutoFit/>
          </a:bodyPr>
          <a:lstStyle/>
          <a:p>
            <a:r>
              <a:rPr lang="en-US" sz="1900" b="1" dirty="0">
                <a:solidFill>
                  <a:srgbClr val="0000FF"/>
                </a:solidFill>
                <a:latin typeface="Courier New"/>
              </a:rPr>
              <a:t>create</a:t>
            </a:r>
            <a:r>
              <a:rPr lang="en-US" sz="1900" b="1" dirty="0">
                <a:solidFill>
                  <a:srgbClr val="000000"/>
                </a:solidFill>
                <a:latin typeface="Courier New"/>
              </a:rPr>
              <a:t> </a:t>
            </a:r>
            <a:r>
              <a:rPr lang="en-US" sz="1900" b="1" dirty="0">
                <a:solidFill>
                  <a:srgbClr val="0000FF"/>
                </a:solidFill>
                <a:latin typeface="Courier New"/>
              </a:rPr>
              <a:t>table</a:t>
            </a:r>
            <a:r>
              <a:rPr lang="en-US" sz="1900" b="1" dirty="0">
                <a:solidFill>
                  <a:srgbClr val="000000"/>
                </a:solidFill>
                <a:latin typeface="Courier New"/>
              </a:rPr>
              <a:t> </a:t>
            </a:r>
            <a:r>
              <a:rPr lang="en-US" sz="1900" b="1" dirty="0" err="1">
                <a:solidFill>
                  <a:srgbClr val="FF00FF"/>
                </a:solidFill>
                <a:latin typeface="Courier New"/>
              </a:rPr>
              <a:t>TableName</a:t>
            </a:r>
            <a:r>
              <a:rPr lang="en-US" sz="1900" b="1" dirty="0">
                <a:solidFill>
                  <a:srgbClr val="FF00FF"/>
                </a:solidFill>
                <a:latin typeface="Courier New"/>
              </a:rPr>
              <a:t> </a:t>
            </a:r>
            <a:r>
              <a:rPr lang="en-US" sz="1900" b="1" dirty="0">
                <a:solidFill>
                  <a:srgbClr val="0000FF"/>
                </a:solidFill>
                <a:latin typeface="Courier New"/>
              </a:rPr>
              <a:t>(</a:t>
            </a:r>
            <a:r>
              <a:rPr lang="en-US" sz="1900" b="1" dirty="0">
                <a:solidFill>
                  <a:srgbClr val="808000"/>
                </a:solidFill>
                <a:latin typeface="Courier New"/>
              </a:rPr>
              <a:t>Variable1</a:t>
            </a:r>
            <a:r>
              <a:rPr lang="en-US" sz="1900" b="1" dirty="0">
                <a:solidFill>
                  <a:srgbClr val="000000"/>
                </a:solidFill>
                <a:latin typeface="Courier New"/>
              </a:rPr>
              <a:t>	</a:t>
            </a:r>
            <a:r>
              <a:rPr lang="en-US" sz="1900" b="1" dirty="0">
                <a:solidFill>
                  <a:srgbClr val="800000"/>
                </a:solidFill>
                <a:latin typeface="Courier New"/>
              </a:rPr>
              <a:t>datatype [constraint]</a:t>
            </a:r>
            <a:r>
              <a:rPr lang="en-US" sz="1900" b="1" dirty="0">
                <a:solidFill>
                  <a:srgbClr val="0000FF"/>
                </a:solidFill>
                <a:latin typeface="Courier New"/>
              </a:rPr>
              <a:t>,</a:t>
            </a:r>
          </a:p>
          <a:p>
            <a:r>
              <a:rPr lang="en-US" sz="1900" b="1" dirty="0">
                <a:solidFill>
                  <a:srgbClr val="808000"/>
                </a:solidFill>
                <a:latin typeface="Courier New"/>
              </a:rPr>
              <a:t> 							  Variable2</a:t>
            </a:r>
            <a:r>
              <a:rPr lang="en-US" sz="1900" b="1" dirty="0">
                <a:solidFill>
                  <a:srgbClr val="000000"/>
                </a:solidFill>
                <a:latin typeface="Courier New"/>
              </a:rPr>
              <a:t>	</a:t>
            </a:r>
            <a:r>
              <a:rPr lang="en-US" sz="1900" b="1" dirty="0">
                <a:solidFill>
                  <a:srgbClr val="800000"/>
                </a:solidFill>
                <a:latin typeface="Courier New"/>
              </a:rPr>
              <a:t>datatype [constraint]</a:t>
            </a:r>
            <a:r>
              <a:rPr lang="en-US" sz="1900" b="1" dirty="0">
                <a:solidFill>
                  <a:srgbClr val="0000FF"/>
                </a:solidFill>
                <a:latin typeface="Courier New"/>
              </a:rPr>
              <a:t>,</a:t>
            </a:r>
          </a:p>
          <a:p>
            <a:r>
              <a:rPr lang="en-US" sz="1900" b="1" dirty="0">
                <a:solidFill>
                  <a:srgbClr val="000000"/>
                </a:solidFill>
                <a:latin typeface="Courier New"/>
              </a:rPr>
              <a:t> 							  </a:t>
            </a:r>
            <a:r>
              <a:rPr lang="en-US" sz="1900" b="1" dirty="0">
                <a:solidFill>
                  <a:srgbClr val="808000"/>
                </a:solidFill>
                <a:latin typeface="Courier New"/>
              </a:rPr>
              <a:t>Variable3</a:t>
            </a:r>
            <a:r>
              <a:rPr lang="en-US" sz="1900" b="1" dirty="0">
                <a:solidFill>
                  <a:srgbClr val="000000"/>
                </a:solidFill>
                <a:latin typeface="Courier New"/>
              </a:rPr>
              <a:t>	</a:t>
            </a:r>
            <a:r>
              <a:rPr lang="en-US" sz="1900" b="1" dirty="0">
                <a:solidFill>
                  <a:srgbClr val="800000"/>
                </a:solidFill>
                <a:latin typeface="Courier New"/>
              </a:rPr>
              <a:t>datatype [constraint]</a:t>
            </a:r>
            <a:r>
              <a:rPr lang="en-US" sz="1900" b="1" dirty="0">
                <a:solidFill>
                  <a:srgbClr val="0000FF"/>
                </a:solidFill>
                <a:latin typeface="Courier New"/>
              </a:rPr>
              <a:t>,</a:t>
            </a:r>
          </a:p>
          <a:p>
            <a:r>
              <a:rPr lang="en-US" sz="1900" b="1" dirty="0">
                <a:solidFill>
                  <a:srgbClr val="0000FF"/>
                </a:solidFill>
                <a:latin typeface="Courier New"/>
              </a:rPr>
              <a:t>							  ……</a:t>
            </a:r>
          </a:p>
          <a:p>
            <a:r>
              <a:rPr lang="en-US" sz="1900" b="1" dirty="0">
                <a:solidFill>
                  <a:srgbClr val="000000"/>
                </a:solidFill>
                <a:latin typeface="Courier New"/>
              </a:rPr>
              <a:t>							  </a:t>
            </a:r>
            <a:r>
              <a:rPr lang="en-US" sz="1900" b="1" dirty="0">
                <a:solidFill>
                  <a:srgbClr val="0000FF"/>
                </a:solidFill>
                <a:latin typeface="Courier New"/>
              </a:rPr>
              <a:t>);</a:t>
            </a:r>
            <a:r>
              <a:rPr lang="en-US" sz="1900" b="1" dirty="0">
                <a:solidFill>
                  <a:srgbClr val="000000"/>
                </a:solidFill>
                <a:latin typeface="Courier New"/>
              </a:rPr>
              <a:t>  </a:t>
            </a:r>
          </a:p>
        </p:txBody>
      </p:sp>
      <p:sp>
        <p:nvSpPr>
          <p:cNvPr id="7" name="Rectangle 6"/>
          <p:cNvSpPr/>
          <p:nvPr/>
        </p:nvSpPr>
        <p:spPr>
          <a:xfrm>
            <a:off x="5364088" y="3833993"/>
            <a:ext cx="1224136" cy="912009"/>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6255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MySQL data types</a:t>
            </a:r>
          </a:p>
        </p:txBody>
      </p:sp>
      <p:sp>
        <p:nvSpPr>
          <p:cNvPr id="3" name="Content Placeholder 2"/>
          <p:cNvSpPr>
            <a:spLocks noGrp="1"/>
          </p:cNvSpPr>
          <p:nvPr>
            <p:ph idx="1"/>
          </p:nvPr>
        </p:nvSpPr>
        <p:spPr/>
        <p:txBody>
          <a:bodyPr/>
          <a:lstStyle/>
          <a:p>
            <a:r>
              <a:rPr lang="en-US" dirty="0"/>
              <a:t>Numeric Types</a:t>
            </a:r>
          </a:p>
          <a:p>
            <a:r>
              <a:rPr lang="en-US" dirty="0"/>
              <a:t>Date and Time Types</a:t>
            </a:r>
          </a:p>
          <a:p>
            <a:r>
              <a:rPr lang="en-US" dirty="0"/>
              <a:t>String Types</a:t>
            </a:r>
          </a:p>
          <a:p>
            <a:r>
              <a:rPr lang="en-US" dirty="0"/>
              <a:t>Spatial Data Types (</a:t>
            </a:r>
            <a:r>
              <a:rPr lang="en-US" dirty="0">
                <a:solidFill>
                  <a:srgbClr val="C00000"/>
                </a:solidFill>
              </a:rPr>
              <a:t>Not covered in the course</a:t>
            </a:r>
            <a:r>
              <a:rPr lang="en-US" dirty="0"/>
              <a:t>)</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91817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Big assignment is available now </a:t>
            </a:r>
          </a:p>
        </p:txBody>
      </p:sp>
      <p:sp>
        <p:nvSpPr>
          <p:cNvPr id="3" name="Content Placeholder 2"/>
          <p:cNvSpPr>
            <a:spLocks noGrp="1"/>
          </p:cNvSpPr>
          <p:nvPr>
            <p:ph idx="1"/>
          </p:nvPr>
        </p:nvSpPr>
        <p:spPr/>
        <p:txBody>
          <a:bodyPr/>
          <a:lstStyle/>
          <a:p>
            <a:r>
              <a:rPr lang="en-US" sz="2800" dirty="0"/>
              <a:t>Deadline</a:t>
            </a:r>
            <a:r>
              <a:rPr lang="en-US" sz="2800" b="0" dirty="0"/>
              <a:t>: November 12, 2022. You have one month time to work on the assignment after the last lecture of the course.</a:t>
            </a:r>
          </a:p>
          <a:p>
            <a:r>
              <a:rPr lang="en-US" sz="2800" dirty="0"/>
              <a:t>Please do not share your code or copy others' code</a:t>
            </a:r>
            <a:r>
              <a:rPr lang="en-US" sz="2800" b="0" dirty="0"/>
              <a:t>. Cheating (such as copying) on assignments will lead to course failure.</a:t>
            </a:r>
          </a:p>
          <a:p>
            <a:r>
              <a:rPr lang="en-US" sz="2800" dirty="0"/>
              <a:t>Evaluation scheme </a:t>
            </a:r>
            <a:r>
              <a:rPr lang="en-US" sz="2800" b="0" dirty="0"/>
              <a:t>is available at slides of the first lecture.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289006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Numeric types</a:t>
            </a:r>
          </a:p>
        </p:txBody>
      </p:sp>
      <p:sp>
        <p:nvSpPr>
          <p:cNvPr id="3" name="Content Placeholder 2"/>
          <p:cNvSpPr>
            <a:spLocks noGrp="1"/>
          </p:cNvSpPr>
          <p:nvPr>
            <p:ph idx="1"/>
          </p:nvPr>
        </p:nvSpPr>
        <p:spPr/>
        <p:txBody>
          <a:bodyPr/>
          <a:lstStyle/>
          <a:p>
            <a:r>
              <a:rPr lang="en-US" dirty="0"/>
              <a:t>Integer types (Exact value)</a:t>
            </a:r>
          </a:p>
          <a:p>
            <a:pPr lvl="1"/>
            <a:r>
              <a:rPr lang="en-US" dirty="0"/>
              <a:t>E.g. </a:t>
            </a:r>
            <a:r>
              <a:rPr lang="en-US" dirty="0" err="1">
                <a:solidFill>
                  <a:srgbClr val="FF0000"/>
                </a:solidFill>
              </a:rPr>
              <a:t>Int</a:t>
            </a:r>
            <a:endParaRPr lang="en-US" dirty="0">
              <a:solidFill>
                <a:srgbClr val="FF0000"/>
              </a:solidFill>
            </a:endParaRPr>
          </a:p>
          <a:p>
            <a:r>
              <a:rPr lang="en-US" dirty="0"/>
              <a:t>Fix-point types (Exact value)</a:t>
            </a:r>
          </a:p>
          <a:p>
            <a:pPr lvl="1"/>
            <a:r>
              <a:rPr lang="en-US" dirty="0">
                <a:solidFill>
                  <a:srgbClr val="FF0000"/>
                </a:solidFill>
              </a:rPr>
              <a:t>Decimal</a:t>
            </a:r>
          </a:p>
          <a:p>
            <a:r>
              <a:rPr lang="en-US" dirty="0"/>
              <a:t>Floating-point (Approximate value)</a:t>
            </a:r>
          </a:p>
          <a:p>
            <a:pPr lvl="1"/>
            <a:r>
              <a:rPr lang="en-US" dirty="0"/>
              <a:t>E.g. </a:t>
            </a:r>
            <a:r>
              <a:rPr lang="en-US" dirty="0">
                <a:solidFill>
                  <a:srgbClr val="FF0000"/>
                </a:solidFill>
              </a:rPr>
              <a:t>Float</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3978929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92D050"/>
                </a:solidFill>
                <a:ea typeface="宋体" pitchFamily="2" charset="-122"/>
              </a:rPr>
              <a:t>Unsigned vs. signed</a:t>
            </a:r>
            <a:endParaRPr lang="en-US" dirty="0">
              <a:solidFill>
                <a:srgbClr val="92D050"/>
              </a:solidFill>
            </a:endParaRPr>
          </a:p>
        </p:txBody>
      </p:sp>
      <p:sp>
        <p:nvSpPr>
          <p:cNvPr id="3" name="Content Placeholder 2"/>
          <p:cNvSpPr>
            <a:spLocks noGrp="1"/>
          </p:cNvSpPr>
          <p:nvPr>
            <p:ph idx="1"/>
          </p:nvPr>
        </p:nvSpPr>
        <p:spPr>
          <a:noFill/>
        </p:spPr>
        <p:txBody>
          <a:bodyPr/>
          <a:lstStyle/>
          <a:p>
            <a:pPr marL="0" indent="0">
              <a:buNone/>
            </a:pPr>
            <a:r>
              <a:rPr lang="en-US" sz="2800" dirty="0">
                <a:solidFill>
                  <a:srgbClr val="0000FF"/>
                </a:solidFill>
              </a:rPr>
              <a:t>Create</a:t>
            </a:r>
            <a:r>
              <a:rPr lang="en-US" sz="2800" b="0" dirty="0">
                <a:solidFill>
                  <a:srgbClr val="000000"/>
                </a:solidFill>
              </a:rPr>
              <a:t> </a:t>
            </a:r>
            <a:r>
              <a:rPr lang="en-US" sz="2800" dirty="0">
                <a:solidFill>
                  <a:srgbClr val="0000FF"/>
                </a:solidFill>
              </a:rPr>
              <a:t>Table</a:t>
            </a:r>
            <a:r>
              <a:rPr lang="en-US" sz="2800" b="0" dirty="0">
                <a:solidFill>
                  <a:srgbClr val="000000"/>
                </a:solidFill>
              </a:rPr>
              <a:t> </a:t>
            </a:r>
            <a:r>
              <a:rPr lang="en-US" sz="2800" b="0" dirty="0">
                <a:solidFill>
                  <a:srgbClr val="808000"/>
                </a:solidFill>
              </a:rPr>
              <a:t>xx</a:t>
            </a:r>
            <a:r>
              <a:rPr lang="en-US" sz="2800" b="0" dirty="0">
                <a:solidFill>
                  <a:srgbClr val="000000"/>
                </a:solidFill>
              </a:rPr>
              <a:t> </a:t>
            </a:r>
            <a:r>
              <a:rPr lang="en-US" sz="2800" b="0" dirty="0">
                <a:solidFill>
                  <a:srgbClr val="0000FF"/>
                </a:solidFill>
              </a:rPr>
              <a:t>(</a:t>
            </a:r>
          </a:p>
          <a:p>
            <a:pPr marL="0" indent="0">
              <a:buNone/>
            </a:pPr>
            <a:r>
              <a:rPr lang="en-US" sz="2800" b="0" dirty="0">
                <a:solidFill>
                  <a:srgbClr val="808000"/>
                </a:solidFill>
              </a:rPr>
              <a:t>		variable1 </a:t>
            </a:r>
            <a:r>
              <a:rPr lang="en-US" sz="2800" dirty="0">
                <a:solidFill>
                  <a:srgbClr val="800000"/>
                </a:solidFill>
              </a:rPr>
              <a:t>INT</a:t>
            </a:r>
            <a:r>
              <a:rPr lang="en-US" sz="2800" b="0" dirty="0">
                <a:solidFill>
                  <a:srgbClr val="000000"/>
                </a:solidFill>
              </a:rPr>
              <a:t> </a:t>
            </a:r>
            <a:r>
              <a:rPr lang="en-US" sz="2800" dirty="0">
                <a:solidFill>
                  <a:srgbClr val="800000"/>
                </a:solidFill>
              </a:rPr>
              <a:t>UNSIGNED,</a:t>
            </a:r>
          </a:p>
          <a:p>
            <a:pPr marL="0" indent="0">
              <a:buNone/>
            </a:pPr>
            <a:r>
              <a:rPr lang="en-US" sz="2800" b="0" dirty="0">
                <a:solidFill>
                  <a:srgbClr val="800000"/>
                </a:solidFill>
              </a:rPr>
              <a:t>		</a:t>
            </a:r>
            <a:r>
              <a:rPr lang="en-US" sz="2800" b="0" dirty="0">
                <a:solidFill>
                  <a:srgbClr val="808000"/>
                </a:solidFill>
              </a:rPr>
              <a:t>variable2 </a:t>
            </a:r>
            <a:r>
              <a:rPr lang="en-US" sz="2800" dirty="0">
                <a:solidFill>
                  <a:srgbClr val="800000"/>
                </a:solidFill>
              </a:rPr>
              <a:t>INT</a:t>
            </a:r>
            <a:r>
              <a:rPr lang="en-US" sz="2800" b="0" dirty="0">
                <a:solidFill>
                  <a:srgbClr val="0000FF"/>
                </a:solidFill>
              </a:rPr>
              <a:t>);</a:t>
            </a:r>
          </a:p>
          <a:p>
            <a:endParaRPr lang="en-US" sz="28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31</a:t>
            </a:fld>
            <a:endParaRPr lang="de-DE"/>
          </a:p>
        </p:txBody>
      </p:sp>
      <p:sp>
        <p:nvSpPr>
          <p:cNvPr id="6" name="Rectangle 5"/>
          <p:cNvSpPr/>
          <p:nvPr/>
        </p:nvSpPr>
        <p:spPr>
          <a:xfrm>
            <a:off x="551318" y="4650977"/>
            <a:ext cx="5361404" cy="369332"/>
          </a:xfrm>
          <a:prstGeom prst="rect">
            <a:avLst/>
          </a:prstGeom>
        </p:spPr>
        <p:txBody>
          <a:bodyPr wrap="none">
            <a:spAutoFit/>
          </a:bodyPr>
          <a:lstStyle/>
          <a:p>
            <a:r>
              <a:rPr lang="en-US" altLang="zh-CN" b="1" dirty="0">
                <a:solidFill>
                  <a:srgbClr val="00B050"/>
                </a:solidFill>
              </a:rPr>
              <a:t>New MySQL vocabulary: “</a:t>
            </a:r>
            <a:r>
              <a:rPr lang="en-US" altLang="zh-CN" b="1" dirty="0">
                <a:solidFill>
                  <a:srgbClr val="C00000"/>
                </a:solidFill>
              </a:rPr>
              <a:t>signed</a:t>
            </a:r>
            <a:r>
              <a:rPr lang="en-US" altLang="zh-CN" b="1" dirty="0">
                <a:solidFill>
                  <a:srgbClr val="00B050"/>
                </a:solidFill>
              </a:rPr>
              <a:t>”, “</a:t>
            </a:r>
            <a:r>
              <a:rPr lang="en-US" altLang="zh-CN" b="1" dirty="0" err="1">
                <a:solidFill>
                  <a:srgbClr val="C00000"/>
                </a:solidFill>
              </a:rPr>
              <a:t>unsignd</a:t>
            </a:r>
            <a:r>
              <a:rPr lang="en-US" altLang="zh-CN" b="1" dirty="0">
                <a:solidFill>
                  <a:srgbClr val="00B050"/>
                </a:solidFill>
              </a:rPr>
              <a:t>”. </a:t>
            </a:r>
            <a:endParaRPr lang="en-US" dirty="0"/>
          </a:p>
        </p:txBody>
      </p:sp>
    </p:spTree>
    <p:extLst>
      <p:ext uri="{BB962C8B-B14F-4D97-AF65-F5344CB8AC3E}">
        <p14:creationId xmlns:p14="http://schemas.microsoft.com/office/powerpoint/2010/main" val="4240290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Numeric types: Integer Types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32</a:t>
            </a:fld>
            <a:endParaRPr lang="de-DE"/>
          </a:p>
        </p:txBody>
      </p:sp>
      <p:graphicFrame>
        <p:nvGraphicFramePr>
          <p:cNvPr id="6" name="Group 4"/>
          <p:cNvGraphicFramePr>
            <a:graphicFrameLocks/>
          </p:cNvGraphicFramePr>
          <p:nvPr>
            <p:extLst>
              <p:ext uri="{D42A27DB-BD31-4B8C-83A1-F6EECF244321}">
                <p14:modId xmlns:p14="http://schemas.microsoft.com/office/powerpoint/2010/main" val="4018645160"/>
              </p:ext>
            </p:extLst>
          </p:nvPr>
        </p:nvGraphicFramePr>
        <p:xfrm>
          <a:off x="467543" y="1561356"/>
          <a:ext cx="8352929" cy="3084332"/>
        </p:xfrm>
        <a:graphic>
          <a:graphicData uri="http://schemas.openxmlformats.org/drawingml/2006/table">
            <a:tbl>
              <a:tblPr/>
              <a:tblGrid>
                <a:gridCol w="1368153">
                  <a:extLst>
                    <a:ext uri="{9D8B030D-6E8A-4147-A177-3AD203B41FA5}">
                      <a16:colId xmlns:a16="http://schemas.microsoft.com/office/drawing/2014/main" val="20000"/>
                    </a:ext>
                  </a:extLst>
                </a:gridCol>
                <a:gridCol w="1440797">
                  <a:extLst>
                    <a:ext uri="{9D8B030D-6E8A-4147-A177-3AD203B41FA5}">
                      <a16:colId xmlns:a16="http://schemas.microsoft.com/office/drawing/2014/main" val="20001"/>
                    </a:ext>
                  </a:extLst>
                </a:gridCol>
                <a:gridCol w="2587190">
                  <a:extLst>
                    <a:ext uri="{9D8B030D-6E8A-4147-A177-3AD203B41FA5}">
                      <a16:colId xmlns:a16="http://schemas.microsoft.com/office/drawing/2014/main" val="20002"/>
                    </a:ext>
                  </a:extLst>
                </a:gridCol>
                <a:gridCol w="2956789">
                  <a:extLst>
                    <a:ext uri="{9D8B030D-6E8A-4147-A177-3AD203B41FA5}">
                      <a16:colId xmlns:a16="http://schemas.microsoft.com/office/drawing/2014/main" val="20003"/>
                    </a:ext>
                  </a:extLst>
                </a:gridCol>
              </a:tblGrid>
              <a:tr h="655843">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Type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Storage (Bytes)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Value range (Unsigned)</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fi-FI"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Value </a:t>
                      </a:r>
                      <a:r>
                        <a:rPr kumimoji="0" lang="fi-FI" altLang="zh-CN" sz="1600" b="1" i="0" u="none" strike="noStrike" cap="none" normalizeH="0" baseline="0" noProof="0" dirty="0" err="1">
                          <a:ln>
                            <a:noFill/>
                          </a:ln>
                          <a:solidFill>
                            <a:schemeClr val="tx1"/>
                          </a:solidFill>
                          <a:effectLst/>
                          <a:latin typeface="Times New Roman" pitchFamily="18" charset="0"/>
                          <a:ea typeface="宋体" pitchFamily="2" charset="-122"/>
                          <a:cs typeface="Times New Roman" pitchFamily="18" charset="0"/>
                        </a:rPr>
                        <a:t>range</a:t>
                      </a:r>
                      <a:r>
                        <a:rPr kumimoji="0" lang="fi-FI"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 (</a:t>
                      </a:r>
                      <a:r>
                        <a:rPr kumimoji="0" lang="fi-FI" altLang="zh-CN" sz="1600" b="1" i="0" u="none" strike="noStrike" cap="none" normalizeH="0" baseline="0" noProof="0" dirty="0" err="1">
                          <a:ln>
                            <a:noFill/>
                          </a:ln>
                          <a:solidFill>
                            <a:schemeClr val="tx1"/>
                          </a:solidFill>
                          <a:effectLst/>
                          <a:latin typeface="Times New Roman" pitchFamily="18" charset="0"/>
                          <a:ea typeface="宋体" pitchFamily="2" charset="-122"/>
                          <a:cs typeface="Times New Roman" pitchFamily="18" charset="0"/>
                        </a:rPr>
                        <a:t>Signed</a:t>
                      </a:r>
                      <a:r>
                        <a:rPr kumimoji="0" lang="fi-FI"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44061">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TINYINT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255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-128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127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42262">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SMALLINT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65,535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-32,768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32,767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44061">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MEDIUMINT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16,777,215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-8,388,608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8,388,607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2262">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4,294,967,295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-2,147,483,648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2,147,483,647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55843">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BIGINT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18446744073709551615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-9223372036854775808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9223372036854775807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Rectangle 2"/>
          <p:cNvSpPr/>
          <p:nvPr/>
        </p:nvSpPr>
        <p:spPr>
          <a:xfrm>
            <a:off x="5191584" y="4742649"/>
            <a:ext cx="3696461" cy="461665"/>
          </a:xfrm>
          <a:prstGeom prst="rect">
            <a:avLst/>
          </a:prstGeom>
        </p:spPr>
        <p:txBody>
          <a:bodyPr wrap="none">
            <a:spAutoFit/>
          </a:bodyPr>
          <a:lstStyle/>
          <a:p>
            <a:r>
              <a:rPr lang="en-US" sz="2400" dirty="0">
                <a:solidFill>
                  <a:srgbClr val="C00000"/>
                </a:solidFill>
                <a:latin typeface="Times" pitchFamily="18" charset="0"/>
                <a:ea typeface="Tahoma" panose="020B0604030504040204" pitchFamily="34" charset="0"/>
                <a:cs typeface="Tahoma" panose="020B0604030504040204" pitchFamily="34" charset="0"/>
              </a:rPr>
              <a:t>‘Signed’ is a default setting. </a:t>
            </a:r>
          </a:p>
        </p:txBody>
      </p:sp>
    </p:spTree>
    <p:extLst>
      <p:ext uri="{BB962C8B-B14F-4D97-AF65-F5344CB8AC3E}">
        <p14:creationId xmlns:p14="http://schemas.microsoft.com/office/powerpoint/2010/main" val="869181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Questions (1)</a:t>
            </a:r>
          </a:p>
        </p:txBody>
      </p:sp>
      <p:sp>
        <p:nvSpPr>
          <p:cNvPr id="3" name="Content Placeholder 2"/>
          <p:cNvSpPr>
            <a:spLocks noGrp="1"/>
          </p:cNvSpPr>
          <p:nvPr>
            <p:ph idx="1"/>
          </p:nvPr>
        </p:nvSpPr>
        <p:spPr>
          <a:xfrm>
            <a:off x="464552" y="1273324"/>
            <a:ext cx="8229600" cy="3644636"/>
          </a:xfrm>
        </p:spPr>
        <p:txBody>
          <a:bodyPr/>
          <a:lstStyle/>
          <a:p>
            <a:r>
              <a:rPr lang="en-US" sz="2800" b="0" dirty="0"/>
              <a:t>Which numeric type is good for a variable representing the number of dates in a month (e.g., the number of working days), or the number of </a:t>
            </a:r>
            <a:r>
              <a:rPr lang="en-US" altLang="zh-CN" sz="2800" b="0" dirty="0"/>
              <a:t>the dates </a:t>
            </a:r>
            <a:r>
              <a:rPr lang="en-US" sz="2800" b="0" dirty="0"/>
              <a:t>of a year?</a:t>
            </a:r>
          </a:p>
          <a:p>
            <a:endParaRPr lang="en-US" sz="28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33</a:t>
            </a:fld>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587" y="3505572"/>
            <a:ext cx="5400600" cy="200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95264" y="2618588"/>
            <a:ext cx="4267130" cy="830997"/>
          </a:xfrm>
          <a:prstGeom prst="rect">
            <a:avLst/>
          </a:prstGeom>
        </p:spPr>
        <p:txBody>
          <a:bodyPr wrap="none">
            <a:spAutoFit/>
          </a:bodyPr>
          <a:lstStyle/>
          <a:p>
            <a:r>
              <a:rPr lang="en-US" sz="2400" dirty="0" err="1">
                <a:solidFill>
                  <a:srgbClr val="C00000"/>
                </a:solidFill>
                <a:latin typeface="Times" pitchFamily="18" charset="0"/>
              </a:rPr>
              <a:t>TinyINT</a:t>
            </a:r>
            <a:r>
              <a:rPr lang="en-US" sz="2400" dirty="0">
                <a:solidFill>
                  <a:srgbClr val="C00000"/>
                </a:solidFill>
                <a:latin typeface="Times" pitchFamily="18" charset="0"/>
              </a:rPr>
              <a:t> for the dates of a month</a:t>
            </a:r>
          </a:p>
          <a:p>
            <a:r>
              <a:rPr lang="en-US" sz="2400" dirty="0" err="1">
                <a:solidFill>
                  <a:srgbClr val="C00000"/>
                </a:solidFill>
                <a:latin typeface="Times" pitchFamily="18" charset="0"/>
              </a:rPr>
              <a:t>SmallINT</a:t>
            </a:r>
            <a:r>
              <a:rPr lang="en-US" sz="2400" dirty="0">
                <a:solidFill>
                  <a:srgbClr val="C00000"/>
                </a:solidFill>
                <a:latin typeface="Times" pitchFamily="18" charset="0"/>
              </a:rPr>
              <a:t> for the dates of a year</a:t>
            </a:r>
            <a:endParaRPr lang="en-US" sz="1600" dirty="0">
              <a:solidFill>
                <a:srgbClr val="C00000"/>
              </a:solidFill>
              <a:latin typeface="Times" pitchFamily="18" charset="0"/>
            </a:endParaRPr>
          </a:p>
        </p:txBody>
      </p:sp>
    </p:spTree>
    <p:extLst>
      <p:ext uri="{BB962C8B-B14F-4D97-AF65-F5344CB8AC3E}">
        <p14:creationId xmlns:p14="http://schemas.microsoft.com/office/powerpoint/2010/main" val="121969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Questions (2)</a:t>
            </a:r>
          </a:p>
        </p:txBody>
      </p:sp>
      <p:sp>
        <p:nvSpPr>
          <p:cNvPr id="3" name="Content Placeholder 2"/>
          <p:cNvSpPr>
            <a:spLocks noGrp="1"/>
          </p:cNvSpPr>
          <p:nvPr>
            <p:ph idx="1"/>
          </p:nvPr>
        </p:nvSpPr>
        <p:spPr>
          <a:xfrm>
            <a:off x="457200" y="1341487"/>
            <a:ext cx="8229600" cy="3644636"/>
          </a:xfrm>
        </p:spPr>
        <p:txBody>
          <a:bodyPr/>
          <a:lstStyle/>
          <a:p>
            <a:r>
              <a:rPr lang="en-US" dirty="0"/>
              <a:t>Do you think it makes sense to set up the type of “Annual Salary” for individual employees to be ‘</a:t>
            </a:r>
            <a:r>
              <a:rPr lang="en-US" dirty="0" err="1"/>
              <a:t>smallint</a:t>
            </a:r>
            <a:r>
              <a:rPr lang="en-US" dirty="0"/>
              <a:t>’? </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34</a:t>
            </a:fld>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619243631"/>
              </p:ext>
            </p:extLst>
          </p:nvPr>
        </p:nvGraphicFramePr>
        <p:xfrm>
          <a:off x="429835" y="3163805"/>
          <a:ext cx="8352929" cy="1542166"/>
        </p:xfrm>
        <a:graphic>
          <a:graphicData uri="http://schemas.openxmlformats.org/drawingml/2006/table">
            <a:tbl>
              <a:tblPr/>
              <a:tblGrid>
                <a:gridCol w="1368153">
                  <a:extLst>
                    <a:ext uri="{9D8B030D-6E8A-4147-A177-3AD203B41FA5}">
                      <a16:colId xmlns:a16="http://schemas.microsoft.com/office/drawing/2014/main" val="20000"/>
                    </a:ext>
                  </a:extLst>
                </a:gridCol>
                <a:gridCol w="1440797">
                  <a:extLst>
                    <a:ext uri="{9D8B030D-6E8A-4147-A177-3AD203B41FA5}">
                      <a16:colId xmlns:a16="http://schemas.microsoft.com/office/drawing/2014/main" val="20001"/>
                    </a:ext>
                  </a:extLst>
                </a:gridCol>
                <a:gridCol w="2587190">
                  <a:extLst>
                    <a:ext uri="{9D8B030D-6E8A-4147-A177-3AD203B41FA5}">
                      <a16:colId xmlns:a16="http://schemas.microsoft.com/office/drawing/2014/main" val="20002"/>
                    </a:ext>
                  </a:extLst>
                </a:gridCol>
                <a:gridCol w="2956789">
                  <a:extLst>
                    <a:ext uri="{9D8B030D-6E8A-4147-A177-3AD203B41FA5}">
                      <a16:colId xmlns:a16="http://schemas.microsoft.com/office/drawing/2014/main" val="20003"/>
                    </a:ext>
                  </a:extLst>
                </a:gridCol>
              </a:tblGrid>
              <a:tr h="655843">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Type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Storage (Bytes)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Value range (Unsigned)</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fi-FI"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Value </a:t>
                      </a:r>
                      <a:r>
                        <a:rPr kumimoji="0" lang="fi-FI" altLang="zh-CN" sz="1600" b="1" i="0" u="none" strike="noStrike" cap="none" normalizeH="0" baseline="0" noProof="0" dirty="0" err="1">
                          <a:ln>
                            <a:noFill/>
                          </a:ln>
                          <a:solidFill>
                            <a:schemeClr val="tx1"/>
                          </a:solidFill>
                          <a:effectLst/>
                          <a:latin typeface="Times New Roman" pitchFamily="18" charset="0"/>
                          <a:ea typeface="宋体" pitchFamily="2" charset="-122"/>
                          <a:cs typeface="Times New Roman" pitchFamily="18" charset="0"/>
                        </a:rPr>
                        <a:t>range</a:t>
                      </a:r>
                      <a:r>
                        <a:rPr kumimoji="0" lang="fi-FI"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 (</a:t>
                      </a:r>
                      <a:r>
                        <a:rPr kumimoji="0" lang="fi-FI" altLang="zh-CN" sz="1600" b="1" i="0" u="none" strike="noStrike" cap="none" normalizeH="0" baseline="0" noProof="0" dirty="0" err="1">
                          <a:ln>
                            <a:noFill/>
                          </a:ln>
                          <a:solidFill>
                            <a:schemeClr val="tx1"/>
                          </a:solidFill>
                          <a:effectLst/>
                          <a:latin typeface="Times New Roman" pitchFamily="18" charset="0"/>
                          <a:ea typeface="宋体" pitchFamily="2" charset="-122"/>
                          <a:cs typeface="Times New Roman" pitchFamily="18" charset="0"/>
                        </a:rPr>
                        <a:t>Signed</a:t>
                      </a:r>
                      <a:r>
                        <a:rPr kumimoji="0" lang="fi-FI" altLang="zh-CN"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42262">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SMALLINT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65535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-32768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32767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44061">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MEDIUMINT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16777215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228600" rtl="0" eaLnBrk="0" latinLnBrk="0" hangingPunct="0">
                        <a:buClr>
                          <a:srgbClr val="000000"/>
                        </a:buClr>
                        <a:defRPr sz="2000" b="1" kern="1200">
                          <a:solidFill>
                            <a:schemeClr val="tx1"/>
                          </a:solidFill>
                          <a:latin typeface="Arial" pitchFamily="34" charset="0"/>
                        </a:defRPr>
                      </a:lvl1pPr>
                      <a:lvl2pPr marL="801688" algn="l" defTabSz="228600" rtl="0" eaLnBrk="0" latinLnBrk="0" hangingPunct="0">
                        <a:defRPr sz="2000" b="1" kern="1200">
                          <a:solidFill>
                            <a:schemeClr val="tx1"/>
                          </a:solidFill>
                          <a:latin typeface="Arial" pitchFamily="34" charset="0"/>
                        </a:defRPr>
                      </a:lvl2pPr>
                      <a:lvl3pPr marL="2208213" indent="-342900" algn="l" defTabSz="228600" rtl="0" eaLnBrk="0" latinLnBrk="0" hangingPunct="0">
                        <a:defRPr sz="1800" b="1" kern="1200">
                          <a:solidFill>
                            <a:schemeClr val="tx1"/>
                          </a:solidFill>
                          <a:latin typeface="Arial" pitchFamily="34" charset="0"/>
                        </a:defRPr>
                      </a:lvl3pPr>
                      <a:lvl4pPr marL="2387600" indent="228600" algn="l" defTabSz="228600" rtl="0" eaLnBrk="0" latinLnBrk="0" hangingPunct="0">
                        <a:buClr>
                          <a:srgbClr val="000000"/>
                        </a:buClr>
                        <a:defRPr sz="1800" b="1" kern="1200">
                          <a:solidFill>
                            <a:srgbClr val="FF0000"/>
                          </a:solidFill>
                          <a:latin typeface="Arial" pitchFamily="34" charset="0"/>
                        </a:defRPr>
                      </a:lvl4pPr>
                      <a:lvl5pPr marL="2795588" indent="571500" algn="l" defTabSz="228600" rtl="0" eaLnBrk="0" latinLnBrk="0" hangingPunct="0">
                        <a:buClr>
                          <a:srgbClr val="000000"/>
                        </a:buClr>
                        <a:defRPr sz="1800" b="1" kern="1200">
                          <a:solidFill>
                            <a:schemeClr val="tx1"/>
                          </a:solidFill>
                          <a:latin typeface="Arial" pitchFamily="34" charset="0"/>
                        </a:defRPr>
                      </a:lvl5pPr>
                      <a:lvl6pPr marL="32527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6pPr>
                      <a:lvl7pPr marL="37099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7pPr>
                      <a:lvl8pPr marL="41671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8pPr>
                      <a:lvl9pPr marL="4624388" indent="571500" algn="l" defTabSz="228600" rtl="0" eaLnBrk="0" fontAlgn="base" latinLnBrk="0" hangingPunct="0">
                        <a:spcBef>
                          <a:spcPct val="20000"/>
                        </a:spcBef>
                        <a:spcAft>
                          <a:spcPct val="0"/>
                        </a:spcAft>
                        <a:buClr>
                          <a:srgbClr val="000000"/>
                        </a:buClr>
                        <a:buFont typeface="Arial" pitchFamily="34" charset="0"/>
                        <a:defRPr sz="1800" b="1" kern="1200">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-8388608</a:t>
                      </a:r>
                      <a:r>
                        <a:rPr kumimoji="0" lang="zh-CN" altLang="en-US"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noProof="0" dirty="0">
                          <a:ln>
                            <a:noFill/>
                          </a:ln>
                          <a:solidFill>
                            <a:schemeClr val="tx1"/>
                          </a:solidFill>
                          <a:effectLst/>
                          <a:latin typeface="Times New Roman" pitchFamily="18" charset="0"/>
                          <a:ea typeface="宋体" pitchFamily="2" charset="-122"/>
                          <a:cs typeface="Times New Roman" pitchFamily="18" charset="0"/>
                        </a:rPr>
                        <a:t>8388607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6"/>
          <p:cNvSpPr/>
          <p:nvPr/>
        </p:nvSpPr>
        <p:spPr>
          <a:xfrm>
            <a:off x="6012160" y="2361418"/>
            <a:ext cx="800219" cy="646331"/>
          </a:xfrm>
          <a:prstGeom prst="rect">
            <a:avLst/>
          </a:prstGeom>
        </p:spPr>
        <p:txBody>
          <a:bodyPr wrap="none">
            <a:spAutoFit/>
          </a:bodyPr>
          <a:lstStyle/>
          <a:p>
            <a:r>
              <a:rPr lang="en-US" sz="3600" b="1" dirty="0">
                <a:solidFill>
                  <a:srgbClr val="C00000"/>
                </a:solidFill>
              </a:rPr>
              <a:t>No</a:t>
            </a:r>
          </a:p>
        </p:txBody>
      </p:sp>
    </p:spTree>
    <p:extLst>
      <p:ext uri="{BB962C8B-B14F-4D97-AF65-F5344CB8AC3E}">
        <p14:creationId xmlns:p14="http://schemas.microsoft.com/office/powerpoint/2010/main" val="62049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0500"/>
            <a:ext cx="8435280" cy="3644636"/>
          </a:xfrm>
        </p:spPr>
        <p:txBody>
          <a:bodyPr/>
          <a:lstStyle/>
          <a:p>
            <a:r>
              <a:rPr lang="en-US" dirty="0">
                <a:hlinkClick r:id="rId3"/>
              </a:rPr>
              <a:t>Does field size affect query time?</a:t>
            </a:r>
            <a:endParaRPr lang="en-US" dirty="0"/>
          </a:p>
          <a:p>
            <a:endParaRPr lang="en-US" dirty="0"/>
          </a:p>
          <a:p>
            <a:endParaRPr lang="en-US" dirty="0"/>
          </a:p>
          <a:p>
            <a:r>
              <a:rPr lang="en-US" dirty="0"/>
              <a:t>Do we need to have precisely-sized variables? </a:t>
            </a:r>
          </a:p>
          <a:p>
            <a:pPr marL="0" indent="0">
              <a:buNone/>
            </a:pPr>
            <a:r>
              <a:rPr lang="en-US" dirty="0"/>
              <a:t>		</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35</a:t>
            </a:fld>
            <a:endParaRPr lang="de-DE" dirty="0"/>
          </a:p>
        </p:txBody>
      </p:sp>
      <p:sp>
        <p:nvSpPr>
          <p:cNvPr id="6" name="Rectangle 5"/>
          <p:cNvSpPr/>
          <p:nvPr/>
        </p:nvSpPr>
        <p:spPr>
          <a:xfrm>
            <a:off x="1907704" y="2281436"/>
            <a:ext cx="4629344" cy="584775"/>
          </a:xfrm>
          <a:prstGeom prst="rect">
            <a:avLst/>
          </a:prstGeom>
        </p:spPr>
        <p:txBody>
          <a:bodyPr wrap="none">
            <a:spAutoFit/>
          </a:bodyPr>
          <a:lstStyle/>
          <a:p>
            <a:pPr marL="0" indent="0">
              <a:buNone/>
            </a:pPr>
            <a:r>
              <a:rPr lang="en-US" sz="3200" b="1" dirty="0">
                <a:solidFill>
                  <a:srgbClr val="C00000"/>
                </a:solidFill>
                <a:latin typeface="Times" pitchFamily="18" charset="0"/>
              </a:rPr>
              <a:t>- The short answer is yes!</a:t>
            </a:r>
          </a:p>
        </p:txBody>
      </p:sp>
      <p:sp>
        <p:nvSpPr>
          <p:cNvPr id="7" name="Rectangle 6"/>
          <p:cNvSpPr/>
          <p:nvPr/>
        </p:nvSpPr>
        <p:spPr>
          <a:xfrm>
            <a:off x="2123729" y="4153644"/>
            <a:ext cx="4384728" cy="584775"/>
          </a:xfrm>
          <a:prstGeom prst="rect">
            <a:avLst/>
          </a:prstGeom>
        </p:spPr>
        <p:txBody>
          <a:bodyPr wrap="square">
            <a:spAutoFit/>
          </a:bodyPr>
          <a:lstStyle/>
          <a:p>
            <a:pPr marL="0" indent="0">
              <a:buNone/>
            </a:pPr>
            <a:r>
              <a:rPr lang="en-US" sz="3200" b="1" dirty="0">
                <a:solidFill>
                  <a:srgbClr val="C00000"/>
                </a:solidFill>
                <a:latin typeface="Times" pitchFamily="18" charset="0"/>
              </a:rPr>
              <a:t>- It depends on context!</a:t>
            </a:r>
          </a:p>
        </p:txBody>
      </p:sp>
      <p:pic>
        <p:nvPicPr>
          <p:cNvPr id="9" name="Graphic 8" descr="Thought">
            <a:extLst>
              <a:ext uri="{FF2B5EF4-FFF2-40B4-BE49-F238E27FC236}">
                <a16:creationId xmlns:a16="http://schemas.microsoft.com/office/drawing/2014/main" id="{08709281-B848-5240-AE9D-A099BEC03C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8989" y="410186"/>
            <a:ext cx="1537467" cy="1537467"/>
          </a:xfrm>
          <a:prstGeom prst="rect">
            <a:avLst/>
          </a:prstGeom>
        </p:spPr>
      </p:pic>
    </p:spTree>
    <p:extLst>
      <p:ext uri="{BB962C8B-B14F-4D97-AF65-F5344CB8AC3E}">
        <p14:creationId xmlns:p14="http://schemas.microsoft.com/office/powerpoint/2010/main" val="15180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Numeric types: Exact Value</a:t>
            </a:r>
          </a:p>
        </p:txBody>
      </p:sp>
      <p:sp>
        <p:nvSpPr>
          <p:cNvPr id="3" name="Content Placeholder 2"/>
          <p:cNvSpPr>
            <a:spLocks noGrp="1"/>
          </p:cNvSpPr>
          <p:nvPr>
            <p:ph idx="1"/>
          </p:nvPr>
        </p:nvSpPr>
        <p:spPr/>
        <p:txBody>
          <a:bodyPr/>
          <a:lstStyle/>
          <a:p>
            <a:r>
              <a:rPr lang="en-US" b="0" dirty="0"/>
              <a:t>The</a:t>
            </a:r>
            <a:r>
              <a:rPr lang="en-US" dirty="0"/>
              <a:t> </a:t>
            </a:r>
            <a:r>
              <a:rPr lang="en-US" dirty="0">
                <a:solidFill>
                  <a:srgbClr val="C00000"/>
                </a:solidFill>
              </a:rPr>
              <a:t>“Decimal (M, D)”</a:t>
            </a:r>
            <a:r>
              <a:rPr lang="en-US" dirty="0"/>
              <a:t> </a:t>
            </a:r>
            <a:r>
              <a:rPr lang="en-US" b="0" dirty="0"/>
              <a:t>stores exact numeric data values</a:t>
            </a:r>
            <a:r>
              <a:rPr lang="en-US" dirty="0"/>
              <a:t>.</a:t>
            </a:r>
          </a:p>
          <a:p>
            <a:r>
              <a:rPr lang="en-US" dirty="0">
                <a:solidFill>
                  <a:srgbClr val="C00000"/>
                </a:solidFill>
              </a:rPr>
              <a:t>M</a:t>
            </a:r>
            <a:r>
              <a:rPr lang="en-US" dirty="0"/>
              <a:t> </a:t>
            </a:r>
            <a:r>
              <a:rPr lang="en-US" b="0" dirty="0"/>
              <a:t>is the maximum number of digits. </a:t>
            </a:r>
            <a:r>
              <a:rPr lang="en-US" altLang="zh-CN" b="0" dirty="0"/>
              <a:t>It has a range of 1 to 65. </a:t>
            </a:r>
          </a:p>
          <a:p>
            <a:r>
              <a:rPr lang="en-US" dirty="0">
                <a:solidFill>
                  <a:srgbClr val="C00000"/>
                </a:solidFill>
              </a:rPr>
              <a:t>D</a:t>
            </a:r>
            <a:r>
              <a:rPr lang="en-US" dirty="0"/>
              <a:t> </a:t>
            </a:r>
            <a:r>
              <a:rPr lang="en-US" b="0" dirty="0"/>
              <a:t>is the number of digits to </a:t>
            </a:r>
            <a:r>
              <a:rPr lang="en-US" b="0" dirty="0">
                <a:solidFill>
                  <a:srgbClr val="0070C0"/>
                </a:solidFill>
              </a:rPr>
              <a:t>the right of the decimal point</a:t>
            </a:r>
            <a:r>
              <a:rPr lang="en-US" b="0" dirty="0"/>
              <a:t> (the scale). It has a range of 0 to 30 and must be no larger than M.</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36</a:t>
            </a:fld>
            <a:endParaRPr lang="de-DE" dirty="0"/>
          </a:p>
        </p:txBody>
      </p:sp>
    </p:spTree>
    <p:extLst>
      <p:ext uri="{BB962C8B-B14F-4D97-AF65-F5344CB8AC3E}">
        <p14:creationId xmlns:p14="http://schemas.microsoft.com/office/powerpoint/2010/main" val="465676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solidFill>
                  <a:srgbClr val="92D050"/>
                </a:solidFill>
              </a:rPr>
              <a:t>For instance:</a:t>
            </a:r>
            <a:endParaRPr lang="zh-CN" altLang="en-US" dirty="0">
              <a:solidFill>
                <a:srgbClr val="92D050"/>
              </a:solidFill>
            </a:endParaRPr>
          </a:p>
        </p:txBody>
      </p:sp>
      <p:sp>
        <p:nvSpPr>
          <p:cNvPr id="3" name="Content Placeholder 2"/>
          <p:cNvSpPr>
            <a:spLocks noGrp="1"/>
          </p:cNvSpPr>
          <p:nvPr>
            <p:ph idx="1"/>
          </p:nvPr>
        </p:nvSpPr>
        <p:spPr/>
        <p:txBody>
          <a:bodyPr/>
          <a:lstStyle/>
          <a:p>
            <a:r>
              <a:rPr lang="en-US" altLang="zh-CN" dirty="0">
                <a:solidFill>
                  <a:srgbClr val="C00000"/>
                </a:solidFill>
              </a:rPr>
              <a:t>Decimal(5,2) </a:t>
            </a:r>
            <a:r>
              <a:rPr lang="en-US" altLang="zh-CN" b="0" dirty="0"/>
              <a:t>stores any value with five digits and two decimals, so values that can be stored in the column range from </a:t>
            </a:r>
            <a:r>
              <a:rPr lang="en-US" altLang="zh-CN" dirty="0"/>
              <a:t>-999.99 to 999.99. </a:t>
            </a:r>
          </a:p>
          <a:p>
            <a:r>
              <a:rPr lang="en-US" altLang="zh-CN" dirty="0">
                <a:solidFill>
                  <a:srgbClr val="C00000"/>
                </a:solidFill>
              </a:rPr>
              <a:t>Decimal(5,2) = Dec(5,2)</a:t>
            </a:r>
            <a:endParaRPr lang="en-US" altLang="zh-CN" dirty="0"/>
          </a:p>
          <a:p>
            <a:endParaRPr lang="zh-CN" alt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436529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MySQL Grammar -- Insert</a:t>
            </a:r>
          </a:p>
        </p:txBody>
      </p:sp>
      <p:sp>
        <p:nvSpPr>
          <p:cNvPr id="3" name="Content Placeholder 2"/>
          <p:cNvSpPr>
            <a:spLocks noGrp="1"/>
          </p:cNvSpPr>
          <p:nvPr>
            <p:ph idx="1"/>
          </p:nvPr>
        </p:nvSpPr>
        <p:spPr/>
        <p:txBody>
          <a:bodyPr/>
          <a:lstStyle/>
          <a:p>
            <a:r>
              <a:rPr lang="en-US" dirty="0">
                <a:solidFill>
                  <a:srgbClr val="0000FF"/>
                </a:solidFill>
                <a:latin typeface="Times" pitchFamily="18" charset="0"/>
              </a:rPr>
              <a:t>Insert</a:t>
            </a:r>
            <a:r>
              <a:rPr lang="en-US" dirty="0">
                <a:solidFill>
                  <a:srgbClr val="000000"/>
                </a:solidFill>
                <a:latin typeface="Times" pitchFamily="18" charset="0"/>
              </a:rPr>
              <a:t> </a:t>
            </a:r>
            <a:r>
              <a:rPr lang="en-US" dirty="0">
                <a:solidFill>
                  <a:srgbClr val="0000FF"/>
                </a:solidFill>
                <a:latin typeface="Times" pitchFamily="18" charset="0"/>
              </a:rPr>
              <a:t>Into</a:t>
            </a:r>
            <a:r>
              <a:rPr lang="en-US" dirty="0">
                <a:solidFill>
                  <a:srgbClr val="000000"/>
                </a:solidFill>
                <a:latin typeface="Times" pitchFamily="18" charset="0"/>
              </a:rPr>
              <a:t> </a:t>
            </a:r>
            <a:r>
              <a:rPr lang="en-US" dirty="0" err="1">
                <a:solidFill>
                  <a:srgbClr val="808000"/>
                </a:solidFill>
                <a:latin typeface="Times" pitchFamily="18" charset="0"/>
              </a:rPr>
              <a:t>table_name</a:t>
            </a:r>
            <a:r>
              <a:rPr lang="en-US" dirty="0">
                <a:solidFill>
                  <a:srgbClr val="000000"/>
                </a:solidFill>
                <a:latin typeface="Times" pitchFamily="18" charset="0"/>
              </a:rPr>
              <a:t> </a:t>
            </a:r>
          </a:p>
          <a:p>
            <a:pPr marL="0" indent="0">
              <a:buNone/>
            </a:pPr>
            <a:r>
              <a:rPr lang="en-US" dirty="0">
                <a:solidFill>
                  <a:srgbClr val="000000"/>
                </a:solidFill>
                <a:latin typeface="Times" pitchFamily="18" charset="0"/>
              </a:rPr>
              <a:t>	</a:t>
            </a:r>
            <a:r>
              <a:rPr lang="en-US" dirty="0">
                <a:solidFill>
                  <a:srgbClr val="0000FF"/>
                </a:solidFill>
                <a:latin typeface="Times" pitchFamily="18" charset="0"/>
              </a:rPr>
              <a:t>(</a:t>
            </a:r>
            <a:r>
              <a:rPr lang="en-US" dirty="0">
                <a:solidFill>
                  <a:srgbClr val="808000"/>
                </a:solidFill>
                <a:latin typeface="Times" pitchFamily="18" charset="0"/>
              </a:rPr>
              <a:t>column1</a:t>
            </a:r>
            <a:r>
              <a:rPr lang="en-US" dirty="0">
                <a:solidFill>
                  <a:srgbClr val="0000FF"/>
                </a:solidFill>
                <a:latin typeface="Times" pitchFamily="18" charset="0"/>
              </a:rPr>
              <a:t>,</a:t>
            </a:r>
            <a:r>
              <a:rPr lang="en-US" dirty="0">
                <a:solidFill>
                  <a:srgbClr val="000000"/>
                </a:solidFill>
                <a:latin typeface="Times" pitchFamily="18" charset="0"/>
              </a:rPr>
              <a:t> </a:t>
            </a:r>
            <a:r>
              <a:rPr lang="en-US" dirty="0">
                <a:solidFill>
                  <a:srgbClr val="808000"/>
                </a:solidFill>
                <a:latin typeface="Times" pitchFamily="18" charset="0"/>
              </a:rPr>
              <a:t>column2</a:t>
            </a:r>
            <a:r>
              <a:rPr lang="en-US" dirty="0">
                <a:solidFill>
                  <a:srgbClr val="0000FF"/>
                </a:solidFill>
                <a:latin typeface="Times" pitchFamily="18" charset="0"/>
              </a:rPr>
              <a:t>,</a:t>
            </a:r>
            <a:r>
              <a:rPr lang="en-US" dirty="0">
                <a:solidFill>
                  <a:srgbClr val="000000"/>
                </a:solidFill>
                <a:latin typeface="Times" pitchFamily="18" charset="0"/>
              </a:rPr>
              <a:t> </a:t>
            </a:r>
            <a:r>
              <a:rPr lang="en-US" dirty="0">
                <a:solidFill>
                  <a:srgbClr val="808000"/>
                </a:solidFill>
                <a:latin typeface="Times" pitchFamily="18" charset="0"/>
              </a:rPr>
              <a:t>column3</a:t>
            </a:r>
            <a:r>
              <a:rPr lang="en-US" dirty="0">
                <a:solidFill>
                  <a:srgbClr val="0000FF"/>
                </a:solidFill>
                <a:latin typeface="Times" pitchFamily="18" charset="0"/>
              </a:rPr>
              <a:t>,...)</a:t>
            </a:r>
            <a:endParaRPr lang="en-US" dirty="0">
              <a:solidFill>
                <a:srgbClr val="C00000"/>
              </a:solidFill>
              <a:latin typeface="Times" pitchFamily="18" charset="0"/>
            </a:endParaRPr>
          </a:p>
          <a:p>
            <a:pPr marL="0" indent="0">
              <a:buNone/>
            </a:pPr>
            <a:r>
              <a:rPr lang="en-US" dirty="0">
                <a:solidFill>
                  <a:srgbClr val="0000FF"/>
                </a:solidFill>
                <a:latin typeface="Times" pitchFamily="18" charset="0"/>
              </a:rPr>
              <a:t>	Values</a:t>
            </a:r>
            <a:r>
              <a:rPr lang="en-US" dirty="0">
                <a:solidFill>
                  <a:srgbClr val="000000"/>
                </a:solidFill>
                <a:latin typeface="Times" pitchFamily="18" charset="0"/>
              </a:rPr>
              <a:t> </a:t>
            </a:r>
            <a:r>
              <a:rPr lang="en-US" dirty="0">
                <a:solidFill>
                  <a:srgbClr val="0000FF"/>
                </a:solidFill>
                <a:latin typeface="Times" pitchFamily="18" charset="0"/>
              </a:rPr>
              <a:t>(</a:t>
            </a:r>
            <a:r>
              <a:rPr lang="en-US" dirty="0">
                <a:solidFill>
                  <a:srgbClr val="808000"/>
                </a:solidFill>
                <a:latin typeface="Times" pitchFamily="18" charset="0"/>
              </a:rPr>
              <a:t>value1</a:t>
            </a:r>
            <a:r>
              <a:rPr lang="en-US" dirty="0">
                <a:solidFill>
                  <a:srgbClr val="0000FF"/>
                </a:solidFill>
                <a:latin typeface="Times" pitchFamily="18" charset="0"/>
              </a:rPr>
              <a:t>,</a:t>
            </a:r>
            <a:r>
              <a:rPr lang="en-US" dirty="0">
                <a:solidFill>
                  <a:srgbClr val="000000"/>
                </a:solidFill>
                <a:latin typeface="Times" pitchFamily="18" charset="0"/>
              </a:rPr>
              <a:t> </a:t>
            </a:r>
            <a:r>
              <a:rPr lang="en-US" dirty="0">
                <a:solidFill>
                  <a:srgbClr val="808000"/>
                </a:solidFill>
                <a:latin typeface="Times" pitchFamily="18" charset="0"/>
              </a:rPr>
              <a:t>value2</a:t>
            </a:r>
            <a:r>
              <a:rPr lang="en-US" dirty="0">
                <a:solidFill>
                  <a:srgbClr val="0000FF"/>
                </a:solidFill>
                <a:latin typeface="Times" pitchFamily="18" charset="0"/>
              </a:rPr>
              <a:t>,</a:t>
            </a:r>
            <a:r>
              <a:rPr lang="en-US" dirty="0">
                <a:solidFill>
                  <a:srgbClr val="000000"/>
                </a:solidFill>
                <a:latin typeface="Times" pitchFamily="18" charset="0"/>
              </a:rPr>
              <a:t> </a:t>
            </a:r>
            <a:r>
              <a:rPr lang="en-US" dirty="0">
                <a:solidFill>
                  <a:srgbClr val="808000"/>
                </a:solidFill>
                <a:latin typeface="Times" pitchFamily="18" charset="0"/>
              </a:rPr>
              <a:t>value3</a:t>
            </a:r>
            <a:r>
              <a:rPr lang="en-US" dirty="0">
                <a:solidFill>
                  <a:srgbClr val="0000FF"/>
                </a:solidFill>
                <a:latin typeface="Times" pitchFamily="18" charset="0"/>
              </a:rPr>
              <a:t>,...)</a:t>
            </a:r>
            <a:r>
              <a:rPr lang="en-US" dirty="0">
                <a:solidFill>
                  <a:srgbClr val="000000"/>
                </a:solidFill>
                <a:latin typeface="Times" pitchFamily="18" charset="0"/>
              </a:rPr>
              <a:t> </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38</a:t>
            </a:fld>
            <a:endParaRPr lang="de-DE"/>
          </a:p>
        </p:txBody>
      </p:sp>
      <p:sp>
        <p:nvSpPr>
          <p:cNvPr id="6" name="Oval 5"/>
          <p:cNvSpPr/>
          <p:nvPr/>
        </p:nvSpPr>
        <p:spPr>
          <a:xfrm>
            <a:off x="6487752" y="3442849"/>
            <a:ext cx="2664296" cy="1572245"/>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600" dirty="0">
                <a:solidFill>
                  <a:srgbClr val="C00000"/>
                </a:solidFill>
              </a:rPr>
              <a:t>Specifying which columns you want to insert values</a:t>
            </a:r>
          </a:p>
        </p:txBody>
      </p:sp>
      <p:cxnSp>
        <p:nvCxnSpPr>
          <p:cNvPr id="7" name="Straight Arrow Connector 6"/>
          <p:cNvCxnSpPr/>
          <p:nvPr/>
        </p:nvCxnSpPr>
        <p:spPr>
          <a:xfrm flipH="1" flipV="1">
            <a:off x="6523765" y="2627014"/>
            <a:ext cx="568515" cy="815835"/>
          </a:xfrm>
          <a:prstGeom prst="straightConnector1">
            <a:avLst/>
          </a:prstGeom>
          <a:ln w="7620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95050" y="2105980"/>
            <a:ext cx="6264696" cy="501806"/>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956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Example</a:t>
            </a:r>
          </a:p>
        </p:txBody>
      </p:sp>
      <p:sp>
        <p:nvSpPr>
          <p:cNvPr id="3" name="Content Placeholder 2"/>
          <p:cNvSpPr>
            <a:spLocks noGrp="1"/>
          </p:cNvSpPr>
          <p:nvPr>
            <p:ph idx="1"/>
          </p:nvPr>
        </p:nvSpPr>
        <p:spPr/>
        <p:txBody>
          <a:bodyPr/>
          <a:lstStyle/>
          <a:p>
            <a:r>
              <a:rPr lang="en-US" sz="2000" dirty="0">
                <a:solidFill>
                  <a:srgbClr val="0000FF"/>
                </a:solidFill>
                <a:latin typeface="Courier New"/>
              </a:rPr>
              <a:t>CREATE</a:t>
            </a:r>
            <a:r>
              <a:rPr lang="en-US" sz="2000" dirty="0">
                <a:solidFill>
                  <a:srgbClr val="000000"/>
                </a:solidFill>
                <a:latin typeface="Courier New"/>
              </a:rPr>
              <a:t> </a:t>
            </a:r>
            <a:r>
              <a:rPr lang="en-US" sz="2000" dirty="0">
                <a:solidFill>
                  <a:srgbClr val="0000FF"/>
                </a:solidFill>
                <a:latin typeface="Courier New"/>
              </a:rPr>
              <a:t>TABLE</a:t>
            </a:r>
            <a:r>
              <a:rPr lang="en-US" sz="2000" dirty="0">
                <a:solidFill>
                  <a:srgbClr val="000000"/>
                </a:solidFill>
                <a:latin typeface="Courier New"/>
              </a:rPr>
              <a:t> </a:t>
            </a:r>
            <a:r>
              <a:rPr lang="en-US" sz="2000" dirty="0">
                <a:solidFill>
                  <a:srgbClr val="000080"/>
                </a:solidFill>
                <a:latin typeface="Courier New"/>
              </a:rPr>
              <a:t>IF</a:t>
            </a:r>
            <a:r>
              <a:rPr lang="en-US" sz="2000" dirty="0">
                <a:solidFill>
                  <a:srgbClr val="000000"/>
                </a:solidFill>
                <a:latin typeface="Courier New"/>
              </a:rPr>
              <a:t> </a:t>
            </a:r>
            <a:r>
              <a:rPr lang="en-US" sz="2000" dirty="0">
                <a:solidFill>
                  <a:srgbClr val="0000FF"/>
                </a:solidFill>
                <a:latin typeface="Courier New"/>
              </a:rPr>
              <a:t>NOT</a:t>
            </a:r>
            <a:r>
              <a:rPr lang="en-US" sz="2000" dirty="0">
                <a:solidFill>
                  <a:srgbClr val="000000"/>
                </a:solidFill>
                <a:latin typeface="Courier New"/>
              </a:rPr>
              <a:t> </a:t>
            </a:r>
            <a:r>
              <a:rPr lang="en-US" sz="2000" dirty="0">
                <a:solidFill>
                  <a:srgbClr val="0000FF"/>
                </a:solidFill>
                <a:latin typeface="Courier New"/>
              </a:rPr>
              <a:t>EXISTS</a:t>
            </a:r>
            <a:r>
              <a:rPr lang="en-US" sz="2000" dirty="0">
                <a:solidFill>
                  <a:srgbClr val="000000"/>
                </a:solidFill>
                <a:latin typeface="Courier New"/>
              </a:rPr>
              <a:t> </a:t>
            </a:r>
            <a:r>
              <a:rPr lang="en-US" sz="2000" dirty="0">
                <a:solidFill>
                  <a:srgbClr val="808000"/>
                </a:solidFill>
                <a:latin typeface="Courier New"/>
              </a:rPr>
              <a:t>`</a:t>
            </a:r>
            <a:r>
              <a:rPr lang="en-US" sz="2000" dirty="0" err="1">
                <a:solidFill>
                  <a:srgbClr val="808000"/>
                </a:solidFill>
                <a:latin typeface="Courier New"/>
              </a:rPr>
              <a:t>decimal_test</a:t>
            </a:r>
            <a:r>
              <a:rPr lang="en-US" sz="2000" dirty="0">
                <a:solidFill>
                  <a:srgbClr val="808000"/>
                </a:solidFill>
                <a:latin typeface="Courier New"/>
              </a:rPr>
              <a:t>`</a:t>
            </a:r>
            <a:r>
              <a:rPr lang="en-US" sz="2000" dirty="0">
                <a:solidFill>
                  <a:srgbClr val="0000FF"/>
                </a:solidFill>
                <a:latin typeface="Courier New"/>
              </a:rPr>
              <a:t>(</a:t>
            </a:r>
            <a:r>
              <a:rPr lang="en-US" sz="2000" dirty="0">
                <a:solidFill>
                  <a:srgbClr val="808000"/>
                </a:solidFill>
                <a:latin typeface="Courier New"/>
              </a:rPr>
              <a:t>salary</a:t>
            </a:r>
            <a:r>
              <a:rPr lang="en-US" sz="2000" dirty="0">
                <a:solidFill>
                  <a:srgbClr val="000000"/>
                </a:solidFill>
                <a:latin typeface="Courier New"/>
              </a:rPr>
              <a:t> </a:t>
            </a:r>
            <a:r>
              <a:rPr lang="en-US" sz="2000" dirty="0">
                <a:solidFill>
                  <a:srgbClr val="800000"/>
                </a:solidFill>
                <a:latin typeface="Courier New"/>
              </a:rPr>
              <a:t>DECIMAL</a:t>
            </a:r>
            <a:r>
              <a:rPr lang="en-US" sz="2000" dirty="0">
                <a:solidFill>
                  <a:srgbClr val="0000FF"/>
                </a:solidFill>
                <a:latin typeface="Courier New"/>
              </a:rPr>
              <a:t>(</a:t>
            </a:r>
            <a:r>
              <a:rPr lang="en-US" sz="2000" dirty="0">
                <a:solidFill>
                  <a:srgbClr val="800080"/>
                </a:solidFill>
                <a:latin typeface="Courier New"/>
              </a:rPr>
              <a:t>5</a:t>
            </a:r>
            <a:r>
              <a:rPr lang="en-US" sz="2000" dirty="0">
                <a:solidFill>
                  <a:srgbClr val="0000FF"/>
                </a:solidFill>
                <a:latin typeface="Courier New"/>
              </a:rPr>
              <a:t>,</a:t>
            </a:r>
            <a:r>
              <a:rPr lang="en-US" sz="2000" dirty="0">
                <a:solidFill>
                  <a:srgbClr val="800080"/>
                </a:solidFill>
                <a:latin typeface="Courier New"/>
              </a:rPr>
              <a:t>3</a:t>
            </a:r>
            <a:r>
              <a:rPr lang="en-US" sz="2000" dirty="0">
                <a:solidFill>
                  <a:srgbClr val="0000FF"/>
                </a:solidFill>
                <a:latin typeface="Courier New"/>
              </a:rPr>
              <a:t>));</a:t>
            </a:r>
          </a:p>
          <a:p>
            <a:endParaRPr lang="en-US" sz="2000" dirty="0">
              <a:solidFill>
                <a:srgbClr val="0000FF"/>
              </a:solidFill>
              <a:latin typeface="Courier New"/>
            </a:endParaRPr>
          </a:p>
          <a:p>
            <a:r>
              <a:rPr lang="en-US" sz="2000" dirty="0">
                <a:solidFill>
                  <a:srgbClr val="0000FF"/>
                </a:solidFill>
                <a:latin typeface="Courier New"/>
              </a:rPr>
              <a:t>INSERT</a:t>
            </a:r>
            <a:r>
              <a:rPr lang="en-US" sz="2000" dirty="0">
                <a:solidFill>
                  <a:srgbClr val="000000"/>
                </a:solidFill>
                <a:latin typeface="Courier New"/>
              </a:rPr>
              <a:t> </a:t>
            </a:r>
            <a:r>
              <a:rPr lang="en-US" sz="2000" dirty="0">
                <a:solidFill>
                  <a:srgbClr val="0000FF"/>
                </a:solidFill>
                <a:latin typeface="Courier New"/>
              </a:rPr>
              <a:t>INTO</a:t>
            </a:r>
            <a:r>
              <a:rPr lang="en-US" sz="2000" dirty="0">
                <a:solidFill>
                  <a:srgbClr val="000000"/>
                </a:solidFill>
                <a:latin typeface="Courier New"/>
              </a:rPr>
              <a:t> </a:t>
            </a:r>
            <a:r>
              <a:rPr lang="en-US" sz="2000" dirty="0">
                <a:solidFill>
                  <a:srgbClr val="808000"/>
                </a:solidFill>
                <a:latin typeface="Courier New"/>
              </a:rPr>
              <a:t>`</a:t>
            </a:r>
            <a:r>
              <a:rPr lang="en-US" sz="2000" dirty="0" err="1">
                <a:solidFill>
                  <a:srgbClr val="808000"/>
                </a:solidFill>
                <a:latin typeface="Courier New"/>
              </a:rPr>
              <a:t>decimal_test</a:t>
            </a:r>
            <a:r>
              <a:rPr lang="en-US" sz="2000" dirty="0">
                <a:solidFill>
                  <a:srgbClr val="808000"/>
                </a:solidFill>
                <a:latin typeface="Courier New"/>
              </a:rPr>
              <a:t>`</a:t>
            </a:r>
            <a:r>
              <a:rPr lang="en-US" sz="2000" dirty="0">
                <a:solidFill>
                  <a:srgbClr val="0000FF"/>
                </a:solidFill>
                <a:latin typeface="Courier New"/>
              </a:rPr>
              <a:t>(</a:t>
            </a:r>
            <a:r>
              <a:rPr lang="en-US" sz="2000" dirty="0">
                <a:solidFill>
                  <a:srgbClr val="808000"/>
                </a:solidFill>
                <a:latin typeface="Courier New"/>
              </a:rPr>
              <a:t>salary</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VALUES(</a:t>
            </a:r>
            <a:r>
              <a:rPr lang="en-US" sz="2000" dirty="0">
                <a:solidFill>
                  <a:srgbClr val="800080"/>
                </a:solidFill>
                <a:latin typeface="Courier New"/>
              </a:rPr>
              <a:t>1.2345</a:t>
            </a:r>
            <a:r>
              <a:rPr lang="en-US" sz="2000" dirty="0">
                <a:solidFill>
                  <a:srgbClr val="0000FF"/>
                </a:solidFill>
                <a:latin typeface="Courier New"/>
              </a:rPr>
              <a:t>);</a:t>
            </a:r>
          </a:p>
          <a:p>
            <a:endParaRPr lang="en-US" sz="2000" dirty="0">
              <a:solidFill>
                <a:srgbClr val="0000FF"/>
              </a:solidFill>
              <a:latin typeface="Courier New"/>
            </a:endParaRPr>
          </a:p>
          <a:p>
            <a:r>
              <a:rPr lang="en-US" sz="2000" dirty="0">
                <a:solidFill>
                  <a:srgbClr val="0000FF"/>
                </a:solidFill>
                <a:latin typeface="Courier New"/>
              </a:rPr>
              <a:t>INSERT</a:t>
            </a:r>
            <a:r>
              <a:rPr lang="en-US" sz="2000" dirty="0">
                <a:solidFill>
                  <a:srgbClr val="000000"/>
                </a:solidFill>
                <a:latin typeface="Courier New"/>
              </a:rPr>
              <a:t> </a:t>
            </a:r>
            <a:r>
              <a:rPr lang="en-US" sz="2000" dirty="0">
                <a:solidFill>
                  <a:srgbClr val="0000FF"/>
                </a:solidFill>
                <a:latin typeface="Courier New"/>
              </a:rPr>
              <a:t>INTO</a:t>
            </a:r>
            <a:r>
              <a:rPr lang="en-US" sz="2000" dirty="0">
                <a:solidFill>
                  <a:srgbClr val="000000"/>
                </a:solidFill>
                <a:latin typeface="Courier New"/>
              </a:rPr>
              <a:t> </a:t>
            </a:r>
            <a:r>
              <a:rPr lang="en-US" sz="2000" dirty="0">
                <a:solidFill>
                  <a:srgbClr val="808000"/>
                </a:solidFill>
                <a:latin typeface="Courier New"/>
              </a:rPr>
              <a:t>`</a:t>
            </a:r>
            <a:r>
              <a:rPr lang="en-US" sz="2000" dirty="0" err="1">
                <a:solidFill>
                  <a:srgbClr val="808000"/>
                </a:solidFill>
                <a:latin typeface="Courier New"/>
              </a:rPr>
              <a:t>decimal_test</a:t>
            </a:r>
            <a:r>
              <a:rPr lang="en-US" sz="2000" dirty="0">
                <a:solidFill>
                  <a:srgbClr val="808000"/>
                </a:solidFill>
                <a:latin typeface="Courier New"/>
              </a:rPr>
              <a:t>`</a:t>
            </a:r>
            <a:r>
              <a:rPr lang="en-US" sz="2000" dirty="0">
                <a:solidFill>
                  <a:srgbClr val="0000FF"/>
                </a:solidFill>
                <a:latin typeface="Courier New"/>
              </a:rPr>
              <a:t>(</a:t>
            </a:r>
            <a:r>
              <a:rPr lang="en-US" sz="2000" dirty="0">
                <a:solidFill>
                  <a:srgbClr val="808000"/>
                </a:solidFill>
                <a:latin typeface="Courier New"/>
              </a:rPr>
              <a:t>salary</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VALUES(</a:t>
            </a:r>
            <a:r>
              <a:rPr lang="en-US" sz="2000" dirty="0">
                <a:solidFill>
                  <a:srgbClr val="800080"/>
                </a:solidFill>
                <a:latin typeface="Courier New"/>
              </a:rPr>
              <a:t>1.2</a:t>
            </a:r>
            <a:r>
              <a:rPr lang="en-US" sz="2000" dirty="0">
                <a:solidFill>
                  <a:srgbClr val="0000FF"/>
                </a:solidFill>
                <a:latin typeface="Courier New"/>
              </a:rPr>
              <a:t>);</a:t>
            </a:r>
          </a:p>
          <a:p>
            <a:endParaRPr lang="en-US" sz="2000" dirty="0">
              <a:solidFill>
                <a:srgbClr val="0000FF"/>
              </a:solidFill>
              <a:latin typeface="Courier New"/>
            </a:endParaRPr>
          </a:p>
          <a:p>
            <a:r>
              <a:rPr lang="en-US" sz="2000" dirty="0">
                <a:solidFill>
                  <a:srgbClr val="0000FF"/>
                </a:solidFill>
                <a:latin typeface="Courier New"/>
              </a:rPr>
              <a:t>INSERT</a:t>
            </a:r>
            <a:r>
              <a:rPr lang="en-US" sz="2000" dirty="0">
                <a:solidFill>
                  <a:srgbClr val="000000"/>
                </a:solidFill>
                <a:latin typeface="Courier New"/>
              </a:rPr>
              <a:t> </a:t>
            </a:r>
            <a:r>
              <a:rPr lang="en-US" sz="2000" dirty="0">
                <a:solidFill>
                  <a:srgbClr val="0000FF"/>
                </a:solidFill>
                <a:latin typeface="Courier New"/>
              </a:rPr>
              <a:t>INTO</a:t>
            </a:r>
            <a:r>
              <a:rPr lang="en-US" sz="2000" dirty="0">
                <a:solidFill>
                  <a:srgbClr val="000000"/>
                </a:solidFill>
                <a:latin typeface="Courier New"/>
              </a:rPr>
              <a:t> </a:t>
            </a:r>
            <a:r>
              <a:rPr lang="en-US" sz="2000" dirty="0">
                <a:solidFill>
                  <a:srgbClr val="808000"/>
                </a:solidFill>
                <a:latin typeface="Courier New"/>
              </a:rPr>
              <a:t>`</a:t>
            </a:r>
            <a:r>
              <a:rPr lang="en-US" sz="2000" dirty="0" err="1">
                <a:solidFill>
                  <a:srgbClr val="808000"/>
                </a:solidFill>
                <a:latin typeface="Courier New"/>
              </a:rPr>
              <a:t>decimal_test</a:t>
            </a:r>
            <a:r>
              <a:rPr lang="en-US" sz="2000" dirty="0">
                <a:solidFill>
                  <a:srgbClr val="808000"/>
                </a:solidFill>
                <a:latin typeface="Courier New"/>
              </a:rPr>
              <a:t>`</a:t>
            </a:r>
            <a:r>
              <a:rPr lang="en-US" sz="2000" dirty="0">
                <a:solidFill>
                  <a:srgbClr val="0000FF"/>
                </a:solidFill>
                <a:latin typeface="Courier New"/>
              </a:rPr>
              <a:t>(</a:t>
            </a:r>
            <a:r>
              <a:rPr lang="en-US" sz="2000" dirty="0">
                <a:solidFill>
                  <a:srgbClr val="808000"/>
                </a:solidFill>
                <a:latin typeface="Courier New"/>
              </a:rPr>
              <a:t>salary</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VALUES(</a:t>
            </a:r>
            <a:r>
              <a:rPr lang="en-US" sz="2000" dirty="0">
                <a:solidFill>
                  <a:srgbClr val="800080"/>
                </a:solidFill>
                <a:latin typeface="Courier New"/>
              </a:rPr>
              <a:t>12.345</a:t>
            </a:r>
            <a:r>
              <a:rPr lang="en-US" sz="2000" dirty="0">
                <a:solidFill>
                  <a:srgbClr val="0000FF"/>
                </a:solidFill>
                <a:latin typeface="Courier New"/>
              </a:rPr>
              <a:t>);</a:t>
            </a:r>
          </a:p>
          <a:p>
            <a:endParaRPr lang="en-US" sz="2000" dirty="0">
              <a:solidFill>
                <a:srgbClr val="0000FF"/>
              </a:solidFill>
              <a:latin typeface="Courier New"/>
            </a:endParaRPr>
          </a:p>
          <a:p>
            <a:r>
              <a:rPr lang="en-US" sz="2000" dirty="0">
                <a:solidFill>
                  <a:srgbClr val="0000FF"/>
                </a:solidFill>
                <a:latin typeface="Courier New"/>
              </a:rPr>
              <a:t>INSERT</a:t>
            </a:r>
            <a:r>
              <a:rPr lang="en-US" sz="2000" dirty="0">
                <a:solidFill>
                  <a:srgbClr val="000000"/>
                </a:solidFill>
                <a:latin typeface="Courier New"/>
              </a:rPr>
              <a:t> </a:t>
            </a:r>
            <a:r>
              <a:rPr lang="en-US" sz="2000" dirty="0">
                <a:solidFill>
                  <a:srgbClr val="0000FF"/>
                </a:solidFill>
                <a:latin typeface="Courier New"/>
              </a:rPr>
              <a:t>INTO</a:t>
            </a:r>
            <a:r>
              <a:rPr lang="en-US" sz="2000" dirty="0">
                <a:solidFill>
                  <a:srgbClr val="000000"/>
                </a:solidFill>
                <a:latin typeface="Courier New"/>
              </a:rPr>
              <a:t> </a:t>
            </a:r>
            <a:r>
              <a:rPr lang="en-US" sz="2000" dirty="0">
                <a:solidFill>
                  <a:srgbClr val="808000"/>
                </a:solidFill>
                <a:latin typeface="Courier New"/>
              </a:rPr>
              <a:t>`</a:t>
            </a:r>
            <a:r>
              <a:rPr lang="en-US" sz="2000" dirty="0" err="1">
                <a:solidFill>
                  <a:srgbClr val="808000"/>
                </a:solidFill>
                <a:latin typeface="Courier New"/>
              </a:rPr>
              <a:t>decimal_test</a:t>
            </a:r>
            <a:r>
              <a:rPr lang="en-US" sz="2000" dirty="0">
                <a:solidFill>
                  <a:srgbClr val="808000"/>
                </a:solidFill>
                <a:latin typeface="Courier New"/>
              </a:rPr>
              <a:t>`</a:t>
            </a:r>
            <a:r>
              <a:rPr lang="en-US" sz="2000" dirty="0">
                <a:solidFill>
                  <a:srgbClr val="0000FF"/>
                </a:solidFill>
                <a:latin typeface="Courier New"/>
              </a:rPr>
              <a:t>(</a:t>
            </a:r>
            <a:r>
              <a:rPr lang="en-US" sz="2000" dirty="0">
                <a:solidFill>
                  <a:srgbClr val="808000"/>
                </a:solidFill>
                <a:latin typeface="Courier New"/>
              </a:rPr>
              <a:t>salary</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VALUES(</a:t>
            </a:r>
            <a:r>
              <a:rPr lang="en-US" sz="2000" dirty="0">
                <a:solidFill>
                  <a:srgbClr val="800080"/>
                </a:solidFill>
                <a:latin typeface="Courier New"/>
              </a:rPr>
              <a:t>123.45</a:t>
            </a:r>
            <a:r>
              <a:rPr lang="en-US" sz="2000" dirty="0">
                <a:solidFill>
                  <a:srgbClr val="0000FF"/>
                </a:solidFill>
                <a:latin typeface="Courier New"/>
              </a:rPr>
              <a:t>);</a:t>
            </a:r>
          </a:p>
          <a:p>
            <a:endParaRPr lang="en-US" sz="2000" dirty="0">
              <a:solidFill>
                <a:srgbClr val="0000FF"/>
              </a:solidFill>
              <a:latin typeface="Courier New"/>
            </a:endParaRPr>
          </a:p>
          <a:p>
            <a:endParaRPr lang="en-US" sz="20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223981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29CE-6837-ED45-AE6B-A33B63D57B9A}"/>
              </a:ext>
            </a:extLst>
          </p:cNvPr>
          <p:cNvSpPr>
            <a:spLocks noGrp="1"/>
          </p:cNvSpPr>
          <p:nvPr>
            <p:ph type="title"/>
          </p:nvPr>
        </p:nvSpPr>
        <p:spPr/>
        <p:txBody>
          <a:bodyPr/>
          <a:lstStyle/>
          <a:p>
            <a:r>
              <a:rPr lang="en-GB" sz="4000" dirty="0">
                <a:solidFill>
                  <a:srgbClr val="92D050"/>
                </a:solidFill>
              </a:rPr>
              <a:t>Hands-on session as a service</a:t>
            </a:r>
          </a:p>
        </p:txBody>
      </p:sp>
      <p:sp>
        <p:nvSpPr>
          <p:cNvPr id="4" name="Date Placeholder 3">
            <a:extLst>
              <a:ext uri="{FF2B5EF4-FFF2-40B4-BE49-F238E27FC236}">
                <a16:creationId xmlns:a16="http://schemas.microsoft.com/office/drawing/2014/main" id="{FFEA7E30-19F7-194D-AC9C-06C002B0CBD0}"/>
              </a:ext>
            </a:extLst>
          </p:cNvPr>
          <p:cNvSpPr>
            <a:spLocks noGrp="1"/>
          </p:cNvSpPr>
          <p:nvPr>
            <p:ph type="dt" sz="half" idx="10"/>
          </p:nvPr>
        </p:nvSpPr>
        <p:spPr/>
        <p:txBody>
          <a:bodyPr/>
          <a:lstStyle/>
          <a:p>
            <a:fld id="{505134B8-B97C-4A1B-908F-39A55B1137A7}" type="datetime11">
              <a:rPr lang="en-US" smtClean="0"/>
              <a:t>10:26:19</a:t>
            </a:fld>
            <a:endParaRPr lang="de-DE" dirty="0"/>
          </a:p>
        </p:txBody>
      </p:sp>
      <p:sp>
        <p:nvSpPr>
          <p:cNvPr id="6" name="Rectangle 1">
            <a:extLst>
              <a:ext uri="{FF2B5EF4-FFF2-40B4-BE49-F238E27FC236}">
                <a16:creationId xmlns:a16="http://schemas.microsoft.com/office/drawing/2014/main" id="{9694BD55-E195-7F42-8E98-B011A9BF18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FI" altLang="en-FI" sz="1000" b="0" i="0" u="none" strike="noStrike" cap="none" normalizeH="0" baseline="0">
                <a:ln>
                  <a:noFill/>
                </a:ln>
                <a:solidFill>
                  <a:srgbClr val="232333"/>
                </a:solidFill>
                <a:effectLst/>
                <a:latin typeface="Arial" panose="020B0604020202020204" pitchFamily="34" charset="0"/>
                <a:ea typeface="Lato" panose="020F0502020204030203" pitchFamily="34" charset="0"/>
                <a:hlinkClick r:id="rId2" tooltip="https://aalto.zoom.us/j/9447227480"/>
              </a:rPr>
              <a:t>https://aalto.zoom.us/j/9447227480</a:t>
            </a:r>
            <a:br>
              <a:rPr kumimoji="0" lang="en-FI" altLang="en-FI" sz="12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FI" altLang="en-FI"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FI" altLang="en-FI"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80FA3B7A-7BEA-0248-BC59-E3743B5DB91B}"/>
              </a:ext>
            </a:extLst>
          </p:cNvPr>
          <p:cNvSpPr>
            <a:spLocks noGrp="1"/>
          </p:cNvSpPr>
          <p:nvPr>
            <p:ph idx="1"/>
          </p:nvPr>
        </p:nvSpPr>
        <p:spPr>
          <a:xfrm>
            <a:off x="457200" y="1460500"/>
            <a:ext cx="8229600" cy="3989288"/>
          </a:xfrm>
        </p:spPr>
        <p:txBody>
          <a:bodyPr/>
          <a:lstStyle/>
          <a:p>
            <a:pPr marL="0" indent="0">
              <a:buNone/>
            </a:pPr>
            <a:r>
              <a:rPr lang="en-US" sz="2400" dirty="0"/>
              <a:t>One additional &amp; optional hands-on session on </a:t>
            </a:r>
            <a:r>
              <a:rPr lang="en-US" sz="2400" u="sng" dirty="0"/>
              <a:t>September 14 </a:t>
            </a:r>
          </a:p>
          <a:p>
            <a:pPr>
              <a:buFont typeface="Courier New" panose="02070309020205020404" pitchFamily="49" charset="0"/>
              <a:buChar char="o"/>
            </a:pPr>
            <a:r>
              <a:rPr lang="en-GB" sz="2000" dirty="0"/>
              <a:t>Zoom: </a:t>
            </a:r>
            <a:r>
              <a:rPr lang="en-GB" sz="2000" b="0" dirty="0">
                <a:hlinkClick r:id="rId3"/>
              </a:rPr>
              <a:t>https://aalto.zoom.us/j/5138969960</a:t>
            </a:r>
            <a:endParaRPr lang="en-GB" sz="2000" b="0" dirty="0"/>
          </a:p>
          <a:p>
            <a:pPr>
              <a:buFont typeface="Courier New" panose="02070309020205020404" pitchFamily="49" charset="0"/>
              <a:buChar char="o"/>
            </a:pPr>
            <a:r>
              <a:rPr lang="en-GB" sz="2000" dirty="0"/>
              <a:t>Time: </a:t>
            </a:r>
            <a:r>
              <a:rPr lang="en-US" sz="2000" b="0" dirty="0"/>
              <a:t>14:00 and 15:30 </a:t>
            </a:r>
            <a:endParaRPr lang="en-GB" sz="2000" b="0" dirty="0"/>
          </a:p>
          <a:p>
            <a:pPr marL="0" indent="0">
              <a:buNone/>
            </a:pPr>
            <a:endParaRPr lang="en-GB" sz="2800" dirty="0"/>
          </a:p>
        </p:txBody>
      </p:sp>
    </p:spTree>
    <p:extLst>
      <p:ext uri="{BB962C8B-B14F-4D97-AF65-F5344CB8AC3E}">
        <p14:creationId xmlns:p14="http://schemas.microsoft.com/office/powerpoint/2010/main" val="3107337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40</a:t>
            </a:fld>
            <a:endParaRPr lang="de-DE"/>
          </a:p>
        </p:txBody>
      </p:sp>
      <p:sp>
        <p:nvSpPr>
          <p:cNvPr id="6" name="Content Placeholder 2"/>
          <p:cNvSpPr txBox="1">
            <a:spLocks/>
          </p:cNvSpPr>
          <p:nvPr/>
        </p:nvSpPr>
        <p:spPr>
          <a:xfrm>
            <a:off x="107504" y="351538"/>
            <a:ext cx="7056784" cy="3730098"/>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640080" indent="-228600" algn="l" defTabSz="457200" rtl="0" eaLnBrk="1" fontAlgn="base" hangingPunct="1">
              <a:spcBef>
                <a:spcPct val="20000"/>
              </a:spcBef>
              <a:spcAft>
                <a:spcPct val="0"/>
              </a:spcAft>
              <a:buFont typeface="Times New Roman" panose="02020603050405020304" pitchFamily="18" charset="0"/>
              <a:buChar char="-"/>
              <a:defRPr sz="2800" b="1" kern="1200">
                <a:solidFill>
                  <a:schemeClr val="tx1"/>
                </a:solidFill>
                <a:latin typeface="Times New Roman" panose="02020603050405020304" pitchFamily="18" charset="0"/>
                <a:ea typeface="MS PGothic" pitchFamily="34" charset="-128"/>
                <a:cs typeface="Times New Roman" panose="02020603050405020304" pitchFamily="18" charset="0"/>
              </a:defRPr>
            </a:lvl2pPr>
            <a:lvl3pPr marL="1143000" indent="-228600" algn="l" defTabSz="457200" rtl="0" eaLnBrk="1" fontAlgn="base" hangingPunct="1">
              <a:spcBef>
                <a:spcPct val="20000"/>
              </a:spcBef>
              <a:spcAft>
                <a:spcPct val="0"/>
              </a:spcAft>
              <a:buFont typeface="Arial" charset="0"/>
              <a:buChar char="•"/>
              <a:defRPr sz="2400" b="1" kern="1200">
                <a:solidFill>
                  <a:schemeClr val="tx1"/>
                </a:solidFill>
                <a:latin typeface="Times New Roman" panose="02020603050405020304" pitchFamily="18" charset="0"/>
                <a:ea typeface="ヒラギノ角ゴ Pro W3" charset="-128"/>
                <a:cs typeface="Times New Roman" panose="02020603050405020304" pitchFamily="18" charset="0"/>
              </a:defRPr>
            </a:lvl3pPr>
            <a:lvl4pPr marL="1600200" indent="-228600" algn="l" defTabSz="457200" rtl="0" eaLnBrk="1" fontAlgn="base" hangingPunct="1">
              <a:spcBef>
                <a:spcPct val="20000"/>
              </a:spcBef>
              <a:spcAft>
                <a:spcPct val="0"/>
              </a:spcAft>
              <a:buFont typeface="Arial" charset="0"/>
              <a:buChar char="–"/>
              <a:defRPr sz="2000" b="1" kern="1200">
                <a:solidFill>
                  <a:schemeClr val="tx1"/>
                </a:solidFill>
                <a:latin typeface="Times New Roman" panose="02020603050405020304" pitchFamily="18" charset="0"/>
                <a:ea typeface="ヒラギノ角ゴ Pro W3" charset="-128"/>
                <a:cs typeface="Times New Roman" panose="02020603050405020304" pitchFamily="18" charset="0"/>
              </a:defRPr>
            </a:lvl4pPr>
            <a:lvl5pPr marL="2057400" indent="-228600" algn="l" defTabSz="457200" rtl="0" eaLnBrk="1" fontAlgn="base" hangingPunct="1">
              <a:spcBef>
                <a:spcPct val="20000"/>
              </a:spcBef>
              <a:spcAft>
                <a:spcPct val="0"/>
              </a:spcAft>
              <a:buFont typeface="Arial" charset="0"/>
              <a:buChar char="»"/>
              <a:defRPr sz="2000" b="1"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a:solidFill>
                  <a:srgbClr val="0000FF"/>
                </a:solidFill>
                <a:latin typeface="Courier New"/>
              </a:rPr>
              <a:t>CREATE</a:t>
            </a:r>
            <a:r>
              <a:rPr lang="en-US" sz="1700" dirty="0">
                <a:solidFill>
                  <a:srgbClr val="000000"/>
                </a:solidFill>
                <a:latin typeface="Courier New"/>
              </a:rPr>
              <a:t> </a:t>
            </a:r>
            <a:r>
              <a:rPr lang="en-US" sz="1700" dirty="0">
                <a:solidFill>
                  <a:srgbClr val="0000FF"/>
                </a:solidFill>
                <a:latin typeface="Courier New"/>
              </a:rPr>
              <a:t>TABLE</a:t>
            </a:r>
            <a:r>
              <a:rPr lang="en-US" sz="1700" dirty="0">
                <a:solidFill>
                  <a:srgbClr val="000000"/>
                </a:solidFill>
                <a:latin typeface="Courier New"/>
              </a:rPr>
              <a:t> </a:t>
            </a:r>
            <a:r>
              <a:rPr lang="en-US" sz="1700" dirty="0">
                <a:solidFill>
                  <a:srgbClr val="808000"/>
                </a:solidFill>
                <a:latin typeface="Courier New"/>
              </a:rPr>
              <a:t>`</a:t>
            </a:r>
            <a:r>
              <a:rPr lang="en-US" sz="1700" dirty="0" err="1">
                <a:solidFill>
                  <a:srgbClr val="808000"/>
                </a:solidFill>
                <a:latin typeface="Courier New"/>
              </a:rPr>
              <a:t>decimal_test</a:t>
            </a:r>
            <a:r>
              <a:rPr lang="en-US" sz="1700" dirty="0">
                <a:solidFill>
                  <a:srgbClr val="808000"/>
                </a:solidFill>
                <a:latin typeface="Courier New"/>
              </a:rPr>
              <a:t>`</a:t>
            </a:r>
            <a:r>
              <a:rPr lang="en-US" sz="1700" dirty="0">
                <a:solidFill>
                  <a:srgbClr val="0000FF"/>
                </a:solidFill>
                <a:latin typeface="Courier New"/>
              </a:rPr>
              <a:t>(</a:t>
            </a:r>
            <a:r>
              <a:rPr lang="en-US" sz="1700" dirty="0">
                <a:solidFill>
                  <a:srgbClr val="808000"/>
                </a:solidFill>
                <a:latin typeface="Courier New"/>
              </a:rPr>
              <a:t>salary</a:t>
            </a:r>
            <a:r>
              <a:rPr lang="en-US" sz="1700" dirty="0">
                <a:solidFill>
                  <a:srgbClr val="000000"/>
                </a:solidFill>
                <a:latin typeface="Courier New"/>
              </a:rPr>
              <a:t> </a:t>
            </a:r>
            <a:r>
              <a:rPr lang="en-US" sz="1700" dirty="0">
                <a:solidFill>
                  <a:srgbClr val="800000"/>
                </a:solidFill>
                <a:latin typeface="Courier New"/>
              </a:rPr>
              <a:t>DECIMAL</a:t>
            </a:r>
            <a:r>
              <a:rPr lang="en-US" sz="1700" dirty="0">
                <a:solidFill>
                  <a:srgbClr val="0000FF"/>
                </a:solidFill>
                <a:latin typeface="Courier New"/>
              </a:rPr>
              <a:t>(</a:t>
            </a:r>
            <a:r>
              <a:rPr lang="en-US" sz="1700" dirty="0">
                <a:solidFill>
                  <a:srgbClr val="800080"/>
                </a:solidFill>
                <a:latin typeface="Courier New"/>
              </a:rPr>
              <a:t>5</a:t>
            </a:r>
            <a:r>
              <a:rPr lang="en-US" sz="1700" dirty="0">
                <a:solidFill>
                  <a:srgbClr val="0000FF"/>
                </a:solidFill>
                <a:latin typeface="Courier New"/>
              </a:rPr>
              <a:t>,</a:t>
            </a:r>
            <a:r>
              <a:rPr lang="en-US" sz="1700" dirty="0">
                <a:solidFill>
                  <a:srgbClr val="800080"/>
                </a:solidFill>
                <a:latin typeface="Courier New"/>
              </a:rPr>
              <a:t>3</a:t>
            </a:r>
            <a:r>
              <a:rPr lang="en-US" sz="1700" dirty="0">
                <a:solidFill>
                  <a:srgbClr val="0000FF"/>
                </a:solidFill>
                <a:latin typeface="Courier New"/>
              </a:rPr>
              <a:t>));</a:t>
            </a:r>
          </a:p>
          <a:p>
            <a:endParaRPr lang="en-US" sz="1700" dirty="0">
              <a:solidFill>
                <a:srgbClr val="0000FF"/>
              </a:solidFill>
              <a:latin typeface="Courier New"/>
            </a:endParaRPr>
          </a:p>
          <a:p>
            <a:r>
              <a:rPr lang="en-US" sz="1700" dirty="0">
                <a:solidFill>
                  <a:srgbClr val="0000FF"/>
                </a:solidFill>
                <a:latin typeface="Courier New"/>
              </a:rPr>
              <a:t>INSERT</a:t>
            </a:r>
            <a:r>
              <a:rPr lang="en-US" sz="1700" dirty="0">
                <a:solidFill>
                  <a:srgbClr val="000000"/>
                </a:solidFill>
                <a:latin typeface="Courier New"/>
              </a:rPr>
              <a:t> </a:t>
            </a:r>
            <a:r>
              <a:rPr lang="en-US" sz="1700" dirty="0">
                <a:solidFill>
                  <a:srgbClr val="0000FF"/>
                </a:solidFill>
                <a:latin typeface="Courier New"/>
              </a:rPr>
              <a:t>INTO</a:t>
            </a:r>
            <a:r>
              <a:rPr lang="en-US" sz="1700" dirty="0">
                <a:solidFill>
                  <a:srgbClr val="000000"/>
                </a:solidFill>
                <a:latin typeface="Courier New"/>
              </a:rPr>
              <a:t> </a:t>
            </a:r>
            <a:r>
              <a:rPr lang="en-US" sz="1700" dirty="0">
                <a:solidFill>
                  <a:srgbClr val="808000"/>
                </a:solidFill>
                <a:latin typeface="Courier New"/>
              </a:rPr>
              <a:t>`</a:t>
            </a:r>
            <a:r>
              <a:rPr lang="en-US" sz="1700" dirty="0" err="1">
                <a:solidFill>
                  <a:srgbClr val="808000"/>
                </a:solidFill>
                <a:latin typeface="Courier New"/>
              </a:rPr>
              <a:t>decimal_test</a:t>
            </a:r>
            <a:r>
              <a:rPr lang="en-US" sz="1700" dirty="0">
                <a:solidFill>
                  <a:srgbClr val="808000"/>
                </a:solidFill>
                <a:latin typeface="Courier New"/>
              </a:rPr>
              <a:t>`</a:t>
            </a:r>
            <a:r>
              <a:rPr lang="en-US" sz="1700" dirty="0">
                <a:solidFill>
                  <a:srgbClr val="0000FF"/>
                </a:solidFill>
                <a:latin typeface="Courier New"/>
              </a:rPr>
              <a:t>(</a:t>
            </a:r>
            <a:r>
              <a:rPr lang="en-US" sz="1700" dirty="0">
                <a:solidFill>
                  <a:srgbClr val="808000"/>
                </a:solidFill>
                <a:latin typeface="Courier New"/>
              </a:rPr>
              <a:t>salary</a:t>
            </a:r>
            <a:r>
              <a:rPr lang="en-US" sz="1700" dirty="0">
                <a:solidFill>
                  <a:srgbClr val="0000FF"/>
                </a:solidFill>
                <a:latin typeface="Courier New"/>
              </a:rPr>
              <a:t>)</a:t>
            </a:r>
            <a:r>
              <a:rPr lang="en-US" sz="1700" dirty="0">
                <a:solidFill>
                  <a:srgbClr val="000000"/>
                </a:solidFill>
                <a:latin typeface="Courier New"/>
              </a:rPr>
              <a:t> </a:t>
            </a:r>
            <a:r>
              <a:rPr lang="en-US" sz="1700" dirty="0">
                <a:solidFill>
                  <a:srgbClr val="0000FF"/>
                </a:solidFill>
                <a:latin typeface="Courier New"/>
              </a:rPr>
              <a:t>VALUES(</a:t>
            </a:r>
            <a:r>
              <a:rPr lang="en-US" sz="1700" dirty="0">
                <a:solidFill>
                  <a:srgbClr val="800080"/>
                </a:solidFill>
                <a:latin typeface="Courier New"/>
              </a:rPr>
              <a:t>1.2345</a:t>
            </a:r>
            <a:r>
              <a:rPr lang="en-US" sz="1700" dirty="0">
                <a:solidFill>
                  <a:srgbClr val="0000FF"/>
                </a:solidFill>
                <a:latin typeface="Courier New"/>
              </a:rPr>
              <a:t>);</a:t>
            </a:r>
          </a:p>
          <a:p>
            <a:pPr marL="0" indent="0">
              <a:buNone/>
            </a:pPr>
            <a:r>
              <a:rPr lang="en-US" sz="1700" dirty="0">
                <a:solidFill>
                  <a:srgbClr val="0000FF"/>
                </a:solidFill>
                <a:latin typeface="Courier New"/>
              </a:rPr>
              <a:t> </a:t>
            </a:r>
          </a:p>
          <a:p>
            <a:r>
              <a:rPr lang="en-US" sz="1700" dirty="0">
                <a:solidFill>
                  <a:srgbClr val="0000FF"/>
                </a:solidFill>
                <a:latin typeface="Courier New"/>
              </a:rPr>
              <a:t>INSERT</a:t>
            </a:r>
            <a:r>
              <a:rPr lang="en-US" sz="1700" dirty="0">
                <a:solidFill>
                  <a:srgbClr val="000000"/>
                </a:solidFill>
                <a:latin typeface="Courier New"/>
              </a:rPr>
              <a:t> </a:t>
            </a:r>
            <a:r>
              <a:rPr lang="en-US" sz="1700" dirty="0">
                <a:solidFill>
                  <a:srgbClr val="0000FF"/>
                </a:solidFill>
                <a:latin typeface="Courier New"/>
              </a:rPr>
              <a:t>INTO</a:t>
            </a:r>
            <a:r>
              <a:rPr lang="en-US" sz="1700" dirty="0">
                <a:solidFill>
                  <a:srgbClr val="000000"/>
                </a:solidFill>
                <a:latin typeface="Courier New"/>
              </a:rPr>
              <a:t> </a:t>
            </a:r>
            <a:r>
              <a:rPr lang="en-US" sz="1700" dirty="0">
                <a:solidFill>
                  <a:srgbClr val="808000"/>
                </a:solidFill>
                <a:latin typeface="Courier New"/>
              </a:rPr>
              <a:t>`</a:t>
            </a:r>
            <a:r>
              <a:rPr lang="en-US" sz="1700" dirty="0" err="1">
                <a:solidFill>
                  <a:srgbClr val="808000"/>
                </a:solidFill>
                <a:latin typeface="Courier New"/>
              </a:rPr>
              <a:t>decimal_test</a:t>
            </a:r>
            <a:r>
              <a:rPr lang="en-US" sz="1700" dirty="0">
                <a:solidFill>
                  <a:srgbClr val="808000"/>
                </a:solidFill>
                <a:latin typeface="Courier New"/>
              </a:rPr>
              <a:t>`</a:t>
            </a:r>
            <a:r>
              <a:rPr lang="en-US" sz="1700" dirty="0">
                <a:solidFill>
                  <a:srgbClr val="0000FF"/>
                </a:solidFill>
                <a:latin typeface="Courier New"/>
              </a:rPr>
              <a:t>(</a:t>
            </a:r>
            <a:r>
              <a:rPr lang="en-US" sz="1700" dirty="0">
                <a:solidFill>
                  <a:srgbClr val="808000"/>
                </a:solidFill>
                <a:latin typeface="Courier New"/>
              </a:rPr>
              <a:t>salary</a:t>
            </a:r>
            <a:r>
              <a:rPr lang="en-US" sz="1700" dirty="0">
                <a:solidFill>
                  <a:srgbClr val="0000FF"/>
                </a:solidFill>
                <a:latin typeface="Courier New"/>
              </a:rPr>
              <a:t>) VALUES(</a:t>
            </a:r>
            <a:r>
              <a:rPr lang="en-US" sz="1700" dirty="0">
                <a:solidFill>
                  <a:srgbClr val="800080"/>
                </a:solidFill>
                <a:latin typeface="Courier New"/>
              </a:rPr>
              <a:t>1.2</a:t>
            </a:r>
            <a:r>
              <a:rPr lang="en-US" sz="1700" dirty="0">
                <a:solidFill>
                  <a:srgbClr val="0000FF"/>
                </a:solidFill>
                <a:latin typeface="Courier New"/>
              </a:rPr>
              <a:t>);</a:t>
            </a:r>
          </a:p>
          <a:p>
            <a:endParaRPr lang="en-US" sz="1700" dirty="0">
              <a:solidFill>
                <a:srgbClr val="0000FF"/>
              </a:solidFill>
              <a:latin typeface="Courier New"/>
            </a:endParaRPr>
          </a:p>
          <a:p>
            <a:r>
              <a:rPr lang="en-US" sz="1700" dirty="0">
                <a:solidFill>
                  <a:srgbClr val="0000FF"/>
                </a:solidFill>
                <a:latin typeface="Courier New"/>
              </a:rPr>
              <a:t>INSERT</a:t>
            </a:r>
            <a:r>
              <a:rPr lang="en-US" sz="1700" dirty="0">
                <a:solidFill>
                  <a:srgbClr val="000000"/>
                </a:solidFill>
                <a:latin typeface="Courier New"/>
              </a:rPr>
              <a:t> </a:t>
            </a:r>
            <a:r>
              <a:rPr lang="en-US" sz="1700" dirty="0">
                <a:solidFill>
                  <a:srgbClr val="0000FF"/>
                </a:solidFill>
                <a:latin typeface="Courier New"/>
              </a:rPr>
              <a:t>INTO</a:t>
            </a:r>
            <a:r>
              <a:rPr lang="en-US" sz="1700" dirty="0">
                <a:solidFill>
                  <a:srgbClr val="000000"/>
                </a:solidFill>
                <a:latin typeface="Courier New"/>
              </a:rPr>
              <a:t> </a:t>
            </a:r>
            <a:r>
              <a:rPr lang="en-US" sz="1700" dirty="0">
                <a:solidFill>
                  <a:srgbClr val="808000"/>
                </a:solidFill>
                <a:latin typeface="Courier New"/>
              </a:rPr>
              <a:t>`</a:t>
            </a:r>
            <a:r>
              <a:rPr lang="en-US" sz="1700" dirty="0" err="1">
                <a:solidFill>
                  <a:srgbClr val="808000"/>
                </a:solidFill>
                <a:latin typeface="Courier New"/>
              </a:rPr>
              <a:t>decimal_test</a:t>
            </a:r>
            <a:r>
              <a:rPr lang="en-US" sz="1700" dirty="0">
                <a:solidFill>
                  <a:srgbClr val="808000"/>
                </a:solidFill>
                <a:latin typeface="Courier New"/>
              </a:rPr>
              <a:t>`</a:t>
            </a:r>
            <a:r>
              <a:rPr lang="en-US" sz="1700" dirty="0">
                <a:solidFill>
                  <a:srgbClr val="0000FF"/>
                </a:solidFill>
                <a:latin typeface="Courier New"/>
              </a:rPr>
              <a:t>(</a:t>
            </a:r>
            <a:r>
              <a:rPr lang="en-US" sz="1700" dirty="0">
                <a:solidFill>
                  <a:srgbClr val="808000"/>
                </a:solidFill>
                <a:latin typeface="Courier New"/>
              </a:rPr>
              <a:t>salary</a:t>
            </a:r>
            <a:r>
              <a:rPr lang="en-US" sz="1700" dirty="0">
                <a:solidFill>
                  <a:srgbClr val="0000FF"/>
                </a:solidFill>
                <a:latin typeface="Courier New"/>
              </a:rPr>
              <a:t>)</a:t>
            </a:r>
            <a:r>
              <a:rPr lang="en-US" sz="1700" dirty="0">
                <a:solidFill>
                  <a:srgbClr val="000000"/>
                </a:solidFill>
                <a:latin typeface="Courier New"/>
              </a:rPr>
              <a:t> </a:t>
            </a:r>
            <a:r>
              <a:rPr lang="en-US" sz="1700" dirty="0">
                <a:solidFill>
                  <a:srgbClr val="0000FF"/>
                </a:solidFill>
                <a:latin typeface="Courier New"/>
              </a:rPr>
              <a:t>VALUES(</a:t>
            </a:r>
            <a:r>
              <a:rPr lang="en-US" sz="1700" dirty="0">
                <a:solidFill>
                  <a:srgbClr val="800080"/>
                </a:solidFill>
                <a:latin typeface="Courier New"/>
              </a:rPr>
              <a:t>12.345</a:t>
            </a:r>
            <a:r>
              <a:rPr lang="en-US" sz="1700" dirty="0">
                <a:solidFill>
                  <a:srgbClr val="0000FF"/>
                </a:solidFill>
                <a:latin typeface="Courier New"/>
              </a:rPr>
              <a:t>);</a:t>
            </a:r>
          </a:p>
          <a:p>
            <a:endParaRPr lang="en-US" sz="1700" dirty="0">
              <a:solidFill>
                <a:srgbClr val="0000FF"/>
              </a:solidFill>
              <a:latin typeface="Courier New"/>
            </a:endParaRPr>
          </a:p>
          <a:p>
            <a:r>
              <a:rPr lang="en-US" sz="1700" dirty="0">
                <a:solidFill>
                  <a:srgbClr val="0000FF"/>
                </a:solidFill>
                <a:latin typeface="Courier New"/>
              </a:rPr>
              <a:t>INSERT</a:t>
            </a:r>
            <a:r>
              <a:rPr lang="en-US" sz="1700" dirty="0">
                <a:solidFill>
                  <a:srgbClr val="000000"/>
                </a:solidFill>
                <a:latin typeface="Courier New"/>
              </a:rPr>
              <a:t> </a:t>
            </a:r>
            <a:r>
              <a:rPr lang="en-US" sz="1700" dirty="0">
                <a:solidFill>
                  <a:srgbClr val="0000FF"/>
                </a:solidFill>
                <a:latin typeface="Courier New"/>
              </a:rPr>
              <a:t>INTO</a:t>
            </a:r>
            <a:r>
              <a:rPr lang="en-US" sz="1700" dirty="0">
                <a:solidFill>
                  <a:srgbClr val="000000"/>
                </a:solidFill>
                <a:latin typeface="Courier New"/>
              </a:rPr>
              <a:t> </a:t>
            </a:r>
            <a:r>
              <a:rPr lang="en-US" sz="1700" dirty="0">
                <a:solidFill>
                  <a:srgbClr val="808000"/>
                </a:solidFill>
                <a:latin typeface="Courier New"/>
              </a:rPr>
              <a:t>`</a:t>
            </a:r>
            <a:r>
              <a:rPr lang="en-US" sz="1700" dirty="0" err="1">
                <a:solidFill>
                  <a:srgbClr val="808000"/>
                </a:solidFill>
                <a:latin typeface="Courier New"/>
              </a:rPr>
              <a:t>decimal_test</a:t>
            </a:r>
            <a:r>
              <a:rPr lang="en-US" sz="1700" dirty="0">
                <a:solidFill>
                  <a:srgbClr val="808000"/>
                </a:solidFill>
                <a:latin typeface="Courier New"/>
              </a:rPr>
              <a:t>`</a:t>
            </a:r>
            <a:r>
              <a:rPr lang="en-US" sz="1700" dirty="0">
                <a:solidFill>
                  <a:srgbClr val="0000FF"/>
                </a:solidFill>
                <a:latin typeface="Courier New"/>
              </a:rPr>
              <a:t>(</a:t>
            </a:r>
            <a:r>
              <a:rPr lang="en-US" sz="1700" dirty="0">
                <a:solidFill>
                  <a:srgbClr val="808000"/>
                </a:solidFill>
                <a:latin typeface="Courier New"/>
              </a:rPr>
              <a:t>salary</a:t>
            </a:r>
            <a:r>
              <a:rPr lang="en-US" sz="1700" dirty="0">
                <a:solidFill>
                  <a:srgbClr val="0000FF"/>
                </a:solidFill>
                <a:latin typeface="Courier New"/>
              </a:rPr>
              <a:t>)</a:t>
            </a:r>
            <a:r>
              <a:rPr lang="en-US" sz="1700" dirty="0">
                <a:solidFill>
                  <a:srgbClr val="000000"/>
                </a:solidFill>
                <a:latin typeface="Courier New"/>
              </a:rPr>
              <a:t> </a:t>
            </a:r>
            <a:r>
              <a:rPr lang="en-US" sz="1700" dirty="0">
                <a:solidFill>
                  <a:srgbClr val="0000FF"/>
                </a:solidFill>
                <a:latin typeface="Courier New"/>
              </a:rPr>
              <a:t>VALUES(</a:t>
            </a:r>
            <a:r>
              <a:rPr lang="en-US" sz="1700" dirty="0">
                <a:solidFill>
                  <a:srgbClr val="800080"/>
                </a:solidFill>
                <a:latin typeface="Courier New"/>
              </a:rPr>
              <a:t>123.45</a:t>
            </a:r>
            <a:r>
              <a:rPr lang="en-US" sz="1700" dirty="0">
                <a:solidFill>
                  <a:srgbClr val="0000FF"/>
                </a:solidFill>
                <a:latin typeface="Courier New"/>
              </a:rPr>
              <a:t>);</a:t>
            </a:r>
          </a:p>
          <a:p>
            <a:endParaRPr lang="en-US" sz="1700" dirty="0">
              <a:solidFill>
                <a:srgbClr val="0000FF"/>
              </a:solidFill>
              <a:latin typeface="Courier New"/>
            </a:endParaRPr>
          </a:p>
          <a:p>
            <a:endParaRPr lang="en-US" sz="1700" dirty="0"/>
          </a:p>
        </p:txBody>
      </p:sp>
      <p:pic>
        <p:nvPicPr>
          <p:cNvPr id="1026" name="Picture 2" descr="\\home.org.aalto.fi\liuy13\windows\AppData\Roaming\Tencent\Users\37155891\QQ\WinTemp\RichOle\FE$[YBCY403M[{H1%B~J[F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52032"/>
            <a:ext cx="1512168" cy="169924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6487752" y="3361556"/>
            <a:ext cx="2664296" cy="559923"/>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400" dirty="0">
                <a:solidFill>
                  <a:srgbClr val="C00000"/>
                </a:solidFill>
              </a:rPr>
              <a:t>123.45 cannot be inserted</a:t>
            </a:r>
          </a:p>
        </p:txBody>
      </p:sp>
      <p:cxnSp>
        <p:nvCxnSpPr>
          <p:cNvPr id="10" name="Straight Arrow Connector 9"/>
          <p:cNvCxnSpPr>
            <a:stCxn id="9" idx="2"/>
          </p:cNvCxnSpPr>
          <p:nvPr/>
        </p:nvCxnSpPr>
        <p:spPr>
          <a:xfrm flipH="1" flipV="1">
            <a:off x="5801870" y="3171973"/>
            <a:ext cx="685882" cy="469545"/>
          </a:xfrm>
          <a:prstGeom prst="straightConnector1">
            <a:avLst/>
          </a:prstGeom>
          <a:ln w="7620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39552" y="4933325"/>
            <a:ext cx="5400600" cy="323165"/>
          </a:xfrm>
          <a:prstGeom prst="rect">
            <a:avLst/>
          </a:prstGeom>
        </p:spPr>
        <p:txBody>
          <a:bodyPr wrap="square">
            <a:spAutoFit/>
          </a:bodyPr>
          <a:lstStyle/>
          <a:p>
            <a:r>
              <a:rPr lang="en-US" sz="1500" b="1" dirty="0">
                <a:solidFill>
                  <a:srgbClr val="0000FF"/>
                </a:solidFill>
                <a:latin typeface="Courier New"/>
              </a:rPr>
              <a:t>CREATE</a:t>
            </a:r>
            <a:r>
              <a:rPr lang="en-US" sz="1500" b="1" dirty="0">
                <a:solidFill>
                  <a:srgbClr val="000000"/>
                </a:solidFill>
                <a:latin typeface="Courier New"/>
              </a:rPr>
              <a:t> </a:t>
            </a:r>
            <a:r>
              <a:rPr lang="en-US" sz="1500" b="1" dirty="0">
                <a:solidFill>
                  <a:srgbClr val="0000FF"/>
                </a:solidFill>
                <a:latin typeface="Courier New"/>
              </a:rPr>
              <a:t>TABLE</a:t>
            </a:r>
            <a:r>
              <a:rPr lang="en-US" sz="1500" b="1" dirty="0">
                <a:solidFill>
                  <a:srgbClr val="000000"/>
                </a:solidFill>
                <a:latin typeface="Courier New"/>
              </a:rPr>
              <a:t> </a:t>
            </a:r>
            <a:r>
              <a:rPr lang="en-US" sz="1500" b="1" dirty="0">
                <a:solidFill>
                  <a:srgbClr val="808000"/>
                </a:solidFill>
                <a:latin typeface="Courier New"/>
              </a:rPr>
              <a:t>`</a:t>
            </a:r>
            <a:r>
              <a:rPr lang="en-US" sz="1500" b="1" dirty="0" err="1">
                <a:solidFill>
                  <a:srgbClr val="808000"/>
                </a:solidFill>
                <a:latin typeface="Courier New"/>
              </a:rPr>
              <a:t>decimal_test</a:t>
            </a:r>
            <a:r>
              <a:rPr lang="en-US" sz="1500" b="1" dirty="0">
                <a:solidFill>
                  <a:srgbClr val="808000"/>
                </a:solidFill>
                <a:latin typeface="Courier New"/>
              </a:rPr>
              <a:t>`</a:t>
            </a:r>
            <a:r>
              <a:rPr lang="en-US" sz="1500" b="1" dirty="0">
                <a:solidFill>
                  <a:srgbClr val="0000FF"/>
                </a:solidFill>
                <a:latin typeface="Courier New"/>
              </a:rPr>
              <a:t>(</a:t>
            </a:r>
            <a:r>
              <a:rPr lang="en-US" sz="1500" b="1" dirty="0">
                <a:solidFill>
                  <a:srgbClr val="808000"/>
                </a:solidFill>
                <a:latin typeface="Courier New"/>
              </a:rPr>
              <a:t>salary</a:t>
            </a:r>
            <a:r>
              <a:rPr lang="en-US" sz="1500" b="1" dirty="0">
                <a:solidFill>
                  <a:srgbClr val="000000"/>
                </a:solidFill>
                <a:latin typeface="Courier New"/>
              </a:rPr>
              <a:t> </a:t>
            </a:r>
            <a:r>
              <a:rPr lang="en-US" sz="1500" b="1" dirty="0">
                <a:solidFill>
                  <a:srgbClr val="800000"/>
                </a:solidFill>
                <a:latin typeface="Courier New"/>
              </a:rPr>
              <a:t>DECIMAL</a:t>
            </a:r>
            <a:r>
              <a:rPr lang="en-US" sz="1500" b="1" dirty="0">
                <a:solidFill>
                  <a:srgbClr val="0000FF"/>
                </a:solidFill>
                <a:latin typeface="Courier New"/>
              </a:rPr>
              <a:t>);</a:t>
            </a:r>
          </a:p>
        </p:txBody>
      </p:sp>
      <p:sp>
        <p:nvSpPr>
          <p:cNvPr id="11" name="Oval 10"/>
          <p:cNvSpPr/>
          <p:nvPr/>
        </p:nvSpPr>
        <p:spPr>
          <a:xfrm>
            <a:off x="6156176" y="4673841"/>
            <a:ext cx="2808312" cy="559923"/>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400" dirty="0">
                <a:solidFill>
                  <a:srgbClr val="C00000"/>
                </a:solidFill>
              </a:rPr>
              <a:t>Default settings for Decimal is decimal(10,0)</a:t>
            </a:r>
          </a:p>
        </p:txBody>
      </p:sp>
      <p:cxnSp>
        <p:nvCxnSpPr>
          <p:cNvPr id="12" name="Straight Arrow Connector 11"/>
          <p:cNvCxnSpPr>
            <a:stCxn id="11" idx="2"/>
          </p:cNvCxnSpPr>
          <p:nvPr/>
        </p:nvCxnSpPr>
        <p:spPr>
          <a:xfrm flipH="1">
            <a:off x="5547434" y="4953803"/>
            <a:ext cx="608742" cy="63937"/>
          </a:xfrm>
          <a:prstGeom prst="straightConnector1">
            <a:avLst/>
          </a:prstGeom>
          <a:ln w="7620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542878" y="3957347"/>
            <a:ext cx="7017454" cy="646331"/>
          </a:xfrm>
          <a:prstGeom prst="rect">
            <a:avLst/>
          </a:prstGeom>
          <a:solidFill>
            <a:schemeClr val="accent2">
              <a:lumMod val="20000"/>
              <a:lumOff val="80000"/>
            </a:schemeClr>
          </a:solidFill>
        </p:spPr>
        <p:txBody>
          <a:bodyPr wrap="square">
            <a:spAutoFit/>
          </a:bodyPr>
          <a:lstStyle/>
          <a:p>
            <a:r>
              <a:rPr lang="en-US" i="1" dirty="0">
                <a:solidFill>
                  <a:srgbClr val="808080"/>
                </a:solidFill>
                <a:latin typeface="Courier New" panose="02070309020205020404" pitchFamily="49" charset="0"/>
              </a:rPr>
              <a:t>/* SQL Error (1264): Out of range value for column 'salary' at row 1 */</a:t>
            </a:r>
          </a:p>
        </p:txBody>
      </p:sp>
      <p:cxnSp>
        <p:nvCxnSpPr>
          <p:cNvPr id="13" name="Straight Arrow Connector 12"/>
          <p:cNvCxnSpPr/>
          <p:nvPr/>
        </p:nvCxnSpPr>
        <p:spPr>
          <a:xfrm flipV="1">
            <a:off x="5405826" y="3171973"/>
            <a:ext cx="405390" cy="769985"/>
          </a:xfrm>
          <a:prstGeom prst="straightConnector1">
            <a:avLst/>
          </a:prstGeom>
          <a:ln w="7620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92D050"/>
                </a:solidFill>
              </a:rPr>
              <a:t>Insert by typing in </a:t>
            </a:r>
            <a:r>
              <a:rPr lang="en-US" altLang="zh-CN" dirty="0" err="1">
                <a:solidFill>
                  <a:srgbClr val="92D050"/>
                </a:solidFill>
              </a:rPr>
              <a:t>HeidiSQL</a:t>
            </a:r>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41</a:t>
            </a:fld>
            <a:endParaRPr lang="de-DE"/>
          </a:p>
        </p:txBody>
      </p:sp>
      <p:pic>
        <p:nvPicPr>
          <p:cNvPr id="7" name="Picture 6"/>
          <p:cNvPicPr>
            <a:picLocks noChangeAspect="1"/>
          </p:cNvPicPr>
          <p:nvPr/>
        </p:nvPicPr>
        <p:blipFill rotWithShape="1">
          <a:blip r:embed="rId2"/>
          <a:srcRect b="22745"/>
          <a:stretch/>
        </p:blipFill>
        <p:spPr>
          <a:xfrm>
            <a:off x="539552" y="1057300"/>
            <a:ext cx="7921244" cy="4521968"/>
          </a:xfrm>
          <a:prstGeom prst="rect">
            <a:avLst/>
          </a:prstGeom>
        </p:spPr>
      </p:pic>
      <p:sp>
        <p:nvSpPr>
          <p:cNvPr id="8" name="Rectangle 7"/>
          <p:cNvSpPr/>
          <p:nvPr/>
        </p:nvSpPr>
        <p:spPr>
          <a:xfrm>
            <a:off x="7164288" y="1034932"/>
            <a:ext cx="720080" cy="310400"/>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p>
        </p:txBody>
      </p:sp>
      <p:sp>
        <p:nvSpPr>
          <p:cNvPr id="9" name="Rectangle 8"/>
          <p:cNvSpPr/>
          <p:nvPr/>
        </p:nvSpPr>
        <p:spPr>
          <a:xfrm>
            <a:off x="4382632" y="4592184"/>
            <a:ext cx="837440" cy="205846"/>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p>
        </p:txBody>
      </p:sp>
      <p:sp>
        <p:nvSpPr>
          <p:cNvPr id="10" name="Rectangle 9"/>
          <p:cNvSpPr/>
          <p:nvPr/>
        </p:nvSpPr>
        <p:spPr>
          <a:xfrm>
            <a:off x="4280164" y="4839632"/>
            <a:ext cx="2020028" cy="762004"/>
          </a:xfrm>
          <a:prstGeom prst="rect">
            <a:avLst/>
          </a:prstGeom>
          <a:solidFill>
            <a:schemeClr val="lt1">
              <a:alpha val="0"/>
            </a:schemeClr>
          </a:solidFill>
          <a:ln w="28575">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p>
        </p:txBody>
      </p:sp>
      <p:sp>
        <p:nvSpPr>
          <p:cNvPr id="11" name="Rectangle 10"/>
          <p:cNvSpPr/>
          <p:nvPr/>
        </p:nvSpPr>
        <p:spPr>
          <a:xfrm>
            <a:off x="6660232" y="3621796"/>
            <a:ext cx="2232248" cy="930122"/>
          </a:xfrm>
          <a:prstGeom prst="rect">
            <a:avLst/>
          </a:prstGeom>
          <a:solidFill>
            <a:schemeClr val="lt1">
              <a:alpha val="0"/>
            </a:schemeClr>
          </a:solidFill>
          <a:ln w="12700">
            <a:solidFill>
              <a:schemeClr val="accent1"/>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buAutoNum type="arabicPeriod"/>
            </a:pPr>
            <a:r>
              <a:rPr lang="en-US" sz="1400" b="1" dirty="0"/>
              <a:t>Select “data” view</a:t>
            </a:r>
          </a:p>
          <a:p>
            <a:pPr>
              <a:buAutoNum type="arabicPeriod"/>
            </a:pPr>
            <a:r>
              <a:rPr lang="en-US" sz="1400" b="1" dirty="0"/>
              <a:t>Right click on data</a:t>
            </a:r>
          </a:p>
          <a:p>
            <a:pPr>
              <a:buAutoNum type="arabicPeriod"/>
            </a:pPr>
            <a:r>
              <a:rPr lang="en-US" sz="1400" b="1" dirty="0"/>
              <a:t>Select “insert row”</a:t>
            </a:r>
          </a:p>
        </p:txBody>
      </p:sp>
    </p:spTree>
    <p:extLst>
      <p:ext uri="{BB962C8B-B14F-4D97-AF65-F5344CB8AC3E}">
        <p14:creationId xmlns:p14="http://schemas.microsoft.com/office/powerpoint/2010/main" val="154010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92D050"/>
                </a:solidFill>
              </a:rPr>
              <a:t>Numeric types: Floating-Point </a:t>
            </a:r>
            <a:br>
              <a:rPr lang="en-US" sz="3200" dirty="0">
                <a:solidFill>
                  <a:srgbClr val="92D050"/>
                </a:solidFill>
              </a:rPr>
            </a:br>
            <a:r>
              <a:rPr lang="en-US" sz="3200" dirty="0">
                <a:solidFill>
                  <a:srgbClr val="92D050"/>
                </a:solidFill>
              </a:rPr>
              <a:t>(Approximate Value)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42</a:t>
            </a:fld>
            <a:endParaRPr lang="de-DE"/>
          </a:p>
        </p:txBody>
      </p:sp>
      <p:graphicFrame>
        <p:nvGraphicFramePr>
          <p:cNvPr id="6" name="Group 4"/>
          <p:cNvGraphicFramePr>
            <a:graphicFrameLocks noGrp="1"/>
          </p:cNvGraphicFramePr>
          <p:nvPr>
            <p:ph sz="half" idx="4294967295"/>
            <p:extLst>
              <p:ext uri="{D42A27DB-BD31-4B8C-83A1-F6EECF244321}">
                <p14:modId xmlns:p14="http://schemas.microsoft.com/office/powerpoint/2010/main" val="1074444815"/>
              </p:ext>
            </p:extLst>
          </p:nvPr>
        </p:nvGraphicFramePr>
        <p:xfrm>
          <a:off x="423435" y="1811973"/>
          <a:ext cx="8613060" cy="1529080"/>
        </p:xfrm>
        <a:graphic>
          <a:graphicData uri="http://schemas.openxmlformats.org/drawingml/2006/table">
            <a:tbl>
              <a:tblPr/>
              <a:tblGrid>
                <a:gridCol w="1678894">
                  <a:extLst>
                    <a:ext uri="{9D8B030D-6E8A-4147-A177-3AD203B41FA5}">
                      <a16:colId xmlns:a16="http://schemas.microsoft.com/office/drawing/2014/main" val="20000"/>
                    </a:ext>
                  </a:extLst>
                </a:gridCol>
                <a:gridCol w="890953">
                  <a:extLst>
                    <a:ext uri="{9D8B030D-6E8A-4147-A177-3AD203B41FA5}">
                      <a16:colId xmlns:a16="http://schemas.microsoft.com/office/drawing/2014/main" val="20001"/>
                    </a:ext>
                  </a:extLst>
                </a:gridCol>
                <a:gridCol w="2895598">
                  <a:extLst>
                    <a:ext uri="{9D8B030D-6E8A-4147-A177-3AD203B41FA5}">
                      <a16:colId xmlns:a16="http://schemas.microsoft.com/office/drawing/2014/main" val="20002"/>
                    </a:ext>
                  </a:extLst>
                </a:gridCol>
                <a:gridCol w="3147615">
                  <a:extLst>
                    <a:ext uri="{9D8B030D-6E8A-4147-A177-3AD203B41FA5}">
                      <a16:colId xmlns:a16="http://schemas.microsoft.com/office/drawing/2014/main" val="20003"/>
                    </a:ext>
                  </a:extLst>
                </a:gridCol>
              </a:tblGrid>
              <a:tr h="431800">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Types</a:t>
                      </a:r>
                      <a:endPar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Storage</a:t>
                      </a:r>
                      <a:endPar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Negative value</a:t>
                      </a:r>
                      <a:endPar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Positive value</a:t>
                      </a:r>
                      <a:endPar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0">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FLOAT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-3.402823466E+38</a:t>
                      </a: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-1.175494351E-38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0</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and 1.175494351E-38</a:t>
                      </a: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3.402823466E+38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0">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DOUBLE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-1.7976931348623157E+308</a:t>
                      </a: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-2.2250738585072014E-308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gn="l" defTabSz="228600" eaLnBrk="0" hangingPunct="0">
                        <a:buClr>
                          <a:srgbClr val="000000"/>
                        </a:buClr>
                        <a:defRPr sz="2000" b="1">
                          <a:solidFill>
                            <a:schemeClr val="tx1"/>
                          </a:solidFill>
                          <a:latin typeface="Arial" pitchFamily="34" charset="0"/>
                        </a:defRPr>
                      </a:lvl1pPr>
                      <a:lvl2pPr marL="801688" algn="l" defTabSz="228600" eaLnBrk="0" hangingPunct="0">
                        <a:defRPr sz="2000" b="1">
                          <a:solidFill>
                            <a:schemeClr val="tx1"/>
                          </a:solidFill>
                          <a:latin typeface="Arial" pitchFamily="34" charset="0"/>
                        </a:defRPr>
                      </a:lvl2pPr>
                      <a:lvl3pPr marL="2208213" indent="-342900" algn="l" defTabSz="228600" eaLnBrk="0" hangingPunct="0">
                        <a:defRPr b="1">
                          <a:solidFill>
                            <a:schemeClr val="tx1"/>
                          </a:solidFill>
                          <a:latin typeface="Arial" pitchFamily="34" charset="0"/>
                        </a:defRPr>
                      </a:lvl3pPr>
                      <a:lvl4pPr marL="2387600" indent="228600" algn="l" defTabSz="228600" eaLnBrk="0" hangingPunct="0">
                        <a:buClr>
                          <a:srgbClr val="000000"/>
                        </a:buClr>
                        <a:defRPr b="1">
                          <a:solidFill>
                            <a:srgbClr val="FF0000"/>
                          </a:solidFill>
                          <a:latin typeface="Arial" pitchFamily="34" charset="0"/>
                        </a:defRPr>
                      </a:lvl4pPr>
                      <a:lvl5pPr marL="2795588" indent="571500" algn="l" defTabSz="228600" eaLnBrk="0" hangingPunct="0">
                        <a:buClr>
                          <a:srgbClr val="000000"/>
                        </a:buClr>
                        <a:defRPr b="1">
                          <a:solidFill>
                            <a:schemeClr val="tx1"/>
                          </a:solidFill>
                          <a:latin typeface="Arial" pitchFamily="34" charset="0"/>
                        </a:defRPr>
                      </a:lvl5pPr>
                      <a:lvl6pPr marL="32527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6pPr>
                      <a:lvl7pPr marL="37099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7pPr>
                      <a:lvl8pPr marL="41671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8pPr>
                      <a:lvl9pPr marL="4624388" indent="571500" defTabSz="228600" eaLnBrk="0" fontAlgn="base" hangingPunct="0">
                        <a:spcBef>
                          <a:spcPct val="20000"/>
                        </a:spcBef>
                        <a:spcAft>
                          <a:spcPct val="0"/>
                        </a:spcAft>
                        <a:buClr>
                          <a:srgbClr val="000000"/>
                        </a:buClr>
                        <a:buFont typeface="Arial" pitchFamily="34" charset="0"/>
                        <a:defRPr b="1">
                          <a:solidFill>
                            <a:schemeClr val="tx1"/>
                          </a:solidFill>
                          <a:latin typeface="Arial" pitchFamily="34" charset="0"/>
                        </a:defRPr>
                      </a:lvl9pPr>
                    </a:lstStyle>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0</a:t>
                      </a: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and 2.2250738585072014E-308</a:t>
                      </a:r>
                      <a:r>
                        <a:rPr kumimoji="0" lang="zh-CN" altLang="en-US"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p>
                      <a:pPr marL="0" marR="0" lvl="0" indent="0" algn="ctr" defTabSz="2286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1.7976931348623157E+308</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6"/>
          <p:cNvSpPr/>
          <p:nvPr/>
        </p:nvSpPr>
        <p:spPr>
          <a:xfrm>
            <a:off x="1115616" y="4978087"/>
            <a:ext cx="6120680" cy="646331"/>
          </a:xfrm>
          <a:prstGeom prst="rect">
            <a:avLst/>
          </a:prstGeom>
        </p:spPr>
        <p:txBody>
          <a:bodyPr wrap="square">
            <a:spAutoFit/>
          </a:bodyPr>
          <a:lstStyle/>
          <a:p>
            <a:r>
              <a:rPr lang="en-US" sz="1200" dirty="0">
                <a:hlinkClick r:id="rId3"/>
              </a:rPr>
              <a:t>https://www.mysqltutorial.org/mysql-decimal/</a:t>
            </a:r>
            <a:endParaRPr lang="en-US" sz="1200" dirty="0"/>
          </a:p>
          <a:p>
            <a:r>
              <a:rPr lang="en-US" sz="1200" dirty="0"/>
              <a:t>https://</a:t>
            </a:r>
            <a:r>
              <a:rPr lang="en-US" sz="1200" dirty="0" err="1"/>
              <a:t>dev.mysql.com</a:t>
            </a:r>
            <a:r>
              <a:rPr lang="en-US" sz="1200" dirty="0"/>
              <a:t>/doc/</a:t>
            </a:r>
            <a:r>
              <a:rPr lang="en-US" sz="1200" dirty="0" err="1"/>
              <a:t>refman</a:t>
            </a:r>
            <a:r>
              <a:rPr lang="en-US" sz="1200" dirty="0"/>
              <a:t>/8.0/</a:t>
            </a:r>
            <a:r>
              <a:rPr lang="en-US" sz="1200" dirty="0" err="1"/>
              <a:t>en</a:t>
            </a:r>
            <a:r>
              <a:rPr lang="en-US" sz="1200" dirty="0"/>
              <a:t>/storage-</a:t>
            </a:r>
            <a:r>
              <a:rPr lang="en-US" sz="1200" dirty="0" err="1"/>
              <a:t>requirements.html</a:t>
            </a:r>
            <a:endParaRPr lang="en-US" sz="1200" dirty="0"/>
          </a:p>
          <a:p>
            <a:r>
              <a:rPr lang="en-US" sz="1200" dirty="0"/>
              <a:t>http://stackoverflow.com/questions/6949673/mysql-min-max-for-double-type</a:t>
            </a:r>
          </a:p>
        </p:txBody>
      </p:sp>
      <p:sp>
        <p:nvSpPr>
          <p:cNvPr id="3" name="Rectangle 2">
            <a:extLst>
              <a:ext uri="{FF2B5EF4-FFF2-40B4-BE49-F238E27FC236}">
                <a16:creationId xmlns:a16="http://schemas.microsoft.com/office/drawing/2014/main" id="{613D7783-66FE-4D46-A570-08E2872F14F8}"/>
              </a:ext>
            </a:extLst>
          </p:cNvPr>
          <p:cNvSpPr/>
          <p:nvPr/>
        </p:nvSpPr>
        <p:spPr>
          <a:xfrm>
            <a:off x="423435" y="3679833"/>
            <a:ext cx="7840608" cy="369332"/>
          </a:xfrm>
          <a:prstGeom prst="rect">
            <a:avLst/>
          </a:prstGeom>
        </p:spPr>
        <p:txBody>
          <a:bodyPr wrap="none">
            <a:spAutoFit/>
          </a:bodyPr>
          <a:lstStyle/>
          <a:p>
            <a:r>
              <a:rPr lang="en-US" dirty="0"/>
              <a:t>Decimal requires more storage space, such as </a:t>
            </a:r>
            <a:r>
              <a:rPr lang="en-GB" dirty="0"/>
              <a:t>9 bytes for </a:t>
            </a:r>
            <a:r>
              <a:rPr lang="en-US" dirty="0"/>
              <a:t>Decimal</a:t>
            </a:r>
            <a:r>
              <a:rPr lang="en-GB" dirty="0"/>
              <a:t>(19,9).</a:t>
            </a:r>
          </a:p>
        </p:txBody>
      </p:sp>
    </p:spTree>
    <p:extLst>
      <p:ext uri="{BB962C8B-B14F-4D97-AF65-F5344CB8AC3E}">
        <p14:creationId xmlns:p14="http://schemas.microsoft.com/office/powerpoint/2010/main" val="3283861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Comparing decimal and float </a:t>
            </a:r>
          </a:p>
        </p:txBody>
      </p:sp>
      <p:sp>
        <p:nvSpPr>
          <p:cNvPr id="3" name="Content Placeholder 2"/>
          <p:cNvSpPr>
            <a:spLocks noGrp="1"/>
          </p:cNvSpPr>
          <p:nvPr>
            <p:ph idx="1"/>
          </p:nvPr>
        </p:nvSpPr>
        <p:spPr/>
        <p:txBody>
          <a:bodyPr/>
          <a:lstStyle/>
          <a:p>
            <a:pPr marL="0" indent="0">
              <a:buNone/>
            </a:pPr>
            <a:r>
              <a:rPr lang="en-US" sz="2000" dirty="0">
                <a:solidFill>
                  <a:srgbClr val="0000FF"/>
                </a:solidFill>
                <a:latin typeface="Courier New"/>
              </a:rPr>
              <a:t>create</a:t>
            </a:r>
            <a:r>
              <a:rPr lang="en-US" sz="2000" b="0" dirty="0">
                <a:solidFill>
                  <a:srgbClr val="000000"/>
                </a:solidFill>
                <a:latin typeface="Courier New"/>
              </a:rPr>
              <a:t> </a:t>
            </a:r>
            <a:r>
              <a:rPr lang="en-US" sz="2000" dirty="0">
                <a:solidFill>
                  <a:srgbClr val="0000FF"/>
                </a:solidFill>
                <a:latin typeface="Courier New"/>
              </a:rPr>
              <a:t>table</a:t>
            </a:r>
            <a:r>
              <a:rPr lang="en-US" sz="2000" b="0" dirty="0">
                <a:solidFill>
                  <a:srgbClr val="000000"/>
                </a:solidFill>
                <a:latin typeface="Courier New"/>
              </a:rPr>
              <a:t> </a:t>
            </a:r>
            <a:r>
              <a:rPr lang="en-US" sz="2000" b="0" dirty="0">
                <a:solidFill>
                  <a:srgbClr val="FF00FF"/>
                </a:solidFill>
                <a:latin typeface="Courier New"/>
              </a:rPr>
              <a:t>t1</a:t>
            </a:r>
            <a:r>
              <a:rPr lang="en-US" sz="2000" b="0" dirty="0">
                <a:solidFill>
                  <a:srgbClr val="0000FF"/>
                </a:solidFill>
                <a:latin typeface="Courier New"/>
              </a:rPr>
              <a:t>(</a:t>
            </a:r>
            <a:r>
              <a:rPr lang="en-US" sz="2000" b="0" dirty="0">
                <a:solidFill>
                  <a:srgbClr val="808000"/>
                </a:solidFill>
                <a:latin typeface="Courier New"/>
              </a:rPr>
              <a:t>c1</a:t>
            </a:r>
            <a:r>
              <a:rPr lang="en-US" sz="2000" b="0" dirty="0">
                <a:solidFill>
                  <a:srgbClr val="000000"/>
                </a:solidFill>
                <a:latin typeface="Courier New"/>
              </a:rPr>
              <a:t> </a:t>
            </a:r>
            <a:r>
              <a:rPr lang="en-US" sz="2000" dirty="0">
                <a:solidFill>
                  <a:srgbClr val="800000"/>
                </a:solidFill>
                <a:latin typeface="Courier New"/>
              </a:rPr>
              <a:t>float</a:t>
            </a:r>
            <a:r>
              <a:rPr lang="en-US" sz="2000" b="0" dirty="0">
                <a:solidFill>
                  <a:srgbClr val="0000FF"/>
                </a:solidFill>
                <a:latin typeface="Courier New"/>
              </a:rPr>
              <a:t>(</a:t>
            </a:r>
            <a:r>
              <a:rPr lang="en-US" sz="2000" b="0" dirty="0">
                <a:solidFill>
                  <a:srgbClr val="800080"/>
                </a:solidFill>
                <a:latin typeface="Courier New"/>
              </a:rPr>
              <a:t>10</a:t>
            </a:r>
            <a:r>
              <a:rPr lang="en-US" sz="2000" b="0" dirty="0">
                <a:solidFill>
                  <a:srgbClr val="0000FF"/>
                </a:solidFill>
                <a:latin typeface="Courier New"/>
              </a:rPr>
              <a:t>,</a:t>
            </a:r>
            <a:r>
              <a:rPr lang="en-US" sz="2000" b="0" dirty="0">
                <a:solidFill>
                  <a:srgbClr val="800080"/>
                </a:solidFill>
                <a:latin typeface="Courier New"/>
              </a:rPr>
              <a:t>2</a:t>
            </a:r>
            <a:r>
              <a:rPr lang="en-US" sz="2000" b="0" dirty="0">
                <a:solidFill>
                  <a:srgbClr val="0000FF"/>
                </a:solidFill>
                <a:latin typeface="Courier New"/>
              </a:rPr>
              <a:t>),</a:t>
            </a:r>
            <a:r>
              <a:rPr lang="en-US" sz="2000" b="0" dirty="0">
                <a:solidFill>
                  <a:srgbClr val="000000"/>
                </a:solidFill>
                <a:latin typeface="Courier New"/>
              </a:rPr>
              <a:t> </a:t>
            </a:r>
            <a:r>
              <a:rPr lang="en-US" sz="2000" b="0" dirty="0">
                <a:solidFill>
                  <a:srgbClr val="808000"/>
                </a:solidFill>
                <a:latin typeface="Courier New"/>
              </a:rPr>
              <a:t>c3</a:t>
            </a:r>
            <a:r>
              <a:rPr lang="en-US" sz="2000" b="0" dirty="0">
                <a:solidFill>
                  <a:srgbClr val="000000"/>
                </a:solidFill>
                <a:latin typeface="Courier New"/>
              </a:rPr>
              <a:t> </a:t>
            </a:r>
            <a:r>
              <a:rPr lang="en-US" sz="2000" dirty="0">
                <a:solidFill>
                  <a:srgbClr val="800000"/>
                </a:solidFill>
                <a:latin typeface="Courier New"/>
              </a:rPr>
              <a:t>decimal</a:t>
            </a:r>
            <a:r>
              <a:rPr lang="en-US" sz="2000" b="0" dirty="0">
                <a:solidFill>
                  <a:srgbClr val="0000FF"/>
                </a:solidFill>
                <a:latin typeface="Courier New"/>
              </a:rPr>
              <a:t>(</a:t>
            </a:r>
            <a:r>
              <a:rPr lang="en-US" sz="2000" b="0" dirty="0">
                <a:solidFill>
                  <a:srgbClr val="800080"/>
                </a:solidFill>
                <a:latin typeface="Courier New"/>
              </a:rPr>
              <a:t>10</a:t>
            </a:r>
            <a:r>
              <a:rPr lang="en-US" sz="2000" b="0" dirty="0">
                <a:solidFill>
                  <a:srgbClr val="0000FF"/>
                </a:solidFill>
                <a:latin typeface="Courier New"/>
              </a:rPr>
              <a:t>,</a:t>
            </a:r>
            <a:r>
              <a:rPr lang="en-US" sz="2000" b="0" dirty="0">
                <a:solidFill>
                  <a:srgbClr val="800080"/>
                </a:solidFill>
                <a:latin typeface="Courier New"/>
              </a:rPr>
              <a:t>2</a:t>
            </a:r>
            <a:r>
              <a:rPr lang="en-US" sz="2000" b="0" dirty="0">
                <a:solidFill>
                  <a:srgbClr val="0000FF"/>
                </a:solidFill>
                <a:latin typeface="Courier New"/>
              </a:rPr>
              <a:t>));</a:t>
            </a:r>
          </a:p>
          <a:p>
            <a:pPr marL="0" indent="0">
              <a:buNone/>
            </a:pPr>
            <a:endParaRPr lang="en-US" sz="2000" b="0" dirty="0">
              <a:solidFill>
                <a:srgbClr val="0000FF"/>
              </a:solidFill>
              <a:latin typeface="Courier New"/>
            </a:endParaRPr>
          </a:p>
          <a:p>
            <a:pPr marL="0" indent="0">
              <a:buNone/>
            </a:pPr>
            <a:r>
              <a:rPr lang="en-US" sz="2000" dirty="0">
                <a:solidFill>
                  <a:srgbClr val="0000FF"/>
                </a:solidFill>
                <a:latin typeface="Courier New"/>
              </a:rPr>
              <a:t>insert</a:t>
            </a:r>
            <a:r>
              <a:rPr lang="en-US" sz="2000" b="0" dirty="0">
                <a:solidFill>
                  <a:srgbClr val="000000"/>
                </a:solidFill>
                <a:latin typeface="Courier New"/>
              </a:rPr>
              <a:t> </a:t>
            </a:r>
            <a:r>
              <a:rPr lang="en-US" sz="2000" dirty="0">
                <a:solidFill>
                  <a:srgbClr val="0000FF"/>
                </a:solidFill>
                <a:latin typeface="Courier New"/>
              </a:rPr>
              <a:t>into</a:t>
            </a:r>
            <a:r>
              <a:rPr lang="en-US" sz="2000" b="0" dirty="0">
                <a:solidFill>
                  <a:srgbClr val="000000"/>
                </a:solidFill>
                <a:latin typeface="Courier New"/>
              </a:rPr>
              <a:t> </a:t>
            </a:r>
            <a:r>
              <a:rPr lang="en-US" sz="2000" b="0" dirty="0">
                <a:solidFill>
                  <a:srgbClr val="FF00FF"/>
                </a:solidFill>
                <a:latin typeface="Courier New"/>
              </a:rPr>
              <a:t>t1</a:t>
            </a:r>
            <a:r>
              <a:rPr lang="en-US" sz="2000" b="0" dirty="0">
                <a:solidFill>
                  <a:srgbClr val="000000"/>
                </a:solidFill>
                <a:latin typeface="Courier New"/>
              </a:rPr>
              <a:t> </a:t>
            </a:r>
            <a:r>
              <a:rPr lang="en-US" sz="2000" dirty="0">
                <a:solidFill>
                  <a:srgbClr val="0000FF"/>
                </a:solidFill>
                <a:latin typeface="Courier New"/>
              </a:rPr>
              <a:t>values</a:t>
            </a:r>
            <a:r>
              <a:rPr lang="en-US" sz="2000" b="0" dirty="0">
                <a:solidFill>
                  <a:srgbClr val="0000FF"/>
                </a:solidFill>
                <a:latin typeface="Courier New"/>
              </a:rPr>
              <a:t>(</a:t>
            </a:r>
            <a:r>
              <a:rPr lang="en-US" sz="2000" b="0" dirty="0">
                <a:solidFill>
                  <a:srgbClr val="800080"/>
                </a:solidFill>
                <a:latin typeface="Courier New"/>
              </a:rPr>
              <a:t>9876543.12</a:t>
            </a:r>
            <a:r>
              <a:rPr lang="en-US" sz="2000" b="0" dirty="0">
                <a:solidFill>
                  <a:srgbClr val="0000FF"/>
                </a:solidFill>
                <a:latin typeface="Courier New"/>
              </a:rPr>
              <a:t>,</a:t>
            </a:r>
            <a:r>
              <a:rPr lang="en-US" sz="2000" b="0" dirty="0">
                <a:solidFill>
                  <a:srgbClr val="000000"/>
                </a:solidFill>
                <a:latin typeface="Courier New"/>
              </a:rPr>
              <a:t> </a:t>
            </a:r>
            <a:r>
              <a:rPr lang="en-US" sz="2000" b="0" dirty="0">
                <a:solidFill>
                  <a:srgbClr val="800080"/>
                </a:solidFill>
                <a:latin typeface="Courier New"/>
              </a:rPr>
              <a:t>9876543.12</a:t>
            </a:r>
            <a:r>
              <a:rPr lang="en-US" sz="2000" b="0" dirty="0">
                <a:solidFill>
                  <a:srgbClr val="0000FF"/>
                </a:solidFill>
                <a:latin typeface="Courier New"/>
              </a:rPr>
              <a:t>);</a:t>
            </a:r>
          </a:p>
          <a:p>
            <a:pPr marL="0" indent="0">
              <a:buNone/>
            </a:pPr>
            <a:endParaRPr lang="en-US" sz="2000" b="0" dirty="0">
              <a:solidFill>
                <a:srgbClr val="0000FF"/>
              </a:solidFill>
              <a:latin typeface="Courier New"/>
            </a:endParaRPr>
          </a:p>
          <a:p>
            <a:pPr marL="0" indent="0">
              <a:buNone/>
            </a:pPr>
            <a:r>
              <a:rPr lang="en-US" sz="2000" dirty="0">
                <a:solidFill>
                  <a:srgbClr val="0000FF"/>
                </a:solidFill>
                <a:latin typeface="Courier New"/>
              </a:rPr>
              <a:t>insert</a:t>
            </a:r>
            <a:r>
              <a:rPr lang="en-US" sz="2000" b="0" dirty="0">
                <a:solidFill>
                  <a:srgbClr val="000000"/>
                </a:solidFill>
                <a:latin typeface="Courier New"/>
              </a:rPr>
              <a:t> </a:t>
            </a:r>
            <a:r>
              <a:rPr lang="en-US" sz="2000" dirty="0">
                <a:solidFill>
                  <a:srgbClr val="0000FF"/>
                </a:solidFill>
                <a:latin typeface="Courier New"/>
              </a:rPr>
              <a:t>into</a:t>
            </a:r>
            <a:r>
              <a:rPr lang="en-US" sz="2000" b="0" dirty="0">
                <a:solidFill>
                  <a:srgbClr val="000000"/>
                </a:solidFill>
                <a:latin typeface="Courier New"/>
              </a:rPr>
              <a:t> </a:t>
            </a:r>
            <a:r>
              <a:rPr lang="en-US" sz="2000" b="0" dirty="0">
                <a:solidFill>
                  <a:srgbClr val="FF00FF"/>
                </a:solidFill>
                <a:latin typeface="Courier New"/>
              </a:rPr>
              <a:t>t1</a:t>
            </a:r>
            <a:r>
              <a:rPr lang="en-US" sz="2000" b="0" dirty="0">
                <a:solidFill>
                  <a:srgbClr val="000000"/>
                </a:solidFill>
                <a:latin typeface="Courier New"/>
              </a:rPr>
              <a:t> </a:t>
            </a:r>
            <a:r>
              <a:rPr lang="en-US" sz="2000" dirty="0">
                <a:solidFill>
                  <a:srgbClr val="0000FF"/>
                </a:solidFill>
                <a:latin typeface="Courier New"/>
              </a:rPr>
              <a:t>values</a:t>
            </a:r>
            <a:r>
              <a:rPr lang="en-US" sz="2000" b="0" dirty="0">
                <a:solidFill>
                  <a:srgbClr val="0000FF"/>
                </a:solidFill>
                <a:latin typeface="Courier New"/>
              </a:rPr>
              <a:t>(</a:t>
            </a:r>
            <a:r>
              <a:rPr lang="en-US" sz="2000" b="0" dirty="0">
                <a:solidFill>
                  <a:srgbClr val="800080"/>
                </a:solidFill>
                <a:latin typeface="Courier New"/>
              </a:rPr>
              <a:t>1234567.23</a:t>
            </a:r>
            <a:r>
              <a:rPr lang="en-US" sz="2000" b="0" dirty="0">
                <a:solidFill>
                  <a:srgbClr val="0000FF"/>
                </a:solidFill>
                <a:latin typeface="Courier New"/>
              </a:rPr>
              <a:t>,</a:t>
            </a:r>
            <a:r>
              <a:rPr lang="en-US" sz="2000" b="0" dirty="0">
                <a:solidFill>
                  <a:srgbClr val="000000"/>
                </a:solidFill>
                <a:latin typeface="Courier New"/>
              </a:rPr>
              <a:t> </a:t>
            </a:r>
            <a:r>
              <a:rPr lang="en-US" sz="2000" b="0" dirty="0">
                <a:solidFill>
                  <a:srgbClr val="800080"/>
                </a:solidFill>
                <a:latin typeface="Courier New"/>
              </a:rPr>
              <a:t>1234567.23</a:t>
            </a:r>
            <a:r>
              <a:rPr lang="en-US" sz="2000" b="0" dirty="0">
                <a:solidFill>
                  <a:srgbClr val="0000FF"/>
                </a:solidFill>
                <a:latin typeface="Courier New"/>
              </a:rPr>
              <a:t>);</a:t>
            </a:r>
          </a:p>
          <a:p>
            <a:endParaRPr lang="en-US" sz="20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43</a:t>
            </a:fld>
            <a:endParaRPr lang="de-DE"/>
          </a:p>
        </p:txBody>
      </p:sp>
      <p:sp>
        <p:nvSpPr>
          <p:cNvPr id="6" name="AutoShape 1" descr="\\home.org.aalto.fi\liuy13\windows\AppData\Roaming\Tencent\Users\37155891\QQ\WinTemp\RichOle\R81{NSjS2NS7XAUC0Q`L1.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home.org.aalto.fi\liuy13\windows\AppData\Roaming\Tencent\Users\37155891\QQ\WinTemp\RichOle\R81{NSjS2NS7XAUC0Q`L1.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home.org.aalto.fi\liuy13\windows\AppData\Roaming\Tencent\Users\37155891\QQ\WinTemp\RichOle\R81{NSjS2NS7XAUC0Q`L1.png"/>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454"/>
          <a:stretch/>
        </p:blipFill>
        <p:spPr bwMode="auto">
          <a:xfrm>
            <a:off x="2483768" y="3765973"/>
            <a:ext cx="4350416" cy="130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41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92D050"/>
                </a:solidFill>
              </a:rPr>
              <a:t>Difference between decimal, float and double</a:t>
            </a:r>
          </a:p>
        </p:txBody>
      </p:sp>
      <p:sp>
        <p:nvSpPr>
          <p:cNvPr id="3" name="Content Placeholder 2"/>
          <p:cNvSpPr>
            <a:spLocks noGrp="1"/>
          </p:cNvSpPr>
          <p:nvPr>
            <p:ph idx="1"/>
          </p:nvPr>
        </p:nvSpPr>
        <p:spPr>
          <a:xfrm>
            <a:off x="426128" y="3708231"/>
            <a:ext cx="8219256" cy="733445"/>
          </a:xfrm>
        </p:spPr>
        <p:txBody>
          <a:bodyPr/>
          <a:lstStyle/>
          <a:p>
            <a:r>
              <a:rPr lang="en-US" sz="2000" dirty="0"/>
              <a:t>http://stackoverflow.com/questions/1165761/decimal-vs-double-which-one-should-i-use-and-when/1165788#1165788</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44</a:t>
            </a:fld>
            <a:endParaRPr lang="de-DE" dirty="0"/>
          </a:p>
        </p:txBody>
      </p:sp>
      <p:pic>
        <p:nvPicPr>
          <p:cNvPr id="3073" name="Picture 1" descr="\\home.org.aalto.fi\liuy13\windows\AppData\Roaming\Tencent\Users\37155891\QQ\WinTemp\RichOle\8JW4UY3M]QCLWSJ752PXB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1994"/>
            <a:ext cx="7776864" cy="256464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115616" y="1206499"/>
            <a:ext cx="2232248" cy="426865"/>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1619672" y="4657700"/>
            <a:ext cx="5976664" cy="426865"/>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rgbClr val="C00000"/>
                </a:solidFill>
              </a:rPr>
              <a:t>When you need to compare values, use decimal!</a:t>
            </a:r>
          </a:p>
        </p:txBody>
      </p:sp>
    </p:spTree>
    <p:extLst>
      <p:ext uri="{BB962C8B-B14F-4D97-AF65-F5344CB8AC3E}">
        <p14:creationId xmlns:p14="http://schemas.microsoft.com/office/powerpoint/2010/main" val="1883739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MySQL INT(1) or INT(10)</a:t>
            </a:r>
          </a:p>
        </p:txBody>
      </p:sp>
      <p:sp>
        <p:nvSpPr>
          <p:cNvPr id="3" name="Content Placeholder 2"/>
          <p:cNvSpPr>
            <a:spLocks noGrp="1"/>
          </p:cNvSpPr>
          <p:nvPr>
            <p:ph idx="1"/>
          </p:nvPr>
        </p:nvSpPr>
        <p:spPr/>
        <p:txBody>
          <a:bodyPr/>
          <a:lstStyle/>
          <a:p>
            <a:r>
              <a:rPr lang="en-US" dirty="0"/>
              <a:t>An unsigned </a:t>
            </a:r>
            <a:r>
              <a:rPr lang="en-US" dirty="0" err="1"/>
              <a:t>int</a:t>
            </a:r>
            <a:r>
              <a:rPr lang="en-US" dirty="0"/>
              <a:t> has the max value of 4,294,967,295 no matter if its </a:t>
            </a:r>
            <a:r>
              <a:rPr lang="en-US" dirty="0" err="1"/>
              <a:t>int</a:t>
            </a:r>
            <a:r>
              <a:rPr lang="en-US" dirty="0"/>
              <a:t> (1) or </a:t>
            </a:r>
            <a:r>
              <a:rPr lang="en-US" dirty="0" err="1"/>
              <a:t>int</a:t>
            </a:r>
            <a:r>
              <a:rPr lang="en-US" dirty="0"/>
              <a:t>(10) and will use 4 bytes of data.</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45</a:t>
            </a:fld>
            <a:endParaRPr lang="de-DE"/>
          </a:p>
        </p:txBody>
      </p:sp>
      <p:sp>
        <p:nvSpPr>
          <p:cNvPr id="6" name="Rectangle 5"/>
          <p:cNvSpPr/>
          <p:nvPr/>
        </p:nvSpPr>
        <p:spPr>
          <a:xfrm>
            <a:off x="971600" y="5020309"/>
            <a:ext cx="6768752" cy="369332"/>
          </a:xfrm>
          <a:prstGeom prst="rect">
            <a:avLst/>
          </a:prstGeom>
        </p:spPr>
        <p:txBody>
          <a:bodyPr wrap="square">
            <a:spAutoFit/>
          </a:bodyPr>
          <a:lstStyle/>
          <a:p>
            <a:r>
              <a:rPr lang="en-US" dirty="0">
                <a:latin typeface="Times" pitchFamily="18" charset="0"/>
              </a:rPr>
              <a:t>http://www.bajb.net/2008/10/mysql-int1-or-int10/</a:t>
            </a:r>
          </a:p>
        </p:txBody>
      </p:sp>
    </p:spTree>
    <p:extLst>
      <p:ext uri="{BB962C8B-B14F-4D97-AF65-F5344CB8AC3E}">
        <p14:creationId xmlns:p14="http://schemas.microsoft.com/office/powerpoint/2010/main" val="2110808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Date and Time Types</a:t>
            </a:r>
          </a:p>
        </p:txBody>
      </p:sp>
      <p:sp>
        <p:nvSpPr>
          <p:cNvPr id="3" name="Content Placeholder 2"/>
          <p:cNvSpPr>
            <a:spLocks noGrp="1"/>
          </p:cNvSpPr>
          <p:nvPr>
            <p:ph idx="1"/>
          </p:nvPr>
        </p:nvSpPr>
        <p:spPr>
          <a:xfrm>
            <a:off x="417763" y="1201316"/>
            <a:ext cx="8229600" cy="3644636"/>
          </a:xfrm>
        </p:spPr>
        <p:txBody>
          <a:bodyPr/>
          <a:lstStyle/>
          <a:p>
            <a:r>
              <a:rPr lang="en-US" dirty="0"/>
              <a:t>Year </a:t>
            </a:r>
          </a:p>
          <a:p>
            <a:r>
              <a:rPr lang="en-US" dirty="0"/>
              <a:t>Date </a:t>
            </a:r>
            <a:r>
              <a:rPr lang="en-US" sz="2800" dirty="0"/>
              <a:t>(</a:t>
            </a:r>
            <a:r>
              <a:rPr lang="en-US" sz="2400" dirty="0"/>
              <a:t>'YYYY-MM-DD'</a:t>
            </a:r>
            <a:r>
              <a:rPr lang="en-US" sz="2800" dirty="0"/>
              <a:t>)</a:t>
            </a:r>
            <a:endParaRPr lang="en-US" dirty="0"/>
          </a:p>
          <a:p>
            <a:r>
              <a:rPr lang="en-US" dirty="0" err="1"/>
              <a:t>Datetime</a:t>
            </a:r>
            <a:r>
              <a:rPr lang="en-US" dirty="0"/>
              <a:t> </a:t>
            </a:r>
            <a:r>
              <a:rPr lang="en-US" sz="2800" dirty="0"/>
              <a:t>(</a:t>
            </a:r>
            <a:r>
              <a:rPr lang="en-US" sz="2400" dirty="0"/>
              <a:t>'YYYY-MM-DD HH:MM:SS'</a:t>
            </a:r>
            <a:r>
              <a:rPr lang="en-US" sz="2800" dirty="0"/>
              <a:t>)</a:t>
            </a:r>
          </a:p>
          <a:p>
            <a:pPr marL="0" indent="0">
              <a:buNone/>
            </a:pPr>
            <a:r>
              <a:rPr lang="en-US" sz="2400" dirty="0"/>
              <a:t>Range: '1000-01-01 00:00:00' to '9999-12-31 23:59:59'. </a:t>
            </a:r>
          </a:p>
          <a:p>
            <a:r>
              <a:rPr lang="en-US" dirty="0"/>
              <a:t>Timestamp</a:t>
            </a:r>
          </a:p>
          <a:p>
            <a:pPr marL="0" indent="0">
              <a:buNone/>
            </a:pPr>
            <a:r>
              <a:rPr lang="en-US" sz="2400" dirty="0"/>
              <a:t>Range: '1970-01-01 00:00:01' to '2038-01-19 03:14:07' UTC. </a:t>
            </a:r>
          </a:p>
          <a:p>
            <a:pPr marL="0" indent="0">
              <a:buNone/>
            </a:pPr>
            <a:r>
              <a:rPr lang="en-US" sz="2400" dirty="0"/>
              <a:t>UTC: Coordinated Universal Time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46</a:t>
            </a:fld>
            <a:endParaRPr lang="de-DE"/>
          </a:p>
        </p:txBody>
      </p:sp>
      <p:sp>
        <p:nvSpPr>
          <p:cNvPr id="6" name="Rectangle 5"/>
          <p:cNvSpPr/>
          <p:nvPr/>
        </p:nvSpPr>
        <p:spPr>
          <a:xfrm>
            <a:off x="971600" y="4981648"/>
            <a:ext cx="7200800" cy="646331"/>
          </a:xfrm>
          <a:prstGeom prst="rect">
            <a:avLst/>
          </a:prstGeom>
        </p:spPr>
        <p:txBody>
          <a:bodyPr wrap="square">
            <a:spAutoFit/>
          </a:bodyPr>
          <a:lstStyle/>
          <a:p>
            <a:r>
              <a:rPr lang="en-US" dirty="0">
                <a:solidFill>
                  <a:srgbClr val="C00000"/>
                </a:solidFill>
              </a:rPr>
              <a:t>It is very likely to reach its lower limit when TIMESTAMP is used -- e.g. storing birthdate.</a:t>
            </a:r>
          </a:p>
        </p:txBody>
      </p:sp>
    </p:spTree>
    <p:extLst>
      <p:ext uri="{BB962C8B-B14F-4D97-AF65-F5344CB8AC3E}">
        <p14:creationId xmlns:p14="http://schemas.microsoft.com/office/powerpoint/2010/main" val="2759200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Bad format time and date?</a:t>
            </a:r>
          </a:p>
        </p:txBody>
      </p:sp>
      <p:sp>
        <p:nvSpPr>
          <p:cNvPr id="3" name="Content Placeholder 2"/>
          <p:cNvSpPr>
            <a:spLocks noGrp="1"/>
          </p:cNvSpPr>
          <p:nvPr>
            <p:ph idx="1"/>
          </p:nvPr>
        </p:nvSpPr>
        <p:spPr>
          <a:xfrm>
            <a:off x="457200" y="1460500"/>
            <a:ext cx="8507288" cy="3644636"/>
          </a:xfrm>
        </p:spPr>
        <p:txBody>
          <a:bodyPr/>
          <a:lstStyle/>
          <a:p>
            <a:r>
              <a:rPr lang="en-US" sz="1600" dirty="0">
                <a:solidFill>
                  <a:srgbClr val="0000FF"/>
                </a:solidFill>
                <a:latin typeface="Courier New"/>
              </a:rPr>
              <a:t>CREATE</a:t>
            </a:r>
            <a:r>
              <a:rPr lang="en-US" sz="1600" dirty="0">
                <a:solidFill>
                  <a:srgbClr val="000000"/>
                </a:solidFill>
                <a:latin typeface="Courier New"/>
              </a:rPr>
              <a:t> </a:t>
            </a:r>
            <a:r>
              <a:rPr lang="en-US" sz="1600" dirty="0">
                <a:solidFill>
                  <a:srgbClr val="0000FF"/>
                </a:solidFill>
                <a:latin typeface="Courier New"/>
              </a:rPr>
              <a:t>TABLE</a:t>
            </a:r>
            <a:r>
              <a:rPr lang="en-US" sz="1600" dirty="0">
                <a:solidFill>
                  <a:srgbClr val="000000"/>
                </a:solidFill>
                <a:latin typeface="Courier New"/>
              </a:rPr>
              <a:t> </a:t>
            </a:r>
            <a:r>
              <a:rPr lang="en-US" sz="1600" dirty="0">
                <a:solidFill>
                  <a:srgbClr val="808000"/>
                </a:solidFill>
                <a:latin typeface="Courier New"/>
              </a:rPr>
              <a:t>`test`</a:t>
            </a:r>
            <a:r>
              <a:rPr lang="en-US" sz="1600" dirty="0">
                <a:solidFill>
                  <a:srgbClr val="0000FF"/>
                </a:solidFill>
                <a:latin typeface="Courier New"/>
              </a:rPr>
              <a:t>(</a:t>
            </a:r>
            <a:r>
              <a:rPr lang="en-US" sz="1600" dirty="0">
                <a:solidFill>
                  <a:srgbClr val="808000"/>
                </a:solidFill>
                <a:latin typeface="Courier New"/>
              </a:rPr>
              <a:t>delivery</a:t>
            </a:r>
            <a:r>
              <a:rPr lang="en-US" sz="1600" dirty="0">
                <a:solidFill>
                  <a:srgbClr val="000000"/>
                </a:solidFill>
                <a:latin typeface="Courier New"/>
              </a:rPr>
              <a:t> </a:t>
            </a:r>
            <a:r>
              <a:rPr lang="en-US" sz="1600" dirty="0">
                <a:solidFill>
                  <a:srgbClr val="800000"/>
                </a:solidFill>
                <a:latin typeface="Courier New"/>
              </a:rPr>
              <a:t>date</a:t>
            </a:r>
            <a:r>
              <a:rPr lang="en-US" sz="1600" dirty="0">
                <a:solidFill>
                  <a:srgbClr val="0000FF"/>
                </a:solidFill>
                <a:latin typeface="Courier New"/>
              </a:rPr>
              <a:t>,</a:t>
            </a:r>
            <a:r>
              <a:rPr lang="en-US" sz="1600" dirty="0">
                <a:solidFill>
                  <a:srgbClr val="000000"/>
                </a:solidFill>
                <a:latin typeface="Courier New"/>
              </a:rPr>
              <a:t> </a:t>
            </a:r>
            <a:r>
              <a:rPr lang="en-US" sz="1600" dirty="0">
                <a:solidFill>
                  <a:srgbClr val="808000"/>
                </a:solidFill>
                <a:latin typeface="Courier New"/>
              </a:rPr>
              <a:t>delivery2</a:t>
            </a:r>
            <a:r>
              <a:rPr lang="en-US" sz="1600" dirty="0">
                <a:solidFill>
                  <a:srgbClr val="000000"/>
                </a:solidFill>
                <a:latin typeface="Courier New"/>
              </a:rPr>
              <a:t> </a:t>
            </a:r>
            <a:r>
              <a:rPr lang="en-US" sz="1600" dirty="0" err="1">
                <a:solidFill>
                  <a:srgbClr val="800000"/>
                </a:solidFill>
                <a:latin typeface="Courier New"/>
              </a:rPr>
              <a:t>datetime</a:t>
            </a:r>
            <a:r>
              <a:rPr lang="en-US" sz="1600" dirty="0">
                <a:solidFill>
                  <a:srgbClr val="0000FF"/>
                </a:solidFill>
                <a:latin typeface="Courier New"/>
              </a:rPr>
              <a:t>);</a:t>
            </a:r>
          </a:p>
          <a:p>
            <a:r>
              <a:rPr lang="en-US" sz="1600" dirty="0">
                <a:solidFill>
                  <a:srgbClr val="0000FF"/>
                </a:solidFill>
                <a:latin typeface="Courier New"/>
              </a:rPr>
              <a:t>insert</a:t>
            </a:r>
            <a:r>
              <a:rPr lang="en-US" sz="1600" dirty="0">
                <a:solidFill>
                  <a:srgbClr val="000000"/>
                </a:solidFill>
                <a:latin typeface="Courier New"/>
              </a:rPr>
              <a:t> </a:t>
            </a:r>
            <a:r>
              <a:rPr lang="en-US" sz="1600" dirty="0">
                <a:solidFill>
                  <a:srgbClr val="0000FF"/>
                </a:solidFill>
                <a:latin typeface="Courier New"/>
              </a:rPr>
              <a:t>into</a:t>
            </a:r>
            <a:r>
              <a:rPr lang="en-US" sz="1600" dirty="0">
                <a:solidFill>
                  <a:srgbClr val="000000"/>
                </a:solidFill>
                <a:latin typeface="Courier New"/>
              </a:rPr>
              <a:t> </a:t>
            </a:r>
            <a:r>
              <a:rPr lang="en-US" sz="1600" dirty="0">
                <a:solidFill>
                  <a:srgbClr val="808000"/>
                </a:solidFill>
                <a:latin typeface="Courier New"/>
              </a:rPr>
              <a:t>`test`</a:t>
            </a:r>
            <a:r>
              <a:rPr lang="en-US" sz="1600" dirty="0">
                <a:solidFill>
                  <a:srgbClr val="000000"/>
                </a:solidFill>
                <a:latin typeface="Courier New"/>
              </a:rPr>
              <a:t>  </a:t>
            </a:r>
            <a:r>
              <a:rPr lang="en-US" sz="1600" dirty="0">
                <a:solidFill>
                  <a:srgbClr val="0000FF"/>
                </a:solidFill>
                <a:latin typeface="Courier New"/>
              </a:rPr>
              <a:t>values</a:t>
            </a:r>
            <a:r>
              <a:rPr lang="en-US" sz="1600" dirty="0">
                <a:solidFill>
                  <a:srgbClr val="000000"/>
                </a:solidFill>
                <a:latin typeface="Courier New"/>
              </a:rPr>
              <a:t> </a:t>
            </a:r>
            <a:r>
              <a:rPr lang="en-US" sz="1600" dirty="0">
                <a:solidFill>
                  <a:srgbClr val="0000FF"/>
                </a:solidFill>
                <a:latin typeface="Courier New"/>
              </a:rPr>
              <a:t>(</a:t>
            </a:r>
            <a:r>
              <a:rPr lang="en-US" sz="1600" dirty="0">
                <a:solidFill>
                  <a:srgbClr val="800080"/>
                </a:solidFill>
                <a:latin typeface="Courier New"/>
              </a:rPr>
              <a:t>20110208</a:t>
            </a:r>
            <a:r>
              <a:rPr lang="en-US" sz="1600" dirty="0">
                <a:solidFill>
                  <a:srgbClr val="0000FF"/>
                </a:solidFill>
                <a:latin typeface="Courier New"/>
              </a:rPr>
              <a:t>,</a:t>
            </a:r>
            <a:r>
              <a:rPr lang="en-US" sz="1600" dirty="0">
                <a:solidFill>
                  <a:srgbClr val="000000"/>
                </a:solidFill>
                <a:latin typeface="Courier New"/>
              </a:rPr>
              <a:t> </a:t>
            </a:r>
            <a:r>
              <a:rPr lang="en-US" sz="1600" dirty="0">
                <a:solidFill>
                  <a:srgbClr val="800080"/>
                </a:solidFill>
                <a:latin typeface="Courier New"/>
              </a:rPr>
              <a:t>20110208111111</a:t>
            </a:r>
            <a:r>
              <a:rPr lang="en-US" sz="1600" dirty="0">
                <a:solidFill>
                  <a:srgbClr val="0000FF"/>
                </a:solidFill>
                <a:latin typeface="Courier New"/>
              </a:rPr>
              <a:t>);</a:t>
            </a:r>
          </a:p>
          <a:p>
            <a:r>
              <a:rPr lang="en-US" sz="1600" dirty="0">
                <a:solidFill>
                  <a:srgbClr val="0000FF"/>
                </a:solidFill>
                <a:latin typeface="Courier New"/>
              </a:rPr>
              <a:t>insert</a:t>
            </a:r>
            <a:r>
              <a:rPr lang="en-US" sz="1600" dirty="0">
                <a:solidFill>
                  <a:srgbClr val="000000"/>
                </a:solidFill>
                <a:latin typeface="Courier New"/>
              </a:rPr>
              <a:t> </a:t>
            </a:r>
            <a:r>
              <a:rPr lang="en-US" sz="1600" dirty="0">
                <a:solidFill>
                  <a:srgbClr val="0000FF"/>
                </a:solidFill>
                <a:latin typeface="Courier New"/>
              </a:rPr>
              <a:t>into</a:t>
            </a:r>
            <a:r>
              <a:rPr lang="en-US" sz="1600" dirty="0">
                <a:solidFill>
                  <a:srgbClr val="000000"/>
                </a:solidFill>
                <a:latin typeface="Courier New"/>
              </a:rPr>
              <a:t> </a:t>
            </a:r>
            <a:r>
              <a:rPr lang="en-US" sz="1600" dirty="0">
                <a:solidFill>
                  <a:srgbClr val="808000"/>
                </a:solidFill>
                <a:latin typeface="Courier New"/>
              </a:rPr>
              <a:t>`test`</a:t>
            </a:r>
            <a:r>
              <a:rPr lang="en-US" sz="1600" dirty="0">
                <a:solidFill>
                  <a:srgbClr val="000000"/>
                </a:solidFill>
                <a:latin typeface="Courier New"/>
              </a:rPr>
              <a:t>  </a:t>
            </a:r>
            <a:r>
              <a:rPr lang="en-US" sz="1600" dirty="0">
                <a:solidFill>
                  <a:srgbClr val="0000FF"/>
                </a:solidFill>
                <a:latin typeface="Courier New"/>
              </a:rPr>
              <a:t>values</a:t>
            </a:r>
            <a:r>
              <a:rPr lang="en-US" sz="1600" dirty="0">
                <a:solidFill>
                  <a:srgbClr val="000000"/>
                </a:solidFill>
                <a:latin typeface="Courier New"/>
              </a:rPr>
              <a:t> </a:t>
            </a:r>
            <a:r>
              <a:rPr lang="en-US" sz="1600" dirty="0">
                <a:solidFill>
                  <a:srgbClr val="0000FF"/>
                </a:solidFill>
                <a:latin typeface="Courier New"/>
              </a:rPr>
              <a:t>(</a:t>
            </a:r>
            <a:r>
              <a:rPr lang="en-US" sz="1600" dirty="0">
                <a:solidFill>
                  <a:srgbClr val="008000"/>
                </a:solidFill>
                <a:latin typeface="Courier New"/>
              </a:rPr>
              <a:t>'2011-02-08'</a:t>
            </a:r>
            <a:r>
              <a:rPr lang="en-US" sz="1600" dirty="0">
                <a:solidFill>
                  <a:srgbClr val="0000FF"/>
                </a:solidFill>
                <a:latin typeface="Courier New"/>
              </a:rPr>
              <a:t>,</a:t>
            </a:r>
            <a:r>
              <a:rPr lang="en-US" sz="1600" dirty="0">
                <a:solidFill>
                  <a:srgbClr val="000000"/>
                </a:solidFill>
                <a:latin typeface="Courier New"/>
              </a:rPr>
              <a:t> </a:t>
            </a:r>
            <a:r>
              <a:rPr lang="en-US" sz="1600" dirty="0">
                <a:solidFill>
                  <a:srgbClr val="008000"/>
                </a:solidFill>
                <a:latin typeface="Courier New"/>
              </a:rPr>
              <a:t>'2011-02-08 11:11:12'</a:t>
            </a:r>
            <a:r>
              <a:rPr lang="en-US" sz="1600" dirty="0">
                <a:solidFill>
                  <a:srgbClr val="0000FF"/>
                </a:solidFill>
                <a:latin typeface="Courier New"/>
              </a:rPr>
              <a:t>);</a:t>
            </a:r>
          </a:p>
          <a:p>
            <a:r>
              <a:rPr lang="en-US" sz="1600" dirty="0">
                <a:solidFill>
                  <a:srgbClr val="0000FF"/>
                </a:solidFill>
                <a:latin typeface="Courier New"/>
              </a:rPr>
              <a:t>insert</a:t>
            </a:r>
            <a:r>
              <a:rPr lang="en-US" sz="1600" dirty="0">
                <a:solidFill>
                  <a:srgbClr val="000000"/>
                </a:solidFill>
                <a:latin typeface="Courier New"/>
              </a:rPr>
              <a:t> </a:t>
            </a:r>
            <a:r>
              <a:rPr lang="en-US" sz="1600" dirty="0">
                <a:solidFill>
                  <a:srgbClr val="0000FF"/>
                </a:solidFill>
                <a:latin typeface="Courier New"/>
              </a:rPr>
              <a:t>into</a:t>
            </a:r>
            <a:r>
              <a:rPr lang="en-US" sz="1600" dirty="0">
                <a:solidFill>
                  <a:srgbClr val="000000"/>
                </a:solidFill>
                <a:latin typeface="Courier New"/>
              </a:rPr>
              <a:t> </a:t>
            </a:r>
            <a:r>
              <a:rPr lang="en-US" sz="1600" dirty="0">
                <a:solidFill>
                  <a:srgbClr val="808000"/>
                </a:solidFill>
                <a:latin typeface="Courier New"/>
              </a:rPr>
              <a:t>`test`</a:t>
            </a:r>
            <a:r>
              <a:rPr lang="en-US" sz="1600" dirty="0">
                <a:solidFill>
                  <a:srgbClr val="000000"/>
                </a:solidFill>
                <a:latin typeface="Courier New"/>
              </a:rPr>
              <a:t>  </a:t>
            </a:r>
            <a:r>
              <a:rPr lang="en-US" sz="1600" dirty="0">
                <a:solidFill>
                  <a:srgbClr val="0000FF"/>
                </a:solidFill>
                <a:latin typeface="Courier New"/>
              </a:rPr>
              <a:t>values</a:t>
            </a:r>
            <a:r>
              <a:rPr lang="en-US" sz="1600" dirty="0">
                <a:solidFill>
                  <a:srgbClr val="000000"/>
                </a:solidFill>
                <a:latin typeface="Courier New"/>
              </a:rPr>
              <a:t> </a:t>
            </a:r>
            <a:r>
              <a:rPr lang="en-US" sz="1600" dirty="0">
                <a:solidFill>
                  <a:srgbClr val="0000FF"/>
                </a:solidFill>
                <a:latin typeface="Courier New"/>
              </a:rPr>
              <a:t>(</a:t>
            </a:r>
            <a:r>
              <a:rPr lang="en-US" sz="1600" dirty="0">
                <a:solidFill>
                  <a:srgbClr val="008000"/>
                </a:solidFill>
                <a:latin typeface="Courier New"/>
              </a:rPr>
              <a:t>'2011*02*08'</a:t>
            </a:r>
            <a:r>
              <a:rPr lang="en-US" sz="1600" dirty="0">
                <a:solidFill>
                  <a:srgbClr val="0000FF"/>
                </a:solidFill>
                <a:latin typeface="Courier New"/>
              </a:rPr>
              <a:t>,</a:t>
            </a:r>
            <a:r>
              <a:rPr lang="en-US" sz="1600" dirty="0">
                <a:solidFill>
                  <a:srgbClr val="000000"/>
                </a:solidFill>
                <a:latin typeface="Courier New"/>
              </a:rPr>
              <a:t> </a:t>
            </a:r>
            <a:r>
              <a:rPr lang="en-US" sz="1600" dirty="0">
                <a:solidFill>
                  <a:srgbClr val="008000"/>
                </a:solidFill>
                <a:latin typeface="Courier New"/>
              </a:rPr>
              <a:t>'2011#02#08 11#11#13'</a:t>
            </a:r>
            <a:r>
              <a:rPr lang="en-US" sz="1600" dirty="0">
                <a:solidFill>
                  <a:srgbClr val="0000FF"/>
                </a:solidFill>
                <a:latin typeface="Courier New"/>
              </a:rPr>
              <a:t>);</a:t>
            </a:r>
          </a:p>
          <a:p>
            <a:endParaRPr lang="en-US" sz="12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47</a:t>
            </a:fld>
            <a:endParaRPr lang="de-DE"/>
          </a:p>
        </p:txBody>
      </p:sp>
      <p:pic>
        <p:nvPicPr>
          <p:cNvPr id="2049" name="Picture 1" descr="\\home.org.aalto.fi\liuy13\windows\AppData\Roaming\Tencent\Users\37155891\QQ\WinTemp\RichOle\@NR3T366L_}A2{N`NA6)_0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02611"/>
            <a:ext cx="4260781" cy="142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474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flipH="1">
            <a:off x="7408457" y="3950888"/>
            <a:ext cx="524774" cy="722200"/>
          </a:xfrm>
          <a:prstGeom prst="straightConnector1">
            <a:avLst/>
          </a:prstGeom>
          <a:ln w="7620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a:solidFill>
                  <a:srgbClr val="92D050"/>
                </a:solidFill>
              </a:rPr>
              <a:t>Current_time</a:t>
            </a:r>
            <a:r>
              <a:rPr lang="en-US" dirty="0">
                <a:solidFill>
                  <a:srgbClr val="92D050"/>
                </a:solidFill>
              </a:rPr>
              <a:t> and now()</a:t>
            </a:r>
          </a:p>
        </p:txBody>
      </p:sp>
      <p:sp>
        <p:nvSpPr>
          <p:cNvPr id="3" name="Content Placeholder 2"/>
          <p:cNvSpPr>
            <a:spLocks noGrp="1"/>
          </p:cNvSpPr>
          <p:nvPr>
            <p:ph idx="1"/>
          </p:nvPr>
        </p:nvSpPr>
        <p:spPr>
          <a:xfrm>
            <a:off x="323528" y="1460500"/>
            <a:ext cx="8579296" cy="3644636"/>
          </a:xfrm>
        </p:spPr>
        <p:txBody>
          <a:bodyPr/>
          <a:lstStyle/>
          <a:p>
            <a:r>
              <a:rPr lang="en-US" sz="2000" dirty="0">
                <a:solidFill>
                  <a:srgbClr val="0000FF"/>
                </a:solidFill>
                <a:latin typeface="Courier New"/>
              </a:rPr>
              <a:t>CREATE</a:t>
            </a:r>
            <a:r>
              <a:rPr lang="en-US" sz="2000" dirty="0">
                <a:solidFill>
                  <a:srgbClr val="000000"/>
                </a:solidFill>
                <a:latin typeface="Courier New"/>
              </a:rPr>
              <a:t> </a:t>
            </a:r>
            <a:r>
              <a:rPr lang="en-US" sz="2000" dirty="0">
                <a:solidFill>
                  <a:srgbClr val="0000FF"/>
                </a:solidFill>
                <a:latin typeface="Courier New"/>
              </a:rPr>
              <a:t>TABLE</a:t>
            </a:r>
            <a:r>
              <a:rPr lang="en-US" sz="2000" dirty="0">
                <a:solidFill>
                  <a:srgbClr val="000000"/>
                </a:solidFill>
                <a:latin typeface="Courier New"/>
              </a:rPr>
              <a:t> </a:t>
            </a:r>
            <a:r>
              <a:rPr lang="en-US" sz="2000" dirty="0">
                <a:solidFill>
                  <a:srgbClr val="808000"/>
                </a:solidFill>
                <a:latin typeface="Courier New"/>
              </a:rPr>
              <a:t>`test`</a:t>
            </a:r>
            <a:r>
              <a:rPr lang="en-US" sz="2000" dirty="0">
                <a:solidFill>
                  <a:srgbClr val="0000FF"/>
                </a:solidFill>
                <a:latin typeface="Courier New"/>
              </a:rPr>
              <a:t>(</a:t>
            </a:r>
            <a:r>
              <a:rPr lang="en-US" sz="2000" dirty="0">
                <a:solidFill>
                  <a:srgbClr val="808000"/>
                </a:solidFill>
                <a:latin typeface="Courier New"/>
              </a:rPr>
              <a:t>delivery</a:t>
            </a:r>
            <a:r>
              <a:rPr lang="en-US" sz="2000" dirty="0">
                <a:solidFill>
                  <a:srgbClr val="000000"/>
                </a:solidFill>
                <a:latin typeface="Courier New"/>
              </a:rPr>
              <a:t> </a:t>
            </a:r>
            <a:r>
              <a:rPr lang="en-US" sz="2000" dirty="0" err="1">
                <a:solidFill>
                  <a:srgbClr val="800000"/>
                </a:solidFill>
                <a:latin typeface="Courier New"/>
              </a:rPr>
              <a:t>datetime</a:t>
            </a:r>
            <a:r>
              <a:rPr lang="en-US" sz="2000" dirty="0">
                <a:solidFill>
                  <a:srgbClr val="0000FF"/>
                </a:solidFill>
                <a:latin typeface="Courier New"/>
              </a:rPr>
              <a:t>);</a:t>
            </a:r>
          </a:p>
          <a:p>
            <a:r>
              <a:rPr lang="en-US" sz="2000" dirty="0">
                <a:solidFill>
                  <a:srgbClr val="0000FF"/>
                </a:solidFill>
                <a:latin typeface="Courier New"/>
              </a:rPr>
              <a:t>insert</a:t>
            </a:r>
            <a:r>
              <a:rPr lang="en-US" sz="2000" dirty="0">
                <a:solidFill>
                  <a:srgbClr val="000000"/>
                </a:solidFill>
                <a:latin typeface="Courier New"/>
              </a:rPr>
              <a:t> </a:t>
            </a:r>
            <a:r>
              <a:rPr lang="en-US" sz="2000" dirty="0">
                <a:solidFill>
                  <a:srgbClr val="0000FF"/>
                </a:solidFill>
                <a:latin typeface="Courier New"/>
              </a:rPr>
              <a:t>into</a:t>
            </a:r>
            <a:r>
              <a:rPr lang="en-US" sz="2000" dirty="0">
                <a:solidFill>
                  <a:srgbClr val="000000"/>
                </a:solidFill>
                <a:latin typeface="Courier New"/>
              </a:rPr>
              <a:t> </a:t>
            </a:r>
            <a:r>
              <a:rPr lang="en-US" sz="2000" dirty="0">
                <a:solidFill>
                  <a:srgbClr val="808000"/>
                </a:solidFill>
                <a:latin typeface="Courier New"/>
              </a:rPr>
              <a:t>`test`</a:t>
            </a:r>
            <a:r>
              <a:rPr lang="en-US" sz="2000" dirty="0">
                <a:solidFill>
                  <a:srgbClr val="000000"/>
                </a:solidFill>
                <a:latin typeface="Courier New"/>
              </a:rPr>
              <a:t> </a:t>
            </a:r>
            <a:r>
              <a:rPr lang="en-US" sz="2000" dirty="0">
                <a:solidFill>
                  <a:srgbClr val="0000FF"/>
                </a:solidFill>
                <a:latin typeface="Courier New"/>
              </a:rPr>
              <a:t>(</a:t>
            </a:r>
            <a:r>
              <a:rPr lang="en-US" sz="2000" dirty="0">
                <a:solidFill>
                  <a:srgbClr val="808000"/>
                </a:solidFill>
                <a:latin typeface="Courier New"/>
              </a:rPr>
              <a:t>delivery</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values</a:t>
            </a:r>
            <a:r>
              <a:rPr lang="en-US" sz="2000" dirty="0">
                <a:solidFill>
                  <a:srgbClr val="000000"/>
                </a:solidFill>
                <a:latin typeface="Courier New"/>
              </a:rPr>
              <a:t> </a:t>
            </a:r>
            <a:r>
              <a:rPr lang="en-US" sz="2000" dirty="0">
                <a:solidFill>
                  <a:srgbClr val="0000FF"/>
                </a:solidFill>
                <a:latin typeface="Courier New"/>
              </a:rPr>
              <a:t>(</a:t>
            </a:r>
            <a:r>
              <a:rPr lang="en-US" sz="2000" dirty="0">
                <a:solidFill>
                  <a:srgbClr val="000080"/>
                </a:solidFill>
                <a:latin typeface="Courier New"/>
              </a:rPr>
              <a:t>now</a:t>
            </a:r>
            <a:r>
              <a:rPr lang="en-US" sz="2000" dirty="0">
                <a:solidFill>
                  <a:srgbClr val="0000FF"/>
                </a:solidFill>
                <a:latin typeface="Courier New"/>
              </a:rPr>
              <a:t>());</a:t>
            </a:r>
          </a:p>
          <a:p>
            <a:r>
              <a:rPr lang="en-US" sz="2000" dirty="0">
                <a:solidFill>
                  <a:srgbClr val="0000FF"/>
                </a:solidFill>
                <a:latin typeface="Courier New"/>
              </a:rPr>
              <a:t>insert</a:t>
            </a:r>
            <a:r>
              <a:rPr lang="en-US" sz="2000" dirty="0">
                <a:solidFill>
                  <a:srgbClr val="000000"/>
                </a:solidFill>
                <a:latin typeface="Courier New"/>
              </a:rPr>
              <a:t> </a:t>
            </a:r>
            <a:r>
              <a:rPr lang="en-US" sz="2000" dirty="0">
                <a:solidFill>
                  <a:srgbClr val="0000FF"/>
                </a:solidFill>
                <a:latin typeface="Courier New"/>
              </a:rPr>
              <a:t>into</a:t>
            </a:r>
            <a:r>
              <a:rPr lang="en-US" sz="2000" dirty="0">
                <a:solidFill>
                  <a:srgbClr val="000000"/>
                </a:solidFill>
                <a:latin typeface="Courier New"/>
              </a:rPr>
              <a:t> </a:t>
            </a:r>
            <a:r>
              <a:rPr lang="en-US" sz="2000" dirty="0">
                <a:solidFill>
                  <a:srgbClr val="808000"/>
                </a:solidFill>
                <a:latin typeface="Courier New"/>
              </a:rPr>
              <a:t>`test`</a:t>
            </a:r>
            <a:r>
              <a:rPr lang="en-US" sz="2000" dirty="0">
                <a:solidFill>
                  <a:srgbClr val="000000"/>
                </a:solidFill>
                <a:latin typeface="Courier New"/>
              </a:rPr>
              <a:t> </a:t>
            </a:r>
            <a:r>
              <a:rPr lang="en-US" sz="2000" dirty="0">
                <a:solidFill>
                  <a:srgbClr val="0000FF"/>
                </a:solidFill>
                <a:latin typeface="Courier New"/>
              </a:rPr>
              <a:t>(</a:t>
            </a:r>
            <a:r>
              <a:rPr lang="en-US" sz="2000" dirty="0">
                <a:solidFill>
                  <a:srgbClr val="808000"/>
                </a:solidFill>
                <a:latin typeface="Courier New"/>
              </a:rPr>
              <a:t>delivery</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values</a:t>
            </a:r>
            <a:r>
              <a:rPr lang="en-US" sz="2000" dirty="0">
                <a:solidFill>
                  <a:srgbClr val="000000"/>
                </a:solidFill>
                <a:latin typeface="Courier New"/>
              </a:rPr>
              <a:t> </a:t>
            </a:r>
            <a:r>
              <a:rPr lang="en-US" sz="2000" dirty="0">
                <a:solidFill>
                  <a:srgbClr val="0000FF"/>
                </a:solidFill>
                <a:latin typeface="Courier New"/>
              </a:rPr>
              <a:t>(</a:t>
            </a:r>
            <a:r>
              <a:rPr lang="en-US" sz="2000" dirty="0" err="1">
                <a:solidFill>
                  <a:srgbClr val="000080"/>
                </a:solidFill>
                <a:latin typeface="Courier New"/>
              </a:rPr>
              <a:t>current_time</a:t>
            </a:r>
            <a:r>
              <a:rPr lang="en-US" sz="2000" dirty="0">
                <a:solidFill>
                  <a:srgbClr val="0000FF"/>
                </a:solidFill>
                <a:latin typeface="Courier New"/>
              </a:rPr>
              <a:t>);</a:t>
            </a:r>
          </a:p>
          <a:p>
            <a:endParaRPr lang="en-US" sz="20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48</a:t>
            </a:fld>
            <a:endParaRPr lang="de-DE"/>
          </a:p>
        </p:txBody>
      </p:sp>
      <p:pic>
        <p:nvPicPr>
          <p:cNvPr id="1025" name="Picture 1" descr="\\home.org.aalto.fi\liuy13\windows\AppData\Roaming\Tencent\Users\37155891\QQ\WinTemp\RichOle\$Z553Q3}C_~{]_VXU136P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769809"/>
            <a:ext cx="2664295" cy="118107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0063" y="4232329"/>
            <a:ext cx="7934345" cy="646331"/>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FF"/>
                </a:solidFill>
                <a:latin typeface="Courier New"/>
              </a:rPr>
              <a:t>CREATE</a:t>
            </a:r>
            <a:r>
              <a:rPr lang="en-US" b="1" dirty="0">
                <a:solidFill>
                  <a:srgbClr val="000000"/>
                </a:solidFill>
                <a:latin typeface="Courier New"/>
              </a:rPr>
              <a:t> </a:t>
            </a:r>
            <a:r>
              <a:rPr lang="en-US" b="1" dirty="0">
                <a:solidFill>
                  <a:srgbClr val="0000FF"/>
                </a:solidFill>
                <a:latin typeface="Courier New"/>
              </a:rPr>
              <a:t>TABLE</a:t>
            </a:r>
            <a:r>
              <a:rPr lang="en-US" b="1" dirty="0">
                <a:solidFill>
                  <a:srgbClr val="000000"/>
                </a:solidFill>
                <a:latin typeface="Courier New"/>
              </a:rPr>
              <a:t> </a:t>
            </a:r>
            <a:r>
              <a:rPr lang="en-US" b="1" dirty="0">
                <a:solidFill>
                  <a:srgbClr val="808000"/>
                </a:solidFill>
                <a:latin typeface="Courier New"/>
              </a:rPr>
              <a:t>`test`</a:t>
            </a:r>
            <a:r>
              <a:rPr lang="en-US" b="1" dirty="0">
                <a:solidFill>
                  <a:srgbClr val="0000FF"/>
                </a:solidFill>
                <a:latin typeface="Courier New"/>
              </a:rPr>
              <a:t>(</a:t>
            </a:r>
            <a:r>
              <a:rPr lang="en-US" b="1" dirty="0">
                <a:solidFill>
                  <a:srgbClr val="808000"/>
                </a:solidFill>
                <a:latin typeface="Courier New"/>
              </a:rPr>
              <a:t>delivery</a:t>
            </a:r>
            <a:r>
              <a:rPr lang="en-US" b="1" dirty="0">
                <a:solidFill>
                  <a:srgbClr val="000000"/>
                </a:solidFill>
                <a:latin typeface="Courier New"/>
              </a:rPr>
              <a:t> </a:t>
            </a:r>
            <a:r>
              <a:rPr lang="en-US" b="1" dirty="0">
                <a:solidFill>
                  <a:srgbClr val="800000"/>
                </a:solidFill>
                <a:latin typeface="Courier New"/>
              </a:rPr>
              <a:t>date</a:t>
            </a:r>
            <a:r>
              <a:rPr lang="en-US" b="1" dirty="0">
                <a:solidFill>
                  <a:srgbClr val="0000FF"/>
                </a:solidFill>
                <a:latin typeface="Courier New"/>
              </a:rPr>
              <a:t>,</a:t>
            </a:r>
            <a:r>
              <a:rPr lang="en-US" b="1" dirty="0">
                <a:solidFill>
                  <a:srgbClr val="000000"/>
                </a:solidFill>
                <a:latin typeface="Courier New"/>
              </a:rPr>
              <a:t> </a:t>
            </a:r>
            <a:r>
              <a:rPr lang="en-US" b="1" dirty="0">
                <a:solidFill>
                  <a:srgbClr val="808000"/>
                </a:solidFill>
                <a:latin typeface="Courier New"/>
              </a:rPr>
              <a:t>delivery2</a:t>
            </a:r>
            <a:r>
              <a:rPr lang="en-US" b="1" dirty="0">
                <a:solidFill>
                  <a:srgbClr val="000000"/>
                </a:solidFill>
                <a:latin typeface="Courier New"/>
              </a:rPr>
              <a:t> </a:t>
            </a:r>
            <a:r>
              <a:rPr lang="en-US" b="1" dirty="0">
                <a:solidFill>
                  <a:srgbClr val="800000"/>
                </a:solidFill>
                <a:latin typeface="Courier New"/>
              </a:rPr>
              <a:t>time</a:t>
            </a:r>
            <a:r>
              <a:rPr lang="en-US" b="1" dirty="0">
                <a:solidFill>
                  <a:srgbClr val="0000FF"/>
                </a:solidFill>
                <a:latin typeface="Courier New"/>
              </a:rPr>
              <a:t>);</a:t>
            </a:r>
          </a:p>
          <a:p>
            <a:pPr marL="285750" indent="-285750">
              <a:buFont typeface="Arial" panose="020B0604020202020204" pitchFamily="34" charset="0"/>
              <a:buChar char="•"/>
            </a:pPr>
            <a:r>
              <a:rPr lang="en-US" b="1" dirty="0">
                <a:solidFill>
                  <a:srgbClr val="0000FF"/>
                </a:solidFill>
                <a:latin typeface="Courier New"/>
              </a:rPr>
              <a:t>insert</a:t>
            </a:r>
            <a:r>
              <a:rPr lang="en-US" b="1" dirty="0">
                <a:solidFill>
                  <a:srgbClr val="000000"/>
                </a:solidFill>
                <a:latin typeface="Courier New"/>
              </a:rPr>
              <a:t> </a:t>
            </a:r>
            <a:r>
              <a:rPr lang="en-US" b="1" dirty="0">
                <a:solidFill>
                  <a:srgbClr val="0000FF"/>
                </a:solidFill>
                <a:latin typeface="Courier New"/>
              </a:rPr>
              <a:t>into</a:t>
            </a:r>
            <a:r>
              <a:rPr lang="en-US" b="1" dirty="0">
                <a:solidFill>
                  <a:srgbClr val="000000"/>
                </a:solidFill>
                <a:latin typeface="Courier New"/>
              </a:rPr>
              <a:t> </a:t>
            </a:r>
            <a:r>
              <a:rPr lang="en-US" b="1" dirty="0">
                <a:solidFill>
                  <a:srgbClr val="808000"/>
                </a:solidFill>
                <a:latin typeface="Courier New"/>
              </a:rPr>
              <a:t>`test`</a:t>
            </a:r>
            <a:r>
              <a:rPr lang="en-US" b="1" dirty="0">
                <a:solidFill>
                  <a:srgbClr val="000000"/>
                </a:solidFill>
                <a:latin typeface="Courier New"/>
              </a:rPr>
              <a:t>  </a:t>
            </a:r>
            <a:r>
              <a:rPr lang="en-US" b="1" dirty="0">
                <a:solidFill>
                  <a:srgbClr val="0000FF"/>
                </a:solidFill>
                <a:latin typeface="Courier New"/>
              </a:rPr>
              <a:t>values</a:t>
            </a:r>
            <a:r>
              <a:rPr lang="en-US" b="1" dirty="0">
                <a:solidFill>
                  <a:srgbClr val="000000"/>
                </a:solidFill>
                <a:latin typeface="Courier New"/>
              </a:rPr>
              <a:t> </a:t>
            </a:r>
            <a:r>
              <a:rPr lang="en-US" b="1" dirty="0">
                <a:solidFill>
                  <a:srgbClr val="0000FF"/>
                </a:solidFill>
                <a:latin typeface="Courier New"/>
              </a:rPr>
              <a:t>(</a:t>
            </a:r>
            <a:r>
              <a:rPr lang="en-US" b="1" dirty="0" err="1">
                <a:solidFill>
                  <a:srgbClr val="800080"/>
                </a:solidFill>
                <a:latin typeface="Courier New"/>
              </a:rPr>
              <a:t>curdate</a:t>
            </a:r>
            <a:r>
              <a:rPr lang="en-US" b="1" dirty="0">
                <a:solidFill>
                  <a:srgbClr val="800080"/>
                </a:solidFill>
                <a:latin typeface="Courier New"/>
              </a:rPr>
              <a:t>()</a:t>
            </a:r>
            <a:r>
              <a:rPr lang="en-US" b="1" dirty="0">
                <a:solidFill>
                  <a:srgbClr val="0000FF"/>
                </a:solidFill>
                <a:latin typeface="Courier New"/>
              </a:rPr>
              <a:t>,</a:t>
            </a:r>
            <a:r>
              <a:rPr lang="en-US" b="1" dirty="0">
                <a:solidFill>
                  <a:srgbClr val="000000"/>
                </a:solidFill>
                <a:latin typeface="Courier New"/>
              </a:rPr>
              <a:t> </a:t>
            </a:r>
            <a:r>
              <a:rPr lang="en-US" b="1" dirty="0" err="1">
                <a:solidFill>
                  <a:srgbClr val="800080"/>
                </a:solidFill>
                <a:latin typeface="Courier New"/>
              </a:rPr>
              <a:t>curtime</a:t>
            </a:r>
            <a:r>
              <a:rPr lang="en-US" b="1" dirty="0">
                <a:solidFill>
                  <a:srgbClr val="800080"/>
                </a:solidFill>
                <a:latin typeface="Courier New"/>
              </a:rPr>
              <a:t>()</a:t>
            </a:r>
            <a:r>
              <a:rPr lang="en-US" b="1" dirty="0">
                <a:solidFill>
                  <a:srgbClr val="0000FF"/>
                </a:solidFill>
                <a:latin typeface="Courier New"/>
              </a:rPr>
              <a:t>);</a:t>
            </a:r>
          </a:p>
        </p:txBody>
      </p:sp>
      <p:sp>
        <p:nvSpPr>
          <p:cNvPr id="12" name="Oval 11"/>
          <p:cNvSpPr/>
          <p:nvPr/>
        </p:nvSpPr>
        <p:spPr>
          <a:xfrm>
            <a:off x="5508104" y="2769808"/>
            <a:ext cx="3497820" cy="1167811"/>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400" b="1" dirty="0">
                <a:solidFill>
                  <a:srgbClr val="C00000"/>
                </a:solidFill>
              </a:rPr>
              <a:t>If you need only date or time</a:t>
            </a:r>
          </a:p>
          <a:p>
            <a:pPr algn="ctr"/>
            <a:r>
              <a:rPr lang="en-US" sz="1400" b="1" dirty="0" err="1">
                <a:solidFill>
                  <a:srgbClr val="C00000"/>
                </a:solidFill>
              </a:rPr>
              <a:t>Curdate</a:t>
            </a:r>
            <a:r>
              <a:rPr lang="en-US" sz="1400" b="1" dirty="0">
                <a:solidFill>
                  <a:srgbClr val="C00000"/>
                </a:solidFill>
              </a:rPr>
              <a:t>() for current date</a:t>
            </a:r>
          </a:p>
          <a:p>
            <a:pPr algn="ctr"/>
            <a:r>
              <a:rPr lang="en-US" sz="1400" b="1" dirty="0" err="1">
                <a:solidFill>
                  <a:srgbClr val="C00000"/>
                </a:solidFill>
              </a:rPr>
              <a:t>Curtime</a:t>
            </a:r>
            <a:r>
              <a:rPr lang="en-US" sz="1400" b="1" dirty="0">
                <a:solidFill>
                  <a:srgbClr val="C00000"/>
                </a:solidFill>
              </a:rPr>
              <a:t>() for current time</a:t>
            </a:r>
          </a:p>
        </p:txBody>
      </p:sp>
      <p:sp>
        <p:nvSpPr>
          <p:cNvPr id="15" name="Rectangle 14"/>
          <p:cNvSpPr/>
          <p:nvPr/>
        </p:nvSpPr>
        <p:spPr>
          <a:xfrm>
            <a:off x="4376694" y="4546451"/>
            <a:ext cx="3003618" cy="281419"/>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7" name="Picture 1" descr="\\home.org.aalto.fi\liuy13\windows\AppData\Roaming\Tencent\Users\37155891\QQ\WinTemp\RichOle\D4AQR$)%]X(M@%6N2BSD]K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128" y="4877777"/>
            <a:ext cx="2664295" cy="73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4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8AEB269B-9B68-41A0-A69E-7D8C743023ED}"/>
              </a:ext>
            </a:extLst>
          </p:cNvPr>
          <p:cNvSpPr>
            <a:spLocks noGrp="1"/>
          </p:cNvSpPr>
          <p:nvPr>
            <p:ph type="ctrTitle"/>
          </p:nvPr>
        </p:nvSpPr>
        <p:spPr>
          <a:xfrm>
            <a:off x="468313" y="265113"/>
            <a:ext cx="8207375" cy="996498"/>
          </a:xfrm>
        </p:spPr>
        <p:txBody>
          <a:bodyPr anchor="t">
            <a:normAutofit/>
          </a:bodyPr>
          <a:lstStyle/>
          <a:p>
            <a:r>
              <a:rPr lang="en-US" dirty="0"/>
              <a:t>Using ‘Check’ to set Constraints</a:t>
            </a:r>
          </a:p>
        </p:txBody>
      </p:sp>
      <p:pic>
        <p:nvPicPr>
          <p:cNvPr id="11" name="Picture 10" descr="Text&#10;&#10;Description automatically generated">
            <a:extLst>
              <a:ext uri="{FF2B5EF4-FFF2-40B4-BE49-F238E27FC236}">
                <a16:creationId xmlns:a16="http://schemas.microsoft.com/office/drawing/2014/main" id="{EDFFF5AE-C331-4A39-A705-701A626BE8E3}"/>
              </a:ext>
            </a:extLst>
          </p:cNvPr>
          <p:cNvPicPr>
            <a:picLocks noChangeAspect="1"/>
          </p:cNvPicPr>
          <p:nvPr/>
        </p:nvPicPr>
        <p:blipFill>
          <a:blip r:embed="rId3"/>
          <a:stretch>
            <a:fillRect/>
          </a:stretch>
        </p:blipFill>
        <p:spPr>
          <a:xfrm>
            <a:off x="468314" y="1821658"/>
            <a:ext cx="8207374" cy="2215989"/>
          </a:xfrm>
          <a:prstGeom prst="rect">
            <a:avLst/>
          </a:prstGeom>
          <a:noFill/>
        </p:spPr>
      </p:pic>
      <p:sp>
        <p:nvSpPr>
          <p:cNvPr id="4" name="Date Placeholder 3">
            <a:extLst>
              <a:ext uri="{FF2B5EF4-FFF2-40B4-BE49-F238E27FC236}">
                <a16:creationId xmlns:a16="http://schemas.microsoft.com/office/drawing/2014/main" id="{7C3AE6D3-6FC0-4688-ABB6-2955F901A503}"/>
              </a:ext>
            </a:extLst>
          </p:cNvPr>
          <p:cNvSpPr>
            <a:spLocks noGrp="1"/>
          </p:cNvSpPr>
          <p:nvPr>
            <p:ph type="dt" sz="half" idx="15"/>
          </p:nvPr>
        </p:nvSpPr>
        <p:spPr>
          <a:xfrm>
            <a:off x="5056956" y="5150032"/>
            <a:ext cx="3619500" cy="154782"/>
          </a:xfrm>
        </p:spPr>
        <p:txBody>
          <a:bodyPr anchor="ctr">
            <a:normAutofit/>
          </a:bodyPr>
          <a:lstStyle/>
          <a:p>
            <a:pPr>
              <a:lnSpc>
                <a:spcPct val="90000"/>
              </a:lnSpc>
              <a:spcAft>
                <a:spcPts val="600"/>
              </a:spcAft>
            </a:pPr>
            <a:fld id="{81BA68F3-57FA-46A9-A60E-CBCA7AD81119}" type="datetime1">
              <a:rPr lang="de-DE" sz="400" smtClean="0"/>
              <a:pPr>
                <a:lnSpc>
                  <a:spcPct val="90000"/>
                </a:lnSpc>
                <a:spcAft>
                  <a:spcPts val="600"/>
                </a:spcAft>
              </a:pPr>
              <a:t>12.09.2022</a:t>
            </a:fld>
            <a:endParaRPr lang="de-DE" sz="400"/>
          </a:p>
        </p:txBody>
      </p:sp>
      <p:sp>
        <p:nvSpPr>
          <p:cNvPr id="5" name="Slide Number Placeholder 4">
            <a:extLst>
              <a:ext uri="{FF2B5EF4-FFF2-40B4-BE49-F238E27FC236}">
                <a16:creationId xmlns:a16="http://schemas.microsoft.com/office/drawing/2014/main" id="{1D29A4E0-EFAD-458D-9CEB-854554B92AC6}"/>
              </a:ext>
            </a:extLst>
          </p:cNvPr>
          <p:cNvSpPr>
            <a:spLocks noGrp="1"/>
          </p:cNvSpPr>
          <p:nvPr>
            <p:ph type="sldNum" sz="quarter" idx="17"/>
          </p:nvPr>
        </p:nvSpPr>
        <p:spPr>
          <a:xfrm>
            <a:off x="5056956" y="5304814"/>
            <a:ext cx="3619500" cy="134938"/>
          </a:xfrm>
        </p:spPr>
        <p:txBody>
          <a:bodyPr anchor="ctr">
            <a:normAutofit/>
          </a:bodyPr>
          <a:lstStyle/>
          <a:p>
            <a:pPr>
              <a:lnSpc>
                <a:spcPct val="90000"/>
              </a:lnSpc>
              <a:spcAft>
                <a:spcPts val="600"/>
              </a:spcAft>
            </a:pPr>
            <a:fld id="{6C6AE60A-B69C-4790-82F7-3882EDF23186}" type="slidenum">
              <a:rPr lang="de-DE" sz="300" smtClean="0"/>
              <a:pPr>
                <a:lnSpc>
                  <a:spcPct val="90000"/>
                </a:lnSpc>
                <a:spcAft>
                  <a:spcPts val="600"/>
                </a:spcAft>
              </a:pPr>
              <a:t>49</a:t>
            </a:fld>
            <a:endParaRPr lang="de-DE" sz="300"/>
          </a:p>
        </p:txBody>
      </p:sp>
    </p:spTree>
    <p:extLst>
      <p:ext uri="{BB962C8B-B14F-4D97-AF65-F5344CB8AC3E}">
        <p14:creationId xmlns:p14="http://schemas.microsoft.com/office/powerpoint/2010/main" val="226336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Tips</a:t>
            </a:r>
          </a:p>
        </p:txBody>
      </p:sp>
      <p:sp>
        <p:nvSpPr>
          <p:cNvPr id="3" name="Content Placeholder 2"/>
          <p:cNvSpPr>
            <a:spLocks noGrp="1"/>
          </p:cNvSpPr>
          <p:nvPr>
            <p:ph idx="1"/>
          </p:nvPr>
        </p:nvSpPr>
        <p:spPr/>
        <p:txBody>
          <a:bodyPr/>
          <a:lstStyle/>
          <a:p>
            <a:r>
              <a:rPr lang="en-US" dirty="0"/>
              <a:t>MySQL </a:t>
            </a:r>
            <a:r>
              <a:rPr lang="en-US" dirty="0">
                <a:solidFill>
                  <a:srgbClr val="C00000"/>
                </a:solidFill>
              </a:rPr>
              <a:t>command </a:t>
            </a:r>
            <a:r>
              <a:rPr lang="en-US" dirty="0"/>
              <a:t>is </a:t>
            </a:r>
            <a:r>
              <a:rPr lang="en-US" dirty="0">
                <a:solidFill>
                  <a:srgbClr val="C00000"/>
                </a:solidFill>
              </a:rPr>
              <a:t>NOT case-sensitive</a:t>
            </a:r>
            <a:r>
              <a:rPr lang="en-US" dirty="0"/>
              <a:t>. </a:t>
            </a:r>
          </a:p>
          <a:p>
            <a:r>
              <a:rPr lang="en-US" dirty="0"/>
              <a:t>The </a:t>
            </a:r>
            <a:r>
              <a:rPr lang="en-US" dirty="0">
                <a:solidFill>
                  <a:srgbClr val="C00000"/>
                </a:solidFill>
              </a:rPr>
              <a:t>names of database, table, columns </a:t>
            </a:r>
            <a:r>
              <a:rPr lang="en-US" altLang="zh-CN" dirty="0"/>
              <a:t>are not case-sensitive in Windows, but case-sensitive in most varieties of Unix.</a:t>
            </a:r>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33294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String Types</a:t>
            </a:r>
            <a:br>
              <a:rPr lang="en-US" dirty="0">
                <a:solidFill>
                  <a:srgbClr val="92D050"/>
                </a:solidFill>
              </a:rPr>
            </a:br>
            <a:endParaRPr lang="en-US" dirty="0">
              <a:solidFill>
                <a:srgbClr val="92D050"/>
              </a:solidFill>
            </a:endParaRPr>
          </a:p>
        </p:txBody>
      </p:sp>
      <p:sp>
        <p:nvSpPr>
          <p:cNvPr id="3" name="Content Placeholder 2"/>
          <p:cNvSpPr>
            <a:spLocks noGrp="1"/>
          </p:cNvSpPr>
          <p:nvPr>
            <p:ph idx="1"/>
          </p:nvPr>
        </p:nvSpPr>
        <p:spPr/>
        <p:txBody>
          <a:bodyPr/>
          <a:lstStyle/>
          <a:p>
            <a:r>
              <a:rPr lang="en-US" sz="2800" dirty="0"/>
              <a:t>Char [range: 0 to 255]</a:t>
            </a:r>
          </a:p>
          <a:p>
            <a:pPr marL="0" indent="0">
              <a:buNone/>
            </a:pPr>
            <a:r>
              <a:rPr lang="en-US" sz="2800" dirty="0"/>
              <a:t>		Char(30) can hold up to 30 characters. </a:t>
            </a:r>
          </a:p>
          <a:p>
            <a:pPr marL="0" indent="0">
              <a:buNone/>
            </a:pPr>
            <a:endParaRPr lang="en-US" sz="2800" dirty="0"/>
          </a:p>
          <a:p>
            <a:r>
              <a:rPr lang="en-US" sz="2800" dirty="0" err="1"/>
              <a:t>Varchar</a:t>
            </a:r>
            <a:r>
              <a:rPr lang="en-US" sz="2800" dirty="0"/>
              <a:t> [range: 0 to 65,535]</a:t>
            </a:r>
          </a:p>
          <a:p>
            <a:endParaRPr lang="en-US" sz="2800"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50</a:t>
            </a:fld>
            <a:endParaRPr lang="de-DE"/>
          </a:p>
        </p:txBody>
      </p:sp>
    </p:spTree>
    <p:extLst>
      <p:ext uri="{BB962C8B-B14F-4D97-AF65-F5344CB8AC3E}">
        <p14:creationId xmlns:p14="http://schemas.microsoft.com/office/powerpoint/2010/main" val="3265547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Find bugs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51</a:t>
            </a:fld>
            <a:endParaRPr lang="de-DE"/>
          </a:p>
        </p:txBody>
      </p:sp>
      <p:sp>
        <p:nvSpPr>
          <p:cNvPr id="6" name="Rectangle 5"/>
          <p:cNvSpPr/>
          <p:nvPr/>
        </p:nvSpPr>
        <p:spPr>
          <a:xfrm>
            <a:off x="647472" y="1206500"/>
            <a:ext cx="8075240" cy="1815882"/>
          </a:xfrm>
          <a:prstGeom prst="rect">
            <a:avLst/>
          </a:prstGeom>
        </p:spPr>
        <p:txBody>
          <a:bodyPr wrap="square">
            <a:spAutoFit/>
          </a:bodyPr>
          <a:lstStyle/>
          <a:p>
            <a:r>
              <a:rPr lang="en-US" sz="2800" b="1" dirty="0">
                <a:solidFill>
                  <a:srgbClr val="0000FF"/>
                </a:solidFill>
                <a:latin typeface="Times" pitchFamily="18" charset="0"/>
              </a:rPr>
              <a:t>create</a:t>
            </a:r>
            <a:r>
              <a:rPr lang="en-US" sz="2800" b="1" dirty="0">
                <a:solidFill>
                  <a:srgbClr val="000000"/>
                </a:solidFill>
                <a:latin typeface="Times" pitchFamily="18" charset="0"/>
              </a:rPr>
              <a:t> </a:t>
            </a:r>
            <a:r>
              <a:rPr lang="en-US" sz="2800" b="1" dirty="0">
                <a:solidFill>
                  <a:srgbClr val="FF00FF"/>
                </a:solidFill>
                <a:latin typeface="Times" pitchFamily="18" charset="0"/>
              </a:rPr>
              <a:t>test</a:t>
            </a:r>
            <a:r>
              <a:rPr lang="en-US" sz="2800" b="1" dirty="0">
                <a:solidFill>
                  <a:srgbClr val="000000"/>
                </a:solidFill>
                <a:latin typeface="Times" pitchFamily="18" charset="0"/>
              </a:rPr>
              <a:t> </a:t>
            </a:r>
            <a:r>
              <a:rPr lang="en-US" sz="2800" b="1" dirty="0">
                <a:solidFill>
                  <a:srgbClr val="0000FF"/>
                </a:solidFill>
                <a:latin typeface="Times" pitchFamily="18" charset="0"/>
              </a:rPr>
              <a:t>(</a:t>
            </a:r>
          </a:p>
          <a:p>
            <a:r>
              <a:rPr lang="en-US" sz="2800" b="1" dirty="0" err="1">
                <a:solidFill>
                  <a:srgbClr val="808000"/>
                </a:solidFill>
                <a:latin typeface="Times" pitchFamily="18" charset="0"/>
              </a:rPr>
              <a:t>testchar</a:t>
            </a:r>
            <a:r>
              <a:rPr lang="en-US" sz="2800" b="1" dirty="0">
                <a:solidFill>
                  <a:srgbClr val="808000"/>
                </a:solidFill>
                <a:latin typeface="Times" pitchFamily="18" charset="0"/>
              </a:rPr>
              <a:t> </a:t>
            </a:r>
            <a:r>
              <a:rPr lang="en-US" sz="2800" b="1" dirty="0">
                <a:solidFill>
                  <a:srgbClr val="800000"/>
                </a:solidFill>
                <a:latin typeface="Times" pitchFamily="18" charset="0"/>
              </a:rPr>
              <a:t>char</a:t>
            </a:r>
            <a:r>
              <a:rPr lang="en-US" sz="2800" b="1" dirty="0">
                <a:solidFill>
                  <a:srgbClr val="0000FF"/>
                </a:solidFill>
                <a:latin typeface="Times" pitchFamily="18" charset="0"/>
              </a:rPr>
              <a:t>(</a:t>
            </a:r>
            <a:r>
              <a:rPr lang="en-US" sz="2800" b="1" dirty="0">
                <a:solidFill>
                  <a:srgbClr val="800080"/>
                </a:solidFill>
                <a:latin typeface="Times" pitchFamily="18" charset="0"/>
              </a:rPr>
              <a:t>30</a:t>
            </a:r>
            <a:r>
              <a:rPr lang="en-US" sz="2800" b="1" dirty="0">
                <a:solidFill>
                  <a:srgbClr val="0000FF"/>
                </a:solidFill>
                <a:latin typeface="Times" pitchFamily="18" charset="0"/>
              </a:rPr>
              <a:t>); </a:t>
            </a:r>
            <a:r>
              <a:rPr lang="en-US" sz="2800" b="1" dirty="0" err="1">
                <a:solidFill>
                  <a:srgbClr val="808000"/>
                </a:solidFill>
                <a:latin typeface="Times" pitchFamily="18" charset="0"/>
              </a:rPr>
              <a:t>testvarchar</a:t>
            </a:r>
            <a:r>
              <a:rPr lang="en-US" sz="2800" b="1" dirty="0">
                <a:solidFill>
                  <a:srgbClr val="000000"/>
                </a:solidFill>
                <a:latin typeface="Times" pitchFamily="18" charset="0"/>
              </a:rPr>
              <a:t> </a:t>
            </a:r>
            <a:r>
              <a:rPr lang="en-US" sz="2800" b="1" dirty="0">
                <a:solidFill>
                  <a:srgbClr val="800000"/>
                </a:solidFill>
                <a:latin typeface="Times" pitchFamily="18" charset="0"/>
              </a:rPr>
              <a:t>varchar </a:t>
            </a:r>
            <a:r>
              <a:rPr lang="en-US" sz="2800" b="1" dirty="0">
                <a:solidFill>
                  <a:srgbClr val="0000FF"/>
                </a:solidFill>
                <a:latin typeface="Times" pitchFamily="18" charset="0"/>
              </a:rPr>
              <a:t>(</a:t>
            </a:r>
            <a:r>
              <a:rPr lang="en-US" sz="2800" b="1" dirty="0">
                <a:solidFill>
                  <a:srgbClr val="800080"/>
                </a:solidFill>
                <a:latin typeface="Times" pitchFamily="18" charset="0"/>
              </a:rPr>
              <a:t>30</a:t>
            </a:r>
            <a:r>
              <a:rPr lang="en-US" sz="2800" b="1" dirty="0">
                <a:solidFill>
                  <a:srgbClr val="0000FF"/>
                </a:solidFill>
                <a:latin typeface="Times" pitchFamily="18" charset="0"/>
              </a:rPr>
              <a:t>));</a:t>
            </a:r>
          </a:p>
          <a:p>
            <a:r>
              <a:rPr lang="en-US" sz="2800" b="1" dirty="0">
                <a:solidFill>
                  <a:srgbClr val="0000FF"/>
                </a:solidFill>
                <a:latin typeface="Times" pitchFamily="18" charset="0"/>
              </a:rPr>
              <a:t>insert</a:t>
            </a:r>
            <a:r>
              <a:rPr lang="en-US" sz="2800" b="1" dirty="0">
                <a:solidFill>
                  <a:srgbClr val="000000"/>
                </a:solidFill>
                <a:latin typeface="Times" pitchFamily="18" charset="0"/>
              </a:rPr>
              <a:t> </a:t>
            </a:r>
            <a:r>
              <a:rPr lang="en-US" sz="2800" b="1" dirty="0">
                <a:solidFill>
                  <a:srgbClr val="0000FF"/>
                </a:solidFill>
                <a:latin typeface="Times" pitchFamily="18" charset="0"/>
              </a:rPr>
              <a:t>into</a:t>
            </a:r>
            <a:r>
              <a:rPr lang="en-US" sz="2800" b="1" dirty="0">
                <a:solidFill>
                  <a:srgbClr val="000000"/>
                </a:solidFill>
                <a:latin typeface="Times" pitchFamily="18" charset="0"/>
              </a:rPr>
              <a:t> </a:t>
            </a:r>
            <a:r>
              <a:rPr lang="en-US" sz="2800" b="1" dirty="0">
                <a:solidFill>
                  <a:srgbClr val="FF00FF"/>
                </a:solidFill>
                <a:latin typeface="Times" pitchFamily="18" charset="0"/>
              </a:rPr>
              <a:t>test</a:t>
            </a:r>
            <a:r>
              <a:rPr lang="en-US" sz="2800" b="1" dirty="0">
                <a:solidFill>
                  <a:srgbClr val="000000"/>
                </a:solidFill>
                <a:latin typeface="Times" pitchFamily="18" charset="0"/>
              </a:rPr>
              <a:t> </a:t>
            </a:r>
            <a:r>
              <a:rPr lang="en-US" sz="2800" b="1" dirty="0">
                <a:solidFill>
                  <a:srgbClr val="0000FF"/>
                </a:solidFill>
                <a:latin typeface="Times" pitchFamily="18" charset="0"/>
              </a:rPr>
              <a:t>values</a:t>
            </a:r>
            <a:r>
              <a:rPr lang="en-US" sz="2800" b="1" dirty="0">
                <a:solidFill>
                  <a:srgbClr val="000000"/>
                </a:solidFill>
                <a:latin typeface="Times" pitchFamily="18" charset="0"/>
              </a:rPr>
              <a:t> </a:t>
            </a:r>
            <a:r>
              <a:rPr lang="en-US" sz="2800" b="1" dirty="0">
                <a:solidFill>
                  <a:srgbClr val="0000FF"/>
                </a:solidFill>
                <a:latin typeface="Times" pitchFamily="18" charset="0"/>
              </a:rPr>
              <a:t>(</a:t>
            </a:r>
            <a:r>
              <a:rPr lang="en-US" sz="2800" b="1" dirty="0">
                <a:solidFill>
                  <a:srgbClr val="808000"/>
                </a:solidFill>
                <a:latin typeface="Times" pitchFamily="18" charset="0"/>
              </a:rPr>
              <a:t>"This is a </a:t>
            </a:r>
            <a:r>
              <a:rPr lang="en-US" sz="2800" b="1" dirty="0" err="1">
                <a:solidFill>
                  <a:srgbClr val="808000"/>
                </a:solidFill>
                <a:latin typeface="Times" pitchFamily="18" charset="0"/>
              </a:rPr>
              <a:t>test"</a:t>
            </a:r>
            <a:r>
              <a:rPr lang="en-US" sz="2800" b="1" dirty="0" err="1">
                <a:solidFill>
                  <a:srgbClr val="0000FF"/>
                </a:solidFill>
                <a:latin typeface="Times" pitchFamily="18" charset="0"/>
              </a:rPr>
              <a:t>,</a:t>
            </a:r>
            <a:r>
              <a:rPr lang="en-US" sz="2800" b="1" dirty="0" err="1">
                <a:solidFill>
                  <a:srgbClr val="808000"/>
                </a:solidFill>
                <a:latin typeface="Times" pitchFamily="18" charset="0"/>
              </a:rPr>
              <a:t>"This</a:t>
            </a:r>
            <a:r>
              <a:rPr lang="en-US" sz="2800" b="1" dirty="0">
                <a:solidFill>
                  <a:srgbClr val="808000"/>
                </a:solidFill>
                <a:latin typeface="Times" pitchFamily="18" charset="0"/>
              </a:rPr>
              <a:t> is a test on varchar"</a:t>
            </a:r>
            <a:r>
              <a:rPr lang="en-US" sz="2800" b="1" dirty="0">
                <a:solidFill>
                  <a:srgbClr val="0000FF"/>
                </a:solidFill>
                <a:latin typeface="Times" pitchFamily="18" charset="0"/>
              </a:rPr>
              <a:t>) ;</a:t>
            </a:r>
          </a:p>
        </p:txBody>
      </p:sp>
      <p:sp>
        <p:nvSpPr>
          <p:cNvPr id="7" name="Rectangle 6"/>
          <p:cNvSpPr/>
          <p:nvPr/>
        </p:nvSpPr>
        <p:spPr>
          <a:xfrm>
            <a:off x="637208" y="3145532"/>
            <a:ext cx="8075240" cy="1815882"/>
          </a:xfrm>
          <a:prstGeom prst="rect">
            <a:avLst/>
          </a:prstGeom>
        </p:spPr>
        <p:txBody>
          <a:bodyPr wrap="square">
            <a:spAutoFit/>
          </a:bodyPr>
          <a:lstStyle/>
          <a:p>
            <a:r>
              <a:rPr lang="en-US" sz="2800" b="1" dirty="0">
                <a:solidFill>
                  <a:srgbClr val="0000FF"/>
                </a:solidFill>
                <a:latin typeface="Times" pitchFamily="18" charset="0"/>
              </a:rPr>
              <a:t>create</a:t>
            </a:r>
            <a:r>
              <a:rPr lang="en-US" sz="2800" b="1" dirty="0">
                <a:solidFill>
                  <a:srgbClr val="000000"/>
                </a:solidFill>
                <a:latin typeface="Times" pitchFamily="18" charset="0"/>
              </a:rPr>
              <a:t> </a:t>
            </a:r>
            <a:r>
              <a:rPr lang="en-US" sz="2800" b="1" u="sng" dirty="0">
                <a:solidFill>
                  <a:srgbClr val="C00000"/>
                </a:solidFill>
                <a:latin typeface="Times" pitchFamily="18" charset="0"/>
              </a:rPr>
              <a:t>table</a:t>
            </a:r>
            <a:r>
              <a:rPr lang="en-US" sz="2800" b="1" dirty="0">
                <a:solidFill>
                  <a:srgbClr val="C00000"/>
                </a:solidFill>
                <a:latin typeface="Times" pitchFamily="18" charset="0"/>
              </a:rPr>
              <a:t> </a:t>
            </a:r>
            <a:r>
              <a:rPr lang="en-US" sz="2800" b="1" dirty="0">
                <a:solidFill>
                  <a:srgbClr val="FF00FF"/>
                </a:solidFill>
                <a:latin typeface="Times" pitchFamily="18" charset="0"/>
              </a:rPr>
              <a:t>test</a:t>
            </a:r>
            <a:r>
              <a:rPr lang="en-US" sz="2800" b="1" dirty="0">
                <a:solidFill>
                  <a:srgbClr val="000000"/>
                </a:solidFill>
                <a:latin typeface="Times" pitchFamily="18" charset="0"/>
              </a:rPr>
              <a:t> </a:t>
            </a:r>
            <a:r>
              <a:rPr lang="en-US" sz="2800" b="1" dirty="0">
                <a:solidFill>
                  <a:srgbClr val="0000FF"/>
                </a:solidFill>
                <a:latin typeface="Times" pitchFamily="18" charset="0"/>
              </a:rPr>
              <a:t>(</a:t>
            </a:r>
          </a:p>
          <a:p>
            <a:r>
              <a:rPr lang="en-US" sz="2800" b="1" dirty="0" err="1">
                <a:solidFill>
                  <a:srgbClr val="808000"/>
                </a:solidFill>
                <a:latin typeface="Times" pitchFamily="18" charset="0"/>
              </a:rPr>
              <a:t>testchar</a:t>
            </a:r>
            <a:r>
              <a:rPr lang="en-US" sz="2800" b="1" dirty="0">
                <a:solidFill>
                  <a:srgbClr val="808000"/>
                </a:solidFill>
                <a:latin typeface="Times" pitchFamily="18" charset="0"/>
              </a:rPr>
              <a:t> </a:t>
            </a:r>
            <a:r>
              <a:rPr lang="en-US" sz="2800" b="1" dirty="0">
                <a:solidFill>
                  <a:srgbClr val="800000"/>
                </a:solidFill>
                <a:latin typeface="Times" pitchFamily="18" charset="0"/>
              </a:rPr>
              <a:t>char</a:t>
            </a:r>
            <a:r>
              <a:rPr lang="en-US" sz="2800" b="1" dirty="0">
                <a:solidFill>
                  <a:srgbClr val="0000FF"/>
                </a:solidFill>
                <a:latin typeface="Times" pitchFamily="18" charset="0"/>
              </a:rPr>
              <a:t>(</a:t>
            </a:r>
            <a:r>
              <a:rPr lang="en-US" sz="2800" b="1" dirty="0">
                <a:solidFill>
                  <a:srgbClr val="800080"/>
                </a:solidFill>
                <a:latin typeface="Times" pitchFamily="18" charset="0"/>
              </a:rPr>
              <a:t>30</a:t>
            </a:r>
            <a:r>
              <a:rPr lang="en-US" sz="2800" b="1" dirty="0">
                <a:solidFill>
                  <a:srgbClr val="0000FF"/>
                </a:solidFill>
                <a:latin typeface="Times" pitchFamily="18" charset="0"/>
              </a:rPr>
              <a:t>)</a:t>
            </a:r>
            <a:r>
              <a:rPr lang="en-US" sz="2800" b="1" u="sng" dirty="0">
                <a:solidFill>
                  <a:srgbClr val="C00000"/>
                </a:solidFill>
                <a:latin typeface="Times" pitchFamily="18" charset="0"/>
              </a:rPr>
              <a:t>,</a:t>
            </a:r>
            <a:r>
              <a:rPr lang="en-US" sz="2800" b="1" dirty="0">
                <a:solidFill>
                  <a:srgbClr val="0000FF"/>
                </a:solidFill>
                <a:latin typeface="Times" pitchFamily="18" charset="0"/>
              </a:rPr>
              <a:t> </a:t>
            </a:r>
            <a:r>
              <a:rPr lang="en-US" sz="2800" b="1" dirty="0" err="1">
                <a:solidFill>
                  <a:srgbClr val="808000"/>
                </a:solidFill>
                <a:latin typeface="Times" pitchFamily="18" charset="0"/>
              </a:rPr>
              <a:t>testvarchar</a:t>
            </a:r>
            <a:r>
              <a:rPr lang="en-US" sz="2800" b="1" dirty="0">
                <a:solidFill>
                  <a:srgbClr val="000000"/>
                </a:solidFill>
                <a:latin typeface="Times" pitchFamily="18" charset="0"/>
              </a:rPr>
              <a:t> </a:t>
            </a:r>
            <a:r>
              <a:rPr lang="en-US" sz="2800" b="1" dirty="0">
                <a:solidFill>
                  <a:srgbClr val="800000"/>
                </a:solidFill>
                <a:latin typeface="Times" pitchFamily="18" charset="0"/>
              </a:rPr>
              <a:t>varchar </a:t>
            </a:r>
            <a:r>
              <a:rPr lang="en-US" sz="2800" b="1" dirty="0">
                <a:solidFill>
                  <a:srgbClr val="0000FF"/>
                </a:solidFill>
                <a:latin typeface="Times" pitchFamily="18" charset="0"/>
              </a:rPr>
              <a:t>(</a:t>
            </a:r>
            <a:r>
              <a:rPr lang="en-US" sz="2800" b="1" dirty="0">
                <a:solidFill>
                  <a:srgbClr val="800080"/>
                </a:solidFill>
                <a:latin typeface="Times" pitchFamily="18" charset="0"/>
              </a:rPr>
              <a:t>30</a:t>
            </a:r>
            <a:r>
              <a:rPr lang="en-US" sz="2800" b="1" dirty="0">
                <a:solidFill>
                  <a:srgbClr val="0000FF"/>
                </a:solidFill>
                <a:latin typeface="Times" pitchFamily="18" charset="0"/>
              </a:rPr>
              <a:t>));</a:t>
            </a:r>
          </a:p>
          <a:p>
            <a:r>
              <a:rPr lang="en-US" sz="2800" b="1" dirty="0">
                <a:solidFill>
                  <a:srgbClr val="0000FF"/>
                </a:solidFill>
                <a:latin typeface="Times" pitchFamily="18" charset="0"/>
              </a:rPr>
              <a:t>insert</a:t>
            </a:r>
            <a:r>
              <a:rPr lang="en-US" sz="2800" b="1" dirty="0">
                <a:solidFill>
                  <a:srgbClr val="000000"/>
                </a:solidFill>
                <a:latin typeface="Times" pitchFamily="18" charset="0"/>
              </a:rPr>
              <a:t> </a:t>
            </a:r>
            <a:r>
              <a:rPr lang="en-US" sz="2800" b="1" dirty="0">
                <a:solidFill>
                  <a:srgbClr val="0000FF"/>
                </a:solidFill>
                <a:latin typeface="Times" pitchFamily="18" charset="0"/>
              </a:rPr>
              <a:t>into</a:t>
            </a:r>
            <a:r>
              <a:rPr lang="en-US" sz="2800" b="1" dirty="0">
                <a:solidFill>
                  <a:srgbClr val="000000"/>
                </a:solidFill>
                <a:latin typeface="Times" pitchFamily="18" charset="0"/>
              </a:rPr>
              <a:t> </a:t>
            </a:r>
            <a:r>
              <a:rPr lang="en-US" sz="2800" b="1" dirty="0">
                <a:solidFill>
                  <a:srgbClr val="FF00FF"/>
                </a:solidFill>
                <a:latin typeface="Times" pitchFamily="18" charset="0"/>
              </a:rPr>
              <a:t>test</a:t>
            </a:r>
            <a:r>
              <a:rPr lang="en-US" sz="2800" b="1" dirty="0">
                <a:solidFill>
                  <a:srgbClr val="000000"/>
                </a:solidFill>
                <a:latin typeface="Times" pitchFamily="18" charset="0"/>
              </a:rPr>
              <a:t> </a:t>
            </a:r>
            <a:r>
              <a:rPr lang="en-US" sz="2800" b="1" dirty="0">
                <a:solidFill>
                  <a:srgbClr val="0000FF"/>
                </a:solidFill>
                <a:latin typeface="Times" pitchFamily="18" charset="0"/>
              </a:rPr>
              <a:t>values</a:t>
            </a:r>
            <a:r>
              <a:rPr lang="en-US" sz="2800" b="1" dirty="0">
                <a:solidFill>
                  <a:srgbClr val="000000"/>
                </a:solidFill>
                <a:latin typeface="Times" pitchFamily="18" charset="0"/>
              </a:rPr>
              <a:t> </a:t>
            </a:r>
            <a:r>
              <a:rPr lang="en-US" sz="2800" b="1" dirty="0">
                <a:solidFill>
                  <a:srgbClr val="0000FF"/>
                </a:solidFill>
                <a:latin typeface="Times" pitchFamily="18" charset="0"/>
              </a:rPr>
              <a:t>(</a:t>
            </a:r>
            <a:r>
              <a:rPr lang="en-US" sz="2800" b="1" dirty="0">
                <a:solidFill>
                  <a:srgbClr val="808000"/>
                </a:solidFill>
                <a:latin typeface="Times" pitchFamily="18" charset="0"/>
              </a:rPr>
              <a:t>"This is a </a:t>
            </a:r>
            <a:r>
              <a:rPr lang="en-US" sz="2800" b="1" dirty="0" err="1">
                <a:solidFill>
                  <a:srgbClr val="808000"/>
                </a:solidFill>
                <a:latin typeface="Times" pitchFamily="18" charset="0"/>
              </a:rPr>
              <a:t>test"</a:t>
            </a:r>
            <a:r>
              <a:rPr lang="en-US" sz="2800" b="1" dirty="0" err="1">
                <a:solidFill>
                  <a:srgbClr val="0000FF"/>
                </a:solidFill>
                <a:latin typeface="Times" pitchFamily="18" charset="0"/>
              </a:rPr>
              <a:t>,</a:t>
            </a:r>
            <a:r>
              <a:rPr lang="en-US" sz="2800" b="1" dirty="0" err="1">
                <a:solidFill>
                  <a:srgbClr val="808000"/>
                </a:solidFill>
                <a:latin typeface="Times" pitchFamily="18" charset="0"/>
              </a:rPr>
              <a:t>"This</a:t>
            </a:r>
            <a:r>
              <a:rPr lang="en-US" sz="2800" b="1" dirty="0">
                <a:solidFill>
                  <a:srgbClr val="808000"/>
                </a:solidFill>
                <a:latin typeface="Times" pitchFamily="18" charset="0"/>
              </a:rPr>
              <a:t> is a test on varchar"</a:t>
            </a:r>
            <a:r>
              <a:rPr lang="en-US" sz="2800" b="1" dirty="0">
                <a:solidFill>
                  <a:srgbClr val="0000FF"/>
                </a:solidFill>
                <a:latin typeface="Times" pitchFamily="18" charset="0"/>
              </a:rPr>
              <a:t>);</a:t>
            </a:r>
          </a:p>
        </p:txBody>
      </p:sp>
    </p:spTree>
    <p:extLst>
      <p:ext uri="{BB962C8B-B14F-4D97-AF65-F5344CB8AC3E}">
        <p14:creationId xmlns:p14="http://schemas.microsoft.com/office/powerpoint/2010/main" val="22348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52</a:t>
            </a:fld>
            <a:endParaRPr lang="de-DE"/>
          </a:p>
        </p:txBody>
      </p:sp>
      <p:sp>
        <p:nvSpPr>
          <p:cNvPr id="8" name="Rectangle 7"/>
          <p:cNvSpPr/>
          <p:nvPr/>
        </p:nvSpPr>
        <p:spPr>
          <a:xfrm>
            <a:off x="971600" y="1984222"/>
            <a:ext cx="7056784" cy="830997"/>
          </a:xfrm>
          <a:prstGeom prst="rect">
            <a:avLst/>
          </a:prstGeom>
        </p:spPr>
        <p:txBody>
          <a:bodyPr wrap="square">
            <a:spAutoFit/>
          </a:bodyPr>
          <a:lstStyle/>
          <a:p>
            <a:r>
              <a:rPr lang="en-US" sz="2400" b="1" dirty="0">
                <a:solidFill>
                  <a:srgbClr val="0000FF"/>
                </a:solidFill>
                <a:latin typeface="Times" pitchFamily="18" charset="0"/>
              </a:rPr>
              <a:t>CREATE</a:t>
            </a:r>
            <a:r>
              <a:rPr lang="en-US" sz="2400" b="1" dirty="0">
                <a:solidFill>
                  <a:srgbClr val="000000"/>
                </a:solidFill>
                <a:latin typeface="Times" pitchFamily="18" charset="0"/>
              </a:rPr>
              <a:t> </a:t>
            </a:r>
            <a:r>
              <a:rPr lang="en-US" sz="2400" b="1" dirty="0">
                <a:solidFill>
                  <a:srgbClr val="0000FF"/>
                </a:solidFill>
                <a:latin typeface="Times" pitchFamily="18" charset="0"/>
              </a:rPr>
              <a:t>TABLE</a:t>
            </a:r>
            <a:r>
              <a:rPr lang="en-US" sz="2400" b="1" dirty="0">
                <a:solidFill>
                  <a:srgbClr val="000000"/>
                </a:solidFill>
                <a:latin typeface="Times" pitchFamily="18" charset="0"/>
              </a:rPr>
              <a:t> </a:t>
            </a:r>
            <a:r>
              <a:rPr lang="en-US" sz="2400" b="1" dirty="0">
                <a:solidFill>
                  <a:srgbClr val="808000"/>
                </a:solidFill>
                <a:latin typeface="Times" pitchFamily="18" charset="0"/>
              </a:rPr>
              <a:t>`test`</a:t>
            </a:r>
            <a:r>
              <a:rPr lang="en-US" sz="2400" b="1" dirty="0">
                <a:solidFill>
                  <a:srgbClr val="0000FF"/>
                </a:solidFill>
                <a:latin typeface="Times" pitchFamily="18" charset="0"/>
              </a:rPr>
              <a:t>(</a:t>
            </a:r>
            <a:r>
              <a:rPr lang="en-US" sz="2400" b="1" dirty="0">
                <a:solidFill>
                  <a:srgbClr val="808000"/>
                </a:solidFill>
                <a:latin typeface="Times" pitchFamily="18" charset="0"/>
              </a:rPr>
              <a:t>story</a:t>
            </a:r>
            <a:r>
              <a:rPr lang="en-US" sz="2400" b="1" dirty="0">
                <a:solidFill>
                  <a:srgbClr val="000000"/>
                </a:solidFill>
                <a:latin typeface="Times" pitchFamily="18" charset="0"/>
              </a:rPr>
              <a:t> </a:t>
            </a:r>
            <a:r>
              <a:rPr lang="en-US" sz="2400" b="1" dirty="0">
                <a:solidFill>
                  <a:srgbClr val="800000"/>
                </a:solidFill>
                <a:latin typeface="Times" pitchFamily="18" charset="0"/>
              </a:rPr>
              <a:t>char</a:t>
            </a:r>
            <a:r>
              <a:rPr lang="en-US" sz="2400" b="1" dirty="0">
                <a:solidFill>
                  <a:srgbClr val="0000FF"/>
                </a:solidFill>
                <a:latin typeface="Times" pitchFamily="18" charset="0"/>
              </a:rPr>
              <a:t>(</a:t>
            </a:r>
            <a:r>
              <a:rPr lang="en-US" sz="2400" b="1" dirty="0">
                <a:solidFill>
                  <a:srgbClr val="800080"/>
                </a:solidFill>
                <a:latin typeface="Times" pitchFamily="18" charset="0"/>
              </a:rPr>
              <a:t>12</a:t>
            </a:r>
            <a:r>
              <a:rPr lang="en-US" sz="2400" b="1" dirty="0">
                <a:solidFill>
                  <a:srgbClr val="0000FF"/>
                </a:solidFill>
                <a:latin typeface="Times" pitchFamily="18" charset="0"/>
              </a:rPr>
              <a:t>));</a:t>
            </a:r>
          </a:p>
          <a:p>
            <a:r>
              <a:rPr lang="en-US" sz="2400" b="1" dirty="0">
                <a:solidFill>
                  <a:srgbClr val="0000FF"/>
                </a:solidFill>
                <a:latin typeface="Times" pitchFamily="18" charset="0"/>
              </a:rPr>
              <a:t>insert</a:t>
            </a:r>
            <a:r>
              <a:rPr lang="en-US" sz="2400" b="1" dirty="0">
                <a:solidFill>
                  <a:srgbClr val="000000"/>
                </a:solidFill>
                <a:latin typeface="Times" pitchFamily="18" charset="0"/>
              </a:rPr>
              <a:t> </a:t>
            </a:r>
            <a:r>
              <a:rPr lang="en-US" sz="2400" b="1" dirty="0">
                <a:solidFill>
                  <a:srgbClr val="0000FF"/>
                </a:solidFill>
                <a:latin typeface="Times" pitchFamily="18" charset="0"/>
              </a:rPr>
              <a:t>into</a:t>
            </a:r>
            <a:r>
              <a:rPr lang="en-US" sz="2400" b="1" dirty="0">
                <a:solidFill>
                  <a:srgbClr val="000000"/>
                </a:solidFill>
                <a:latin typeface="Times" pitchFamily="18" charset="0"/>
              </a:rPr>
              <a:t> </a:t>
            </a:r>
            <a:r>
              <a:rPr lang="en-US" sz="2400" b="1" dirty="0">
                <a:solidFill>
                  <a:srgbClr val="808000"/>
                </a:solidFill>
                <a:latin typeface="Times" pitchFamily="18" charset="0"/>
              </a:rPr>
              <a:t>`test`</a:t>
            </a:r>
            <a:r>
              <a:rPr lang="en-US" sz="2400" b="1" dirty="0">
                <a:solidFill>
                  <a:srgbClr val="000000"/>
                </a:solidFill>
                <a:latin typeface="Times" pitchFamily="18" charset="0"/>
              </a:rPr>
              <a:t> </a:t>
            </a:r>
            <a:r>
              <a:rPr lang="en-US" sz="2400" b="1" dirty="0">
                <a:solidFill>
                  <a:srgbClr val="0000FF"/>
                </a:solidFill>
                <a:latin typeface="Times" pitchFamily="18" charset="0"/>
              </a:rPr>
              <a:t>(</a:t>
            </a:r>
            <a:r>
              <a:rPr lang="en-US" sz="2400" b="1" dirty="0">
                <a:solidFill>
                  <a:srgbClr val="808000"/>
                </a:solidFill>
                <a:latin typeface="Times" pitchFamily="18" charset="0"/>
              </a:rPr>
              <a:t>story</a:t>
            </a:r>
            <a:r>
              <a:rPr lang="en-US" sz="2400" b="1" dirty="0">
                <a:solidFill>
                  <a:srgbClr val="0000FF"/>
                </a:solidFill>
                <a:latin typeface="Times" pitchFamily="18" charset="0"/>
              </a:rPr>
              <a:t>)</a:t>
            </a:r>
            <a:r>
              <a:rPr lang="en-US" sz="2400" b="1" dirty="0">
                <a:solidFill>
                  <a:srgbClr val="000000"/>
                </a:solidFill>
                <a:latin typeface="Times" pitchFamily="18" charset="0"/>
              </a:rPr>
              <a:t> </a:t>
            </a:r>
            <a:r>
              <a:rPr lang="en-US" sz="2400" b="1" dirty="0">
                <a:solidFill>
                  <a:srgbClr val="0000FF"/>
                </a:solidFill>
                <a:latin typeface="Times" pitchFamily="18" charset="0"/>
              </a:rPr>
              <a:t>values</a:t>
            </a:r>
            <a:r>
              <a:rPr lang="en-US" sz="2400" b="1" dirty="0">
                <a:solidFill>
                  <a:srgbClr val="000000"/>
                </a:solidFill>
                <a:latin typeface="Times" pitchFamily="18" charset="0"/>
              </a:rPr>
              <a:t> </a:t>
            </a:r>
            <a:r>
              <a:rPr lang="en-US" sz="2400" b="1" dirty="0">
                <a:solidFill>
                  <a:srgbClr val="0000FF"/>
                </a:solidFill>
                <a:latin typeface="Times" pitchFamily="18" charset="0"/>
              </a:rPr>
              <a:t>(</a:t>
            </a:r>
            <a:r>
              <a:rPr lang="en-US" sz="2400" b="1" dirty="0">
                <a:solidFill>
                  <a:srgbClr val="808000"/>
                </a:solidFill>
                <a:latin typeface="Times" pitchFamily="18" charset="0"/>
              </a:rPr>
              <a:t>"MySQL is good"</a:t>
            </a:r>
            <a:r>
              <a:rPr lang="en-US" sz="2400" b="1" dirty="0">
                <a:solidFill>
                  <a:srgbClr val="0000FF"/>
                </a:solidFill>
                <a:latin typeface="Times" pitchFamily="18" charset="0"/>
              </a:rPr>
              <a:t>);</a:t>
            </a:r>
          </a:p>
        </p:txBody>
      </p:sp>
      <p:sp>
        <p:nvSpPr>
          <p:cNvPr id="2" name="Rectangle 1"/>
          <p:cNvSpPr/>
          <p:nvPr/>
        </p:nvSpPr>
        <p:spPr>
          <a:xfrm>
            <a:off x="827584" y="3793604"/>
            <a:ext cx="7416824" cy="646331"/>
          </a:xfrm>
          <a:prstGeom prst="rect">
            <a:avLst/>
          </a:prstGeom>
        </p:spPr>
        <p:txBody>
          <a:bodyPr wrap="square">
            <a:spAutoFit/>
          </a:bodyPr>
          <a:lstStyle/>
          <a:p>
            <a:r>
              <a:rPr lang="en-US" b="1" i="1" dirty="0">
                <a:solidFill>
                  <a:srgbClr val="808080"/>
                </a:solidFill>
                <a:latin typeface="Courier New" panose="02070309020205020404" pitchFamily="49" charset="0"/>
              </a:rPr>
              <a:t>/* SQL Error (1406): Data too long for column 'story' at row 1 */</a:t>
            </a:r>
          </a:p>
        </p:txBody>
      </p:sp>
      <p:sp>
        <p:nvSpPr>
          <p:cNvPr id="11" name="Title 1"/>
          <p:cNvSpPr>
            <a:spLocks noGrp="1"/>
          </p:cNvSpPr>
          <p:nvPr>
            <p:ph type="title"/>
          </p:nvPr>
        </p:nvSpPr>
        <p:spPr>
          <a:xfrm>
            <a:off x="426128" y="340311"/>
            <a:ext cx="8610368" cy="866189"/>
          </a:xfrm>
        </p:spPr>
        <p:txBody>
          <a:bodyPr/>
          <a:lstStyle/>
          <a:p>
            <a:r>
              <a:rPr lang="en-US" sz="3600" dirty="0">
                <a:solidFill>
                  <a:srgbClr val="92D050"/>
                </a:solidFill>
              </a:rPr>
              <a:t>Question: </a:t>
            </a:r>
            <a:br>
              <a:rPr lang="en-US" sz="3600" dirty="0">
                <a:solidFill>
                  <a:srgbClr val="92D050"/>
                </a:solidFill>
              </a:rPr>
            </a:br>
            <a:r>
              <a:rPr lang="en-US" sz="3600" dirty="0">
                <a:solidFill>
                  <a:srgbClr val="C00000"/>
                </a:solidFill>
              </a:rPr>
              <a:t>What will happen by running these code?</a:t>
            </a:r>
            <a:endParaRPr lang="en-US" sz="3600" dirty="0">
              <a:solidFill>
                <a:srgbClr val="92D050"/>
              </a:solidFill>
            </a:endParaRPr>
          </a:p>
        </p:txBody>
      </p:sp>
    </p:spTree>
    <p:extLst>
      <p:ext uri="{BB962C8B-B14F-4D97-AF65-F5344CB8AC3E}">
        <p14:creationId xmlns:p14="http://schemas.microsoft.com/office/powerpoint/2010/main" val="95268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Compare Char and </a:t>
            </a:r>
            <a:r>
              <a:rPr lang="en-US" dirty="0" err="1">
                <a:solidFill>
                  <a:srgbClr val="92D050"/>
                </a:solidFill>
              </a:rPr>
              <a:t>Varchar</a:t>
            </a:r>
            <a:endParaRPr lang="en-US" dirty="0">
              <a:solidFill>
                <a:srgbClr val="92D050"/>
              </a:solidFill>
            </a:endParaRP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53</a:t>
            </a:fld>
            <a:endParaRPr lang="de-DE" dirty="0"/>
          </a:p>
        </p:txBody>
      </p:sp>
      <p:pic>
        <p:nvPicPr>
          <p:cNvPr id="3073" name="Picture 1" descr="\\home.org.aalto.fi\liuy13\windows\AppData\Roaming\Tencent\Users\37155891\QQ\WinTemp\RichOle\37ME85%]3NK@(PK)RRT)}D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31" y="1489348"/>
            <a:ext cx="8505825" cy="252412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915816" y="4225652"/>
            <a:ext cx="3672408" cy="1214100"/>
          </a:xfrm>
          <a:prstGeom prst="ellipse">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400" b="1" dirty="0">
                <a:solidFill>
                  <a:srgbClr val="C00000"/>
                </a:solidFill>
              </a:rPr>
              <a:t>‘Varchar’ could save space if the data in a column is variable in length</a:t>
            </a:r>
          </a:p>
        </p:txBody>
      </p:sp>
    </p:spTree>
    <p:extLst>
      <p:ext uri="{BB962C8B-B14F-4D97-AF65-F5344CB8AC3E}">
        <p14:creationId xmlns:p14="http://schemas.microsoft.com/office/powerpoint/2010/main" val="42418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MySQL Spatial Data</a:t>
            </a:r>
          </a:p>
        </p:txBody>
      </p:sp>
      <p:sp>
        <p:nvSpPr>
          <p:cNvPr id="3" name="Content Placeholder 2"/>
          <p:cNvSpPr>
            <a:spLocks noGrp="1"/>
          </p:cNvSpPr>
          <p:nvPr>
            <p:ph idx="1"/>
          </p:nvPr>
        </p:nvSpPr>
        <p:spPr/>
        <p:txBody>
          <a:bodyPr/>
          <a:lstStyle/>
          <a:p>
            <a:r>
              <a:rPr lang="en-US" dirty="0"/>
              <a:t>http://www.percona.com/blog/2013/10/21/using-the-new-spatial-functions-in-mysql-5-6-for-geo-enabled-applications/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54</a:t>
            </a:fld>
            <a:endParaRPr lang="de-DE"/>
          </a:p>
        </p:txBody>
      </p:sp>
      <p:grpSp>
        <p:nvGrpSpPr>
          <p:cNvPr id="6" name="Group 5"/>
          <p:cNvGrpSpPr/>
          <p:nvPr/>
        </p:nvGrpSpPr>
        <p:grpSpPr>
          <a:xfrm>
            <a:off x="8100392" y="340311"/>
            <a:ext cx="698037" cy="336038"/>
            <a:chOff x="5436096" y="3284984"/>
            <a:chExt cx="1512168" cy="720080"/>
          </a:xfrm>
        </p:grpSpPr>
        <p:sp>
          <p:nvSpPr>
            <p:cNvPr id="7" name="Oval 6"/>
            <p:cNvSpPr/>
            <p:nvPr/>
          </p:nvSpPr>
          <p:spPr>
            <a:xfrm>
              <a:off x="5796136" y="3284984"/>
              <a:ext cx="720080" cy="7200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Oval 7"/>
            <p:cNvSpPr/>
            <p:nvPr/>
          </p:nvSpPr>
          <p:spPr>
            <a:xfrm>
              <a:off x="5436096" y="3284984"/>
              <a:ext cx="1512168" cy="72008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5940152" y="3429000"/>
              <a:ext cx="432048" cy="43204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5410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ENUM type</a:t>
            </a:r>
          </a:p>
        </p:txBody>
      </p:sp>
      <p:sp>
        <p:nvSpPr>
          <p:cNvPr id="3" name="Content Placeholder 2"/>
          <p:cNvSpPr>
            <a:spLocks noGrp="1"/>
          </p:cNvSpPr>
          <p:nvPr>
            <p:ph idx="1"/>
          </p:nvPr>
        </p:nvSpPr>
        <p:spPr/>
        <p:txBody>
          <a:bodyPr/>
          <a:lstStyle/>
          <a:p>
            <a:r>
              <a:rPr lang="en-US" sz="2400" dirty="0"/>
              <a:t>An ENUM is a string object with a value chosen from a list of permitted values that are enumerated explicitly in the column specification at table creation time.</a:t>
            </a:r>
          </a:p>
          <a:p>
            <a:pPr marL="0" indent="0">
              <a:buNone/>
            </a:pPr>
            <a:endParaRPr lang="en-US" sz="2400" dirty="0"/>
          </a:p>
          <a:p>
            <a:r>
              <a:rPr lang="en-US" sz="1800" dirty="0">
                <a:solidFill>
                  <a:srgbClr val="0000FF"/>
                </a:solidFill>
                <a:latin typeface="Courier New"/>
              </a:rPr>
              <a:t>CREATE</a:t>
            </a:r>
            <a:r>
              <a:rPr lang="en-US" sz="1800" dirty="0">
                <a:solidFill>
                  <a:srgbClr val="000000"/>
                </a:solidFill>
                <a:latin typeface="Courier New"/>
              </a:rPr>
              <a:t> </a:t>
            </a:r>
            <a:r>
              <a:rPr lang="en-US" sz="1800" dirty="0">
                <a:solidFill>
                  <a:srgbClr val="0000FF"/>
                </a:solidFill>
                <a:latin typeface="Courier New"/>
              </a:rPr>
              <a:t>TABLE</a:t>
            </a:r>
            <a:r>
              <a:rPr lang="en-US" sz="1800" dirty="0">
                <a:solidFill>
                  <a:srgbClr val="000000"/>
                </a:solidFill>
                <a:latin typeface="Courier New"/>
              </a:rPr>
              <a:t> </a:t>
            </a:r>
            <a:r>
              <a:rPr lang="en-US" sz="1800" dirty="0">
                <a:solidFill>
                  <a:srgbClr val="FF00FF"/>
                </a:solidFill>
                <a:latin typeface="Courier New"/>
              </a:rPr>
              <a:t>stuff</a:t>
            </a:r>
            <a:r>
              <a:rPr lang="en-US" sz="1800" dirty="0">
                <a:solidFill>
                  <a:srgbClr val="000000"/>
                </a:solidFill>
                <a:latin typeface="Courier New"/>
              </a:rPr>
              <a:t> </a:t>
            </a:r>
            <a:r>
              <a:rPr lang="en-US" sz="1800" dirty="0">
                <a:solidFill>
                  <a:srgbClr val="0000FF"/>
                </a:solidFill>
                <a:latin typeface="Courier New"/>
              </a:rPr>
              <a:t>(</a:t>
            </a:r>
            <a:r>
              <a:rPr lang="en-US" sz="1800" dirty="0">
                <a:solidFill>
                  <a:srgbClr val="808000"/>
                </a:solidFill>
                <a:latin typeface="Courier New"/>
              </a:rPr>
              <a:t>gender</a:t>
            </a:r>
            <a:r>
              <a:rPr lang="en-US" sz="1800" dirty="0">
                <a:solidFill>
                  <a:srgbClr val="000000"/>
                </a:solidFill>
                <a:latin typeface="Courier New"/>
              </a:rPr>
              <a:t> </a:t>
            </a:r>
            <a:r>
              <a:rPr lang="en-US" sz="1800" dirty="0">
                <a:solidFill>
                  <a:srgbClr val="800000"/>
                </a:solidFill>
                <a:latin typeface="Courier New"/>
              </a:rPr>
              <a:t>ENUM</a:t>
            </a:r>
            <a:r>
              <a:rPr lang="en-US" sz="1800" dirty="0">
                <a:solidFill>
                  <a:srgbClr val="0000FF"/>
                </a:solidFill>
                <a:latin typeface="Courier New"/>
              </a:rPr>
              <a:t>(</a:t>
            </a:r>
            <a:r>
              <a:rPr lang="en-US" sz="1800" dirty="0">
                <a:solidFill>
                  <a:srgbClr val="008000"/>
                </a:solidFill>
                <a:latin typeface="Courier New"/>
              </a:rPr>
              <a:t>'male'</a:t>
            </a:r>
            <a:r>
              <a:rPr lang="en-US" sz="1800" dirty="0">
                <a:solidFill>
                  <a:srgbClr val="0000FF"/>
                </a:solidFill>
                <a:latin typeface="Courier New"/>
              </a:rPr>
              <a:t>,</a:t>
            </a:r>
            <a:r>
              <a:rPr lang="en-US" sz="1800" dirty="0">
                <a:solidFill>
                  <a:srgbClr val="000000"/>
                </a:solidFill>
                <a:latin typeface="Courier New"/>
              </a:rPr>
              <a:t> </a:t>
            </a:r>
            <a:r>
              <a:rPr lang="en-US" sz="1800" dirty="0">
                <a:solidFill>
                  <a:srgbClr val="008000"/>
                </a:solidFill>
                <a:latin typeface="Courier New"/>
              </a:rPr>
              <a:t>'female'</a:t>
            </a:r>
            <a:r>
              <a:rPr lang="en-US" sz="1800" dirty="0">
                <a:solidFill>
                  <a:srgbClr val="0000FF"/>
                </a:solidFill>
                <a:latin typeface="Courier New"/>
              </a:rPr>
              <a:t>));</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55</a:t>
            </a:fld>
            <a:endParaRPr lang="de-DE"/>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354" t="11413" r="80701" b="80844"/>
          <a:stretch/>
        </p:blipFill>
        <p:spPr bwMode="auto">
          <a:xfrm>
            <a:off x="3762862" y="3649588"/>
            <a:ext cx="12940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5220072" y="3056347"/>
            <a:ext cx="144016" cy="216024"/>
          </a:xfrm>
          <a:prstGeom prst="rect">
            <a:avLst/>
          </a:prstGeom>
          <a:solidFill>
            <a:schemeClr val="lt1">
              <a:alpha val="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5940152" y="3056347"/>
            <a:ext cx="144016" cy="216024"/>
          </a:xfrm>
          <a:prstGeom prst="rect">
            <a:avLst/>
          </a:prstGeom>
          <a:solidFill>
            <a:schemeClr val="lt1">
              <a:alpha val="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6372200" y="3073524"/>
            <a:ext cx="144016" cy="198847"/>
          </a:xfrm>
          <a:prstGeom prst="rect">
            <a:avLst/>
          </a:prstGeom>
          <a:solidFill>
            <a:schemeClr val="lt1">
              <a:alpha val="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7308304" y="3073525"/>
            <a:ext cx="144016" cy="181670"/>
          </a:xfrm>
          <a:prstGeom prst="rect">
            <a:avLst/>
          </a:prstGeom>
          <a:solidFill>
            <a:schemeClr val="lt1">
              <a:alpha val="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934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 the errors!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56</a:t>
            </a:fld>
            <a:endParaRPr lang="de-DE"/>
          </a:p>
        </p:txBody>
      </p:sp>
      <p:sp>
        <p:nvSpPr>
          <p:cNvPr id="7" name="Rectangle 6"/>
          <p:cNvSpPr/>
          <p:nvPr/>
        </p:nvSpPr>
        <p:spPr>
          <a:xfrm>
            <a:off x="539552" y="1753532"/>
            <a:ext cx="3744416" cy="2031325"/>
          </a:xfrm>
          <a:prstGeom prst="rect">
            <a:avLst/>
          </a:prstGeom>
        </p:spPr>
        <p:txBody>
          <a:bodyPr wrap="square">
            <a:spAutoFit/>
          </a:bodyPr>
          <a:lstStyle/>
          <a:p>
            <a:r>
              <a:rPr lang="en-US" b="1" dirty="0">
                <a:solidFill>
                  <a:srgbClr val="0000FF"/>
                </a:solidFill>
                <a:latin typeface="Courier New"/>
              </a:rPr>
              <a:t>create</a:t>
            </a:r>
            <a:r>
              <a:rPr lang="en-US" b="1" dirty="0">
                <a:solidFill>
                  <a:srgbClr val="000000"/>
                </a:solidFill>
                <a:latin typeface="Courier New"/>
              </a:rPr>
              <a:t> </a:t>
            </a:r>
            <a:r>
              <a:rPr lang="en-US" b="1" dirty="0">
                <a:solidFill>
                  <a:srgbClr val="0000FF"/>
                </a:solidFill>
                <a:latin typeface="Courier New"/>
              </a:rPr>
              <a:t>table</a:t>
            </a:r>
            <a:r>
              <a:rPr lang="en-US" b="1" dirty="0">
                <a:solidFill>
                  <a:srgbClr val="000000"/>
                </a:solidFill>
                <a:latin typeface="Courier New"/>
              </a:rPr>
              <a:t> </a:t>
            </a:r>
            <a:r>
              <a:rPr lang="en-US" b="1" dirty="0">
                <a:solidFill>
                  <a:srgbClr val="FF00FF"/>
                </a:solidFill>
                <a:latin typeface="Courier New"/>
              </a:rPr>
              <a:t>employee</a:t>
            </a:r>
          </a:p>
          <a:p>
            <a:r>
              <a:rPr lang="en-US" b="1" dirty="0">
                <a:solidFill>
                  <a:srgbClr val="0000FF"/>
                </a:solidFill>
                <a:latin typeface="Courier New"/>
              </a:rPr>
              <a:t>(</a:t>
            </a:r>
            <a:r>
              <a:rPr lang="en-US" b="1" dirty="0" err="1">
                <a:solidFill>
                  <a:srgbClr val="808000"/>
                </a:solidFill>
                <a:latin typeface="Courier New"/>
              </a:rPr>
              <a:t>User_Num</a:t>
            </a:r>
            <a:r>
              <a:rPr lang="en-US" b="1" dirty="0">
                <a:solidFill>
                  <a:srgbClr val="000000"/>
                </a:solidFill>
                <a:latin typeface="Courier New"/>
              </a:rPr>
              <a:t> </a:t>
            </a:r>
            <a:r>
              <a:rPr lang="en-US" b="1" dirty="0" err="1">
                <a:solidFill>
                  <a:srgbClr val="800000"/>
                </a:solidFill>
                <a:latin typeface="Courier New"/>
              </a:rPr>
              <a:t>bigint</a:t>
            </a:r>
            <a:r>
              <a:rPr lang="en-US" b="1" dirty="0">
                <a:solidFill>
                  <a:srgbClr val="0000FF"/>
                </a:solidFill>
                <a:latin typeface="Courier New"/>
              </a:rPr>
              <a:t>,</a:t>
            </a:r>
          </a:p>
          <a:p>
            <a:r>
              <a:rPr lang="en-US" b="1" dirty="0" err="1">
                <a:solidFill>
                  <a:srgbClr val="808000"/>
                </a:solidFill>
                <a:latin typeface="Courier New"/>
              </a:rPr>
              <a:t>Last_name</a:t>
            </a:r>
            <a:r>
              <a:rPr lang="en-US" b="1" dirty="0">
                <a:solidFill>
                  <a:srgbClr val="000000"/>
                </a:solidFill>
                <a:latin typeface="Courier New"/>
              </a:rPr>
              <a:t> </a:t>
            </a:r>
            <a:r>
              <a:rPr lang="en-US" b="1" dirty="0">
                <a:solidFill>
                  <a:srgbClr val="800000"/>
                </a:solidFill>
                <a:latin typeface="Courier New"/>
              </a:rPr>
              <a:t>varchar </a:t>
            </a:r>
            <a:r>
              <a:rPr lang="en-US" b="1" dirty="0">
                <a:solidFill>
                  <a:srgbClr val="0000FF"/>
                </a:solidFill>
                <a:latin typeface="Courier New"/>
              </a:rPr>
              <a:t>(</a:t>
            </a:r>
            <a:r>
              <a:rPr lang="en-US" b="1" dirty="0">
                <a:solidFill>
                  <a:srgbClr val="800080"/>
                </a:solidFill>
                <a:latin typeface="Courier New"/>
              </a:rPr>
              <a:t>50</a:t>
            </a:r>
            <a:r>
              <a:rPr lang="en-US" b="1" dirty="0">
                <a:solidFill>
                  <a:srgbClr val="0000FF"/>
                </a:solidFill>
                <a:latin typeface="Courier New"/>
              </a:rPr>
              <a:t>),</a:t>
            </a:r>
          </a:p>
          <a:p>
            <a:r>
              <a:rPr lang="en-US" b="1" dirty="0">
                <a:solidFill>
                  <a:srgbClr val="808000"/>
                </a:solidFill>
                <a:latin typeface="Courier New"/>
              </a:rPr>
              <a:t>First</a:t>
            </a:r>
            <a:r>
              <a:rPr lang="en-US" b="1" dirty="0">
                <a:solidFill>
                  <a:srgbClr val="000000"/>
                </a:solidFill>
                <a:latin typeface="Courier New"/>
              </a:rPr>
              <a:t> </a:t>
            </a:r>
            <a:r>
              <a:rPr lang="en-US" b="1" dirty="0">
                <a:solidFill>
                  <a:srgbClr val="808000"/>
                </a:solidFill>
                <a:latin typeface="Courier New"/>
              </a:rPr>
              <a:t>name</a:t>
            </a:r>
            <a:r>
              <a:rPr lang="en-US" b="1" dirty="0">
                <a:solidFill>
                  <a:srgbClr val="000000"/>
                </a:solidFill>
                <a:latin typeface="Courier New"/>
              </a:rPr>
              <a:t> </a:t>
            </a:r>
            <a:r>
              <a:rPr lang="en-US" b="1" dirty="0" err="1">
                <a:solidFill>
                  <a:srgbClr val="800000"/>
                </a:solidFill>
                <a:latin typeface="Courier New"/>
              </a:rPr>
              <a:t>varcha</a:t>
            </a:r>
            <a:r>
              <a:rPr lang="en-US" b="1" dirty="0">
                <a:solidFill>
                  <a:srgbClr val="0000FF"/>
                </a:solidFill>
                <a:latin typeface="Courier New"/>
              </a:rPr>
              <a:t>(</a:t>
            </a:r>
            <a:r>
              <a:rPr lang="en-US" b="1" dirty="0">
                <a:solidFill>
                  <a:srgbClr val="800080"/>
                </a:solidFill>
                <a:latin typeface="Courier New"/>
              </a:rPr>
              <a:t>50</a:t>
            </a:r>
            <a:r>
              <a:rPr lang="en-US" b="1" dirty="0">
                <a:solidFill>
                  <a:srgbClr val="0000FF"/>
                </a:solidFill>
                <a:latin typeface="Courier New"/>
              </a:rPr>
              <a:t>),</a:t>
            </a:r>
          </a:p>
          <a:p>
            <a:r>
              <a:rPr lang="en-US" b="1" dirty="0">
                <a:solidFill>
                  <a:srgbClr val="808000"/>
                </a:solidFill>
                <a:latin typeface="Courier New"/>
              </a:rPr>
              <a:t>Street</a:t>
            </a:r>
            <a:r>
              <a:rPr lang="en-US" b="1" dirty="0">
                <a:solidFill>
                  <a:srgbClr val="000000"/>
                </a:solidFill>
                <a:latin typeface="Courier New"/>
              </a:rPr>
              <a:t> </a:t>
            </a:r>
            <a:r>
              <a:rPr lang="en-US" b="1" dirty="0">
                <a:solidFill>
                  <a:srgbClr val="800000"/>
                </a:solidFill>
                <a:latin typeface="Courier New"/>
              </a:rPr>
              <a:t>varchar </a:t>
            </a:r>
            <a:r>
              <a:rPr lang="en-US" b="1" dirty="0">
                <a:solidFill>
                  <a:srgbClr val="0000FF"/>
                </a:solidFill>
                <a:latin typeface="Courier New"/>
              </a:rPr>
              <a:t>(</a:t>
            </a:r>
            <a:r>
              <a:rPr lang="en-US" b="1" dirty="0">
                <a:solidFill>
                  <a:srgbClr val="800080"/>
                </a:solidFill>
                <a:latin typeface="Courier New"/>
              </a:rPr>
              <a:t>100</a:t>
            </a:r>
            <a:r>
              <a:rPr lang="en-US" b="1" dirty="0">
                <a:solidFill>
                  <a:srgbClr val="0000FF"/>
                </a:solidFill>
                <a:latin typeface="Courier New"/>
              </a:rPr>
              <a:t>)</a:t>
            </a:r>
          </a:p>
          <a:p>
            <a:r>
              <a:rPr lang="en-US" b="1" dirty="0">
                <a:solidFill>
                  <a:srgbClr val="808000"/>
                </a:solidFill>
                <a:latin typeface="Courier New"/>
              </a:rPr>
              <a:t>Payment</a:t>
            </a:r>
            <a:r>
              <a:rPr lang="en-US" b="1" dirty="0">
                <a:solidFill>
                  <a:srgbClr val="000000"/>
                </a:solidFill>
                <a:latin typeface="Courier New"/>
              </a:rPr>
              <a:t> </a:t>
            </a:r>
            <a:r>
              <a:rPr lang="en-US" b="1" dirty="0">
                <a:solidFill>
                  <a:srgbClr val="800000"/>
                </a:solidFill>
                <a:latin typeface="Courier New"/>
              </a:rPr>
              <a:t>float</a:t>
            </a:r>
            <a:r>
              <a:rPr lang="en-US" b="1" dirty="0">
                <a:solidFill>
                  <a:srgbClr val="0000FF"/>
                </a:solidFill>
                <a:latin typeface="Courier New"/>
              </a:rPr>
              <a:t>(</a:t>
            </a:r>
            <a:r>
              <a:rPr lang="en-US" b="1" dirty="0">
                <a:solidFill>
                  <a:srgbClr val="800080"/>
                </a:solidFill>
                <a:latin typeface="Courier New"/>
              </a:rPr>
              <a:t>10.2</a:t>
            </a:r>
            <a:r>
              <a:rPr lang="en-US" b="1" dirty="0">
                <a:solidFill>
                  <a:srgbClr val="0000FF"/>
                </a:solidFill>
                <a:latin typeface="Courier New"/>
              </a:rPr>
              <a:t>),</a:t>
            </a:r>
          </a:p>
          <a:p>
            <a:r>
              <a:rPr lang="en-US" b="1" dirty="0">
                <a:solidFill>
                  <a:srgbClr val="000000"/>
                </a:solidFill>
                <a:latin typeface="Courier New"/>
              </a:rPr>
              <a:t>  </a:t>
            </a:r>
            <a:r>
              <a:rPr lang="en-US" b="1" dirty="0">
                <a:solidFill>
                  <a:srgbClr val="0000FF"/>
                </a:solidFill>
                <a:latin typeface="Courier New"/>
              </a:rPr>
              <a:t>);</a:t>
            </a:r>
          </a:p>
        </p:txBody>
      </p:sp>
      <p:sp>
        <p:nvSpPr>
          <p:cNvPr id="8" name="Rectangle 7"/>
          <p:cNvSpPr/>
          <p:nvPr/>
        </p:nvSpPr>
        <p:spPr>
          <a:xfrm>
            <a:off x="4288904" y="1737752"/>
            <a:ext cx="4826962" cy="1815882"/>
          </a:xfrm>
          <a:prstGeom prst="rect">
            <a:avLst/>
          </a:prstGeom>
        </p:spPr>
        <p:txBody>
          <a:bodyPr wrap="none">
            <a:spAutoFit/>
          </a:bodyPr>
          <a:lstStyle/>
          <a:p>
            <a:r>
              <a:rPr lang="en-US" sz="1400" b="1" dirty="0">
                <a:solidFill>
                  <a:srgbClr val="0000FF"/>
                </a:solidFill>
                <a:latin typeface="Courier New"/>
              </a:rPr>
              <a:t>Errors:</a:t>
            </a:r>
          </a:p>
          <a:p>
            <a:pPr marL="342900" indent="-342900">
              <a:buAutoNum type="arabicPeriod"/>
            </a:pPr>
            <a:r>
              <a:rPr lang="en-US" sz="1400" b="1" dirty="0">
                <a:solidFill>
                  <a:srgbClr val="0000FF"/>
                </a:solidFill>
                <a:latin typeface="Courier New"/>
              </a:rPr>
              <a:t>‘First name’ should be ‘</a:t>
            </a:r>
            <a:r>
              <a:rPr lang="en-US" sz="1400" b="1" dirty="0" err="1">
                <a:solidFill>
                  <a:srgbClr val="0000FF"/>
                </a:solidFill>
                <a:latin typeface="Courier New"/>
              </a:rPr>
              <a:t>First_name</a:t>
            </a:r>
            <a:r>
              <a:rPr lang="en-US" sz="1400" b="1" dirty="0">
                <a:solidFill>
                  <a:srgbClr val="0000FF"/>
                </a:solidFill>
                <a:latin typeface="Courier New"/>
              </a:rPr>
              <a:t>’</a:t>
            </a:r>
          </a:p>
          <a:p>
            <a:pPr marL="342900" indent="-342900">
              <a:buAutoNum type="arabicPeriod"/>
            </a:pPr>
            <a:r>
              <a:rPr lang="en-US" sz="1400" b="1" dirty="0" err="1">
                <a:solidFill>
                  <a:srgbClr val="0000FF"/>
                </a:solidFill>
                <a:latin typeface="Courier New"/>
              </a:rPr>
              <a:t>varcha</a:t>
            </a:r>
            <a:r>
              <a:rPr lang="en-US" sz="1400" b="1" dirty="0">
                <a:solidFill>
                  <a:srgbClr val="0000FF"/>
                </a:solidFill>
                <a:latin typeface="Courier New"/>
              </a:rPr>
              <a:t> should be varchar</a:t>
            </a:r>
          </a:p>
          <a:p>
            <a:pPr marL="342900" indent="-342900">
              <a:buAutoNum type="arabicPeriod"/>
            </a:pPr>
            <a:r>
              <a:rPr lang="en-US" sz="1400" b="1" dirty="0">
                <a:solidFill>
                  <a:srgbClr val="0000FF"/>
                </a:solidFill>
                <a:latin typeface="Courier New"/>
              </a:rPr>
              <a:t>Missing comma in ‘Street varchar(15)’</a:t>
            </a:r>
          </a:p>
          <a:p>
            <a:pPr marL="342900" indent="-342900">
              <a:buAutoNum type="arabicPeriod"/>
            </a:pPr>
            <a:r>
              <a:rPr lang="en-US" sz="1400" b="1" dirty="0">
                <a:solidFill>
                  <a:srgbClr val="0000FF"/>
                </a:solidFill>
                <a:latin typeface="Courier New"/>
              </a:rPr>
              <a:t>Payment should better be in decimal type</a:t>
            </a:r>
          </a:p>
          <a:p>
            <a:pPr marL="342900" indent="-342900">
              <a:buAutoNum type="arabicPeriod"/>
            </a:pPr>
            <a:r>
              <a:rPr lang="en-US" sz="1400" b="1" dirty="0">
                <a:solidFill>
                  <a:srgbClr val="0000FF"/>
                </a:solidFill>
                <a:latin typeface="Courier New"/>
              </a:rPr>
              <a:t>Redundant comma ‘Payment float(10.2),’</a:t>
            </a:r>
          </a:p>
          <a:p>
            <a:pPr marL="342900" indent="-342900">
              <a:buAutoNum type="arabicPeriod"/>
            </a:pPr>
            <a:r>
              <a:rPr lang="en-US" sz="1400" b="1" dirty="0">
                <a:solidFill>
                  <a:srgbClr val="0000FF"/>
                </a:solidFill>
                <a:latin typeface="Courier New"/>
              </a:rPr>
              <a:t>Payment float(10.2), dot should be comma</a:t>
            </a:r>
          </a:p>
          <a:p>
            <a:pPr marL="342900" indent="-342900">
              <a:buAutoNum type="arabicPeriod"/>
            </a:pPr>
            <a:r>
              <a:rPr lang="en-US" sz="1400" b="1" dirty="0" err="1">
                <a:solidFill>
                  <a:srgbClr val="0000FF"/>
                </a:solidFill>
                <a:latin typeface="Courier New"/>
              </a:rPr>
              <a:t>User_Num</a:t>
            </a:r>
            <a:r>
              <a:rPr lang="en-US" sz="1400" b="1" dirty="0">
                <a:solidFill>
                  <a:srgbClr val="0000FF"/>
                </a:solidFill>
                <a:latin typeface="Courier New"/>
              </a:rPr>
              <a:t> </a:t>
            </a:r>
            <a:r>
              <a:rPr lang="en-US" sz="1400" b="1" dirty="0" err="1">
                <a:solidFill>
                  <a:srgbClr val="0000FF"/>
                </a:solidFill>
                <a:latin typeface="Courier New"/>
              </a:rPr>
              <a:t>bigint</a:t>
            </a:r>
            <a:r>
              <a:rPr lang="en-US" sz="1400" b="1" dirty="0">
                <a:solidFill>
                  <a:srgbClr val="0000FF"/>
                </a:solidFill>
                <a:latin typeface="Courier New"/>
              </a:rPr>
              <a:t> should be int.</a:t>
            </a:r>
          </a:p>
        </p:txBody>
      </p:sp>
      <p:sp>
        <p:nvSpPr>
          <p:cNvPr id="3" name="Rectangle 2"/>
          <p:cNvSpPr/>
          <p:nvPr/>
        </p:nvSpPr>
        <p:spPr>
          <a:xfrm>
            <a:off x="4224506" y="5521796"/>
            <a:ext cx="4572000" cy="246221"/>
          </a:xfrm>
          <a:prstGeom prst="rect">
            <a:avLst/>
          </a:prstGeom>
        </p:spPr>
        <p:txBody>
          <a:bodyPr>
            <a:spAutoFit/>
          </a:bodyPr>
          <a:lstStyle/>
          <a:p>
            <a:r>
              <a:rPr lang="en-US" sz="1000" dirty="0"/>
              <a:t>http://freecredit3report.com/wp-content/uploads/2013/12/credit-report-error.jpg</a:t>
            </a:r>
          </a:p>
        </p:txBody>
      </p:sp>
      <p:pic>
        <p:nvPicPr>
          <p:cNvPr id="1028" name="Picture 4" descr="http://freecredit3report.com/wp-content/uploads/2013/12/credit-report-err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663738"/>
            <a:ext cx="1944216" cy="19214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11560" y="1107201"/>
            <a:ext cx="7776864" cy="646331"/>
          </a:xfrm>
          <a:prstGeom prst="rect">
            <a:avLst/>
          </a:prstGeom>
        </p:spPr>
        <p:txBody>
          <a:bodyPr wrap="square">
            <a:spAutoFit/>
          </a:bodyPr>
          <a:lstStyle/>
          <a:p>
            <a:r>
              <a:rPr lang="en-US" b="1" dirty="0">
                <a:latin typeface="Courier New"/>
              </a:rPr>
              <a:t>Assuming you are creating a table to store the information of about 200,000 employees for a company.</a:t>
            </a:r>
          </a:p>
        </p:txBody>
      </p:sp>
      <p:sp>
        <p:nvSpPr>
          <p:cNvPr id="10" name="Rectangle 9"/>
          <p:cNvSpPr/>
          <p:nvPr/>
        </p:nvSpPr>
        <p:spPr>
          <a:xfrm>
            <a:off x="251520" y="3894961"/>
            <a:ext cx="7056784" cy="1384995"/>
          </a:xfrm>
          <a:prstGeom prst="rect">
            <a:avLst/>
          </a:prstGeom>
        </p:spPr>
        <p:txBody>
          <a:bodyPr wrap="square">
            <a:spAutoFit/>
          </a:bodyPr>
          <a:lstStyle/>
          <a:p>
            <a:pPr marL="411480" lvl="1" indent="0">
              <a:buNone/>
            </a:pPr>
            <a:r>
              <a:rPr lang="en-US" altLang="zh-CN" sz="2800" b="1" dirty="0">
                <a:latin typeface="Times" pitchFamily="18" charset="0"/>
              </a:rPr>
              <a:t>Please use </a:t>
            </a:r>
            <a:r>
              <a:rPr lang="en-US" altLang="zh-CN" sz="2800" b="1" dirty="0" err="1">
                <a:latin typeface="Times" pitchFamily="18" charset="0"/>
              </a:rPr>
              <a:t>Presemo</a:t>
            </a:r>
            <a:r>
              <a:rPr lang="en-US" altLang="zh-CN" sz="2800" b="1" dirty="0">
                <a:latin typeface="Times" pitchFamily="18" charset="0"/>
              </a:rPr>
              <a:t> to provide your answer or VOTE answers at</a:t>
            </a:r>
            <a:r>
              <a:rPr lang="fi-FI" altLang="zh-CN" sz="2800" b="1" dirty="0">
                <a:solidFill>
                  <a:srgbClr val="C00000"/>
                </a:solidFill>
                <a:latin typeface="Times" pitchFamily="18" charset="0"/>
              </a:rPr>
              <a:t>: presemo.aalto.fi/</a:t>
            </a:r>
            <a:r>
              <a:rPr lang="fi-FI" altLang="zh-CN" sz="2800" b="1" dirty="0" err="1">
                <a:solidFill>
                  <a:srgbClr val="C00000"/>
                </a:solidFill>
                <a:latin typeface="Times" pitchFamily="18" charset="0"/>
              </a:rPr>
              <a:t>drm</a:t>
            </a:r>
            <a:endParaRPr lang="en-US" altLang="zh-CN" sz="2800" b="1" dirty="0">
              <a:solidFill>
                <a:srgbClr val="C00000"/>
              </a:solidFill>
              <a:latin typeface="Times" pitchFamily="18" charset="0"/>
            </a:endParaRPr>
          </a:p>
        </p:txBody>
      </p:sp>
    </p:spTree>
    <p:extLst>
      <p:ext uri="{BB962C8B-B14F-4D97-AF65-F5344CB8AC3E}">
        <p14:creationId xmlns:p14="http://schemas.microsoft.com/office/powerpoint/2010/main" val="315129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355" y="1849388"/>
            <a:ext cx="8353425" cy="2686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solidFill>
                  <a:schemeClr val="tx2"/>
                </a:solidFill>
              </a:rPr>
              <a:t>Set not null and </a:t>
            </a:r>
            <a:r>
              <a:rPr lang="en-US" dirty="0" err="1">
                <a:solidFill>
                  <a:schemeClr val="tx2"/>
                </a:solidFill>
              </a:rPr>
              <a:t>auto_increment</a:t>
            </a:r>
            <a:endParaRPr lang="en-US" dirty="0">
              <a:solidFill>
                <a:schemeClr val="tx2"/>
              </a:solidFill>
            </a:endParaRPr>
          </a:p>
        </p:txBody>
      </p:sp>
      <p:sp>
        <p:nvSpPr>
          <p:cNvPr id="3" name="Content Placeholder 2"/>
          <p:cNvSpPr>
            <a:spLocks noGrp="1"/>
          </p:cNvSpPr>
          <p:nvPr>
            <p:ph idx="1"/>
          </p:nvPr>
        </p:nvSpPr>
        <p:spPr>
          <a:xfrm>
            <a:off x="446856" y="4496523"/>
            <a:ext cx="8229600" cy="1214100"/>
          </a:xfrm>
        </p:spPr>
        <p:txBody>
          <a:bodyPr/>
          <a:lstStyle/>
          <a:p>
            <a:pPr marL="0" indent="0">
              <a:buNone/>
            </a:pPr>
            <a:r>
              <a:rPr lang="en-US" sz="2400" b="0" dirty="0"/>
              <a:t>If you set a variable to be “</a:t>
            </a:r>
            <a:r>
              <a:rPr lang="en-US" sz="2400" dirty="0" err="1"/>
              <a:t>Auto_Increment</a:t>
            </a:r>
            <a:r>
              <a:rPr lang="en-US" sz="2400" b="0" dirty="0"/>
              <a:t>”, you must define the variable to be the </a:t>
            </a:r>
            <a:r>
              <a:rPr lang="en-US" sz="2400" i="1" dirty="0">
                <a:solidFill>
                  <a:srgbClr val="FF0000"/>
                </a:solidFill>
              </a:rPr>
              <a:t>primary key </a:t>
            </a:r>
            <a:r>
              <a:rPr lang="en-US" sz="2400" b="0" dirty="0"/>
              <a:t>as well.</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r>
              <a:rPr lang="de-DE" dirty="0"/>
              <a:t> </a:t>
            </a:r>
            <a:fld id="{6C6AE60A-B69C-4790-82F7-3882EDF23186}" type="slidenum">
              <a:rPr lang="de-DE" smtClean="0"/>
              <a:t>57</a:t>
            </a:fld>
            <a:endParaRPr lang="de-DE"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1206500"/>
            <a:ext cx="5742857" cy="542857"/>
          </a:xfrm>
          <a:prstGeom prst="rect">
            <a:avLst/>
          </a:prstGeom>
          <a:ln w="38100" cap="sq">
            <a:solidFill>
              <a:srgbClr val="F8C704"/>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211960" y="1206500"/>
            <a:ext cx="1224136" cy="360040"/>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6136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Set up primary key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89348"/>
            <a:ext cx="3630612" cy="2886449"/>
          </a:xfrm>
        </p:spPr>
      </p:pic>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58</a:t>
            </a:fld>
            <a:endParaRPr lang="de-DE"/>
          </a:p>
        </p:txBody>
      </p:sp>
      <p:sp>
        <p:nvSpPr>
          <p:cNvPr id="9" name="Rectangle 8"/>
          <p:cNvSpPr/>
          <p:nvPr/>
        </p:nvSpPr>
        <p:spPr>
          <a:xfrm>
            <a:off x="4572000" y="1849388"/>
            <a:ext cx="4032448" cy="2677656"/>
          </a:xfrm>
          <a:prstGeom prst="rect">
            <a:avLst/>
          </a:prstGeom>
        </p:spPr>
        <p:txBody>
          <a:bodyPr wrap="square">
            <a:spAutoFit/>
          </a:bodyPr>
          <a:lstStyle/>
          <a:p>
            <a:r>
              <a:rPr lang="en-US" sz="2800" b="1" dirty="0">
                <a:solidFill>
                  <a:srgbClr val="0000FF"/>
                </a:solidFill>
                <a:latin typeface="Times" pitchFamily="18" charset="0"/>
              </a:rPr>
              <a:t>Go to “basic” view </a:t>
            </a:r>
            <a:r>
              <a:rPr lang="en-US" sz="2800" b="1" dirty="0">
                <a:solidFill>
                  <a:srgbClr val="0000FF"/>
                </a:solidFill>
                <a:latin typeface="Times" pitchFamily="18" charset="0"/>
                <a:sym typeface="Wingdings" panose="05000000000000000000" pitchFamily="2" charset="2"/>
              </a:rPr>
              <a:t></a:t>
            </a:r>
            <a:endParaRPr lang="en-US" sz="2800" b="1" dirty="0">
              <a:solidFill>
                <a:srgbClr val="0000FF"/>
              </a:solidFill>
              <a:latin typeface="Times" pitchFamily="18" charset="0"/>
            </a:endParaRPr>
          </a:p>
          <a:p>
            <a:r>
              <a:rPr lang="en-US" sz="2800" b="1" dirty="0">
                <a:solidFill>
                  <a:srgbClr val="0000FF"/>
                </a:solidFill>
                <a:latin typeface="Times" pitchFamily="18" charset="0"/>
              </a:rPr>
              <a:t>Right click on the column that you want to set to be the primary key </a:t>
            </a:r>
          </a:p>
          <a:p>
            <a:r>
              <a:rPr lang="en-US" sz="2800" b="1" dirty="0">
                <a:solidFill>
                  <a:srgbClr val="0000FF"/>
                </a:solidFill>
                <a:latin typeface="Times" pitchFamily="18" charset="0"/>
                <a:sym typeface="Wingdings" panose="05000000000000000000" pitchFamily="2" charset="2"/>
              </a:rPr>
              <a:t> </a:t>
            </a:r>
            <a:r>
              <a:rPr lang="en-US" sz="2800" b="1" dirty="0">
                <a:solidFill>
                  <a:srgbClr val="0000FF"/>
                </a:solidFill>
                <a:latin typeface="Times" pitchFamily="18" charset="0"/>
              </a:rPr>
              <a:t> ‘Create new index’ </a:t>
            </a:r>
            <a:r>
              <a:rPr lang="en-US" sz="2800" b="1" dirty="0">
                <a:solidFill>
                  <a:srgbClr val="0000FF"/>
                </a:solidFill>
                <a:latin typeface="Times" pitchFamily="18" charset="0"/>
                <a:sym typeface="Wingdings" panose="05000000000000000000" pitchFamily="2" charset="2"/>
              </a:rPr>
              <a:t> ‘Primary’</a:t>
            </a:r>
            <a:endParaRPr lang="en-US" sz="2800" b="1" dirty="0">
              <a:solidFill>
                <a:srgbClr val="0000FF"/>
              </a:solidFill>
              <a:latin typeface="Times" pitchFamily="18" charset="0"/>
            </a:endParaRPr>
          </a:p>
        </p:txBody>
      </p:sp>
    </p:spTree>
    <p:extLst>
      <p:ext uri="{BB962C8B-B14F-4D97-AF65-F5344CB8AC3E}">
        <p14:creationId xmlns:p14="http://schemas.microsoft.com/office/powerpoint/2010/main" val="4278439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Spot error</a:t>
            </a:r>
          </a:p>
        </p:txBody>
      </p:sp>
      <p:sp>
        <p:nvSpPr>
          <p:cNvPr id="3" name="Content Placeholder 2"/>
          <p:cNvSpPr>
            <a:spLocks noGrp="1"/>
          </p:cNvSpPr>
          <p:nvPr>
            <p:ph idx="1"/>
          </p:nvPr>
        </p:nvSpPr>
        <p:spPr/>
        <p:txBody>
          <a:bodyPr/>
          <a:lstStyle/>
          <a:p>
            <a:pPr marL="0" indent="0">
              <a:buNone/>
            </a:pPr>
            <a:r>
              <a:rPr lang="en-US" sz="2000" dirty="0">
                <a:solidFill>
                  <a:srgbClr val="0000FF"/>
                </a:solidFill>
                <a:latin typeface="Courier New"/>
              </a:rPr>
              <a:t>CREATE</a:t>
            </a:r>
            <a:r>
              <a:rPr lang="en-US" sz="2000" dirty="0">
                <a:solidFill>
                  <a:srgbClr val="000000"/>
                </a:solidFill>
                <a:latin typeface="Courier New"/>
              </a:rPr>
              <a:t> </a:t>
            </a:r>
            <a:r>
              <a:rPr lang="en-US" sz="2000" dirty="0">
                <a:solidFill>
                  <a:srgbClr val="0000FF"/>
                </a:solidFill>
                <a:latin typeface="Courier New"/>
              </a:rPr>
              <a:t>TABLE</a:t>
            </a:r>
            <a:r>
              <a:rPr lang="en-US" sz="2000" dirty="0">
                <a:solidFill>
                  <a:srgbClr val="000000"/>
                </a:solidFill>
                <a:latin typeface="Courier New"/>
              </a:rPr>
              <a:t> </a:t>
            </a:r>
            <a:r>
              <a:rPr lang="en-US" sz="2000" dirty="0">
                <a:solidFill>
                  <a:srgbClr val="808000"/>
                </a:solidFill>
                <a:latin typeface="Courier New"/>
              </a:rPr>
              <a:t>`countries`</a:t>
            </a:r>
            <a:r>
              <a:rPr lang="en-US" sz="2000" dirty="0">
                <a:solidFill>
                  <a:srgbClr val="000000"/>
                </a:solidFill>
                <a:latin typeface="Courier New"/>
              </a:rPr>
              <a:t> </a:t>
            </a:r>
            <a:r>
              <a:rPr lang="en-US" sz="2000" dirty="0">
                <a:solidFill>
                  <a:srgbClr val="0000FF"/>
                </a:solidFill>
                <a:latin typeface="Courier New"/>
              </a:rPr>
              <a:t>(</a:t>
            </a:r>
          </a:p>
          <a:p>
            <a:pPr marL="0" indent="0">
              <a:buNone/>
            </a:pPr>
            <a:r>
              <a:rPr lang="en-US" sz="2000" dirty="0">
                <a:solidFill>
                  <a:srgbClr val="808000"/>
                </a:solidFill>
                <a:latin typeface="Courier New"/>
              </a:rPr>
              <a:t>			`COUNTRY_ID`</a:t>
            </a:r>
            <a:r>
              <a:rPr lang="en-US" sz="2000" dirty="0">
                <a:solidFill>
                  <a:srgbClr val="000000"/>
                </a:solidFill>
                <a:latin typeface="Courier New"/>
              </a:rPr>
              <a:t> </a:t>
            </a:r>
            <a:r>
              <a:rPr lang="en-US" sz="2000" dirty="0" err="1">
                <a:solidFill>
                  <a:srgbClr val="800000"/>
                </a:solidFill>
                <a:latin typeface="Courier New"/>
              </a:rPr>
              <a:t>int</a:t>
            </a:r>
            <a:r>
              <a:rPr lang="en-US" sz="2000" dirty="0">
                <a:solidFill>
                  <a:srgbClr val="000000"/>
                </a:solidFill>
                <a:latin typeface="Courier New"/>
              </a:rPr>
              <a:t> </a:t>
            </a:r>
            <a:r>
              <a:rPr lang="en-US" sz="2000" dirty="0">
                <a:solidFill>
                  <a:srgbClr val="0000FF"/>
                </a:solidFill>
                <a:latin typeface="Courier New"/>
              </a:rPr>
              <a:t>DEFAULT NULL Primary Key,</a:t>
            </a:r>
          </a:p>
          <a:p>
            <a:pPr marL="0" indent="0">
              <a:buNone/>
            </a:pPr>
            <a:r>
              <a:rPr lang="en-US" sz="2000" dirty="0">
                <a:solidFill>
                  <a:srgbClr val="808000"/>
                </a:solidFill>
                <a:latin typeface="Courier New"/>
              </a:rPr>
              <a:t>			`REGION_ID`</a:t>
            </a:r>
            <a:r>
              <a:rPr lang="en-US" sz="2000" dirty="0">
                <a:solidFill>
                  <a:srgbClr val="000000"/>
                </a:solidFill>
                <a:latin typeface="Courier New"/>
              </a:rPr>
              <a:t> </a:t>
            </a:r>
            <a:r>
              <a:rPr lang="en-US" sz="2000" dirty="0" err="1">
                <a:solidFill>
                  <a:srgbClr val="800000"/>
                </a:solidFill>
                <a:latin typeface="Courier New"/>
              </a:rPr>
              <a:t>int</a:t>
            </a:r>
            <a:r>
              <a:rPr lang="en-US" sz="2000" dirty="0">
                <a:solidFill>
                  <a:srgbClr val="0000FF"/>
                </a:solidFill>
                <a:latin typeface="Courier New"/>
              </a:rPr>
              <a:t>(</a:t>
            </a:r>
            <a:r>
              <a:rPr lang="en-US" sz="2000" dirty="0">
                <a:solidFill>
                  <a:srgbClr val="800080"/>
                </a:solidFill>
                <a:latin typeface="Courier New"/>
              </a:rPr>
              <a:t>11</a:t>
            </a:r>
            <a:r>
              <a:rPr lang="en-US" sz="2000" dirty="0">
                <a:solidFill>
                  <a:srgbClr val="0000FF"/>
                </a:solidFill>
                <a:latin typeface="Courier New"/>
              </a:rPr>
              <a:t>)</a:t>
            </a:r>
            <a:r>
              <a:rPr lang="en-US" sz="2000" dirty="0">
                <a:solidFill>
                  <a:srgbClr val="000000"/>
                </a:solidFill>
                <a:latin typeface="Courier New"/>
              </a:rPr>
              <a:t> </a:t>
            </a:r>
            <a:r>
              <a:rPr lang="en-US" sz="2000" dirty="0">
                <a:solidFill>
                  <a:srgbClr val="0000FF"/>
                </a:solidFill>
                <a:latin typeface="Courier New"/>
              </a:rPr>
              <a:t>NOT</a:t>
            </a:r>
            <a:r>
              <a:rPr lang="en-US" sz="2000" dirty="0">
                <a:solidFill>
                  <a:srgbClr val="000000"/>
                </a:solidFill>
                <a:latin typeface="Courier New"/>
              </a:rPr>
              <a:t> </a:t>
            </a:r>
            <a:r>
              <a:rPr lang="en-US" sz="2000" dirty="0">
                <a:solidFill>
                  <a:srgbClr val="0000FF"/>
                </a:solidFill>
                <a:latin typeface="Courier New"/>
              </a:rPr>
              <a:t>NULL</a:t>
            </a:r>
            <a:r>
              <a:rPr lang="en-US" sz="2000" dirty="0">
                <a:solidFill>
                  <a:srgbClr val="000000"/>
                </a:solidFill>
                <a:latin typeface="Courier New"/>
              </a:rPr>
              <a:t> </a:t>
            </a:r>
            <a:r>
              <a:rPr lang="en-US" sz="2000" dirty="0">
                <a:solidFill>
                  <a:srgbClr val="0000FF"/>
                </a:solidFill>
                <a:latin typeface="Courier New"/>
              </a:rPr>
              <a:t>AUTO_INCREMENT						)</a:t>
            </a:r>
            <a:r>
              <a:rPr lang="en-US" sz="2000" dirty="0">
                <a:solidFill>
                  <a:srgbClr val="000000"/>
                </a:solidFill>
                <a:latin typeface="Courier New"/>
              </a:rPr>
              <a:t> </a:t>
            </a:r>
          </a:p>
          <a:p>
            <a:pPr marL="0" indent="0">
              <a:buNone/>
            </a:pPr>
            <a:endParaRPr lang="en-US" dirty="0"/>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59</a:t>
            </a:fld>
            <a:endParaRPr lang="de-DE"/>
          </a:p>
        </p:txBody>
      </p:sp>
      <p:sp>
        <p:nvSpPr>
          <p:cNvPr id="6" name="Rectangle 5"/>
          <p:cNvSpPr/>
          <p:nvPr/>
        </p:nvSpPr>
        <p:spPr>
          <a:xfrm>
            <a:off x="4499992" y="1849388"/>
            <a:ext cx="3816424" cy="360040"/>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p:cNvSpPr/>
          <p:nvPr/>
        </p:nvSpPr>
        <p:spPr>
          <a:xfrm>
            <a:off x="539552" y="3827486"/>
            <a:ext cx="8147248" cy="1200329"/>
          </a:xfrm>
          <a:prstGeom prst="rect">
            <a:avLst/>
          </a:prstGeom>
        </p:spPr>
        <p:txBody>
          <a:bodyPr wrap="square">
            <a:spAutoFit/>
          </a:bodyPr>
          <a:lstStyle/>
          <a:p>
            <a:r>
              <a:rPr lang="en-US" b="1" i="1" dirty="0">
                <a:latin typeface="+mj-lt"/>
              </a:rPr>
              <a:t>/* SQL Error (1067): Invalid default value for 'COUNTRY_ID' */</a:t>
            </a:r>
          </a:p>
          <a:p>
            <a:endParaRPr lang="en-US" b="1" i="1" dirty="0">
              <a:latin typeface="+mj-lt"/>
            </a:endParaRPr>
          </a:p>
          <a:p>
            <a:r>
              <a:rPr lang="en-US" b="1" i="1" dirty="0">
                <a:latin typeface="+mj-lt"/>
              </a:rPr>
              <a:t>/* SQL Error (1075): Incorrect table definition; there can be only one auto column and it must be defined as a key */</a:t>
            </a:r>
          </a:p>
        </p:txBody>
      </p:sp>
      <p:sp>
        <p:nvSpPr>
          <p:cNvPr id="8" name="Rectangle 7"/>
          <p:cNvSpPr/>
          <p:nvPr/>
        </p:nvSpPr>
        <p:spPr>
          <a:xfrm>
            <a:off x="4860032" y="2238276"/>
            <a:ext cx="3816424" cy="360040"/>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757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Tips for </a:t>
            </a:r>
            <a:r>
              <a:rPr lang="en-US" dirty="0" err="1">
                <a:solidFill>
                  <a:srgbClr val="92D050"/>
                </a:solidFill>
              </a:rPr>
              <a:t>HeidiSQL</a:t>
            </a:r>
            <a:r>
              <a:rPr lang="en-US" dirty="0">
                <a:solidFill>
                  <a:srgbClr val="92D050"/>
                </a:solidFill>
              </a:rPr>
              <a:t> (1)</a:t>
            </a:r>
          </a:p>
        </p:txBody>
      </p:sp>
      <p:sp>
        <p:nvSpPr>
          <p:cNvPr id="3" name="Content Placeholder 2"/>
          <p:cNvSpPr>
            <a:spLocks noGrp="1"/>
          </p:cNvSpPr>
          <p:nvPr>
            <p:ph idx="1"/>
          </p:nvPr>
        </p:nvSpPr>
        <p:spPr/>
        <p:txBody>
          <a:bodyPr/>
          <a:lstStyle/>
          <a:p>
            <a:r>
              <a:rPr lang="en-US" dirty="0" err="1"/>
              <a:t>HeidiSQL</a:t>
            </a:r>
            <a:r>
              <a:rPr lang="en-US" dirty="0"/>
              <a:t> provides “Query history”.</a:t>
            </a:r>
          </a:p>
          <a:p>
            <a:endParaRPr lang="en-US" dirty="0"/>
          </a:p>
          <a:p>
            <a:r>
              <a:rPr lang="en-US" dirty="0"/>
              <a:t>Remember to use this </a:t>
            </a:r>
            <a:br>
              <a:rPr lang="en-US" dirty="0"/>
            </a:br>
            <a:r>
              <a:rPr lang="en-US" dirty="0"/>
              <a:t>function!</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6</a:t>
            </a:fld>
            <a:endParaRPr lang="de-DE"/>
          </a:p>
        </p:txBody>
      </p:sp>
      <p:pic>
        <p:nvPicPr>
          <p:cNvPr id="2049" name="Picture 1" descr="\\home.org.aalto.fi\liuy13\windows\AppData\Roaming\Tencent\Users\37155891\QQ\WinTemp\RichOle\KT%SD_Q3L8@T~~R5ZVM@KY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016305"/>
            <a:ext cx="2532078" cy="36495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719792" y="3577580"/>
            <a:ext cx="2164576" cy="1008111"/>
          </a:xfrm>
          <a:prstGeom prst="rect">
            <a:avLst/>
          </a:prstGeom>
          <a:solidFill>
            <a:schemeClr val="lt1">
              <a:alpha val="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8" name="Group 7"/>
          <p:cNvGrpSpPr/>
          <p:nvPr/>
        </p:nvGrpSpPr>
        <p:grpSpPr>
          <a:xfrm>
            <a:off x="7320586" y="560150"/>
            <a:ext cx="698037" cy="336038"/>
            <a:chOff x="5436096" y="3284984"/>
            <a:chExt cx="1512168" cy="720080"/>
          </a:xfrm>
        </p:grpSpPr>
        <p:sp>
          <p:nvSpPr>
            <p:cNvPr id="9" name="Oval 8"/>
            <p:cNvSpPr/>
            <p:nvPr/>
          </p:nvSpPr>
          <p:spPr>
            <a:xfrm>
              <a:off x="5796136" y="3284984"/>
              <a:ext cx="720080" cy="7200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5436096" y="3284984"/>
              <a:ext cx="1512168" cy="72008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5940152" y="3429000"/>
              <a:ext cx="432048" cy="43204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0347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Challenge!</a:t>
            </a:r>
          </a:p>
        </p:txBody>
      </p:sp>
      <p:sp>
        <p:nvSpPr>
          <p:cNvPr id="3" name="Content Placeholder 2"/>
          <p:cNvSpPr>
            <a:spLocks noGrp="1"/>
          </p:cNvSpPr>
          <p:nvPr>
            <p:ph idx="1"/>
          </p:nvPr>
        </p:nvSpPr>
        <p:spPr>
          <a:xfrm>
            <a:off x="251520" y="1201316"/>
            <a:ext cx="8640960" cy="3644636"/>
          </a:xfrm>
        </p:spPr>
        <p:txBody>
          <a:bodyPr/>
          <a:lstStyle/>
          <a:p>
            <a:r>
              <a:rPr lang="en-US" dirty="0"/>
              <a:t>1. Please write a command to create a table named ‘</a:t>
            </a:r>
            <a:r>
              <a:rPr lang="en-US" dirty="0" err="1"/>
              <a:t>product_order</a:t>
            </a:r>
            <a:r>
              <a:rPr lang="en-US" dirty="0"/>
              <a:t>’, including columns of:</a:t>
            </a:r>
          </a:p>
          <a:p>
            <a:pPr lvl="1"/>
            <a:r>
              <a:rPr lang="en-US" dirty="0"/>
              <a:t>product ID;</a:t>
            </a:r>
          </a:p>
          <a:p>
            <a:pPr lvl="1"/>
            <a:r>
              <a:rPr lang="en-US" dirty="0" err="1"/>
              <a:t>product_name</a:t>
            </a:r>
            <a:r>
              <a:rPr lang="en-US" dirty="0"/>
              <a:t>;</a:t>
            </a:r>
          </a:p>
          <a:p>
            <a:pPr lvl="1"/>
            <a:r>
              <a:rPr lang="en-US" dirty="0" err="1"/>
              <a:t>product_description</a:t>
            </a:r>
            <a:r>
              <a:rPr lang="en-US" dirty="0"/>
              <a:t>;</a:t>
            </a:r>
          </a:p>
          <a:p>
            <a:pPr lvl="1"/>
            <a:r>
              <a:rPr lang="en-US" dirty="0" err="1"/>
              <a:t>order_ID</a:t>
            </a:r>
            <a:r>
              <a:rPr lang="en-US" dirty="0"/>
              <a:t>; </a:t>
            </a:r>
          </a:p>
          <a:p>
            <a:pPr lvl="1"/>
            <a:r>
              <a:rPr lang="en-US" dirty="0"/>
              <a:t>Price;</a:t>
            </a:r>
          </a:p>
          <a:p>
            <a:pPr lvl="1"/>
            <a:r>
              <a:rPr lang="en-US" dirty="0"/>
              <a:t>delivery date.</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60</a:t>
            </a:fld>
            <a:endParaRPr lang="de-DE"/>
          </a:p>
        </p:txBody>
      </p:sp>
      <p:pic>
        <p:nvPicPr>
          <p:cNvPr id="6" name="Picture 2" descr="http://ultimateyou.com.au/magazine/wp-content/uploads/2014/09/stro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574462"/>
            <a:ext cx="2592288" cy="17303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07704" y="5218582"/>
            <a:ext cx="4572000" cy="523220"/>
          </a:xfrm>
          <a:prstGeom prst="rect">
            <a:avLst/>
          </a:prstGeom>
        </p:spPr>
        <p:txBody>
          <a:bodyPr>
            <a:spAutoFit/>
          </a:bodyPr>
          <a:lstStyle/>
          <a:p>
            <a:pPr marL="411480" lvl="1" indent="0">
              <a:buNone/>
            </a:pPr>
            <a:r>
              <a:rPr lang="fi-FI" altLang="zh-CN" sz="2800" b="1" dirty="0">
                <a:solidFill>
                  <a:srgbClr val="C00000"/>
                </a:solidFill>
                <a:latin typeface="Times" pitchFamily="18" charset="0"/>
              </a:rPr>
              <a:t>presemo.aalto.fi/</a:t>
            </a:r>
            <a:r>
              <a:rPr lang="fi-FI" altLang="zh-CN" sz="2800" b="1" dirty="0" err="1">
                <a:solidFill>
                  <a:srgbClr val="C00000"/>
                </a:solidFill>
                <a:latin typeface="Times" pitchFamily="18" charset="0"/>
              </a:rPr>
              <a:t>drm</a:t>
            </a:r>
            <a:endParaRPr lang="en-US" altLang="zh-CN" sz="2800" b="1" dirty="0">
              <a:solidFill>
                <a:srgbClr val="C00000"/>
              </a:solidFill>
              <a:latin typeface="Times" pitchFamily="18" charset="0"/>
            </a:endParaRPr>
          </a:p>
        </p:txBody>
      </p:sp>
    </p:spTree>
    <p:extLst>
      <p:ext uri="{BB962C8B-B14F-4D97-AF65-F5344CB8AC3E}">
        <p14:creationId xmlns:p14="http://schemas.microsoft.com/office/powerpoint/2010/main" val="1105889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Answer</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61</a:t>
            </a:fld>
            <a:endParaRPr lang="de-DE"/>
          </a:p>
        </p:txBody>
      </p:sp>
      <p:sp>
        <p:nvSpPr>
          <p:cNvPr id="7" name="Rectangle 6"/>
          <p:cNvSpPr/>
          <p:nvPr/>
        </p:nvSpPr>
        <p:spPr>
          <a:xfrm>
            <a:off x="1403648" y="1583777"/>
            <a:ext cx="6552728" cy="3539430"/>
          </a:xfrm>
          <a:prstGeom prst="rect">
            <a:avLst/>
          </a:prstGeom>
        </p:spPr>
        <p:txBody>
          <a:bodyPr wrap="square">
            <a:spAutoFit/>
          </a:bodyPr>
          <a:lstStyle/>
          <a:p>
            <a:r>
              <a:rPr lang="en-US" sz="2800" b="1" dirty="0">
                <a:solidFill>
                  <a:srgbClr val="0000FF"/>
                </a:solidFill>
                <a:latin typeface="Times" pitchFamily="18" charset="0"/>
              </a:rPr>
              <a:t>create</a:t>
            </a:r>
            <a:r>
              <a:rPr lang="en-US" sz="2800" b="1" dirty="0">
                <a:solidFill>
                  <a:srgbClr val="000000"/>
                </a:solidFill>
                <a:latin typeface="Times" pitchFamily="18" charset="0"/>
              </a:rPr>
              <a:t> </a:t>
            </a:r>
            <a:r>
              <a:rPr lang="en-US" sz="2800" b="1" dirty="0">
                <a:solidFill>
                  <a:srgbClr val="0000FF"/>
                </a:solidFill>
                <a:latin typeface="Times" pitchFamily="18" charset="0"/>
              </a:rPr>
              <a:t>table</a:t>
            </a:r>
            <a:r>
              <a:rPr lang="en-US" sz="2800" b="1" dirty="0">
                <a:solidFill>
                  <a:srgbClr val="000000"/>
                </a:solidFill>
                <a:latin typeface="Times" pitchFamily="18" charset="0"/>
              </a:rPr>
              <a:t> </a:t>
            </a:r>
            <a:r>
              <a:rPr lang="en-US" sz="2800" b="1" dirty="0" err="1">
                <a:solidFill>
                  <a:srgbClr val="FF00FF"/>
                </a:solidFill>
                <a:latin typeface="Times" pitchFamily="18" charset="0"/>
              </a:rPr>
              <a:t>product_order</a:t>
            </a:r>
            <a:r>
              <a:rPr lang="en-US" sz="2800" b="1" dirty="0">
                <a:solidFill>
                  <a:srgbClr val="000000"/>
                </a:solidFill>
                <a:latin typeface="Times" pitchFamily="18" charset="0"/>
              </a:rPr>
              <a:t> </a:t>
            </a:r>
            <a:r>
              <a:rPr lang="en-US" sz="2800" b="1" dirty="0">
                <a:solidFill>
                  <a:srgbClr val="0000FF"/>
                </a:solidFill>
                <a:latin typeface="Times" pitchFamily="18" charset="0"/>
              </a:rPr>
              <a:t>(</a:t>
            </a:r>
          </a:p>
          <a:p>
            <a:r>
              <a:rPr lang="en-US" sz="2800" b="1" dirty="0" err="1">
                <a:solidFill>
                  <a:srgbClr val="808000"/>
                </a:solidFill>
                <a:latin typeface="Times" pitchFamily="18" charset="0"/>
              </a:rPr>
              <a:t>product_ID</a:t>
            </a:r>
            <a:r>
              <a:rPr lang="en-US" sz="2800" b="1" dirty="0">
                <a:solidFill>
                  <a:srgbClr val="000000"/>
                </a:solidFill>
                <a:latin typeface="Times" pitchFamily="18" charset="0"/>
              </a:rPr>
              <a:t> </a:t>
            </a:r>
            <a:r>
              <a:rPr lang="en-US" sz="2800" b="1" dirty="0" err="1">
                <a:solidFill>
                  <a:srgbClr val="800000"/>
                </a:solidFill>
                <a:latin typeface="Times" pitchFamily="18" charset="0"/>
              </a:rPr>
              <a:t>int</a:t>
            </a:r>
            <a:r>
              <a:rPr lang="en-US" sz="2800" b="1" dirty="0">
                <a:solidFill>
                  <a:srgbClr val="0000FF"/>
                </a:solidFill>
                <a:latin typeface="Times" pitchFamily="18" charset="0"/>
              </a:rPr>
              <a:t>(</a:t>
            </a:r>
            <a:r>
              <a:rPr lang="en-US" sz="2800" b="1" dirty="0">
                <a:solidFill>
                  <a:srgbClr val="800080"/>
                </a:solidFill>
                <a:latin typeface="Times" pitchFamily="18" charset="0"/>
              </a:rPr>
              <a:t>10</a:t>
            </a:r>
            <a:r>
              <a:rPr lang="en-US" sz="2800" b="1" dirty="0">
                <a:solidFill>
                  <a:srgbClr val="0000FF"/>
                </a:solidFill>
                <a:latin typeface="Times" pitchFamily="18" charset="0"/>
              </a:rPr>
              <a:t>),</a:t>
            </a:r>
          </a:p>
          <a:p>
            <a:r>
              <a:rPr lang="en-US" sz="2800" b="1" dirty="0" err="1">
                <a:solidFill>
                  <a:srgbClr val="808000"/>
                </a:solidFill>
                <a:latin typeface="Times" pitchFamily="18" charset="0"/>
              </a:rPr>
              <a:t>product_name</a:t>
            </a:r>
            <a:r>
              <a:rPr lang="en-US" sz="2800" b="1" dirty="0">
                <a:solidFill>
                  <a:srgbClr val="000000"/>
                </a:solidFill>
                <a:latin typeface="Times" pitchFamily="18" charset="0"/>
              </a:rPr>
              <a:t> </a:t>
            </a:r>
            <a:r>
              <a:rPr lang="en-US" sz="2800" b="1" dirty="0" err="1">
                <a:solidFill>
                  <a:srgbClr val="800000"/>
                </a:solidFill>
                <a:latin typeface="Times" pitchFamily="18" charset="0"/>
              </a:rPr>
              <a:t>varchar</a:t>
            </a:r>
            <a:r>
              <a:rPr lang="en-US" sz="2800" b="1" dirty="0">
                <a:solidFill>
                  <a:srgbClr val="0000FF"/>
                </a:solidFill>
                <a:latin typeface="Times" pitchFamily="18" charset="0"/>
              </a:rPr>
              <a:t>(</a:t>
            </a:r>
            <a:r>
              <a:rPr lang="en-US" sz="2800" b="1" dirty="0">
                <a:solidFill>
                  <a:srgbClr val="800080"/>
                </a:solidFill>
                <a:latin typeface="Times" pitchFamily="18" charset="0"/>
              </a:rPr>
              <a:t>30</a:t>
            </a:r>
            <a:r>
              <a:rPr lang="en-US" sz="2800" b="1" dirty="0">
                <a:solidFill>
                  <a:srgbClr val="0000FF"/>
                </a:solidFill>
                <a:latin typeface="Times" pitchFamily="18" charset="0"/>
              </a:rPr>
              <a:t>),</a:t>
            </a:r>
          </a:p>
          <a:p>
            <a:r>
              <a:rPr lang="en-US" sz="2800" b="1" dirty="0" err="1">
                <a:solidFill>
                  <a:srgbClr val="808000"/>
                </a:solidFill>
                <a:latin typeface="Times" pitchFamily="18" charset="0"/>
              </a:rPr>
              <a:t>product_description</a:t>
            </a:r>
            <a:r>
              <a:rPr lang="en-US" sz="2800" b="1" dirty="0">
                <a:solidFill>
                  <a:srgbClr val="000000"/>
                </a:solidFill>
                <a:latin typeface="Times" pitchFamily="18" charset="0"/>
              </a:rPr>
              <a:t> </a:t>
            </a:r>
            <a:r>
              <a:rPr lang="en-US" sz="2800" b="1" dirty="0" err="1">
                <a:solidFill>
                  <a:srgbClr val="800000"/>
                </a:solidFill>
                <a:latin typeface="Times" pitchFamily="18" charset="0"/>
              </a:rPr>
              <a:t>varchar</a:t>
            </a:r>
            <a:r>
              <a:rPr lang="en-US" sz="2800" b="1" dirty="0">
                <a:solidFill>
                  <a:srgbClr val="0000FF"/>
                </a:solidFill>
                <a:latin typeface="Times" pitchFamily="18" charset="0"/>
              </a:rPr>
              <a:t>(</a:t>
            </a:r>
            <a:r>
              <a:rPr lang="en-US" sz="2800" b="1" dirty="0">
                <a:solidFill>
                  <a:srgbClr val="800080"/>
                </a:solidFill>
                <a:latin typeface="Times" pitchFamily="18" charset="0"/>
              </a:rPr>
              <a:t>255</a:t>
            </a:r>
            <a:r>
              <a:rPr lang="en-US" sz="2800" b="1" dirty="0">
                <a:solidFill>
                  <a:srgbClr val="0000FF"/>
                </a:solidFill>
                <a:latin typeface="Times" pitchFamily="18" charset="0"/>
              </a:rPr>
              <a:t>),</a:t>
            </a:r>
          </a:p>
          <a:p>
            <a:r>
              <a:rPr lang="en-US" sz="2800" b="1" dirty="0" err="1">
                <a:solidFill>
                  <a:srgbClr val="808000"/>
                </a:solidFill>
                <a:latin typeface="Times" pitchFamily="18" charset="0"/>
              </a:rPr>
              <a:t>order_ID</a:t>
            </a:r>
            <a:r>
              <a:rPr lang="en-US" sz="2800" b="1" dirty="0">
                <a:solidFill>
                  <a:srgbClr val="000000"/>
                </a:solidFill>
                <a:latin typeface="Times" pitchFamily="18" charset="0"/>
              </a:rPr>
              <a:t> </a:t>
            </a:r>
            <a:r>
              <a:rPr lang="en-US" sz="2800" b="1" dirty="0" err="1">
                <a:solidFill>
                  <a:srgbClr val="800000"/>
                </a:solidFill>
                <a:latin typeface="Times" pitchFamily="18" charset="0"/>
              </a:rPr>
              <a:t>int</a:t>
            </a:r>
            <a:r>
              <a:rPr lang="en-US" sz="2800" b="1" dirty="0">
                <a:solidFill>
                  <a:srgbClr val="0000FF"/>
                </a:solidFill>
                <a:latin typeface="Times" pitchFamily="18" charset="0"/>
              </a:rPr>
              <a:t>(</a:t>
            </a:r>
            <a:r>
              <a:rPr lang="en-US" sz="2800" b="1" dirty="0">
                <a:solidFill>
                  <a:srgbClr val="800080"/>
                </a:solidFill>
                <a:latin typeface="Times" pitchFamily="18" charset="0"/>
              </a:rPr>
              <a:t>10</a:t>
            </a:r>
            <a:r>
              <a:rPr lang="en-US" sz="2800" b="1" dirty="0">
                <a:solidFill>
                  <a:srgbClr val="0000FF"/>
                </a:solidFill>
                <a:latin typeface="Times" pitchFamily="18" charset="0"/>
              </a:rPr>
              <a:t>),</a:t>
            </a:r>
          </a:p>
          <a:p>
            <a:r>
              <a:rPr lang="en-US" sz="2800" b="1" dirty="0">
                <a:solidFill>
                  <a:srgbClr val="808000"/>
                </a:solidFill>
                <a:latin typeface="Times" pitchFamily="18" charset="0"/>
              </a:rPr>
              <a:t>price</a:t>
            </a:r>
            <a:r>
              <a:rPr lang="en-US" sz="2800" b="1" dirty="0">
                <a:solidFill>
                  <a:srgbClr val="000000"/>
                </a:solidFill>
                <a:latin typeface="Times" pitchFamily="18" charset="0"/>
              </a:rPr>
              <a:t> </a:t>
            </a:r>
            <a:r>
              <a:rPr lang="en-US" sz="2800" b="1" dirty="0">
                <a:solidFill>
                  <a:srgbClr val="800000"/>
                </a:solidFill>
                <a:latin typeface="Times" pitchFamily="18" charset="0"/>
              </a:rPr>
              <a:t>decimal</a:t>
            </a:r>
            <a:r>
              <a:rPr lang="en-US" sz="2800" b="1" dirty="0">
                <a:solidFill>
                  <a:srgbClr val="0000FF"/>
                </a:solidFill>
                <a:latin typeface="Times" pitchFamily="18" charset="0"/>
              </a:rPr>
              <a:t>(</a:t>
            </a:r>
            <a:r>
              <a:rPr lang="en-US" sz="2800" b="1" dirty="0">
                <a:solidFill>
                  <a:srgbClr val="800080"/>
                </a:solidFill>
                <a:latin typeface="Times" pitchFamily="18" charset="0"/>
              </a:rPr>
              <a:t>10</a:t>
            </a:r>
            <a:r>
              <a:rPr lang="en-US" sz="2800" b="1" dirty="0">
                <a:solidFill>
                  <a:srgbClr val="0000FF"/>
                </a:solidFill>
                <a:latin typeface="Times" pitchFamily="18" charset="0"/>
              </a:rPr>
              <a:t>,</a:t>
            </a:r>
            <a:r>
              <a:rPr lang="en-US" sz="2800" b="1" dirty="0">
                <a:solidFill>
                  <a:srgbClr val="800080"/>
                </a:solidFill>
                <a:latin typeface="Times" pitchFamily="18" charset="0"/>
              </a:rPr>
              <a:t>2</a:t>
            </a:r>
            <a:r>
              <a:rPr lang="en-US" sz="2800" b="1" dirty="0">
                <a:solidFill>
                  <a:srgbClr val="0000FF"/>
                </a:solidFill>
                <a:latin typeface="Times" pitchFamily="18" charset="0"/>
              </a:rPr>
              <a:t>),</a:t>
            </a:r>
          </a:p>
          <a:p>
            <a:r>
              <a:rPr lang="en-US" sz="2800" b="1" dirty="0" err="1">
                <a:solidFill>
                  <a:srgbClr val="808000"/>
                </a:solidFill>
                <a:latin typeface="Times" pitchFamily="18" charset="0"/>
              </a:rPr>
              <a:t>delivery_date</a:t>
            </a:r>
            <a:r>
              <a:rPr lang="en-US" sz="2800" b="1" dirty="0">
                <a:solidFill>
                  <a:srgbClr val="000000"/>
                </a:solidFill>
                <a:latin typeface="Times" pitchFamily="18" charset="0"/>
              </a:rPr>
              <a:t> </a:t>
            </a:r>
            <a:r>
              <a:rPr lang="en-US" sz="2800" b="1" dirty="0">
                <a:solidFill>
                  <a:srgbClr val="800000"/>
                </a:solidFill>
                <a:latin typeface="Times" pitchFamily="18" charset="0"/>
              </a:rPr>
              <a:t>date</a:t>
            </a:r>
          </a:p>
          <a:p>
            <a:r>
              <a:rPr lang="en-US" sz="2800" b="1" dirty="0">
                <a:solidFill>
                  <a:srgbClr val="0000FF"/>
                </a:solidFill>
                <a:latin typeface="Times" pitchFamily="18" charset="0"/>
              </a:rPr>
              <a:t>);</a:t>
            </a:r>
          </a:p>
        </p:txBody>
      </p:sp>
    </p:spTree>
    <p:extLst>
      <p:ext uri="{BB962C8B-B14F-4D97-AF65-F5344CB8AC3E}">
        <p14:creationId xmlns:p14="http://schemas.microsoft.com/office/powerpoint/2010/main" val="9290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Tips for </a:t>
            </a:r>
            <a:r>
              <a:rPr lang="en-US" dirty="0" err="1">
                <a:solidFill>
                  <a:srgbClr val="92D050"/>
                </a:solidFill>
              </a:rPr>
              <a:t>HeidiSQL</a:t>
            </a:r>
            <a:r>
              <a:rPr lang="en-US" dirty="0">
                <a:solidFill>
                  <a:srgbClr val="92D050"/>
                </a:solidFill>
              </a:rPr>
              <a:t>(2)</a:t>
            </a:r>
          </a:p>
        </p:txBody>
      </p:sp>
      <p:sp>
        <p:nvSpPr>
          <p:cNvPr id="3" name="Content Placeholder 2"/>
          <p:cNvSpPr>
            <a:spLocks noGrp="1"/>
          </p:cNvSpPr>
          <p:nvPr>
            <p:ph idx="1"/>
          </p:nvPr>
        </p:nvSpPr>
        <p:spPr>
          <a:xfrm>
            <a:off x="539552" y="3433564"/>
            <a:ext cx="8229600" cy="1527556"/>
          </a:xfrm>
        </p:spPr>
        <p:txBody>
          <a:bodyPr/>
          <a:lstStyle/>
          <a:p>
            <a:r>
              <a:rPr lang="en-US" dirty="0"/>
              <a:t>In </a:t>
            </a:r>
            <a:r>
              <a:rPr lang="en-US" dirty="0" err="1"/>
              <a:t>HeidiSQL</a:t>
            </a:r>
            <a:r>
              <a:rPr lang="en-US" dirty="0"/>
              <a:t>, you can have several query-windows!</a:t>
            </a:r>
          </a:p>
        </p:txBody>
      </p:sp>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7</a:t>
            </a:fld>
            <a:endParaRPr lang="de-DE"/>
          </a:p>
        </p:txBody>
      </p:sp>
      <p:pic>
        <p:nvPicPr>
          <p:cNvPr id="5121" name="Picture 1" descr="\\home.org.aalto.fi\liuy13\windows\AppData\Roaming\Tencent\Users\37155891\QQ\WinTemp\RichOle\YOFJ6HOR))X_F3WU57H1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24536"/>
            <a:ext cx="8220025" cy="9620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580112" y="1921396"/>
            <a:ext cx="2664296" cy="288032"/>
          </a:xfrm>
          <a:prstGeom prst="rect">
            <a:avLst/>
          </a:prstGeom>
          <a:solidFill>
            <a:schemeClr val="lt1">
              <a:alpha val="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8" name="Group 7"/>
          <p:cNvGrpSpPr/>
          <p:nvPr/>
        </p:nvGrpSpPr>
        <p:grpSpPr>
          <a:xfrm>
            <a:off x="7320586" y="560150"/>
            <a:ext cx="698037" cy="336038"/>
            <a:chOff x="5436096" y="3284984"/>
            <a:chExt cx="1512168" cy="720080"/>
          </a:xfrm>
        </p:grpSpPr>
        <p:sp>
          <p:nvSpPr>
            <p:cNvPr id="9" name="Oval 8"/>
            <p:cNvSpPr/>
            <p:nvPr/>
          </p:nvSpPr>
          <p:spPr>
            <a:xfrm>
              <a:off x="5796136" y="3284984"/>
              <a:ext cx="720080" cy="7200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5436096" y="3284984"/>
              <a:ext cx="1512168" cy="720080"/>
            </a:xfrm>
            <a:prstGeom prst="ellipse">
              <a:avLst/>
            </a:prstGeom>
            <a:solidFill>
              <a:schemeClr val="lt1">
                <a:alpha val="0"/>
              </a:schemeClr>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5940152" y="3429000"/>
              <a:ext cx="432048" cy="43204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28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92D050"/>
                </a:solidFill>
              </a:rPr>
              <a:t>Content</a:t>
            </a:r>
            <a:endParaRPr lang="en-US" dirty="0">
              <a:solidFill>
                <a:srgbClr val="92D050"/>
              </a:solidFill>
            </a:endParaRPr>
          </a:p>
        </p:txBody>
      </p:sp>
      <p:sp>
        <p:nvSpPr>
          <p:cNvPr id="3" name="Content Placeholder 2"/>
          <p:cNvSpPr>
            <a:spLocks noGrp="1"/>
          </p:cNvSpPr>
          <p:nvPr>
            <p:ph idx="1"/>
          </p:nvPr>
        </p:nvSpPr>
        <p:spPr>
          <a:xfrm>
            <a:off x="457200" y="1057300"/>
            <a:ext cx="8229600" cy="3644636"/>
          </a:xfrm>
        </p:spPr>
        <p:txBody>
          <a:bodyPr/>
          <a:lstStyle/>
          <a:p>
            <a:pPr marL="0" indent="0">
              <a:buNone/>
            </a:pPr>
            <a:r>
              <a:rPr lang="en-US" dirty="0"/>
              <a:t>-  </a:t>
            </a:r>
            <a:r>
              <a:rPr lang="en-US" sz="2800" dirty="0"/>
              <a:t>Difference between remote and local server</a:t>
            </a:r>
          </a:p>
          <a:p>
            <a:pPr marL="0" indent="0">
              <a:buNone/>
            </a:pPr>
            <a:r>
              <a:rPr lang="en-US" sz="2800" dirty="0"/>
              <a:t>-  Exporting data to be a .csv file (Tips)</a:t>
            </a:r>
            <a:endParaRPr lang="en-US" sz="2800" b="1" dirty="0"/>
          </a:p>
          <a:p>
            <a:pPr>
              <a:buFontTx/>
              <a:buChar char="-"/>
            </a:pPr>
            <a:r>
              <a:rPr lang="en-US" sz="2800" dirty="0"/>
              <a:t>Writing comments (annotations) for a query</a:t>
            </a:r>
          </a:p>
          <a:p>
            <a:pPr>
              <a:buFontTx/>
              <a:buChar char="-"/>
            </a:pPr>
            <a:r>
              <a:rPr lang="en-US" sz="2800" dirty="0"/>
              <a:t>Create, drop and change (default) database</a:t>
            </a:r>
          </a:p>
          <a:p>
            <a:pPr>
              <a:buFontTx/>
              <a:buChar char="-"/>
            </a:pPr>
            <a:r>
              <a:rPr lang="en-US" sz="2800" dirty="0"/>
              <a:t>Create and drop table in a database</a:t>
            </a:r>
          </a:p>
          <a:p>
            <a:pPr>
              <a:buFontTx/>
              <a:buChar char="-"/>
            </a:pPr>
            <a:r>
              <a:rPr lang="en-US" sz="2800" dirty="0"/>
              <a:t>Understanding data types</a:t>
            </a:r>
          </a:p>
          <a:p>
            <a:pPr>
              <a:buFontTx/>
              <a:buChar char="-"/>
            </a:pPr>
            <a:endParaRPr lang="en-US" sz="2800" dirty="0"/>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6C6AE60A-B69C-4790-82F7-3882EDF23186}" type="slidenum">
              <a:rPr lang="de-DE" smtClean="0"/>
              <a:t>8</a:t>
            </a:fld>
            <a:endParaRPr lang="de-DE" dirty="0"/>
          </a:p>
        </p:txBody>
      </p:sp>
    </p:spTree>
    <p:extLst>
      <p:ext uri="{BB962C8B-B14F-4D97-AF65-F5344CB8AC3E}">
        <p14:creationId xmlns:p14="http://schemas.microsoft.com/office/powerpoint/2010/main" val="90278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BA68F3-57FA-46A9-A60E-CBCA7AD81119}" type="datetime1">
              <a:rPr lang="de-DE" smtClean="0"/>
              <a:t>12.09.2022</a:t>
            </a:fld>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t>9</a:t>
            </a:fld>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810129677"/>
              </p:ext>
            </p:extLst>
          </p:nvPr>
        </p:nvGraphicFramePr>
        <p:xfrm>
          <a:off x="1043608" y="426556"/>
          <a:ext cx="7128792" cy="5095240"/>
        </p:xfrm>
        <a:graphic>
          <a:graphicData uri="http://schemas.openxmlformats.org/drawingml/2006/table">
            <a:tbl>
              <a:tblPr firstRow="1" bandRow="1">
                <a:tableStyleId>{5C22544A-7EE6-4342-B048-85BDC9FD1C3A}</a:tableStyleId>
              </a:tblPr>
              <a:tblGrid>
                <a:gridCol w="3564396">
                  <a:extLst>
                    <a:ext uri="{9D8B030D-6E8A-4147-A177-3AD203B41FA5}">
                      <a16:colId xmlns:a16="http://schemas.microsoft.com/office/drawing/2014/main" val="20000"/>
                    </a:ext>
                  </a:extLst>
                </a:gridCol>
                <a:gridCol w="3564396">
                  <a:extLst>
                    <a:ext uri="{9D8B030D-6E8A-4147-A177-3AD203B41FA5}">
                      <a16:colId xmlns:a16="http://schemas.microsoft.com/office/drawing/2014/main" val="20001"/>
                    </a:ext>
                  </a:extLst>
                </a:gridCol>
              </a:tblGrid>
              <a:tr h="370840">
                <a:tc>
                  <a:txBody>
                    <a:bodyPr/>
                    <a:lstStyle/>
                    <a:p>
                      <a:pPr algn="ctr"/>
                      <a:r>
                        <a:rPr lang="en-US" dirty="0"/>
                        <a:t>Remote server</a:t>
                      </a:r>
                    </a:p>
                  </a:txBody>
                  <a:tcPr/>
                </a:tc>
                <a:tc>
                  <a:txBody>
                    <a:bodyPr/>
                    <a:lstStyle/>
                    <a:p>
                      <a:pPr algn="ctr"/>
                      <a:r>
                        <a:rPr lang="en-US" dirty="0"/>
                        <a:t>Local server</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Main workstation—a supercomputer</a:t>
                      </a:r>
                      <a:r>
                        <a:rPr lang="en-US" b="1" baseline="0" dirty="0"/>
                        <a:t> (</a:t>
                      </a:r>
                      <a:r>
                        <a:rPr lang="en-US" sz="1800" b="1" kern="1200" dirty="0">
                          <a:solidFill>
                            <a:schemeClr val="dk1"/>
                          </a:solidFill>
                          <a:effectLst/>
                          <a:latin typeface="+mn-lt"/>
                          <a:ea typeface="+mn-ea"/>
                          <a:cs typeface="+mn-cs"/>
                        </a:rPr>
                        <a:t>Hostname : Johnson.org.aalto.fi</a:t>
                      </a:r>
                      <a:r>
                        <a:rPr lang="en-US" b="1" baseline="0" dirty="0"/>
                        <a:t>)</a:t>
                      </a:r>
                      <a:endParaRPr lang="en-US" b="1" dirty="0"/>
                    </a:p>
                    <a:p>
                      <a:pPr marL="285750" indent="-285750">
                        <a:buFont typeface="Wingdings" panose="05000000000000000000" pitchFamily="2" charset="2"/>
                        <a:buChar char="Ø"/>
                      </a:pPr>
                      <a:r>
                        <a:rPr lang="en-US" sz="1600" dirty="0"/>
                        <a:t>Your data is normally hosted and operated by</a:t>
                      </a:r>
                      <a:r>
                        <a:rPr lang="en-US" sz="1600" baseline="0" dirty="0"/>
                        <a:t> a supercomputer</a:t>
                      </a:r>
                    </a:p>
                    <a:p>
                      <a:pPr marL="285750" indent="-285750">
                        <a:buFont typeface="Wingdings" panose="05000000000000000000" pitchFamily="2" charset="2"/>
                        <a:buChar char="Ø"/>
                      </a:pPr>
                      <a:r>
                        <a:rPr lang="en-US" sz="1600" baseline="0" dirty="0"/>
                        <a:t>The speed of data manipulation could be very fast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Main workstation—your own laptop (Hostname: </a:t>
                      </a:r>
                      <a:r>
                        <a:rPr lang="en-US" sz="1800" b="1" kern="1200" dirty="0">
                          <a:solidFill>
                            <a:schemeClr val="dk1"/>
                          </a:solidFill>
                          <a:effectLst/>
                          <a:latin typeface="+mn-lt"/>
                          <a:ea typeface="+mn-ea"/>
                          <a:cs typeface="+mn-cs"/>
                        </a:rPr>
                        <a:t>127.0.0.1</a:t>
                      </a:r>
                      <a:r>
                        <a:rPr lang="en-US" b="1" dirty="0"/>
                        <a:t>)</a:t>
                      </a: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Your data is hosted and operated locally</a:t>
                      </a:r>
                      <a:r>
                        <a:rPr lang="en-US" sz="1600" baseline="0" dirty="0"/>
                        <a:t>.</a:t>
                      </a: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aseline="0" dirty="0"/>
                        <a:t>The speed of data manipulation is determined by the capability of your own laptop </a:t>
                      </a:r>
                      <a:endParaRPr lang="en-US" sz="1600"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Network is required!</a:t>
                      </a:r>
                    </a:p>
                    <a:p>
                      <a:pPr marL="285750" indent="-285750">
                        <a:buFont typeface="Wingdings" panose="05000000000000000000" pitchFamily="2" charset="2"/>
                        <a:buChar char="Ø"/>
                      </a:pPr>
                      <a:r>
                        <a:rPr lang="en-US" sz="1600" dirty="0"/>
                        <a:t>Can only be used in student</a:t>
                      </a:r>
                      <a:r>
                        <a:rPr lang="en-US" sz="1600" baseline="0" dirty="0"/>
                        <a:t> network in our case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Network is not necessary!</a:t>
                      </a: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Can be used everywhere with your own</a:t>
                      </a:r>
                      <a:r>
                        <a:rPr lang="en-US" sz="1600" baseline="0" dirty="0"/>
                        <a:t> </a:t>
                      </a:r>
                      <a:r>
                        <a:rPr lang="en-US" sz="1600" dirty="0"/>
                        <a:t>laptop</a:t>
                      </a:r>
                    </a:p>
                  </a:txBody>
                  <a:tcPr/>
                </a:tc>
                <a:extLst>
                  <a:ext uri="{0D108BD9-81ED-4DB2-BD59-A6C34878D82A}">
                    <a16:rowId xmlns:a16="http://schemas.microsoft.com/office/drawing/2014/main" val="10002"/>
                  </a:ext>
                </a:extLst>
              </a:tr>
              <a:tr h="370840">
                <a:tc>
                  <a:txBody>
                    <a:bodyPr/>
                    <a:lstStyle/>
                    <a:p>
                      <a:r>
                        <a:rPr lang="en-US" b="1" dirty="0"/>
                        <a:t>Permission</a:t>
                      </a:r>
                    </a:p>
                    <a:p>
                      <a:pPr marL="285750" indent="-285750">
                        <a:buFont typeface="Wingdings" panose="05000000000000000000" pitchFamily="2" charset="2"/>
                        <a:buChar char="Ø"/>
                      </a:pPr>
                      <a:r>
                        <a:rPr lang="en-US" sz="1600" dirty="0"/>
                        <a:t>Often restricted</a:t>
                      </a:r>
                      <a:r>
                        <a:rPr lang="en-US" sz="1600" baseline="0" dirty="0"/>
                        <a:t> user right</a:t>
                      </a:r>
                    </a:p>
                    <a:p>
                      <a:pPr marL="285750" indent="-285750">
                        <a:buFont typeface="Wingdings" panose="05000000000000000000" pitchFamily="2" charset="2"/>
                        <a:buChar char="Ø"/>
                      </a:pPr>
                      <a:r>
                        <a:rPr lang="en-US" sz="1600" baseline="0" dirty="0"/>
                        <a:t>E.g., cannot create database</a:t>
                      </a:r>
                      <a:endParaRPr lang="en-US" sz="1600" dirty="0"/>
                    </a:p>
                  </a:txBody>
                  <a:tcPr/>
                </a:tc>
                <a:tc>
                  <a:txBody>
                    <a:bodyPr/>
                    <a:lstStyle/>
                    <a:p>
                      <a:r>
                        <a:rPr lang="en-US" b="1" dirty="0"/>
                        <a:t>Permission</a:t>
                      </a:r>
                    </a:p>
                    <a:p>
                      <a:pPr marL="285750" indent="-285750">
                        <a:buFont typeface="Wingdings" panose="05000000000000000000" pitchFamily="2" charset="2"/>
                        <a:buChar char="Ø"/>
                      </a:pPr>
                      <a:r>
                        <a:rPr lang="en-US" sz="1600" dirty="0"/>
                        <a:t>Full</a:t>
                      </a:r>
                      <a:r>
                        <a:rPr lang="en-US" sz="1600" baseline="0" dirty="0"/>
                        <a:t> </a:t>
                      </a:r>
                      <a:r>
                        <a:rPr lang="en-US" sz="1600" dirty="0"/>
                        <a:t>user right</a:t>
                      </a:r>
                    </a:p>
                  </a:txBody>
                  <a:tcPr/>
                </a:tc>
                <a:extLst>
                  <a:ext uri="{0D108BD9-81ED-4DB2-BD59-A6C34878D82A}">
                    <a16:rowId xmlns:a16="http://schemas.microsoft.com/office/drawing/2014/main" val="10003"/>
                  </a:ext>
                </a:extLst>
              </a:tr>
              <a:tr h="370840">
                <a:tc>
                  <a:txBody>
                    <a:bodyPr/>
                    <a:lstStyle/>
                    <a:p>
                      <a:pPr marL="0" indent="0">
                        <a:buFont typeface="Wingdings" panose="05000000000000000000" pitchFamily="2" charset="2"/>
                        <a:buNone/>
                      </a:pPr>
                      <a:r>
                        <a:rPr lang="en-US" sz="1800" b="1" dirty="0"/>
                        <a:t>Security</a:t>
                      </a:r>
                      <a:r>
                        <a:rPr lang="en-US" sz="1800" b="1" baseline="0" dirty="0"/>
                        <a:t> of data</a:t>
                      </a: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baseline="0" dirty="0"/>
                        <a:t>Your data is secure even if your own computer collapses. </a:t>
                      </a:r>
                      <a:endParaRPr lang="en-US" sz="1600" b="0" dirty="0"/>
                    </a:p>
                    <a:p>
                      <a:pPr marL="0" indent="0">
                        <a:buFont typeface="Wingdings" panose="05000000000000000000" pitchFamily="2" charset="2"/>
                        <a:buNone/>
                      </a:pPr>
                      <a:endParaRPr lang="en-US" sz="1800" b="1" baseline="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1" dirty="0"/>
                        <a:t>Security</a:t>
                      </a:r>
                      <a:r>
                        <a:rPr lang="en-US" sz="1800" b="1" baseline="0" dirty="0"/>
                        <a:t> of data</a:t>
                      </a: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baseline="0" dirty="0"/>
                        <a:t>You may lose your data if your system collapses. </a:t>
                      </a:r>
                      <a:endParaRPr lang="en-US" sz="1600" b="0" dirty="0"/>
                    </a:p>
                  </a:txBody>
                  <a:tcPr/>
                </a:tc>
                <a:extLst>
                  <a:ext uri="{0D108BD9-81ED-4DB2-BD59-A6C34878D82A}">
                    <a16:rowId xmlns:a16="http://schemas.microsoft.com/office/drawing/2014/main" val="10004"/>
                  </a:ext>
                </a:extLst>
              </a:tr>
            </a:tbl>
          </a:graphicData>
        </a:graphic>
      </p:graphicFrame>
      <p:sp>
        <p:nvSpPr>
          <p:cNvPr id="7" name="Title 1"/>
          <p:cNvSpPr>
            <a:spLocks noGrp="1"/>
          </p:cNvSpPr>
          <p:nvPr>
            <p:ph type="title"/>
          </p:nvPr>
        </p:nvSpPr>
        <p:spPr>
          <a:xfrm>
            <a:off x="-180528" y="-186875"/>
            <a:ext cx="2304256" cy="582608"/>
          </a:xfrm>
        </p:spPr>
        <p:txBody>
          <a:bodyPr/>
          <a:lstStyle/>
          <a:p>
            <a:r>
              <a:rPr lang="en-US" sz="4000" dirty="0">
                <a:solidFill>
                  <a:srgbClr val="92D050"/>
                </a:solidFill>
              </a:rPr>
              <a:t>Section 1</a:t>
            </a:r>
          </a:p>
        </p:txBody>
      </p:sp>
    </p:spTree>
    <p:extLst>
      <p:ext uri="{BB962C8B-B14F-4D97-AF65-F5344CB8AC3E}">
        <p14:creationId xmlns:p14="http://schemas.microsoft.com/office/powerpoint/2010/main" val="2423151786"/>
      </p:ext>
    </p:extLst>
  </p:cSld>
  <p:clrMapOvr>
    <a:masterClrMapping/>
  </p:clrMapOvr>
</p:sld>
</file>

<file path=ppt/theme/theme1.xml><?xml version="1.0" encoding="utf-8"?>
<a:theme xmlns:a="http://schemas.openxmlformats.org/drawingml/2006/main" name="BIZ_EN">
  <a:themeElements>
    <a:clrScheme name="Aalto-kauppa">
      <a:dk1>
        <a:sysClr val="windowText" lastClr="000000"/>
      </a:dk1>
      <a:lt1>
        <a:sysClr val="window" lastClr="FFFFFF"/>
      </a:lt1>
      <a:dk2>
        <a:srgbClr val="78BE20"/>
      </a:dk2>
      <a:lt2>
        <a:srgbClr val="8C857B"/>
      </a:lt2>
      <a:accent1>
        <a:srgbClr val="78BE20"/>
      </a:accent1>
      <a:accent2>
        <a:srgbClr val="FFCD00"/>
      </a:accent2>
      <a:accent3>
        <a:srgbClr val="EF3340"/>
      </a:accent3>
      <a:accent4>
        <a:srgbClr val="005EB8"/>
      </a:accent4>
      <a:accent5>
        <a:srgbClr val="8C857B"/>
      </a:accent5>
      <a:accent6>
        <a:srgbClr val="00965E"/>
      </a:accent6>
      <a:hlink>
        <a:srgbClr val="000000"/>
      </a:hlink>
      <a:folHlink>
        <a:srgbClr val="928B81"/>
      </a:folHlink>
    </a:clrScheme>
    <a:fontScheme name="Aalto-yliopis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b="1"/>
        </a:defPPr>
      </a:lstStyle>
    </a:txDef>
  </a:objectDefaults>
  <a:extraClrSchemeLst/>
  <a:extLst>
    <a:ext uri="{05A4C25C-085E-4340-85A3-A5531E510DB2}">
      <thm15:themeFamily xmlns:thm15="http://schemas.microsoft.com/office/thememl/2012/main" name="Presentation8" id="{ECD78E7F-3D48-4012-844A-6582CCB7ACC9}" vid="{1E3A92F0-686A-4013-A75C-489663080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BIZ_EN</Template>
  <TotalTime>0</TotalTime>
  <Words>3420</Words>
  <Application>Microsoft Office PowerPoint</Application>
  <PresentationFormat>On-screen Show (16:10)</PresentationFormat>
  <Paragraphs>584</Paragraphs>
  <Slides>61</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Lucida Grande</vt:lpstr>
      <vt:lpstr>Arial</vt:lpstr>
      <vt:lpstr>Calibri</vt:lpstr>
      <vt:lpstr>Courier New</vt:lpstr>
      <vt:lpstr>Georgia</vt:lpstr>
      <vt:lpstr>Times</vt:lpstr>
      <vt:lpstr>Times New Roman</vt:lpstr>
      <vt:lpstr>Wingdings</vt:lpstr>
      <vt:lpstr>BIZ_EN</vt:lpstr>
      <vt:lpstr>PowerPoint Presentation</vt:lpstr>
      <vt:lpstr>MySQL for Data Analytics  </vt:lpstr>
      <vt:lpstr>Big assignment is available now </vt:lpstr>
      <vt:lpstr>Hands-on session as a service</vt:lpstr>
      <vt:lpstr>Tips</vt:lpstr>
      <vt:lpstr>Tips for HeidiSQL (1)</vt:lpstr>
      <vt:lpstr>Tips for HeidiSQL(2)</vt:lpstr>
      <vt:lpstr>Content</vt:lpstr>
      <vt:lpstr>Section 1</vt:lpstr>
      <vt:lpstr>Section 2: export data to be a csv file</vt:lpstr>
      <vt:lpstr>HeidiSQL Tips (1): showing more records</vt:lpstr>
      <vt:lpstr>HeidiSQL Tips (2): showing more records</vt:lpstr>
      <vt:lpstr>Section 3: Adding comments</vt:lpstr>
      <vt:lpstr>Adding comments: methods</vt:lpstr>
      <vt:lpstr>Examples of adding comments</vt:lpstr>
      <vt:lpstr>Section 4: Managing database</vt:lpstr>
      <vt:lpstr>Tips</vt:lpstr>
      <vt:lpstr>Only with Root account  – full admin rights</vt:lpstr>
      <vt:lpstr>Statistics of running MySQL commands</vt:lpstr>
      <vt:lpstr>Report: identifying error</vt:lpstr>
      <vt:lpstr>Section 5: Create a table</vt:lpstr>
      <vt:lpstr>Example</vt:lpstr>
      <vt:lpstr>Drop table</vt:lpstr>
      <vt:lpstr>Drop table</vt:lpstr>
      <vt:lpstr>Restrictions on table and column names</vt:lpstr>
      <vt:lpstr>Tips: Don’t use reserved words as table or column name</vt:lpstr>
      <vt:lpstr>Tips</vt:lpstr>
      <vt:lpstr>Section 6: Data types</vt:lpstr>
      <vt:lpstr>MySQL data types</vt:lpstr>
      <vt:lpstr>Numeric types</vt:lpstr>
      <vt:lpstr>Unsigned vs. signed</vt:lpstr>
      <vt:lpstr>Numeric types: Integer Types</vt:lpstr>
      <vt:lpstr>Questions (1)</vt:lpstr>
      <vt:lpstr>Questions (2)</vt:lpstr>
      <vt:lpstr>PowerPoint Presentation</vt:lpstr>
      <vt:lpstr>Numeric types: Exact Value</vt:lpstr>
      <vt:lpstr>For instance:</vt:lpstr>
      <vt:lpstr>MySQL Grammar -- Insert</vt:lpstr>
      <vt:lpstr>Example</vt:lpstr>
      <vt:lpstr>PowerPoint Presentation</vt:lpstr>
      <vt:lpstr>Insert by typing in HeidiSQL</vt:lpstr>
      <vt:lpstr>Numeric types: Floating-Point  (Approximate Value)</vt:lpstr>
      <vt:lpstr>Comparing decimal and float </vt:lpstr>
      <vt:lpstr>Difference between decimal, float and double</vt:lpstr>
      <vt:lpstr>MySQL INT(1) or INT(10)</vt:lpstr>
      <vt:lpstr>Date and Time Types</vt:lpstr>
      <vt:lpstr>Bad format time and date?</vt:lpstr>
      <vt:lpstr>Current_time and now()</vt:lpstr>
      <vt:lpstr>Using ‘Check’ to set Constraints</vt:lpstr>
      <vt:lpstr>String Types </vt:lpstr>
      <vt:lpstr>Find bugs</vt:lpstr>
      <vt:lpstr>Question:  What will happen by running these code?</vt:lpstr>
      <vt:lpstr>Compare Char and Varchar</vt:lpstr>
      <vt:lpstr>MySQL Spatial Data</vt:lpstr>
      <vt:lpstr>ENUM type</vt:lpstr>
      <vt:lpstr>Spot the errors!</vt:lpstr>
      <vt:lpstr>Set not null and auto_increment</vt:lpstr>
      <vt:lpstr>Set up primary key</vt:lpstr>
      <vt:lpstr>Spot error</vt:lpstr>
      <vt:lpstr>Challenge!</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2015-02-05T08:20:08Z</dcterms:created>
  <dcterms:modified xsi:type="dcterms:W3CDTF">2022-09-12T09:58:48Z</dcterms:modified>
</cp:coreProperties>
</file>