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761AC1-0C04-4DA8-BD13-62043040CC4F}">
  <a:tblStyle styleId="{78761AC1-0C04-4DA8-BD13-62043040CC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0a02afd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0a02afd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0c9038a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0c9038a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0a02af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0a02af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0c9038a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0c9038a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cd8a3d1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fcd8a3d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0c9038a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0c9038a5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0c9038a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0c9038a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0a02afd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0a02afd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0a02afd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0a02afd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0c9038a5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0c9038a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0c9038a5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0c9038a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0c9038a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0c9038a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0a02afd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0a02afd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0c9038a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0c9038a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0a02afd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0a02afd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0a02afd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0a02afd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0c9038a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0c9038a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3862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Sprint 2 report: </a:t>
            </a:r>
            <a:endParaRPr/>
          </a:p>
          <a:p>
            <a:pPr indent="0" lvl="0" marL="0" rtl="0" algn="l">
              <a:spcBef>
                <a:spcPts val="0"/>
              </a:spcBef>
              <a:spcAft>
                <a:spcPts val="0"/>
              </a:spcAft>
              <a:buNone/>
            </a:pPr>
            <a:r>
              <a:rPr lang="en"/>
              <a:t>Stages of features transformation</a:t>
            </a:r>
            <a:endParaRPr/>
          </a:p>
          <a:p>
            <a:pPr indent="0" lvl="0" marL="0" rtl="0" algn="l">
              <a:spcBef>
                <a:spcPts val="0"/>
              </a:spcBef>
              <a:spcAft>
                <a:spcPts val="0"/>
              </a:spcAft>
              <a:buNone/>
            </a:pPr>
            <a:r>
              <a:rPr lang="en"/>
              <a:t>from plain HTML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Binh, Nina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aphicFrame>
        <p:nvGraphicFramePr>
          <p:cNvPr id="135" name="Google Shape;135;p22"/>
          <p:cNvGraphicFramePr/>
          <p:nvPr/>
        </p:nvGraphicFramePr>
        <p:xfrm>
          <a:off x="3325" y="343050"/>
          <a:ext cx="3000000" cy="3000000"/>
        </p:xfrm>
        <a:graphic>
          <a:graphicData uri="http://schemas.openxmlformats.org/drawingml/2006/table">
            <a:tbl>
              <a:tblPr>
                <a:noFill/>
                <a:tableStyleId>{78761AC1-0C04-4DA8-BD13-62043040CC4F}</a:tableStyleId>
              </a:tblPr>
              <a:tblGrid>
                <a:gridCol w="2177675"/>
                <a:gridCol w="6807275"/>
              </a:tblGrid>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HTML Tags, Attributes, (soup2html_tags)</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 The method </a:t>
                      </a:r>
                      <a:r>
                        <a:rPr lang="en" sz="1350">
                          <a:solidFill>
                            <a:srgbClr val="374151"/>
                          </a:solidFill>
                          <a:latin typeface="Courier New"/>
                          <a:ea typeface="Courier New"/>
                          <a:cs typeface="Courier New"/>
                          <a:sym typeface="Courier New"/>
                        </a:rPr>
                        <a:t>soup2html_tags</a:t>
                      </a:r>
                      <a:r>
                        <a:rPr lang="en" sz="1500">
                          <a:solidFill>
                            <a:srgbClr val="374151"/>
                          </a:solidFill>
                          <a:latin typeface="Roboto"/>
                          <a:ea typeface="Roboto"/>
                          <a:cs typeface="Roboto"/>
                          <a:sym typeface="Roboto"/>
                        </a:rPr>
                        <a:t> extracts all HTML tags, their attributes, and the values of those attributes from a website.</a:t>
                      </a:r>
                      <a:endParaRPr/>
                    </a:p>
                  </a:txBody>
                  <a:tcPr marT="91425" marB="91425" marR="91425" marL="91425"/>
                </a:tc>
              </a:tr>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CSS Content (css_in_path)</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 The </a:t>
                      </a:r>
                      <a:r>
                        <a:rPr lang="en" sz="1350">
                          <a:solidFill>
                            <a:srgbClr val="374151"/>
                          </a:solidFill>
                          <a:latin typeface="Courier New"/>
                          <a:ea typeface="Courier New"/>
                          <a:cs typeface="Courier New"/>
                          <a:sym typeface="Courier New"/>
                        </a:rPr>
                        <a:t>css_in_path</a:t>
                      </a:r>
                      <a:r>
                        <a:rPr lang="en" sz="1500">
                          <a:solidFill>
                            <a:srgbClr val="374151"/>
                          </a:solidFill>
                          <a:latin typeface="Roboto"/>
                          <a:ea typeface="Roboto"/>
                          <a:cs typeface="Roboto"/>
                          <a:sym typeface="Roboto"/>
                        </a:rPr>
                        <a:t> method searches for CSS files in the specified paths and concatenates the text content of all CSS files into a single string.</a:t>
                      </a:r>
                      <a:endParaRPr/>
                    </a:p>
                  </a:txBody>
                  <a:tcPr marT="91425" marB="91425" marR="91425" marL="91425"/>
                </a:tc>
              </a:tr>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JavaScript Content (js_in_path):</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 The content of JavaScript files is concatenated into a single string and stored in the </a:t>
                      </a:r>
                      <a:r>
                        <a:rPr lang="en" sz="1350">
                          <a:solidFill>
                            <a:srgbClr val="374151"/>
                          </a:solidFill>
                          <a:latin typeface="Courier New"/>
                          <a:ea typeface="Courier New"/>
                          <a:cs typeface="Courier New"/>
                          <a:sym typeface="Courier New"/>
                        </a:rPr>
                        <a:t>js</a:t>
                      </a:r>
                      <a:r>
                        <a:rPr lang="en" sz="1500">
                          <a:solidFill>
                            <a:srgbClr val="374151"/>
                          </a:solidFill>
                          <a:latin typeface="Roboto"/>
                          <a:ea typeface="Roboto"/>
                          <a:cs typeface="Roboto"/>
                          <a:sym typeface="Roboto"/>
                        </a:rPr>
                        <a:t> column of the DataFrame.</a:t>
                      </a:r>
                      <a:endParaRPr/>
                    </a:p>
                  </a:txBody>
                  <a:tcPr marT="91425" marB="91425" marR="91425" marL="91425"/>
                </a:tc>
              </a:tr>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Comments in HTML (soup2comment):</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 The </a:t>
                      </a:r>
                      <a:r>
                        <a:rPr lang="en" sz="1350">
                          <a:solidFill>
                            <a:srgbClr val="374151"/>
                          </a:solidFill>
                          <a:latin typeface="Courier New"/>
                          <a:ea typeface="Courier New"/>
                          <a:cs typeface="Courier New"/>
                          <a:sym typeface="Courier New"/>
                        </a:rPr>
                        <a:t>soup2comment</a:t>
                      </a:r>
                      <a:r>
                        <a:rPr lang="en" sz="1500">
                          <a:solidFill>
                            <a:srgbClr val="374151"/>
                          </a:solidFill>
                          <a:latin typeface="Roboto"/>
                          <a:ea typeface="Roboto"/>
                          <a:cs typeface="Roboto"/>
                          <a:sym typeface="Roboto"/>
                        </a:rPr>
                        <a:t> method extract comments from the HTML.</a:t>
                      </a:r>
                      <a:endParaRPr/>
                    </a:p>
                  </a:txBody>
                  <a:tcPr marT="91425" marB="91425" marR="91425" marL="91425"/>
                </a:tc>
              </a:tr>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N-Gram (soup2ngram):</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 This method creates 3-grams, 4-grams, and 5-grams of HTML tag relationships, which represents connections between parent and child tags</a:t>
                      </a:r>
                      <a:endParaRPr/>
                    </a:p>
                  </a:txBody>
                  <a:tcPr marT="91425" marB="91425" marR="91425" marL="91425"/>
                </a:tc>
              </a:tr>
              <a:tr h="280400">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Tag Relationships (soup2children):</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a:t>
                      </a:r>
                      <a:r>
                        <a:rPr lang="en" sz="1500">
                          <a:solidFill>
                            <a:srgbClr val="374151"/>
                          </a:solidFill>
                          <a:latin typeface="Roboto"/>
                          <a:ea typeface="Roboto"/>
                          <a:cs typeface="Roboto"/>
                          <a:sym typeface="Roboto"/>
                        </a:rPr>
                        <a:t> This method represent parent-child relationships between tags and creates a graph-like structure of the HTML document</a:t>
                      </a:r>
                      <a:endParaRPr/>
                    </a:p>
                  </a:txBody>
                  <a:tcPr marT="91425" marB="91425" marR="91425" marL="91425"/>
                </a:tc>
              </a:tr>
              <a:tr h="328575">
                <a:tc>
                  <a:txBody>
                    <a:bodyPr/>
                    <a:lstStyle/>
                    <a:p>
                      <a:pPr indent="0" lvl="0" marL="0" rtl="0" algn="l">
                        <a:lnSpc>
                          <a:spcPct val="115000"/>
                        </a:lnSpc>
                        <a:spcBef>
                          <a:spcPts val="1500"/>
                        </a:spcBef>
                        <a:spcAft>
                          <a:spcPts val="1500"/>
                        </a:spcAft>
                        <a:buNone/>
                      </a:pPr>
                      <a:r>
                        <a:rPr lang="en" sz="1350">
                          <a:solidFill>
                            <a:srgbClr val="374151"/>
                          </a:solidFill>
                          <a:latin typeface="Courier New"/>
                          <a:ea typeface="Courier New"/>
                          <a:cs typeface="Courier New"/>
                          <a:sym typeface="Courier New"/>
                        </a:rPr>
                        <a:t>ProcessDataframes</a:t>
                      </a:r>
                      <a:endParaRPr/>
                    </a:p>
                  </a:txBody>
                  <a:tcPr marT="91425" marB="91425" marR="91425" marL="91425"/>
                </a:tc>
                <a:tc>
                  <a:txBody>
                    <a:bodyPr/>
                    <a:lstStyle/>
                    <a:p>
                      <a:pPr indent="0" lvl="0" marL="0" rtl="0" algn="l">
                        <a:lnSpc>
                          <a:spcPct val="115000"/>
                        </a:lnSpc>
                        <a:spcBef>
                          <a:spcPts val="1500"/>
                        </a:spcBef>
                        <a:spcAft>
                          <a:spcPts val="1500"/>
                        </a:spcAft>
                        <a:buNone/>
                      </a:pPr>
                      <a:r>
                        <a:rPr lang="en" sz="1500">
                          <a:solidFill>
                            <a:srgbClr val="374151"/>
                          </a:solidFill>
                          <a:latin typeface="Roboto"/>
                          <a:ea typeface="Roboto"/>
                          <a:cs typeface="Roboto"/>
                          <a:sym typeface="Roboto"/>
                        </a:rPr>
                        <a:t>transforming all these above features into TF-IDF vectorization.</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90250" y="401425"/>
            <a:ext cx="8196600" cy="421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Current work progress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Stage 1: Gathering random HTML sites (not including .css and .js)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510450" y="907150"/>
            <a:ext cx="8123100" cy="348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Stage 2: Extract HTML text, comments, tag counts, </a:t>
            </a:r>
            <a:endParaRPr/>
          </a:p>
          <a:p>
            <a:pPr indent="0" lvl="0" marL="0" rtl="0" algn="l">
              <a:spcBef>
                <a:spcPts val="0"/>
              </a:spcBef>
              <a:spcAft>
                <a:spcPts val="0"/>
              </a:spcAft>
              <a:buNone/>
            </a:pPr>
            <a:r>
              <a:rPr lang="en"/>
              <a:t>tags and attributes, </a:t>
            </a:r>
            <a:endParaRPr/>
          </a:p>
          <a:p>
            <a:pPr indent="0" lvl="0" marL="0" rtl="0" algn="l">
              <a:spcBef>
                <a:spcPts val="0"/>
              </a:spcBef>
              <a:spcAft>
                <a:spcPts val="0"/>
              </a:spcAft>
              <a:buNone/>
            </a:pPr>
            <a:r>
              <a:rPr lang="en"/>
              <a:t>embedded JS in &lt;script&gt; tag, embedded CSS in &lt;style&gt; tag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1" y="0"/>
            <a:ext cx="7851976" cy="5143501"/>
          </a:xfrm>
          <a:prstGeom prst="rect">
            <a:avLst/>
          </a:prstGeom>
          <a:noFill/>
          <a:ln>
            <a:noFill/>
          </a:ln>
        </p:spPr>
      </p:pic>
      <p:pic>
        <p:nvPicPr>
          <p:cNvPr id="156" name="Google Shape;156;p26"/>
          <p:cNvPicPr preferRelativeResize="0"/>
          <p:nvPr/>
        </p:nvPicPr>
        <p:blipFill rotWithShape="1">
          <a:blip r:embed="rId4">
            <a:alphaModFix/>
          </a:blip>
          <a:srcRect b="0" l="0" r="32537" t="0"/>
          <a:stretch/>
        </p:blipFill>
        <p:spPr>
          <a:xfrm>
            <a:off x="5397200" y="0"/>
            <a:ext cx="3746800" cy="302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152400" y="573952"/>
            <a:ext cx="8638374" cy="4340949"/>
          </a:xfrm>
          <a:prstGeom prst="rect">
            <a:avLst/>
          </a:prstGeom>
          <a:noFill/>
          <a:ln>
            <a:noFill/>
          </a:ln>
        </p:spPr>
      </p:pic>
      <p:sp>
        <p:nvSpPr>
          <p:cNvPr id="162" name="Google Shape;162;p27"/>
          <p:cNvSpPr txBox="1"/>
          <p:nvPr/>
        </p:nvSpPr>
        <p:spPr>
          <a:xfrm>
            <a:off x="176550" y="133250"/>
            <a:ext cx="8790900" cy="440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lang="en" sz="1750">
                <a:solidFill>
                  <a:schemeClr val="accent3"/>
                </a:solidFill>
                <a:latin typeface="Proxima Nova"/>
                <a:ea typeface="Proxima Nova"/>
                <a:cs typeface="Proxima Nova"/>
                <a:sym typeface="Proxima Nova"/>
              </a:rPr>
              <a:t>This is just a speculative output. To be exact, we must see the output format by Joonas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ctrTitle"/>
          </p:nvPr>
        </p:nvSpPr>
        <p:spPr>
          <a:xfrm>
            <a:off x="510450" y="1109275"/>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3: Feature processing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90250" y="401425"/>
            <a:ext cx="8196600" cy="421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scraping data </a:t>
            </a:r>
            <a:endParaRPr/>
          </a:p>
          <a:p>
            <a:pPr indent="0" lvl="0" marL="0" rtl="0" algn="l">
              <a:spcBef>
                <a:spcPts val="0"/>
              </a:spcBef>
              <a:spcAft>
                <a:spcPts val="0"/>
              </a:spcAft>
              <a:buNone/>
            </a:pPr>
            <a:r>
              <a:rPr lang="en"/>
              <a:t>required from the team?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311700" y="3754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50"/>
              <a:t>{"url":"https://crawler-test.com/mobile/responsive",</a:t>
            </a:r>
            <a:endParaRPr sz="1250"/>
          </a:p>
          <a:p>
            <a:pPr indent="0" lvl="0" marL="0" rtl="0" algn="l">
              <a:lnSpc>
                <a:spcPct val="95000"/>
              </a:lnSpc>
              <a:spcBef>
                <a:spcPts val="1200"/>
              </a:spcBef>
              <a:spcAft>
                <a:spcPts val="0"/>
              </a:spcAft>
              <a:buSzPts val="275"/>
              <a:buNone/>
            </a:pPr>
            <a:r>
              <a:rPr lang="en" sz="1250"/>
              <a:t>"date":"2023-11-20T13:56:05.604946",</a:t>
            </a:r>
            <a:endParaRPr sz="1250"/>
          </a:p>
          <a:p>
            <a:pPr indent="0" lvl="0" marL="0" rtl="0" algn="l">
              <a:lnSpc>
                <a:spcPct val="95000"/>
              </a:lnSpc>
              <a:spcBef>
                <a:spcPts val="1200"/>
              </a:spcBef>
              <a:spcAft>
                <a:spcPts val="0"/>
              </a:spcAft>
              <a:buSzPts val="275"/>
              <a:buNone/>
            </a:pPr>
            <a:r>
              <a:rPr lang="en" sz="1250"/>
              <a:t>"titles":["Responsive only page"],</a:t>
            </a:r>
            <a:endParaRPr sz="1250"/>
          </a:p>
          <a:p>
            <a:pPr indent="0" lvl="0" marL="0" rtl="0" algn="l">
              <a:lnSpc>
                <a:spcPct val="95000"/>
              </a:lnSpc>
              <a:spcBef>
                <a:spcPts val="1200"/>
              </a:spcBef>
              <a:spcAft>
                <a:spcPts val="0"/>
              </a:spcAft>
              <a:buSzPts val="275"/>
              <a:buNone/>
            </a:pPr>
            <a:r>
              <a:rPr lang="en" sz="1250"/>
              <a:t>"meta":{"":[{"text":"","attrs":{"content":"en","http-equiv":"content-language"}},{"text":"","attrs":{"content":"Default description GMqV4KiWkKQVRtWCYDHF","name":"description"}},{"text":"","attrs":{"name":"viewport","content":"width=device-width, initial-scale=1.0"}}]},"urls":["https://crawler-test.com/"],</a:t>
            </a:r>
            <a:endParaRPr sz="1250"/>
          </a:p>
          <a:p>
            <a:pPr indent="0" lvl="0" marL="0" rtl="0" algn="l">
              <a:lnSpc>
                <a:spcPct val="95000"/>
              </a:lnSpc>
              <a:spcBef>
                <a:spcPts val="1200"/>
              </a:spcBef>
              <a:spcAft>
                <a:spcPts val="0"/>
              </a:spcAft>
              <a:buSzPts val="275"/>
              <a:buNone/>
            </a:pPr>
            <a:r>
              <a:rPr lang="en" sz="1250"/>
              <a:t>"text":{"content":["Sed ut perspiciatis unde omnis iste natus error sit voluptatem accusantium doloremque laudantium, totam rem aperiam, eaque ipsa quae ab illo inventore veritatis et quasi architecto beatae vitae dicta sunt explicabo."],</a:t>
            </a:r>
            <a:endParaRPr sz="1250"/>
          </a:p>
          <a:p>
            <a:pPr indent="0" lvl="0" marL="0" rtl="0" algn="l">
              <a:lnSpc>
                <a:spcPct val="95000"/>
              </a:lnSpc>
              <a:spcBef>
                <a:spcPts val="1200"/>
              </a:spcBef>
              <a:spcAft>
                <a:spcPts val="0"/>
              </a:spcAft>
              <a:buSzPts val="275"/>
              <a:buNone/>
            </a:pPr>
            <a:r>
              <a:rPr lang="en" sz="1250"/>
              <a:t>"full_text":["Crawler Test two point oh!","Consistent H1 Header Group A 2","Sed ut perspiciatis unde omnis iste natus error sit voluptatem accusantium doloremque laudantium, totam rem aperiam, eaque ipsa quae ab illo inventore veritatis et quasi architecto beatae vitae dicta sunt explicabo.","GMqV4KiWkKQVRtWCYDHF"]},</a:t>
            </a:r>
            <a:endParaRPr sz="1250"/>
          </a:p>
          <a:p>
            <a:pPr indent="0" lvl="0" marL="0" rtl="0" algn="l">
              <a:lnSpc>
                <a:spcPct val="95000"/>
              </a:lnSpc>
              <a:spcBef>
                <a:spcPts val="1200"/>
              </a:spcBef>
              <a:spcAft>
                <a:spcPts val="0"/>
              </a:spcAft>
              <a:buSzPts val="275"/>
              <a:buNone/>
            </a:pPr>
            <a:r>
              <a:rPr lang="en" sz="1250"/>
              <a:t>"images":[],</a:t>
            </a:r>
            <a:endParaRPr sz="1250"/>
          </a:p>
          <a:p>
            <a:pPr indent="0" lvl="0" marL="0" rtl="0" algn="l">
              <a:lnSpc>
                <a:spcPct val="95000"/>
              </a:lnSpc>
              <a:spcBef>
                <a:spcPts val="1200"/>
              </a:spcBef>
              <a:spcAft>
                <a:spcPts val="0"/>
              </a:spcAft>
              <a:buSzPts val="275"/>
              <a:buNone/>
            </a:pPr>
            <a:r>
              <a:rPr lang="en" sz="1250"/>
              <a:t>"svgs":[],</a:t>
            </a:r>
            <a:endParaRPr sz="1250"/>
          </a:p>
          <a:p>
            <a:pPr indent="0" lvl="0" marL="0" rtl="0" algn="l">
              <a:lnSpc>
                <a:spcPct val="95000"/>
              </a:lnSpc>
              <a:spcBef>
                <a:spcPts val="1200"/>
              </a:spcBef>
              <a:spcAft>
                <a:spcPts val="0"/>
              </a:spcAft>
              <a:buSzPts val="275"/>
              <a:buNone/>
            </a:pPr>
            <a:r>
              <a:rPr lang="en" sz="1250"/>
              <a:t>"css":</a:t>
            </a:r>
            <a:endParaRPr sz="1250"/>
          </a:p>
          <a:p>
            <a:pPr indent="0" lvl="0" marL="0" rtl="0" algn="l">
              <a:lnSpc>
                <a:spcPct val="95000"/>
              </a:lnSpc>
              <a:spcBef>
                <a:spcPts val="1200"/>
              </a:spcBef>
              <a:spcAft>
                <a:spcPts val="0"/>
              </a:spcAft>
              <a:buSzPts val="275"/>
              <a:buNone/>
            </a:pPr>
            <a:r>
              <a:rPr lang="en" sz="1250"/>
              <a:t>{"inline":[],</a:t>
            </a:r>
            <a:endParaRPr sz="1250"/>
          </a:p>
          <a:p>
            <a:pPr indent="0" lvl="0" marL="0" rtl="0" algn="l">
              <a:lnSpc>
                <a:spcPct val="95000"/>
              </a:lnSpc>
              <a:spcBef>
                <a:spcPts val="1200"/>
              </a:spcBef>
              <a:spcAft>
                <a:spcPts val="0"/>
              </a:spcAft>
              <a:buSzPts val="275"/>
              <a:buNone/>
            </a:pPr>
            <a:r>
              <a:rPr lang="en" sz="1250"/>
              <a:t>"external":[{"text":"","attrs":{"type":"text/css","href":"/css/app.css","rel":["stylesheet"]}}]},</a:t>
            </a:r>
            <a:endParaRPr sz="1250"/>
          </a:p>
          <a:p>
            <a:pPr indent="0" lvl="0" marL="0" rtl="0" algn="l">
              <a:lnSpc>
                <a:spcPct val="95000"/>
              </a:lnSpc>
              <a:spcBef>
                <a:spcPts val="1200"/>
              </a:spcBef>
              <a:spcAft>
                <a:spcPts val="0"/>
              </a:spcAft>
              <a:buSzPts val="275"/>
              <a:buNone/>
            </a:pPr>
            <a:r>
              <a:rPr lang="en" sz="1250"/>
              <a:t>"js":</a:t>
            </a:r>
            <a:endParaRPr sz="1250"/>
          </a:p>
          <a:p>
            <a:pPr indent="0" lvl="0" marL="0" rtl="0" algn="l">
              <a:lnSpc>
                <a:spcPct val="95000"/>
              </a:lnSpc>
              <a:spcBef>
                <a:spcPts val="1200"/>
              </a:spcBef>
              <a:spcAft>
                <a:spcPts val="0"/>
              </a:spcAft>
              <a:buSzPts val="275"/>
              <a:buNone/>
            </a:pPr>
            <a:r>
              <a:rPr lang="en" sz="1250"/>
              <a:t>{"inline":[{"text":"(function(w,d,s,l,i){w[l]=w[l]||[];w[l].push({'gtm.start': new Date().getTime(),event:'gtm.js'});var f=d.getElementsByTagName(s)[0], j=d.createElement(s),dl=l!='dataLayer'?'&amp;l='+l:'';j.async=true;j.src= '//www.googletagmanager.com/gtm.js?id='+i+dl;f.parentNode.insertBefore(j,f); })(window,document,'script','dataLayer','GTM-MCVXV6');","attrs":{}}],</a:t>
            </a:r>
            <a:endParaRPr sz="1250"/>
          </a:p>
          <a:p>
            <a:pPr indent="0" lvl="0" marL="0" rtl="0" algn="l">
              <a:lnSpc>
                <a:spcPct val="95000"/>
              </a:lnSpc>
              <a:spcBef>
                <a:spcPts val="1200"/>
              </a:spcBef>
              <a:spcAft>
                <a:spcPts val="0"/>
              </a:spcAft>
              <a:buSzPts val="275"/>
              <a:buNone/>
            </a:pPr>
            <a:r>
              <a:rPr lang="en" sz="1250"/>
              <a:t>"external":[{"text":"","attrs":{"type":"text/javascript","src":"/bower_components/jquery/jquery.min.js"}}]},</a:t>
            </a:r>
            <a:endParaRPr sz="1250"/>
          </a:p>
          <a:p>
            <a:pPr indent="0" lvl="0" marL="0" rtl="0" algn="l">
              <a:lnSpc>
                <a:spcPct val="95000"/>
              </a:lnSpc>
              <a:spcBef>
                <a:spcPts val="1200"/>
              </a:spcBef>
              <a:spcAft>
                <a:spcPts val="0"/>
              </a:spcAft>
              <a:buSzPts val="275"/>
              <a:buNone/>
            </a:pPr>
            <a:r>
              <a:rPr lang="en" sz="1250"/>
              <a:t>"forms":[],</a:t>
            </a:r>
            <a:endParaRPr sz="1250"/>
          </a:p>
          <a:p>
            <a:pPr indent="0" lvl="0" marL="0" rtl="0" algn="l">
              <a:lnSpc>
                <a:spcPct val="95000"/>
              </a:lnSpc>
              <a:spcBef>
                <a:spcPts val="1200"/>
              </a:spcBef>
              <a:spcAft>
                <a:spcPts val="0"/>
              </a:spcAft>
              <a:buSzPts val="275"/>
              <a:buNone/>
            </a:pPr>
            <a:r>
              <a:rPr lang="en" sz="1250"/>
              <a:t>"iframes":</a:t>
            </a:r>
            <a:endParaRPr sz="1250"/>
          </a:p>
          <a:p>
            <a:pPr indent="0" lvl="0" marL="0" rtl="0" algn="l">
              <a:lnSpc>
                <a:spcPct val="95000"/>
              </a:lnSpc>
              <a:spcBef>
                <a:spcPts val="1200"/>
              </a:spcBef>
              <a:spcAft>
                <a:spcPts val="0"/>
              </a:spcAft>
              <a:buSzPts val="275"/>
              <a:buNone/>
            </a:pPr>
            <a:r>
              <a:rPr lang="en" sz="1250"/>
              <a:t>[{"text":"&lt;iframe src=\"//www.googletagmanager.com/ns.html?id=GTM-MCVXV6\" height=\"0\" width=\"0\" style=\"display:none;visibility:hidden\"/&gt;",</a:t>
            </a:r>
            <a:endParaRPr sz="1250"/>
          </a:p>
          <a:p>
            <a:pPr indent="0" lvl="0" marL="0" rtl="0" algn="l">
              <a:lnSpc>
                <a:spcPct val="95000"/>
              </a:lnSpc>
              <a:spcBef>
                <a:spcPts val="1200"/>
              </a:spcBef>
              <a:spcAft>
                <a:spcPts val="0"/>
              </a:spcAft>
              <a:buSzPts val="275"/>
              <a:buNone/>
            </a:pPr>
            <a:r>
              <a:rPr lang="en" sz="1250"/>
              <a:t>"attrs":{"src":"//www.googletagmanager.com/ns.html?id=GTM-MCVXV6",</a:t>
            </a:r>
            <a:endParaRPr sz="1250"/>
          </a:p>
          <a:p>
            <a:pPr indent="0" lvl="0" marL="0" rtl="0" algn="l">
              <a:lnSpc>
                <a:spcPct val="95000"/>
              </a:lnSpc>
              <a:spcBef>
                <a:spcPts val="1200"/>
              </a:spcBef>
              <a:spcAft>
                <a:spcPts val="0"/>
              </a:spcAft>
              <a:buSzPts val="275"/>
              <a:buNone/>
            </a:pPr>
            <a:r>
              <a:rPr lang="en" sz="1250"/>
              <a:t>"height":"0",</a:t>
            </a:r>
            <a:endParaRPr sz="1250"/>
          </a:p>
          <a:p>
            <a:pPr indent="0" lvl="0" marL="0" rtl="0" algn="l">
              <a:lnSpc>
                <a:spcPct val="95000"/>
              </a:lnSpc>
              <a:spcBef>
                <a:spcPts val="1200"/>
              </a:spcBef>
              <a:spcAft>
                <a:spcPts val="0"/>
              </a:spcAft>
              <a:buSzPts val="275"/>
              <a:buNone/>
            </a:pPr>
            <a:r>
              <a:rPr lang="en" sz="1250"/>
              <a:t>"width":"0",</a:t>
            </a:r>
            <a:endParaRPr sz="1250"/>
          </a:p>
          <a:p>
            <a:pPr indent="0" lvl="0" marL="0" rtl="0" algn="l">
              <a:lnSpc>
                <a:spcPct val="95000"/>
              </a:lnSpc>
              <a:spcBef>
                <a:spcPts val="1200"/>
              </a:spcBef>
              <a:spcAft>
                <a:spcPts val="0"/>
              </a:spcAft>
              <a:buSzPts val="275"/>
              <a:buNone/>
            </a:pPr>
            <a:r>
              <a:rPr lang="en" sz="1250"/>
              <a:t>"style":"display:none;visibility:hidden"}}],</a:t>
            </a:r>
            <a:endParaRPr sz="1250"/>
          </a:p>
          <a:p>
            <a:pPr indent="0" lvl="0" marL="0" rtl="0" algn="l">
              <a:lnSpc>
                <a:spcPct val="95000"/>
              </a:lnSpc>
              <a:spcBef>
                <a:spcPts val="1200"/>
              </a:spcBef>
              <a:spcAft>
                <a:spcPts val="1200"/>
              </a:spcAft>
              <a:buSzPts val="275"/>
              <a:buNone/>
            </a:pPr>
            <a:r>
              <a:rPr lang="en" sz="1250"/>
              <a:t>"stats":{"meta":3,"link":2,"script":2,"div":10,"</a:t>
            </a:r>
            <a:endParaRPr sz="12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401425"/>
            <a:ext cx="8196600" cy="421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Structure of the </a:t>
            </a:r>
            <a:endParaRPr/>
          </a:p>
          <a:p>
            <a:pPr indent="0" lvl="0" marL="0" rtl="0" algn="l">
              <a:spcBef>
                <a:spcPts val="0"/>
              </a:spcBef>
              <a:spcAft>
                <a:spcPts val="0"/>
              </a:spcAft>
              <a:buNone/>
            </a:pPr>
            <a:r>
              <a:rPr lang="en"/>
              <a:t>Austrian project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workflow</a:t>
            </a:r>
            <a:endParaRPr/>
          </a:p>
        </p:txBody>
      </p:sp>
      <p:sp>
        <p:nvSpPr>
          <p:cNvPr id="71" name="Google Shape;71;p15"/>
          <p:cNvSpPr txBox="1"/>
          <p:nvPr/>
        </p:nvSpPr>
        <p:spPr>
          <a:xfrm>
            <a:off x="394700" y="1578825"/>
            <a:ext cx="7671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Stage 0</a:t>
            </a:r>
            <a:r>
              <a:rPr lang="en" sz="1500"/>
              <a:t>: Run setup.py using setuptools</a:t>
            </a:r>
            <a:endParaRPr sz="1500"/>
          </a:p>
          <a:p>
            <a:pPr indent="0" lvl="0" marL="0" rtl="0" algn="l">
              <a:spcBef>
                <a:spcPts val="0"/>
              </a:spcBef>
              <a:spcAft>
                <a:spcPts val="0"/>
              </a:spcAft>
              <a:buNone/>
            </a:pPr>
            <a:r>
              <a:rPr b="1" lang="en" sz="1500"/>
              <a:t>Stage 1</a:t>
            </a:r>
            <a:r>
              <a:rPr lang="en" sz="1500"/>
              <a:t>: S</a:t>
            </a:r>
            <a:r>
              <a:rPr lang="en" sz="1500"/>
              <a:t>tarts with data collection (spider.py), </a:t>
            </a:r>
            <a:endParaRPr sz="1500"/>
          </a:p>
          <a:p>
            <a:pPr indent="0" lvl="0" marL="0" rtl="0" algn="l">
              <a:spcBef>
                <a:spcPts val="0"/>
              </a:spcBef>
              <a:spcAft>
                <a:spcPts val="0"/>
              </a:spcAft>
              <a:buNone/>
            </a:pPr>
            <a:r>
              <a:rPr b="1" lang="en" sz="1500"/>
              <a:t>Stage 2</a:t>
            </a:r>
            <a:r>
              <a:rPr lang="en" sz="1500"/>
              <a:t>: Feature generation (generate_features.py)</a:t>
            </a:r>
            <a:endParaRPr sz="1500"/>
          </a:p>
          <a:p>
            <a:pPr indent="0" lvl="0" marL="0" rtl="0" algn="l">
              <a:spcBef>
                <a:spcPts val="0"/>
              </a:spcBef>
              <a:spcAft>
                <a:spcPts val="0"/>
              </a:spcAft>
              <a:buNone/>
            </a:pPr>
            <a:r>
              <a:rPr b="1" lang="en" sz="1500"/>
              <a:t>Stage 3</a:t>
            </a:r>
            <a:r>
              <a:rPr lang="en" sz="1500"/>
              <a:t>: Model training (train.py), </a:t>
            </a:r>
            <a:endParaRPr sz="1500"/>
          </a:p>
          <a:p>
            <a:pPr indent="0" lvl="0" marL="0" rtl="0" algn="l">
              <a:spcBef>
                <a:spcPts val="0"/>
              </a:spcBef>
              <a:spcAft>
                <a:spcPts val="0"/>
              </a:spcAft>
              <a:buNone/>
            </a:pPr>
            <a:r>
              <a:rPr b="1" lang="en" sz="1500"/>
              <a:t>Stage 4</a:t>
            </a:r>
            <a:r>
              <a:rPr lang="en" sz="1500"/>
              <a:t>: Site verification (verify.py)</a:t>
            </a:r>
            <a:endParaRPr sz="1500"/>
          </a:p>
          <a:p>
            <a:pPr indent="0" lvl="0" marL="0" rtl="0" algn="l">
              <a:spcBef>
                <a:spcPts val="0"/>
              </a:spcBef>
              <a:spcAft>
                <a:spcPts val="0"/>
              </a:spcAft>
              <a:buNone/>
            </a:pPr>
            <a:r>
              <a:rPr b="1" lang="en" sz="1500"/>
              <a:t>Stage 5</a:t>
            </a:r>
            <a:r>
              <a:rPr lang="en" sz="1500"/>
              <a:t>: Presenting results in a dashboard (dashboard.py).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helper_classes directory provides necessary utility functions across these stages. site_database.py manages database-related tasks throughout the process.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0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Austrian project code</a:t>
            </a:r>
            <a:endParaRPr/>
          </a:p>
        </p:txBody>
      </p:sp>
      <p:sp>
        <p:nvSpPr>
          <p:cNvPr id="77" name="Google Shape;77;p16"/>
          <p:cNvSpPr txBox="1"/>
          <p:nvPr/>
        </p:nvSpPr>
        <p:spPr>
          <a:xfrm>
            <a:off x="373375" y="1097725"/>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dashboard.py</a:t>
            </a:r>
            <a:endParaRPr sz="1600"/>
          </a:p>
          <a:p>
            <a:pPr indent="0" lvl="0" marL="0" rtl="0" algn="l">
              <a:spcBef>
                <a:spcPts val="0"/>
              </a:spcBef>
              <a:spcAft>
                <a:spcPts val="0"/>
              </a:spcAft>
              <a:buNone/>
            </a:pPr>
            <a:r>
              <a:rPr lang="en" sz="1600"/>
              <a:t>|-- generate_features.py</a:t>
            </a:r>
            <a:endParaRPr sz="1600"/>
          </a:p>
          <a:p>
            <a:pPr indent="0" lvl="0" marL="0" rtl="0" algn="l">
              <a:spcBef>
                <a:spcPts val="0"/>
              </a:spcBef>
              <a:spcAft>
                <a:spcPts val="0"/>
              </a:spcAft>
              <a:buNone/>
            </a:pPr>
            <a:r>
              <a:rPr lang="en" sz="1600"/>
              <a:t>|-- helper_classes</a:t>
            </a:r>
            <a:endParaRPr sz="1600"/>
          </a:p>
          <a:p>
            <a:pPr indent="0" lvl="0" marL="0" rtl="0" algn="l">
              <a:spcBef>
                <a:spcPts val="0"/>
              </a:spcBef>
              <a:spcAft>
                <a:spcPts val="0"/>
              </a:spcAft>
              <a:buNone/>
            </a:pPr>
            <a:r>
              <a:rPr lang="en" sz="1600"/>
              <a:t>|   |-- DatabaseConnection.py</a:t>
            </a:r>
            <a:endParaRPr sz="1600"/>
          </a:p>
          <a:p>
            <a:pPr indent="0" lvl="0" marL="0" rtl="0" algn="l">
              <a:spcBef>
                <a:spcPts val="0"/>
              </a:spcBef>
              <a:spcAft>
                <a:spcPts val="0"/>
              </a:spcAft>
              <a:buNone/>
            </a:pPr>
            <a:r>
              <a:rPr lang="en" sz="1600"/>
              <a:t>|   |-- HTMLprocessing.py</a:t>
            </a:r>
            <a:endParaRPr sz="1600"/>
          </a:p>
          <a:p>
            <a:pPr indent="0" lvl="0" marL="0" rtl="0" algn="l">
              <a:spcBef>
                <a:spcPts val="0"/>
              </a:spcBef>
              <a:spcAft>
                <a:spcPts val="0"/>
              </a:spcAft>
              <a:buNone/>
            </a:pPr>
            <a:r>
              <a:rPr lang="en" sz="1600"/>
              <a:t>|   |-- TableProcessing.py</a:t>
            </a:r>
            <a:endParaRPr sz="1600"/>
          </a:p>
          <a:p>
            <a:pPr indent="0" lvl="0" marL="0" rtl="0" algn="l">
              <a:spcBef>
                <a:spcPts val="0"/>
              </a:spcBef>
              <a:spcAft>
                <a:spcPts val="0"/>
              </a:spcAft>
              <a:buNone/>
            </a:pPr>
            <a:r>
              <a:rPr lang="en" sz="1600"/>
              <a:t>|-- scrapy_spider</a:t>
            </a:r>
            <a:endParaRPr sz="1600"/>
          </a:p>
          <a:p>
            <a:pPr indent="0" lvl="0" marL="0" rtl="0" algn="l">
              <a:spcBef>
                <a:spcPts val="0"/>
              </a:spcBef>
              <a:spcAft>
                <a:spcPts val="0"/>
              </a:spcAft>
              <a:buNone/>
            </a:pPr>
            <a:r>
              <a:rPr lang="en" sz="1600"/>
              <a:t>|   |-- spider.py</a:t>
            </a:r>
            <a:endParaRPr sz="1600"/>
          </a:p>
          <a:p>
            <a:pPr indent="0" lvl="0" marL="0" rtl="0" algn="l">
              <a:spcBef>
                <a:spcPts val="0"/>
              </a:spcBef>
              <a:spcAft>
                <a:spcPts val="0"/>
              </a:spcAft>
              <a:buNone/>
            </a:pPr>
            <a:r>
              <a:rPr lang="en" sz="1600"/>
              <a:t>|-- setup.py</a:t>
            </a:r>
            <a:endParaRPr sz="1600"/>
          </a:p>
          <a:p>
            <a:pPr indent="0" lvl="0" marL="0" rtl="0" algn="l">
              <a:spcBef>
                <a:spcPts val="0"/>
              </a:spcBef>
              <a:spcAft>
                <a:spcPts val="0"/>
              </a:spcAft>
              <a:buNone/>
            </a:pPr>
            <a:r>
              <a:rPr lang="en" sz="1600"/>
              <a:t>|-- site_database.py</a:t>
            </a:r>
            <a:endParaRPr sz="1600"/>
          </a:p>
          <a:p>
            <a:pPr indent="0" lvl="0" marL="0" rtl="0" algn="l">
              <a:spcBef>
                <a:spcPts val="0"/>
              </a:spcBef>
              <a:spcAft>
                <a:spcPts val="0"/>
              </a:spcAft>
              <a:buNone/>
            </a:pPr>
            <a:r>
              <a:rPr lang="en" sz="1600"/>
              <a:t>|-- train.py</a:t>
            </a:r>
            <a:endParaRPr sz="1600"/>
          </a:p>
          <a:p>
            <a:pPr indent="0" lvl="0" marL="0" rtl="0" algn="l">
              <a:spcBef>
                <a:spcPts val="0"/>
              </a:spcBef>
              <a:spcAft>
                <a:spcPts val="0"/>
              </a:spcAft>
              <a:buNone/>
            </a:pPr>
            <a:r>
              <a:rPr lang="en" sz="1600"/>
              <a:t>|-- verify.py</a:t>
            </a:r>
            <a:endParaRPr sz="1600"/>
          </a:p>
        </p:txBody>
      </p:sp>
      <p:sp>
        <p:nvSpPr>
          <p:cNvPr id="78" name="Google Shape;78;p16"/>
          <p:cNvSpPr txBox="1"/>
          <p:nvPr/>
        </p:nvSpPr>
        <p:spPr>
          <a:xfrm>
            <a:off x="3373375" y="1258100"/>
            <a:ext cx="56835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dashboard.py use ML models to generate risk scores for websites (safe/fake). It also includes model explainability aspects (such as LIME and SHAP) and interacts with external APIs for validation and archiving =&gt; combines data analysis, visualization, and web scraping</a:t>
            </a:r>
            <a:endParaRPr/>
          </a:p>
        </p:txBody>
      </p:sp>
      <p:sp>
        <p:nvSpPr>
          <p:cNvPr id="79" name="Google Shape;79;p16"/>
          <p:cNvSpPr txBox="1"/>
          <p:nvPr/>
        </p:nvSpPr>
        <p:spPr>
          <a:xfrm>
            <a:off x="3373375" y="2523550"/>
            <a:ext cx="56835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generate_features.py uses AggregateShops and ProcessDataframes to process and extract data from directories containing HTML files of safe and fake shops. The script transforms this data into a DataFrame and saved as features.csv, ready to be fed to ML model </a:t>
            </a:r>
            <a:endParaRPr/>
          </a:p>
        </p:txBody>
      </p:sp>
      <p:sp>
        <p:nvSpPr>
          <p:cNvPr id="80" name="Google Shape;80;p16"/>
          <p:cNvSpPr/>
          <p:nvPr/>
        </p:nvSpPr>
        <p:spPr>
          <a:xfrm>
            <a:off x="447400" y="1190850"/>
            <a:ext cx="2232600" cy="518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cxnSp>
        <p:nvCxnSpPr>
          <p:cNvPr id="81" name="Google Shape;81;p16"/>
          <p:cNvCxnSpPr>
            <a:stCxn id="80" idx="3"/>
            <a:endCxn id="78" idx="1"/>
          </p:cNvCxnSpPr>
          <p:nvPr/>
        </p:nvCxnSpPr>
        <p:spPr>
          <a:xfrm>
            <a:off x="2680000" y="1449900"/>
            <a:ext cx="693300" cy="331500"/>
          </a:xfrm>
          <a:prstGeom prst="straightConnector1">
            <a:avLst/>
          </a:prstGeom>
          <a:noFill/>
          <a:ln cap="flat" cmpd="sng" w="28575">
            <a:solidFill>
              <a:schemeClr val="dk2"/>
            </a:solidFill>
            <a:prstDash val="solid"/>
            <a:round/>
            <a:headEnd len="med" w="med" type="none"/>
            <a:tailEnd len="med" w="med" type="triangle"/>
          </a:ln>
        </p:spPr>
      </p:cxnSp>
      <p:cxnSp>
        <p:nvCxnSpPr>
          <p:cNvPr id="82" name="Google Shape;82;p16"/>
          <p:cNvCxnSpPr>
            <a:stCxn id="80" idx="3"/>
            <a:endCxn id="79" idx="1"/>
          </p:cNvCxnSpPr>
          <p:nvPr/>
        </p:nvCxnSpPr>
        <p:spPr>
          <a:xfrm>
            <a:off x="2680000" y="1449900"/>
            <a:ext cx="693300" cy="1596900"/>
          </a:xfrm>
          <a:prstGeom prst="straightConnector1">
            <a:avLst/>
          </a:prstGeom>
          <a:noFill/>
          <a:ln cap="flat" cmpd="sng" w="28575">
            <a:solidFill>
              <a:schemeClr val="dk2"/>
            </a:solidFill>
            <a:prstDash val="solid"/>
            <a:round/>
            <a:headEnd len="med" w="med" type="none"/>
            <a:tailEnd len="med" w="med" type="triangle"/>
          </a:ln>
        </p:spPr>
      </p:cxnSp>
      <p:sp>
        <p:nvSpPr>
          <p:cNvPr id="83" name="Google Shape;83;p16"/>
          <p:cNvSpPr/>
          <p:nvPr/>
        </p:nvSpPr>
        <p:spPr>
          <a:xfrm>
            <a:off x="447400" y="2929450"/>
            <a:ext cx="2158500" cy="234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sp>
        <p:nvSpPr>
          <p:cNvPr id="84" name="Google Shape;84;p16"/>
          <p:cNvSpPr txBox="1"/>
          <p:nvPr/>
        </p:nvSpPr>
        <p:spPr>
          <a:xfrm>
            <a:off x="3373375" y="3690325"/>
            <a:ext cx="5683500" cy="12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spider.py has three web crawling spiders extracting different types of web content. The CssSpider is used for extracting CSS and JavaScript files, the ImgSpider is used for downloading images, and the HtmlSpider retrieves HTML content from websites. These spiders are capable of handling different file types</a:t>
            </a:r>
            <a:endParaRPr/>
          </a:p>
        </p:txBody>
      </p:sp>
      <p:cxnSp>
        <p:nvCxnSpPr>
          <p:cNvPr id="85" name="Google Shape;85;p16"/>
          <p:cNvCxnSpPr>
            <a:stCxn id="83" idx="3"/>
            <a:endCxn id="84" idx="1"/>
          </p:cNvCxnSpPr>
          <p:nvPr/>
        </p:nvCxnSpPr>
        <p:spPr>
          <a:xfrm>
            <a:off x="2605900" y="3046900"/>
            <a:ext cx="767400" cy="1274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0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Austrian project code</a:t>
            </a:r>
            <a:endParaRPr/>
          </a:p>
        </p:txBody>
      </p:sp>
      <p:sp>
        <p:nvSpPr>
          <p:cNvPr id="91" name="Google Shape;91;p17"/>
          <p:cNvSpPr txBox="1"/>
          <p:nvPr/>
        </p:nvSpPr>
        <p:spPr>
          <a:xfrm>
            <a:off x="213025" y="1231425"/>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dashboard.py</a:t>
            </a:r>
            <a:endParaRPr sz="1600"/>
          </a:p>
          <a:p>
            <a:pPr indent="0" lvl="0" marL="0" rtl="0" algn="l">
              <a:spcBef>
                <a:spcPts val="0"/>
              </a:spcBef>
              <a:spcAft>
                <a:spcPts val="0"/>
              </a:spcAft>
              <a:buNone/>
            </a:pPr>
            <a:r>
              <a:rPr lang="en" sz="1600"/>
              <a:t>|-- generate_features.py</a:t>
            </a:r>
            <a:endParaRPr sz="1600"/>
          </a:p>
          <a:p>
            <a:pPr indent="0" lvl="0" marL="0" rtl="0" algn="l">
              <a:spcBef>
                <a:spcPts val="0"/>
              </a:spcBef>
              <a:spcAft>
                <a:spcPts val="0"/>
              </a:spcAft>
              <a:buNone/>
            </a:pPr>
            <a:r>
              <a:rPr lang="en" sz="1600"/>
              <a:t>|-- helper_classes</a:t>
            </a:r>
            <a:endParaRPr sz="1600"/>
          </a:p>
          <a:p>
            <a:pPr indent="0" lvl="0" marL="0" rtl="0" algn="l">
              <a:spcBef>
                <a:spcPts val="0"/>
              </a:spcBef>
              <a:spcAft>
                <a:spcPts val="0"/>
              </a:spcAft>
              <a:buNone/>
            </a:pPr>
            <a:r>
              <a:rPr lang="en" sz="1600"/>
              <a:t>|   |-- DatabaseConnection.py</a:t>
            </a:r>
            <a:endParaRPr sz="1600"/>
          </a:p>
          <a:p>
            <a:pPr indent="0" lvl="0" marL="0" rtl="0" algn="l">
              <a:spcBef>
                <a:spcPts val="0"/>
              </a:spcBef>
              <a:spcAft>
                <a:spcPts val="0"/>
              </a:spcAft>
              <a:buNone/>
            </a:pPr>
            <a:r>
              <a:rPr lang="en" sz="1600"/>
              <a:t>|   |-- HTMLprocessing.py</a:t>
            </a:r>
            <a:endParaRPr sz="1600"/>
          </a:p>
          <a:p>
            <a:pPr indent="0" lvl="0" marL="0" rtl="0" algn="l">
              <a:spcBef>
                <a:spcPts val="0"/>
              </a:spcBef>
              <a:spcAft>
                <a:spcPts val="0"/>
              </a:spcAft>
              <a:buNone/>
            </a:pPr>
            <a:r>
              <a:rPr lang="en" sz="1600"/>
              <a:t>|   |-- TableProcessing.py</a:t>
            </a:r>
            <a:endParaRPr sz="1600"/>
          </a:p>
          <a:p>
            <a:pPr indent="0" lvl="0" marL="0" rtl="0" algn="l">
              <a:spcBef>
                <a:spcPts val="0"/>
              </a:spcBef>
              <a:spcAft>
                <a:spcPts val="0"/>
              </a:spcAft>
              <a:buNone/>
            </a:pPr>
            <a:r>
              <a:rPr lang="en" sz="1600"/>
              <a:t>|-- scrapy_spider</a:t>
            </a:r>
            <a:endParaRPr sz="1600"/>
          </a:p>
          <a:p>
            <a:pPr indent="0" lvl="0" marL="0" rtl="0" algn="l">
              <a:spcBef>
                <a:spcPts val="0"/>
              </a:spcBef>
              <a:spcAft>
                <a:spcPts val="0"/>
              </a:spcAft>
              <a:buNone/>
            </a:pPr>
            <a:r>
              <a:rPr lang="en" sz="1600"/>
              <a:t>|   |-- spider.py</a:t>
            </a:r>
            <a:endParaRPr sz="1600"/>
          </a:p>
          <a:p>
            <a:pPr indent="0" lvl="0" marL="0" rtl="0" algn="l">
              <a:spcBef>
                <a:spcPts val="0"/>
              </a:spcBef>
              <a:spcAft>
                <a:spcPts val="0"/>
              </a:spcAft>
              <a:buNone/>
            </a:pPr>
            <a:r>
              <a:rPr lang="en" sz="1600"/>
              <a:t>|-- setup.py</a:t>
            </a:r>
            <a:endParaRPr sz="1600"/>
          </a:p>
          <a:p>
            <a:pPr indent="0" lvl="0" marL="0" rtl="0" algn="l">
              <a:spcBef>
                <a:spcPts val="0"/>
              </a:spcBef>
              <a:spcAft>
                <a:spcPts val="0"/>
              </a:spcAft>
              <a:buNone/>
            </a:pPr>
            <a:r>
              <a:rPr lang="en" sz="1600"/>
              <a:t>|-- site_database.py</a:t>
            </a:r>
            <a:endParaRPr sz="1600"/>
          </a:p>
          <a:p>
            <a:pPr indent="0" lvl="0" marL="0" rtl="0" algn="l">
              <a:spcBef>
                <a:spcPts val="0"/>
              </a:spcBef>
              <a:spcAft>
                <a:spcPts val="0"/>
              </a:spcAft>
              <a:buNone/>
            </a:pPr>
            <a:r>
              <a:rPr lang="en" sz="1600"/>
              <a:t>|-- train.py</a:t>
            </a:r>
            <a:endParaRPr sz="1600"/>
          </a:p>
          <a:p>
            <a:pPr indent="0" lvl="0" marL="0" rtl="0" algn="l">
              <a:spcBef>
                <a:spcPts val="0"/>
              </a:spcBef>
              <a:spcAft>
                <a:spcPts val="0"/>
              </a:spcAft>
              <a:buNone/>
            </a:pPr>
            <a:r>
              <a:rPr lang="en" sz="1600"/>
              <a:t>|-- verify.py</a:t>
            </a:r>
            <a:endParaRPr sz="1600"/>
          </a:p>
        </p:txBody>
      </p:sp>
      <p:sp>
        <p:nvSpPr>
          <p:cNvPr id="92" name="Google Shape;92;p17"/>
          <p:cNvSpPr txBox="1"/>
          <p:nvPr/>
        </p:nvSpPr>
        <p:spPr>
          <a:xfrm>
            <a:off x="3373375" y="1181600"/>
            <a:ext cx="5683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DatabaseConnection.py connects to a PostgreSQL database. It provides connect and disconnect methods to establish and terminate connections, doing operations like querying and data manipulation</a:t>
            </a:r>
            <a:endParaRPr/>
          </a:p>
        </p:txBody>
      </p:sp>
      <p:sp>
        <p:nvSpPr>
          <p:cNvPr id="93" name="Google Shape;93;p17"/>
          <p:cNvSpPr txBox="1"/>
          <p:nvPr/>
        </p:nvSpPr>
        <p:spPr>
          <a:xfrm>
            <a:off x="3373375" y="2385825"/>
            <a:ext cx="5683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HTMLprocessing.py contains methods for processing and analyzing HTML content from websites. This is the main file for feature extraction and data processing and transformation</a:t>
            </a:r>
            <a:endParaRPr/>
          </a:p>
        </p:txBody>
      </p:sp>
      <p:sp>
        <p:nvSpPr>
          <p:cNvPr id="94" name="Google Shape;94;p17"/>
          <p:cNvSpPr txBox="1"/>
          <p:nvPr/>
        </p:nvSpPr>
        <p:spPr>
          <a:xfrm>
            <a:off x="3373375" y="3636900"/>
            <a:ext cx="56835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TableProcessing.py includes functions to create and drop database tables, insert and delete records, and remove duplicates. Additionally, it provides a method to retrieve a fraud score for individual sites for decision-making process.</a:t>
            </a:r>
            <a:endParaRPr/>
          </a:p>
        </p:txBody>
      </p:sp>
      <p:sp>
        <p:nvSpPr>
          <p:cNvPr id="95" name="Google Shape;95;p17"/>
          <p:cNvSpPr/>
          <p:nvPr/>
        </p:nvSpPr>
        <p:spPr>
          <a:xfrm>
            <a:off x="213025" y="1830500"/>
            <a:ext cx="2763000" cy="963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cxnSp>
        <p:nvCxnSpPr>
          <p:cNvPr id="96" name="Google Shape;96;p17"/>
          <p:cNvCxnSpPr>
            <a:stCxn id="95" idx="3"/>
            <a:endCxn id="92" idx="1"/>
          </p:cNvCxnSpPr>
          <p:nvPr/>
        </p:nvCxnSpPr>
        <p:spPr>
          <a:xfrm flipH="1" rot="10800000">
            <a:off x="2976025" y="1597250"/>
            <a:ext cx="397500" cy="715200"/>
          </a:xfrm>
          <a:prstGeom prst="straightConnector1">
            <a:avLst/>
          </a:prstGeom>
          <a:noFill/>
          <a:ln cap="flat" cmpd="sng" w="28575">
            <a:solidFill>
              <a:schemeClr val="dk2"/>
            </a:solidFill>
            <a:prstDash val="solid"/>
            <a:round/>
            <a:headEnd len="med" w="med" type="none"/>
            <a:tailEnd len="med" w="med" type="triangle"/>
          </a:ln>
        </p:spPr>
      </p:cxnSp>
      <p:cxnSp>
        <p:nvCxnSpPr>
          <p:cNvPr id="97" name="Google Shape;97;p17"/>
          <p:cNvCxnSpPr>
            <a:stCxn id="95" idx="3"/>
            <a:endCxn id="93" idx="1"/>
          </p:cNvCxnSpPr>
          <p:nvPr/>
        </p:nvCxnSpPr>
        <p:spPr>
          <a:xfrm>
            <a:off x="2976025" y="2312450"/>
            <a:ext cx="397500" cy="489000"/>
          </a:xfrm>
          <a:prstGeom prst="straightConnector1">
            <a:avLst/>
          </a:prstGeom>
          <a:noFill/>
          <a:ln cap="flat" cmpd="sng" w="28575">
            <a:solidFill>
              <a:schemeClr val="dk2"/>
            </a:solidFill>
            <a:prstDash val="solid"/>
            <a:round/>
            <a:headEnd len="med" w="med" type="none"/>
            <a:tailEnd len="med" w="med" type="triangle"/>
          </a:ln>
        </p:spPr>
      </p:cxnSp>
      <p:cxnSp>
        <p:nvCxnSpPr>
          <p:cNvPr id="98" name="Google Shape;98;p17"/>
          <p:cNvCxnSpPr>
            <a:stCxn id="95" idx="3"/>
            <a:endCxn id="94" idx="1"/>
          </p:cNvCxnSpPr>
          <p:nvPr/>
        </p:nvCxnSpPr>
        <p:spPr>
          <a:xfrm>
            <a:off x="2976025" y="2312450"/>
            <a:ext cx="397500" cy="1847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0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Austrian project code</a:t>
            </a:r>
            <a:endParaRPr/>
          </a:p>
        </p:txBody>
      </p:sp>
      <p:sp>
        <p:nvSpPr>
          <p:cNvPr id="104" name="Google Shape;104;p18"/>
          <p:cNvSpPr txBox="1"/>
          <p:nvPr/>
        </p:nvSpPr>
        <p:spPr>
          <a:xfrm>
            <a:off x="373375" y="1097725"/>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dashboard.py</a:t>
            </a:r>
            <a:endParaRPr sz="1600"/>
          </a:p>
          <a:p>
            <a:pPr indent="0" lvl="0" marL="0" rtl="0" algn="l">
              <a:spcBef>
                <a:spcPts val="0"/>
              </a:spcBef>
              <a:spcAft>
                <a:spcPts val="0"/>
              </a:spcAft>
              <a:buNone/>
            </a:pPr>
            <a:r>
              <a:rPr lang="en" sz="1600"/>
              <a:t>|-- generate_features.py</a:t>
            </a:r>
            <a:endParaRPr sz="1600"/>
          </a:p>
          <a:p>
            <a:pPr indent="0" lvl="0" marL="0" rtl="0" algn="l">
              <a:spcBef>
                <a:spcPts val="0"/>
              </a:spcBef>
              <a:spcAft>
                <a:spcPts val="0"/>
              </a:spcAft>
              <a:buNone/>
            </a:pPr>
            <a:r>
              <a:rPr lang="en" sz="1600"/>
              <a:t>|-- helper_classes</a:t>
            </a:r>
            <a:endParaRPr sz="1600"/>
          </a:p>
          <a:p>
            <a:pPr indent="0" lvl="0" marL="0" rtl="0" algn="l">
              <a:spcBef>
                <a:spcPts val="0"/>
              </a:spcBef>
              <a:spcAft>
                <a:spcPts val="0"/>
              </a:spcAft>
              <a:buNone/>
            </a:pPr>
            <a:r>
              <a:rPr lang="en" sz="1600"/>
              <a:t>|   |-- DatabaseConnection.py</a:t>
            </a:r>
            <a:endParaRPr sz="1600"/>
          </a:p>
          <a:p>
            <a:pPr indent="0" lvl="0" marL="0" rtl="0" algn="l">
              <a:spcBef>
                <a:spcPts val="0"/>
              </a:spcBef>
              <a:spcAft>
                <a:spcPts val="0"/>
              </a:spcAft>
              <a:buNone/>
            </a:pPr>
            <a:r>
              <a:rPr lang="en" sz="1600"/>
              <a:t>|   |-- HTMLprocessing.py</a:t>
            </a:r>
            <a:endParaRPr sz="1600"/>
          </a:p>
          <a:p>
            <a:pPr indent="0" lvl="0" marL="0" rtl="0" algn="l">
              <a:spcBef>
                <a:spcPts val="0"/>
              </a:spcBef>
              <a:spcAft>
                <a:spcPts val="0"/>
              </a:spcAft>
              <a:buNone/>
            </a:pPr>
            <a:r>
              <a:rPr lang="en" sz="1600"/>
              <a:t>|   |-- TableProcessing.py</a:t>
            </a:r>
            <a:endParaRPr sz="1600"/>
          </a:p>
          <a:p>
            <a:pPr indent="0" lvl="0" marL="0" rtl="0" algn="l">
              <a:spcBef>
                <a:spcPts val="0"/>
              </a:spcBef>
              <a:spcAft>
                <a:spcPts val="0"/>
              </a:spcAft>
              <a:buNone/>
            </a:pPr>
            <a:r>
              <a:rPr lang="en" sz="1600"/>
              <a:t>|-- scrapy_spider</a:t>
            </a:r>
            <a:endParaRPr sz="1600"/>
          </a:p>
          <a:p>
            <a:pPr indent="0" lvl="0" marL="0" rtl="0" algn="l">
              <a:spcBef>
                <a:spcPts val="0"/>
              </a:spcBef>
              <a:spcAft>
                <a:spcPts val="0"/>
              </a:spcAft>
              <a:buNone/>
            </a:pPr>
            <a:r>
              <a:rPr lang="en" sz="1600"/>
              <a:t>|   |-- spider.py</a:t>
            </a:r>
            <a:endParaRPr sz="1600"/>
          </a:p>
          <a:p>
            <a:pPr indent="0" lvl="0" marL="0" rtl="0" algn="l">
              <a:spcBef>
                <a:spcPts val="0"/>
              </a:spcBef>
              <a:spcAft>
                <a:spcPts val="0"/>
              </a:spcAft>
              <a:buNone/>
            </a:pPr>
            <a:r>
              <a:rPr lang="en" sz="1600"/>
              <a:t>|-- setup.py</a:t>
            </a:r>
            <a:endParaRPr sz="1600"/>
          </a:p>
          <a:p>
            <a:pPr indent="0" lvl="0" marL="0" rtl="0" algn="l">
              <a:spcBef>
                <a:spcPts val="0"/>
              </a:spcBef>
              <a:spcAft>
                <a:spcPts val="0"/>
              </a:spcAft>
              <a:buNone/>
            </a:pPr>
            <a:r>
              <a:rPr lang="en" sz="1600"/>
              <a:t>|-- site_database.py</a:t>
            </a:r>
            <a:endParaRPr sz="1600"/>
          </a:p>
          <a:p>
            <a:pPr indent="0" lvl="0" marL="0" rtl="0" algn="l">
              <a:spcBef>
                <a:spcPts val="0"/>
              </a:spcBef>
              <a:spcAft>
                <a:spcPts val="0"/>
              </a:spcAft>
              <a:buNone/>
            </a:pPr>
            <a:r>
              <a:rPr lang="en" sz="1600"/>
              <a:t>|-- train.py</a:t>
            </a:r>
            <a:endParaRPr sz="1600"/>
          </a:p>
          <a:p>
            <a:pPr indent="0" lvl="0" marL="0" rtl="0" algn="l">
              <a:spcBef>
                <a:spcPts val="0"/>
              </a:spcBef>
              <a:spcAft>
                <a:spcPts val="0"/>
              </a:spcAft>
              <a:buNone/>
            </a:pPr>
            <a:r>
              <a:rPr lang="en" sz="1600"/>
              <a:t>|-- verify.py</a:t>
            </a:r>
            <a:endParaRPr sz="1600"/>
          </a:p>
        </p:txBody>
      </p:sp>
      <p:sp>
        <p:nvSpPr>
          <p:cNvPr id="105" name="Google Shape;105;p18"/>
          <p:cNvSpPr txBox="1"/>
          <p:nvPr/>
        </p:nvSpPr>
        <p:spPr>
          <a:xfrm>
            <a:off x="3373375" y="882050"/>
            <a:ext cx="56835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setup.py sets up a Python package mal2_fakeshop_models, which includes modules for fake-shop detection and a dashboard builder. </a:t>
            </a:r>
            <a:endParaRPr/>
          </a:p>
        </p:txBody>
      </p:sp>
      <p:sp>
        <p:nvSpPr>
          <p:cNvPr id="106" name="Google Shape;106;p18"/>
          <p:cNvSpPr txBox="1"/>
          <p:nvPr/>
        </p:nvSpPr>
        <p:spPr>
          <a:xfrm>
            <a:off x="3373375" y="1497650"/>
            <a:ext cx="56835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site_database</a:t>
            </a:r>
            <a:r>
              <a:rPr lang="en"/>
              <a:t>.py uses</a:t>
            </a:r>
            <a:r>
              <a:rPr lang="en"/>
              <a:t> the DatabaseConnection and TableProcessing classes from the helper_classes module to execute database tasks </a:t>
            </a:r>
            <a:endParaRPr/>
          </a:p>
        </p:txBody>
      </p:sp>
      <p:sp>
        <p:nvSpPr>
          <p:cNvPr id="107" name="Google Shape;107;p18"/>
          <p:cNvSpPr txBox="1"/>
          <p:nvPr/>
        </p:nvSpPr>
        <p:spPr>
          <a:xfrm>
            <a:off x="3373375" y="2229750"/>
            <a:ext cx="5683500" cy="12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train.py trains ML models which includes Decision Tree, Random Forest, Neural Networks, and XGBoost, processing HTML data through feature extraction and vectorization. The script saves trained models, vectorizers, and generates evaluation metrics and plots (ROC, DET, TSNE) to assess model performance.</a:t>
            </a:r>
            <a:endParaRPr/>
          </a:p>
        </p:txBody>
      </p:sp>
      <p:sp>
        <p:nvSpPr>
          <p:cNvPr id="108" name="Google Shape;108;p18"/>
          <p:cNvSpPr txBox="1"/>
          <p:nvPr/>
        </p:nvSpPr>
        <p:spPr>
          <a:xfrm>
            <a:off x="3373375" y="3608350"/>
            <a:ext cx="5683500" cy="12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verify.py predicts websites as fake or safe using the pre-trained ML model from train.py. It checks if the site is already verified in a database, scrapes the website's HTML, CSS, and images, and then use</a:t>
            </a:r>
            <a:r>
              <a:rPr lang="en"/>
              <a:t>s</a:t>
            </a:r>
            <a:r>
              <a:rPr lang="en"/>
              <a:t> models like XGBoost for prediction. Additionally, it can generate feature importance explanations using LIME or SHAP</a:t>
            </a:r>
            <a:endParaRPr/>
          </a:p>
        </p:txBody>
      </p:sp>
      <p:sp>
        <p:nvSpPr>
          <p:cNvPr id="109" name="Google Shape;109;p18"/>
          <p:cNvSpPr/>
          <p:nvPr/>
        </p:nvSpPr>
        <p:spPr>
          <a:xfrm>
            <a:off x="373375" y="3162625"/>
            <a:ext cx="1986000" cy="963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Proxima Nova"/>
              <a:ea typeface="Proxima Nova"/>
              <a:cs typeface="Proxima Nova"/>
              <a:sym typeface="Proxima Nova"/>
            </a:endParaRPr>
          </a:p>
        </p:txBody>
      </p:sp>
      <p:cxnSp>
        <p:nvCxnSpPr>
          <p:cNvPr id="110" name="Google Shape;110;p18"/>
          <p:cNvCxnSpPr>
            <a:stCxn id="109" idx="3"/>
            <a:endCxn id="105" idx="1"/>
          </p:cNvCxnSpPr>
          <p:nvPr/>
        </p:nvCxnSpPr>
        <p:spPr>
          <a:xfrm flipH="1" rot="10800000">
            <a:off x="2359375" y="1189975"/>
            <a:ext cx="1014000" cy="2454600"/>
          </a:xfrm>
          <a:prstGeom prst="straightConnector1">
            <a:avLst/>
          </a:prstGeom>
          <a:noFill/>
          <a:ln cap="flat" cmpd="sng" w="28575">
            <a:solidFill>
              <a:schemeClr val="dk2"/>
            </a:solidFill>
            <a:prstDash val="solid"/>
            <a:round/>
            <a:headEnd len="med" w="med" type="none"/>
            <a:tailEnd len="med" w="med" type="triangle"/>
          </a:ln>
        </p:spPr>
      </p:cxnSp>
      <p:cxnSp>
        <p:nvCxnSpPr>
          <p:cNvPr id="111" name="Google Shape;111;p18"/>
          <p:cNvCxnSpPr>
            <a:stCxn id="109" idx="3"/>
            <a:endCxn id="106" idx="1"/>
          </p:cNvCxnSpPr>
          <p:nvPr/>
        </p:nvCxnSpPr>
        <p:spPr>
          <a:xfrm flipH="1" rot="10800000">
            <a:off x="2359375" y="1805575"/>
            <a:ext cx="1014000" cy="1839000"/>
          </a:xfrm>
          <a:prstGeom prst="straightConnector1">
            <a:avLst/>
          </a:prstGeom>
          <a:noFill/>
          <a:ln cap="flat" cmpd="sng" w="28575">
            <a:solidFill>
              <a:schemeClr val="dk2"/>
            </a:solidFill>
            <a:prstDash val="solid"/>
            <a:round/>
            <a:headEnd len="med" w="med" type="none"/>
            <a:tailEnd len="med" w="med" type="triangle"/>
          </a:ln>
        </p:spPr>
      </p:cxnSp>
      <p:cxnSp>
        <p:nvCxnSpPr>
          <p:cNvPr id="112" name="Google Shape;112;p18"/>
          <p:cNvCxnSpPr>
            <a:stCxn id="109" idx="3"/>
            <a:endCxn id="107" idx="1"/>
          </p:cNvCxnSpPr>
          <p:nvPr/>
        </p:nvCxnSpPr>
        <p:spPr>
          <a:xfrm flipH="1" rot="10800000">
            <a:off x="2359375" y="2860675"/>
            <a:ext cx="1014000" cy="783900"/>
          </a:xfrm>
          <a:prstGeom prst="straightConnector1">
            <a:avLst/>
          </a:prstGeom>
          <a:noFill/>
          <a:ln cap="flat" cmpd="sng" w="28575">
            <a:solidFill>
              <a:schemeClr val="dk2"/>
            </a:solidFill>
            <a:prstDash val="solid"/>
            <a:round/>
            <a:headEnd len="med" w="med" type="none"/>
            <a:tailEnd len="med" w="med" type="triangle"/>
          </a:ln>
        </p:spPr>
      </p:cxnSp>
      <p:cxnSp>
        <p:nvCxnSpPr>
          <p:cNvPr id="113" name="Google Shape;113;p18"/>
          <p:cNvCxnSpPr>
            <a:stCxn id="109" idx="3"/>
            <a:endCxn id="108" idx="1"/>
          </p:cNvCxnSpPr>
          <p:nvPr/>
        </p:nvCxnSpPr>
        <p:spPr>
          <a:xfrm>
            <a:off x="2359375" y="3644575"/>
            <a:ext cx="1014000" cy="594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0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Austrian project code</a:t>
            </a:r>
            <a:endParaRPr/>
          </a:p>
        </p:txBody>
      </p:sp>
      <p:sp>
        <p:nvSpPr>
          <p:cNvPr id="119" name="Google Shape;119;p19"/>
          <p:cNvSpPr txBox="1"/>
          <p:nvPr/>
        </p:nvSpPr>
        <p:spPr>
          <a:xfrm>
            <a:off x="3700325" y="974375"/>
            <a:ext cx="45177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Other non-python section folders: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dashboard</a:t>
            </a:r>
            <a:r>
              <a:rPr lang="en" sz="1500"/>
              <a:t>: Directory containing generated dashboard HTML files and images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docker</a:t>
            </a:r>
            <a:r>
              <a:rPr lang="en" sz="1500"/>
              <a:t>: Contains Docker-related files like Dockerfile and scripts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docs</a:t>
            </a:r>
            <a:r>
              <a:rPr lang="en" sz="1500"/>
              <a:t>: Contains documentation files like installation guides in PDF format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files</a:t>
            </a:r>
            <a:r>
              <a:rPr lang="en" sz="1500"/>
              <a:t>: Stores various metric and plot images generated by the scripts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resources</a:t>
            </a:r>
            <a:r>
              <a:rPr lang="en" sz="1500"/>
              <a:t>: Includes various resources like images and HTML templates for the dashboard </a:t>
            </a:r>
            <a:endParaRPr sz="1500"/>
          </a:p>
        </p:txBody>
      </p:sp>
      <p:sp>
        <p:nvSpPr>
          <p:cNvPr id="120" name="Google Shape;120;p19"/>
          <p:cNvSpPr txBox="1"/>
          <p:nvPr/>
        </p:nvSpPr>
        <p:spPr>
          <a:xfrm>
            <a:off x="373375" y="1097725"/>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dashboard.py</a:t>
            </a:r>
            <a:endParaRPr sz="1600"/>
          </a:p>
          <a:p>
            <a:pPr indent="0" lvl="0" marL="0" rtl="0" algn="l">
              <a:spcBef>
                <a:spcPts val="0"/>
              </a:spcBef>
              <a:spcAft>
                <a:spcPts val="0"/>
              </a:spcAft>
              <a:buNone/>
            </a:pPr>
            <a:r>
              <a:rPr lang="en" sz="1600"/>
              <a:t>|-- generate_features.py</a:t>
            </a:r>
            <a:endParaRPr sz="1600"/>
          </a:p>
          <a:p>
            <a:pPr indent="0" lvl="0" marL="0" rtl="0" algn="l">
              <a:spcBef>
                <a:spcPts val="0"/>
              </a:spcBef>
              <a:spcAft>
                <a:spcPts val="0"/>
              </a:spcAft>
              <a:buNone/>
            </a:pPr>
            <a:r>
              <a:rPr lang="en" sz="1600"/>
              <a:t>|-- helper_classes</a:t>
            </a:r>
            <a:endParaRPr sz="1600"/>
          </a:p>
          <a:p>
            <a:pPr indent="0" lvl="0" marL="0" rtl="0" algn="l">
              <a:spcBef>
                <a:spcPts val="0"/>
              </a:spcBef>
              <a:spcAft>
                <a:spcPts val="0"/>
              </a:spcAft>
              <a:buNone/>
            </a:pPr>
            <a:r>
              <a:rPr lang="en" sz="1600"/>
              <a:t>|   |-- DatabaseConnection.py</a:t>
            </a:r>
            <a:endParaRPr sz="1600"/>
          </a:p>
          <a:p>
            <a:pPr indent="0" lvl="0" marL="0" rtl="0" algn="l">
              <a:spcBef>
                <a:spcPts val="0"/>
              </a:spcBef>
              <a:spcAft>
                <a:spcPts val="0"/>
              </a:spcAft>
              <a:buNone/>
            </a:pPr>
            <a:r>
              <a:rPr lang="en" sz="1600"/>
              <a:t>|   |-- HTMLprocessing.py</a:t>
            </a:r>
            <a:endParaRPr sz="1600"/>
          </a:p>
          <a:p>
            <a:pPr indent="0" lvl="0" marL="0" rtl="0" algn="l">
              <a:spcBef>
                <a:spcPts val="0"/>
              </a:spcBef>
              <a:spcAft>
                <a:spcPts val="0"/>
              </a:spcAft>
              <a:buNone/>
            </a:pPr>
            <a:r>
              <a:rPr lang="en" sz="1600"/>
              <a:t>|   |-- TableProcessing.py</a:t>
            </a:r>
            <a:endParaRPr sz="1600"/>
          </a:p>
          <a:p>
            <a:pPr indent="0" lvl="0" marL="0" rtl="0" algn="l">
              <a:spcBef>
                <a:spcPts val="0"/>
              </a:spcBef>
              <a:spcAft>
                <a:spcPts val="0"/>
              </a:spcAft>
              <a:buNone/>
            </a:pPr>
            <a:r>
              <a:rPr lang="en" sz="1600"/>
              <a:t>|-- scrapy_spider</a:t>
            </a:r>
            <a:endParaRPr sz="1600"/>
          </a:p>
          <a:p>
            <a:pPr indent="0" lvl="0" marL="0" rtl="0" algn="l">
              <a:spcBef>
                <a:spcPts val="0"/>
              </a:spcBef>
              <a:spcAft>
                <a:spcPts val="0"/>
              </a:spcAft>
              <a:buNone/>
            </a:pPr>
            <a:r>
              <a:rPr lang="en" sz="1600"/>
              <a:t>|   |-- spider.py</a:t>
            </a:r>
            <a:endParaRPr sz="1600"/>
          </a:p>
          <a:p>
            <a:pPr indent="0" lvl="0" marL="0" rtl="0" algn="l">
              <a:spcBef>
                <a:spcPts val="0"/>
              </a:spcBef>
              <a:spcAft>
                <a:spcPts val="0"/>
              </a:spcAft>
              <a:buNone/>
            </a:pPr>
            <a:r>
              <a:rPr lang="en" sz="1600"/>
              <a:t>|-- setup.py</a:t>
            </a:r>
            <a:endParaRPr sz="1600"/>
          </a:p>
          <a:p>
            <a:pPr indent="0" lvl="0" marL="0" rtl="0" algn="l">
              <a:spcBef>
                <a:spcPts val="0"/>
              </a:spcBef>
              <a:spcAft>
                <a:spcPts val="0"/>
              </a:spcAft>
              <a:buNone/>
            </a:pPr>
            <a:r>
              <a:rPr lang="en" sz="1600"/>
              <a:t>|-- site_database.py</a:t>
            </a:r>
            <a:endParaRPr sz="1600"/>
          </a:p>
          <a:p>
            <a:pPr indent="0" lvl="0" marL="0" rtl="0" algn="l">
              <a:spcBef>
                <a:spcPts val="0"/>
              </a:spcBef>
              <a:spcAft>
                <a:spcPts val="0"/>
              </a:spcAft>
              <a:buNone/>
            </a:pPr>
            <a:r>
              <a:rPr lang="en" sz="1600"/>
              <a:t>|-- train.py</a:t>
            </a:r>
            <a:endParaRPr sz="1600"/>
          </a:p>
          <a:p>
            <a:pPr indent="0" lvl="0" marL="0" rtl="0" algn="l">
              <a:spcBef>
                <a:spcPts val="0"/>
              </a:spcBef>
              <a:spcAft>
                <a:spcPts val="0"/>
              </a:spcAft>
              <a:buNone/>
            </a:pPr>
            <a:r>
              <a:rPr lang="en" sz="1600"/>
              <a:t>|-- verify.py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90250" y="401425"/>
            <a:ext cx="8196600" cy="421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features are extracted from the Austrian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1"/>
          <p:cNvGraphicFramePr/>
          <p:nvPr/>
        </p:nvGraphicFramePr>
        <p:xfrm>
          <a:off x="256150" y="204675"/>
          <a:ext cx="3000000" cy="3000000"/>
        </p:xfrm>
        <a:graphic>
          <a:graphicData uri="http://schemas.openxmlformats.org/drawingml/2006/table">
            <a:tbl>
              <a:tblPr>
                <a:noFill/>
                <a:tableStyleId>{78761AC1-0C04-4DA8-BD13-62043040CC4F}</a:tableStyleId>
              </a:tblPr>
              <a:tblGrid>
                <a:gridCol w="1801250"/>
                <a:gridCol w="7003000"/>
              </a:tblGrid>
              <a:tr h="526450">
                <a:tc>
                  <a:txBody>
                    <a:bodyPr/>
                    <a:lstStyle/>
                    <a:p>
                      <a:pPr indent="0" lvl="0" marL="0" rtl="0" algn="l">
                        <a:spcBef>
                          <a:spcPts val="0"/>
                        </a:spcBef>
                        <a:spcAft>
                          <a:spcPts val="0"/>
                        </a:spcAft>
                        <a:buNone/>
                      </a:pPr>
                      <a:r>
                        <a:rPr lang="en" sz="1500"/>
                        <a:t>Crawling and scraping (spider.py)</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5"/>
                          </a:solidFill>
                        </a:rPr>
                        <a:t>Purpose, tags, attributes and allow list</a:t>
                      </a:r>
                      <a:endParaRPr sz="1500">
                        <a:solidFill>
                          <a:schemeClr val="accent5"/>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80650">
                <a:tc>
                  <a:txBody>
                    <a:bodyPr/>
                    <a:lstStyle/>
                    <a:p>
                      <a:pPr indent="0" lvl="0" marL="0" rtl="0" algn="l">
                        <a:spcBef>
                          <a:spcPts val="0"/>
                        </a:spcBef>
                        <a:spcAft>
                          <a:spcPts val="0"/>
                        </a:spcAft>
                        <a:buNone/>
                      </a:pPr>
                      <a:r>
                        <a:rPr b="1" lang="en" sz="1500"/>
                        <a:t>CSS Spider</a:t>
                      </a:r>
                      <a:endParaRPr b="1"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5"/>
                          </a:solidFill>
                        </a:rPr>
                        <a:t>Purpose</a:t>
                      </a:r>
                      <a:r>
                        <a:rPr lang="en" sz="1500"/>
                        <a:t>: Extracts CSS and JavaScript files from web pages.</a:t>
                      </a:r>
                      <a:endParaRPr sz="1500"/>
                    </a:p>
                    <a:p>
                      <a:pPr indent="0" lvl="0" marL="0" rtl="0" algn="l">
                        <a:spcBef>
                          <a:spcPts val="0"/>
                        </a:spcBef>
                        <a:spcAft>
                          <a:spcPts val="0"/>
                        </a:spcAft>
                        <a:buNone/>
                      </a:pPr>
                      <a:r>
                        <a:rPr lang="en" sz="1500">
                          <a:solidFill>
                            <a:schemeClr val="accent5"/>
                          </a:solidFill>
                        </a:rPr>
                        <a:t>Tags</a:t>
                      </a:r>
                      <a:r>
                        <a:rPr lang="en" sz="1500"/>
                        <a:t>: targets HTML tags &lt;script&gt;, &lt;link&gt;, &lt;img&gt;, &lt;style&gt;, &lt;picture&gt;, &lt;svg&gt;, &lt;a&gt; and their </a:t>
                      </a:r>
                      <a:r>
                        <a:rPr lang="en" sz="1500">
                          <a:solidFill>
                            <a:schemeClr val="accent5"/>
                          </a:solidFill>
                        </a:rPr>
                        <a:t>attributes</a:t>
                      </a:r>
                      <a:r>
                        <a:rPr lang="en" sz="1500"/>
                        <a:t> src, href.</a:t>
                      </a:r>
                      <a:endParaRPr sz="1500"/>
                    </a:p>
                    <a:p>
                      <a:pPr indent="0" lvl="0" marL="0" rtl="0" algn="l">
                        <a:spcBef>
                          <a:spcPts val="0"/>
                        </a:spcBef>
                        <a:spcAft>
                          <a:spcPts val="0"/>
                        </a:spcAft>
                        <a:buNone/>
                      </a:pPr>
                      <a:r>
                        <a:rPr lang="en" sz="1500"/>
                        <a:t>Example: </a:t>
                      </a:r>
                      <a:endParaRPr sz="1500"/>
                    </a:p>
                    <a:p>
                      <a:pPr indent="0" lvl="0" marL="0" rtl="0" algn="l">
                        <a:spcBef>
                          <a:spcPts val="0"/>
                        </a:spcBef>
                        <a:spcAft>
                          <a:spcPts val="0"/>
                        </a:spcAft>
                        <a:buNone/>
                      </a:pPr>
                      <a:r>
                        <a:rPr lang="en" sz="1500"/>
                        <a:t>&lt;a href="https://example.com"&gt;Visit our site&lt;/a&gt;</a:t>
                      </a:r>
                      <a:endParaRPr sz="1500"/>
                    </a:p>
                    <a:p>
                      <a:pPr indent="0" lvl="0" marL="0" rtl="0" algn="l">
                        <a:spcBef>
                          <a:spcPts val="0"/>
                        </a:spcBef>
                        <a:spcAft>
                          <a:spcPts val="0"/>
                        </a:spcAft>
                        <a:buNone/>
                      </a:pPr>
                      <a:r>
                        <a:rPr lang="en" sz="1500"/>
                        <a:t>&lt;img src="image.jpg" alt="Example Image"&gt;</a:t>
                      </a:r>
                      <a:endParaRPr sz="1500"/>
                    </a:p>
                    <a:p>
                      <a:pPr indent="0" lvl="0" marL="0" rtl="0" algn="l">
                        <a:spcBef>
                          <a:spcPts val="0"/>
                        </a:spcBef>
                        <a:spcAft>
                          <a:spcPts val="0"/>
                        </a:spcAft>
                        <a:buNone/>
                      </a:pPr>
                      <a:r>
                        <a:rPr lang="en" sz="1500">
                          <a:solidFill>
                            <a:schemeClr val="accent5"/>
                          </a:solidFill>
                        </a:rPr>
                        <a:t>Allow list</a:t>
                      </a:r>
                      <a:r>
                        <a:rPr lang="en" sz="1500"/>
                        <a:t>: Filters URLs to include only those ending in .css and .js.</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03550">
                <a:tc>
                  <a:txBody>
                    <a:bodyPr/>
                    <a:lstStyle/>
                    <a:p>
                      <a:pPr indent="0" lvl="0" marL="0" rtl="0" algn="l">
                        <a:spcBef>
                          <a:spcPts val="0"/>
                        </a:spcBef>
                        <a:spcAft>
                          <a:spcPts val="0"/>
                        </a:spcAft>
                        <a:buNone/>
                      </a:pPr>
                      <a:r>
                        <a:rPr b="1" lang="en" sz="1500"/>
                        <a:t>IMG Spider</a:t>
                      </a:r>
                      <a:endParaRPr b="1"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5"/>
                          </a:solidFill>
                        </a:rPr>
                        <a:t>Purpose</a:t>
                      </a:r>
                      <a:r>
                        <a:rPr lang="en" sz="1500"/>
                        <a:t>: Downloads images from web pages.</a:t>
                      </a:r>
                      <a:endParaRPr sz="1500"/>
                    </a:p>
                    <a:p>
                      <a:pPr indent="0" lvl="0" marL="0" rtl="0" algn="l">
                        <a:spcBef>
                          <a:spcPts val="0"/>
                        </a:spcBef>
                        <a:spcAft>
                          <a:spcPts val="0"/>
                        </a:spcAft>
                        <a:buNone/>
                      </a:pPr>
                      <a:r>
                        <a:rPr lang="en" sz="1500">
                          <a:solidFill>
                            <a:schemeClr val="accent5"/>
                          </a:solidFill>
                        </a:rPr>
                        <a:t>Tags</a:t>
                      </a:r>
                      <a:r>
                        <a:rPr lang="en" sz="1500"/>
                        <a:t>: </a:t>
                      </a:r>
                      <a:r>
                        <a:rPr lang="en" sz="1500"/>
                        <a:t>targets HTML tags</a:t>
                      </a:r>
                      <a:r>
                        <a:rPr lang="en" sz="1500"/>
                        <a:t> &lt;img&gt;, &lt;link&gt;, &lt;style&gt;, &lt;picture&gt;, &lt;source&gt;, &lt;svg&gt;, &lt;a&gt;) and their </a:t>
                      </a:r>
                      <a:r>
                        <a:rPr lang="en" sz="1500">
                          <a:solidFill>
                            <a:schemeClr val="accent5"/>
                          </a:solidFill>
                        </a:rPr>
                        <a:t>attributes</a:t>
                      </a:r>
                      <a:r>
                        <a:rPr lang="en" sz="1500"/>
                        <a:t> src, href, srcset.</a:t>
                      </a:r>
                      <a:endParaRPr sz="1500"/>
                    </a:p>
                    <a:p>
                      <a:pPr indent="0" lvl="0" marL="0" rtl="0" algn="l">
                        <a:spcBef>
                          <a:spcPts val="0"/>
                        </a:spcBef>
                        <a:spcAft>
                          <a:spcPts val="0"/>
                        </a:spcAft>
                        <a:buNone/>
                      </a:pPr>
                      <a:r>
                        <a:rPr lang="en" sz="1500">
                          <a:solidFill>
                            <a:schemeClr val="accent5"/>
                          </a:solidFill>
                        </a:rPr>
                        <a:t>Allow list</a:t>
                      </a:r>
                      <a:r>
                        <a:rPr lang="en" sz="1500"/>
                        <a:t>: Filter images ending in .png, .jpg, .jpeg, .tif, .tiff, .gif, .jif, .jfif, .svg, .webp.</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69525">
                <a:tc>
                  <a:txBody>
                    <a:bodyPr/>
                    <a:lstStyle/>
                    <a:p>
                      <a:pPr indent="0" lvl="0" marL="0" rtl="0" algn="l">
                        <a:spcBef>
                          <a:spcPts val="0"/>
                        </a:spcBef>
                        <a:spcAft>
                          <a:spcPts val="0"/>
                        </a:spcAft>
                        <a:buNone/>
                      </a:pPr>
                      <a:r>
                        <a:rPr b="1" lang="en" sz="1500"/>
                        <a:t>HTML Spider</a:t>
                      </a:r>
                      <a:endParaRPr b="1"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accent5"/>
                          </a:solidFill>
                        </a:rPr>
                        <a:t>Purpose</a:t>
                      </a:r>
                      <a:r>
                        <a:rPr lang="en" sz="1500"/>
                        <a:t>: Scrapes HTML content from web pages.</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