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8" r:id="rId5"/>
    <p:sldId id="264" r:id="rId6"/>
    <p:sldId id="265" r:id="rId7"/>
    <p:sldId id="266" r:id="rId8"/>
    <p:sldId id="260" r:id="rId9"/>
    <p:sldId id="262" r:id="rId10"/>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54" d="100"/>
          <a:sy n="54" d="100"/>
        </p:scale>
        <p:origin x="2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B25B-75AE-6E86-DA72-736741A147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D0FB6BFF-7F33-0D32-A094-4D6FDE59C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B21747DD-FA75-0A66-BAEF-980DD206DDEB}"/>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5" name="Footer Placeholder 4">
            <a:extLst>
              <a:ext uri="{FF2B5EF4-FFF2-40B4-BE49-F238E27FC236}">
                <a16:creationId xmlns:a16="http://schemas.microsoft.com/office/drawing/2014/main" id="{93ECC981-FC20-CBE4-B2A1-BDB6393F40EB}"/>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6FB71CF0-F479-3D88-38E1-F85C457D4458}"/>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150299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C893-CEA4-B710-149C-CF85F875970A}"/>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372A849B-BF77-3518-B0CA-5F4A95C94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37A10791-B1B2-DB22-6897-9941C838E904}"/>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5" name="Footer Placeholder 4">
            <a:extLst>
              <a:ext uri="{FF2B5EF4-FFF2-40B4-BE49-F238E27FC236}">
                <a16:creationId xmlns:a16="http://schemas.microsoft.com/office/drawing/2014/main" id="{19791445-CDBF-799A-6C36-17EDDDB5BA5B}"/>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EFB6DDF8-C7D1-8AE2-722C-0680EF036610}"/>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105551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58CA8-EB5F-2E07-09A7-25E4084DA1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5DC2FF49-D6DF-6381-E9E1-9CE7DF6A2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EFC52AB7-E99C-6E26-4C84-0332234481A7}"/>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5" name="Footer Placeholder 4">
            <a:extLst>
              <a:ext uri="{FF2B5EF4-FFF2-40B4-BE49-F238E27FC236}">
                <a16:creationId xmlns:a16="http://schemas.microsoft.com/office/drawing/2014/main" id="{9DF964A0-92F3-F9B8-87AC-AB2E9CEF06EA}"/>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CDAA75E3-4CC2-8FDF-2037-6A9A4D2BD4E1}"/>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65259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0005-EC93-7F66-9BD1-C45A6451A431}"/>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4941666C-051F-4313-1AEF-8C590B5C4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4B807CC1-CD41-D726-0908-E0D5EEE51283}"/>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5" name="Footer Placeholder 4">
            <a:extLst>
              <a:ext uri="{FF2B5EF4-FFF2-40B4-BE49-F238E27FC236}">
                <a16:creationId xmlns:a16="http://schemas.microsoft.com/office/drawing/2014/main" id="{D9C6617C-F49D-FF46-D262-891D32C11F01}"/>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E267BF08-D9CE-8C64-5BAF-94EC2D0C64E5}"/>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20344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FBAB-E947-18AA-23A2-EF791F6164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60C61A65-C6E9-FA81-4CFF-989CC5D736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8B4F71-92C6-B189-3679-4E18A609660F}"/>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5" name="Footer Placeholder 4">
            <a:extLst>
              <a:ext uri="{FF2B5EF4-FFF2-40B4-BE49-F238E27FC236}">
                <a16:creationId xmlns:a16="http://schemas.microsoft.com/office/drawing/2014/main" id="{61ACAB00-D356-35A5-A909-078DFD0A4C0B}"/>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1A3E46E-2075-F68E-3A13-6ABE8A6F646F}"/>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398222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7C52-391F-3BC2-88DE-98CF88401137}"/>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32C0D32F-127A-DA85-9DE9-A3EAF7D65C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FBD52B71-368E-B29F-AAB6-B746652FF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E665AD38-6999-AA1F-B43F-7467CEEC6AF1}"/>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6" name="Footer Placeholder 5">
            <a:extLst>
              <a:ext uri="{FF2B5EF4-FFF2-40B4-BE49-F238E27FC236}">
                <a16:creationId xmlns:a16="http://schemas.microsoft.com/office/drawing/2014/main" id="{73C309AB-5CF4-DAF5-7FC7-83BFE7F2C141}"/>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3B96C099-C8E4-CC90-70CB-86D39285C763}"/>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58278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5A7A-BEC4-0216-9E86-4AB745AAAC6E}"/>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8D4333A5-0265-7D1C-1F68-42C722D2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07E81-07F5-098C-33E9-2288187B6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0EF249EC-8B65-42D0-67E5-E383D0424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455CC-6498-E762-0F15-BD19AF59DC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F3FA2AF2-FEE0-EA0E-11FC-ABE9AB67A36B}"/>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8" name="Footer Placeholder 7">
            <a:extLst>
              <a:ext uri="{FF2B5EF4-FFF2-40B4-BE49-F238E27FC236}">
                <a16:creationId xmlns:a16="http://schemas.microsoft.com/office/drawing/2014/main" id="{094B43F5-00B6-B33C-D7FB-3676EFA5577C}"/>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356DA909-7D44-9A55-462F-E0A97DED0D14}"/>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254475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D94A-C1B8-DD85-0005-886C623DFD93}"/>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3619B315-462D-9419-034F-CE25126E3FB9}"/>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4" name="Footer Placeholder 3">
            <a:extLst>
              <a:ext uri="{FF2B5EF4-FFF2-40B4-BE49-F238E27FC236}">
                <a16:creationId xmlns:a16="http://schemas.microsoft.com/office/drawing/2014/main" id="{5A10ADEE-B554-1107-A079-B18EA798DC31}"/>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7909CCF8-09B7-4703-F9C6-28DB8B807303}"/>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147238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25FE4-4FF8-9605-5B14-4F52E22635B5}"/>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3" name="Footer Placeholder 2">
            <a:extLst>
              <a:ext uri="{FF2B5EF4-FFF2-40B4-BE49-F238E27FC236}">
                <a16:creationId xmlns:a16="http://schemas.microsoft.com/office/drawing/2014/main" id="{9EE45308-994B-A2A9-F784-BA7C757E43B2}"/>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A539C4AD-DC31-DB8E-FC6D-0C705A35E1E9}"/>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124989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9D02-9C97-8334-5989-259AAF055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28356EB5-6940-6B00-82FA-1962A050D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A7A2DA96-5F31-FF05-E622-A084C592B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DB661-B723-DCDF-2DFC-F2B2B203D364}"/>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6" name="Footer Placeholder 5">
            <a:extLst>
              <a:ext uri="{FF2B5EF4-FFF2-40B4-BE49-F238E27FC236}">
                <a16:creationId xmlns:a16="http://schemas.microsoft.com/office/drawing/2014/main" id="{BEEC1136-4CCD-4C57-C03D-1BAC61815863}"/>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4BD8ACBF-3E08-1C7D-652E-F8E8DC77D4D2}"/>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351525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3B73-FF3A-C6A2-2F0E-4D718C6FA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2A3B042B-9861-1F32-21F3-9F2B54E1D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A9287594-E6BA-763B-E202-3B7F0035B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A78CE-D527-E49D-7E47-E855FE9AA4BC}"/>
              </a:ext>
            </a:extLst>
          </p:cNvPr>
          <p:cNvSpPr>
            <a:spLocks noGrp="1"/>
          </p:cNvSpPr>
          <p:nvPr>
            <p:ph type="dt" sz="half" idx="10"/>
          </p:nvPr>
        </p:nvSpPr>
        <p:spPr/>
        <p:txBody>
          <a:bodyPr/>
          <a:lstStyle/>
          <a:p>
            <a:fld id="{3114B342-5BBC-4E74-A3C4-817C760E4B51}" type="datetimeFigureOut">
              <a:rPr lang="en-FI" smtClean="0"/>
              <a:t>12/01/2024</a:t>
            </a:fld>
            <a:endParaRPr lang="en-FI"/>
          </a:p>
        </p:txBody>
      </p:sp>
      <p:sp>
        <p:nvSpPr>
          <p:cNvPr id="6" name="Footer Placeholder 5">
            <a:extLst>
              <a:ext uri="{FF2B5EF4-FFF2-40B4-BE49-F238E27FC236}">
                <a16:creationId xmlns:a16="http://schemas.microsoft.com/office/drawing/2014/main" id="{DFABA3BC-3E4E-4747-EB5F-77BAFBF4575D}"/>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88636B92-B4A5-8643-BE5D-8E2954B9FD0C}"/>
              </a:ext>
            </a:extLst>
          </p:cNvPr>
          <p:cNvSpPr>
            <a:spLocks noGrp="1"/>
          </p:cNvSpPr>
          <p:nvPr>
            <p:ph type="sldNum" sz="quarter" idx="12"/>
          </p:nvPr>
        </p:nvSpPr>
        <p:spPr/>
        <p:txBody>
          <a:bodyPr/>
          <a:lstStyle/>
          <a:p>
            <a:fld id="{0FA39727-F8EE-4C5F-967D-6B7FED33ECF6}" type="slidenum">
              <a:rPr lang="en-FI" smtClean="0"/>
              <a:t>‹#›</a:t>
            </a:fld>
            <a:endParaRPr lang="en-FI"/>
          </a:p>
        </p:txBody>
      </p:sp>
    </p:spTree>
    <p:extLst>
      <p:ext uri="{BB962C8B-B14F-4D97-AF65-F5344CB8AC3E}">
        <p14:creationId xmlns:p14="http://schemas.microsoft.com/office/powerpoint/2010/main" val="374018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8D43A-2920-7D45-313C-33882B5598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A45BF533-0555-D5BF-EC2C-B9FE59A33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07599DF1-176F-E7FD-4FE6-AA4B07313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14B342-5BBC-4E74-A3C4-817C760E4B51}" type="datetimeFigureOut">
              <a:rPr lang="en-FI" smtClean="0"/>
              <a:t>12/01/2024</a:t>
            </a:fld>
            <a:endParaRPr lang="en-FI"/>
          </a:p>
        </p:txBody>
      </p:sp>
      <p:sp>
        <p:nvSpPr>
          <p:cNvPr id="5" name="Footer Placeholder 4">
            <a:extLst>
              <a:ext uri="{FF2B5EF4-FFF2-40B4-BE49-F238E27FC236}">
                <a16:creationId xmlns:a16="http://schemas.microsoft.com/office/drawing/2014/main" id="{19A4E318-A5E0-C36A-E207-C2A315727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FI"/>
          </a:p>
        </p:txBody>
      </p:sp>
      <p:sp>
        <p:nvSpPr>
          <p:cNvPr id="6" name="Slide Number Placeholder 5">
            <a:extLst>
              <a:ext uri="{FF2B5EF4-FFF2-40B4-BE49-F238E27FC236}">
                <a16:creationId xmlns:a16="http://schemas.microsoft.com/office/drawing/2014/main" id="{88F04B21-0A6B-0FAC-695B-24CE881AD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9727-F8EE-4C5F-967D-6B7FED33ECF6}" type="slidenum">
              <a:rPr lang="en-FI" smtClean="0"/>
              <a:t>‹#›</a:t>
            </a:fld>
            <a:endParaRPr lang="en-FI"/>
          </a:p>
        </p:txBody>
      </p:sp>
    </p:spTree>
    <p:extLst>
      <p:ext uri="{BB962C8B-B14F-4D97-AF65-F5344CB8AC3E}">
        <p14:creationId xmlns:p14="http://schemas.microsoft.com/office/powerpoint/2010/main" val="3978410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5D60-D164-6CDE-CCA4-73BF757BD5EC}"/>
              </a:ext>
            </a:extLst>
          </p:cNvPr>
          <p:cNvSpPr>
            <a:spLocks noGrp="1"/>
          </p:cNvSpPr>
          <p:nvPr>
            <p:ph type="ctrTitle"/>
          </p:nvPr>
        </p:nvSpPr>
        <p:spPr/>
        <p:txBody>
          <a:bodyPr>
            <a:normAutofit/>
          </a:bodyPr>
          <a:lstStyle/>
          <a:p>
            <a:r>
              <a:rPr lang="fi-FI" sz="4000" dirty="0" err="1">
                <a:effectLst/>
                <a:latin typeface="Aptos" panose="020B0004020202020204" pitchFamily="34" charset="0"/>
                <a:ea typeface="Aptos" panose="020B0004020202020204" pitchFamily="34" charset="0"/>
                <a:cs typeface="Times New Roman" panose="02020603050405020304" pitchFamily="18" charset="0"/>
              </a:rPr>
              <a:t>Fake</a:t>
            </a:r>
            <a:r>
              <a:rPr lang="fi-FI" sz="4000" dirty="0">
                <a:effectLst/>
                <a:latin typeface="Aptos" panose="020B0004020202020204" pitchFamily="34" charset="0"/>
                <a:ea typeface="Aptos" panose="020B0004020202020204" pitchFamily="34" charset="0"/>
                <a:cs typeface="Times New Roman" panose="02020603050405020304" pitchFamily="18" charset="0"/>
              </a:rPr>
              <a:t> shop </a:t>
            </a:r>
            <a:r>
              <a:rPr lang="fi-FI" sz="4000" dirty="0" err="1">
                <a:effectLst/>
                <a:latin typeface="Aptos" panose="020B0004020202020204" pitchFamily="34" charset="0"/>
                <a:ea typeface="Aptos" panose="020B0004020202020204" pitchFamily="34" charset="0"/>
                <a:cs typeface="Times New Roman" panose="02020603050405020304" pitchFamily="18" charset="0"/>
              </a:rPr>
              <a:t>detection</a:t>
            </a:r>
            <a:r>
              <a:rPr lang="fi-FI" sz="4000" dirty="0">
                <a:effectLst/>
                <a:latin typeface="Aptos" panose="020B0004020202020204" pitchFamily="34" charset="0"/>
                <a:ea typeface="Aptos" panose="020B0004020202020204" pitchFamily="34" charset="0"/>
                <a:cs typeface="Times New Roman" panose="02020603050405020304" pitchFamily="18" charset="0"/>
              </a:rPr>
              <a:t> </a:t>
            </a:r>
            <a:r>
              <a:rPr lang="fi-FI" sz="4000" dirty="0" err="1">
                <a:effectLst/>
                <a:latin typeface="Aptos" panose="020B0004020202020204" pitchFamily="34" charset="0"/>
                <a:ea typeface="Aptos" panose="020B0004020202020204" pitchFamily="34" charset="0"/>
                <a:cs typeface="Times New Roman" panose="02020603050405020304" pitchFamily="18" charset="0"/>
              </a:rPr>
              <a:t>using</a:t>
            </a:r>
            <a:r>
              <a:rPr lang="fi-FI" sz="4000" dirty="0">
                <a:effectLst/>
                <a:latin typeface="Aptos" panose="020B0004020202020204" pitchFamily="34" charset="0"/>
                <a:ea typeface="Aptos" panose="020B0004020202020204" pitchFamily="34" charset="0"/>
                <a:cs typeface="Times New Roman" panose="02020603050405020304" pitchFamily="18" charset="0"/>
              </a:rPr>
              <a:t> </a:t>
            </a:r>
            <a:r>
              <a:rPr lang="fi-FI" sz="4000" dirty="0" err="1">
                <a:effectLst/>
                <a:latin typeface="Aptos" panose="020B0004020202020204" pitchFamily="34" charset="0"/>
                <a:ea typeface="Aptos" panose="020B0004020202020204" pitchFamily="34" charset="0"/>
                <a:cs typeface="Times New Roman" panose="02020603050405020304" pitchFamily="18" charset="0"/>
              </a:rPr>
              <a:t>machine</a:t>
            </a:r>
            <a:r>
              <a:rPr lang="fi-FI" sz="4000" dirty="0">
                <a:effectLst/>
                <a:latin typeface="Aptos" panose="020B0004020202020204" pitchFamily="34" charset="0"/>
                <a:ea typeface="Aptos" panose="020B0004020202020204" pitchFamily="34" charset="0"/>
                <a:cs typeface="Times New Roman" panose="02020603050405020304" pitchFamily="18" charset="0"/>
              </a:rPr>
              <a:t> </a:t>
            </a:r>
            <a:r>
              <a:rPr lang="fi-FI" sz="4000" dirty="0" err="1">
                <a:effectLst/>
                <a:latin typeface="Aptos" panose="020B0004020202020204" pitchFamily="34" charset="0"/>
                <a:ea typeface="Aptos" panose="020B0004020202020204" pitchFamily="34" charset="0"/>
                <a:cs typeface="Times New Roman" panose="02020603050405020304" pitchFamily="18" charset="0"/>
              </a:rPr>
              <a:t>learning</a:t>
            </a:r>
            <a:r>
              <a:rPr lang="fi-FI" sz="4000" dirty="0">
                <a:effectLst/>
                <a:latin typeface="Aptos" panose="020B0004020202020204" pitchFamily="34" charset="0"/>
                <a:ea typeface="Aptos" panose="020B0004020202020204" pitchFamily="34" charset="0"/>
                <a:cs typeface="Times New Roman" panose="02020603050405020304" pitchFamily="18" charset="0"/>
              </a:rPr>
              <a:t> </a:t>
            </a:r>
            <a:r>
              <a:rPr lang="fi-FI" sz="4000" dirty="0" err="1">
                <a:effectLst/>
                <a:latin typeface="Aptos" panose="020B0004020202020204" pitchFamily="34" charset="0"/>
                <a:ea typeface="Aptos" panose="020B0004020202020204" pitchFamily="34" charset="0"/>
                <a:cs typeface="Times New Roman" panose="02020603050405020304" pitchFamily="18" charset="0"/>
              </a:rPr>
              <a:t>methods</a:t>
            </a:r>
            <a:endParaRPr lang="en-FI" sz="11500" dirty="0"/>
          </a:p>
        </p:txBody>
      </p:sp>
      <p:sp>
        <p:nvSpPr>
          <p:cNvPr id="3" name="Subtitle 2">
            <a:extLst>
              <a:ext uri="{FF2B5EF4-FFF2-40B4-BE49-F238E27FC236}">
                <a16:creationId xmlns:a16="http://schemas.microsoft.com/office/drawing/2014/main" id="{8D4857F7-1463-36C3-F91F-1906948E391F}"/>
              </a:ext>
            </a:extLst>
          </p:cNvPr>
          <p:cNvSpPr>
            <a:spLocks noGrp="1"/>
          </p:cNvSpPr>
          <p:nvPr>
            <p:ph type="subTitle" idx="1"/>
          </p:nvPr>
        </p:nvSpPr>
        <p:spPr/>
        <p:txBody>
          <a:bodyPr/>
          <a:lstStyle/>
          <a:p>
            <a:endParaRPr lang="en-FI"/>
          </a:p>
        </p:txBody>
      </p:sp>
    </p:spTree>
    <p:extLst>
      <p:ext uri="{BB962C8B-B14F-4D97-AF65-F5344CB8AC3E}">
        <p14:creationId xmlns:p14="http://schemas.microsoft.com/office/powerpoint/2010/main" val="266159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1414-299D-D928-432F-138D45893DF4}"/>
              </a:ext>
            </a:extLst>
          </p:cNvPr>
          <p:cNvSpPr>
            <a:spLocks noGrp="1"/>
          </p:cNvSpPr>
          <p:nvPr>
            <p:ph type="title"/>
          </p:nvPr>
        </p:nvSpPr>
        <p:spPr/>
        <p:txBody>
          <a:bodyPr/>
          <a:lstStyle/>
          <a:p>
            <a:r>
              <a:rPr lang="en-FI" kern="100" dirty="0">
                <a:effectLst/>
                <a:latin typeface="Aptos" panose="020B0004020202020204" pitchFamily="34" charset="0"/>
                <a:ea typeface="Aptos" panose="020B0004020202020204" pitchFamily="34" charset="0"/>
                <a:cs typeface="Times New Roman" panose="02020603050405020304" pitchFamily="18" charset="0"/>
              </a:rPr>
              <a:t>The requirements of the Fake-Shop Detection Browser</a:t>
            </a:r>
            <a:r>
              <a:rPr lang="fi-FI" kern="100" dirty="0">
                <a:effectLst/>
                <a:latin typeface="Aptos" panose="020B0004020202020204" pitchFamily="34" charset="0"/>
                <a:ea typeface="Aptos" panose="020B0004020202020204" pitchFamily="34" charset="0"/>
                <a:cs typeface="Times New Roman" panose="02020603050405020304" pitchFamily="18" charset="0"/>
              </a:rPr>
              <a:t> </a:t>
            </a:r>
            <a:r>
              <a:rPr lang="en-FI" kern="100" dirty="0">
                <a:effectLst/>
                <a:latin typeface="Aptos" panose="020B0004020202020204" pitchFamily="34" charset="0"/>
                <a:ea typeface="Aptos" panose="020B0004020202020204" pitchFamily="34" charset="0"/>
                <a:cs typeface="Times New Roman" panose="02020603050405020304" pitchFamily="18" charset="0"/>
              </a:rPr>
              <a:t>Plugin and Middleware</a:t>
            </a:r>
            <a:endParaRPr lang="en-FI" dirty="0"/>
          </a:p>
        </p:txBody>
      </p:sp>
      <p:sp>
        <p:nvSpPr>
          <p:cNvPr id="3" name="Content Placeholder 2">
            <a:extLst>
              <a:ext uri="{FF2B5EF4-FFF2-40B4-BE49-F238E27FC236}">
                <a16:creationId xmlns:a16="http://schemas.microsoft.com/office/drawing/2014/main" id="{7A7811BE-36F7-B452-93EA-242C89E6D597}"/>
              </a:ext>
            </a:extLst>
          </p:cNvPr>
          <p:cNvSpPr>
            <a:spLocks noGrp="1"/>
          </p:cNvSpPr>
          <p:nvPr>
            <p:ph idx="1"/>
          </p:nvPr>
        </p:nvSpPr>
        <p:spPr/>
        <p:txBody>
          <a:bodyPr>
            <a:normAutofit fontScale="92500" lnSpcReduction="20000"/>
          </a:bodyPr>
          <a:lstStyle/>
          <a:p>
            <a:r>
              <a:rPr lang="en-FI" dirty="0">
                <a:effectLst/>
                <a:latin typeface="Aptos" panose="020B0004020202020204" pitchFamily="34" charset="0"/>
                <a:ea typeface="Aptos" panose="020B0004020202020204" pitchFamily="34" charset="0"/>
                <a:cs typeface="Times New Roman" panose="02020603050405020304" pitchFamily="18" charset="0"/>
              </a:rPr>
              <a:t>correctly identify fake</a:t>
            </a:r>
            <a:r>
              <a:rPr lang="fi-FI" dirty="0">
                <a:effectLst/>
                <a:latin typeface="Aptos" panose="020B0004020202020204" pitchFamily="34" charset="0"/>
                <a:ea typeface="Aptos" panose="020B0004020202020204" pitchFamily="34" charset="0"/>
                <a:cs typeface="Times New Roman" panose="02020603050405020304" pitchFamily="18" charset="0"/>
              </a:rPr>
              <a:t> </a:t>
            </a:r>
            <a:r>
              <a:rPr lang="en-FI" dirty="0">
                <a:effectLst/>
                <a:latin typeface="Aptos" panose="020B0004020202020204" pitchFamily="34" charset="0"/>
                <a:ea typeface="Aptos" panose="020B0004020202020204" pitchFamily="34" charset="0"/>
                <a:cs typeface="Times New Roman" panose="02020603050405020304" pitchFamily="18" charset="0"/>
              </a:rPr>
              <a:t>shops </a:t>
            </a:r>
            <a:endParaRPr lang="fi-FI" dirty="0">
              <a:effectLst/>
              <a:latin typeface="Aptos" panose="020B0004020202020204" pitchFamily="34" charset="0"/>
              <a:ea typeface="Aptos" panose="020B0004020202020204" pitchFamily="34" charset="0"/>
              <a:cs typeface="Times New Roman" panose="02020603050405020304" pitchFamily="18" charset="0"/>
            </a:endParaRPr>
          </a:p>
          <a:p>
            <a:r>
              <a:rPr lang="en-FI" dirty="0">
                <a:effectLst/>
                <a:latin typeface="Aptos" panose="020B0004020202020204" pitchFamily="34" charset="0"/>
                <a:ea typeface="Aptos" panose="020B0004020202020204" pitchFamily="34" charset="0"/>
                <a:cs typeface="Times New Roman" panose="02020603050405020304" pitchFamily="18" charset="0"/>
              </a:rPr>
              <a:t>a very </a:t>
            </a:r>
            <a:r>
              <a:rPr lang="en-FI" b="1" dirty="0">
                <a:effectLst/>
                <a:latin typeface="Aptos" panose="020B0004020202020204" pitchFamily="34" charset="0"/>
                <a:ea typeface="Aptos" panose="020B0004020202020204" pitchFamily="34" charset="0"/>
                <a:cs typeface="Times New Roman" panose="02020603050405020304" pitchFamily="18" charset="0"/>
              </a:rPr>
              <a:t>low</a:t>
            </a:r>
            <a:r>
              <a:rPr lang="en-FI" dirty="0">
                <a:effectLst/>
                <a:latin typeface="Aptos" panose="020B0004020202020204" pitchFamily="34" charset="0"/>
                <a:ea typeface="Aptos" panose="020B0004020202020204" pitchFamily="34" charset="0"/>
                <a:cs typeface="Times New Roman" panose="02020603050405020304" pitchFamily="18" charset="0"/>
              </a:rPr>
              <a:t> </a:t>
            </a:r>
            <a:r>
              <a:rPr lang="en-FI" b="1" dirty="0">
                <a:effectLst/>
                <a:latin typeface="Aptos" panose="020B0004020202020204" pitchFamily="34" charset="0"/>
                <a:ea typeface="Aptos" panose="020B0004020202020204" pitchFamily="34" charset="0"/>
                <a:cs typeface="Times New Roman" panose="02020603050405020304" pitchFamily="18" charset="0"/>
              </a:rPr>
              <a:t>false positive </a:t>
            </a:r>
            <a:r>
              <a:rPr lang="en-FI" dirty="0">
                <a:effectLst/>
                <a:latin typeface="Aptos" panose="020B0004020202020204" pitchFamily="34" charset="0"/>
                <a:ea typeface="Aptos" panose="020B0004020202020204" pitchFamily="34" charset="0"/>
                <a:cs typeface="Times New Roman" panose="02020603050405020304" pitchFamily="18" charset="0"/>
              </a:rPr>
              <a:t>rate</a:t>
            </a:r>
            <a:endParaRPr lang="fi-FI" dirty="0">
              <a:effectLst/>
              <a:latin typeface="Aptos" panose="020B0004020202020204" pitchFamily="34" charset="0"/>
              <a:ea typeface="Aptos" panose="020B0004020202020204" pitchFamily="34" charset="0"/>
              <a:cs typeface="Times New Roman" panose="02020603050405020304" pitchFamily="18" charset="0"/>
            </a:endParaRPr>
          </a:p>
          <a:p>
            <a:r>
              <a:rPr lang="en-FI" dirty="0">
                <a:effectLst/>
                <a:latin typeface="Aptos" panose="020B0004020202020204" pitchFamily="34" charset="0"/>
                <a:ea typeface="Aptos" panose="020B0004020202020204" pitchFamily="34" charset="0"/>
                <a:cs typeface="Times New Roman" panose="02020603050405020304" pitchFamily="18" charset="0"/>
              </a:rPr>
              <a:t>high prediction confidence</a:t>
            </a:r>
            <a:endParaRPr lang="fi-FI" dirty="0">
              <a:effectLst/>
              <a:latin typeface="Aptos" panose="020B0004020202020204" pitchFamily="34" charset="0"/>
              <a:ea typeface="Aptos" panose="020B0004020202020204" pitchFamily="34" charset="0"/>
              <a:cs typeface="Times New Roman" panose="02020603050405020304" pitchFamily="18" charset="0"/>
            </a:endParaRPr>
          </a:p>
          <a:p>
            <a:r>
              <a:rPr lang="en-FI" kern="100" dirty="0">
                <a:effectLst/>
                <a:latin typeface="Aptos" panose="020B0004020202020204" pitchFamily="34" charset="0"/>
                <a:ea typeface="Aptos" panose="020B0004020202020204" pitchFamily="34" charset="0"/>
                <a:cs typeface="Times New Roman" panose="02020603050405020304" pitchFamily="18" charset="0"/>
              </a:rPr>
              <a:t>clearly </a:t>
            </a:r>
            <a:r>
              <a:rPr lang="en-FI" b="1" kern="100" dirty="0">
                <a:effectLst/>
                <a:latin typeface="Aptos" panose="020B0004020202020204" pitchFamily="34" charset="0"/>
                <a:ea typeface="Aptos" panose="020B0004020202020204" pitchFamily="34" charset="0"/>
                <a:cs typeface="Times New Roman" panose="02020603050405020304" pitchFamily="18" charset="0"/>
              </a:rPr>
              <a:t>indicate</a:t>
            </a:r>
            <a:r>
              <a:rPr lang="en-FI" kern="100" dirty="0">
                <a:effectLst/>
                <a:latin typeface="Aptos" panose="020B0004020202020204" pitchFamily="34" charset="0"/>
                <a:ea typeface="Aptos" panose="020B0004020202020204" pitchFamily="34" charset="0"/>
                <a:cs typeface="Times New Roman" panose="02020603050405020304" pitchFamily="18" charset="0"/>
              </a:rPr>
              <a:t> </a:t>
            </a:r>
            <a:r>
              <a:rPr lang="en-FI" b="1" kern="100" dirty="0">
                <a:effectLst/>
                <a:latin typeface="Aptos" panose="020B0004020202020204" pitchFamily="34" charset="0"/>
                <a:ea typeface="Aptos" panose="020B0004020202020204" pitchFamily="34" charset="0"/>
                <a:cs typeface="Times New Roman" panose="02020603050405020304" pitchFamily="18" charset="0"/>
              </a:rPr>
              <a:t>uncertainty</a:t>
            </a: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FI" kern="100" dirty="0">
                <a:effectLst/>
                <a:latin typeface="Aptos" panose="020B0004020202020204" pitchFamily="34" charset="0"/>
                <a:ea typeface="Aptos" panose="020B0004020202020204" pitchFamily="34" charset="0"/>
                <a:cs typeface="Times New Roman" panose="02020603050405020304" pitchFamily="18" charset="0"/>
              </a:rPr>
              <a:t>The key elements are</a:t>
            </a:r>
            <a:r>
              <a:rPr lang="fi-FI" kern="100" dirty="0">
                <a:effectLst/>
                <a:latin typeface="Aptos" panose="020B0004020202020204" pitchFamily="34" charset="0"/>
                <a:ea typeface="Aptos" panose="020B0004020202020204" pitchFamily="34" charset="0"/>
                <a:cs typeface="Times New Roman" panose="02020603050405020304" pitchFamily="18" charset="0"/>
              </a:rPr>
              <a:t>:</a:t>
            </a:r>
            <a:r>
              <a:rPr lang="en-FI" kern="100" dirty="0">
                <a:effectLst/>
                <a:latin typeface="Aptos" panose="020B0004020202020204" pitchFamily="34" charset="0"/>
                <a:ea typeface="Aptos" panose="020B0004020202020204" pitchFamily="34" charset="0"/>
                <a:cs typeface="Times New Roman" panose="02020603050405020304" pitchFamily="18" charset="0"/>
              </a:rPr>
              <a:t> </a:t>
            </a: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r>
              <a:rPr lang="en-FI" kern="100" dirty="0">
                <a:effectLst/>
                <a:latin typeface="Aptos" panose="020B0004020202020204" pitchFamily="34" charset="0"/>
                <a:ea typeface="Aptos" panose="020B0004020202020204" pitchFamily="34" charset="0"/>
                <a:cs typeface="Times New Roman" panose="02020603050405020304" pitchFamily="18" charset="0"/>
              </a:rPr>
              <a:t>analysis database, </a:t>
            </a: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r>
              <a:rPr lang="en-FI" kern="100" dirty="0">
                <a:effectLst/>
                <a:latin typeface="Aptos" panose="020B0004020202020204" pitchFamily="34" charset="0"/>
                <a:ea typeface="Aptos" panose="020B0004020202020204" pitchFamily="34" charset="0"/>
                <a:cs typeface="Times New Roman" panose="02020603050405020304" pitchFamily="18" charset="0"/>
              </a:rPr>
              <a:t>machine learning environment, </a:t>
            </a: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r>
              <a:rPr lang="en-FI" kern="100" dirty="0">
                <a:effectLst/>
                <a:latin typeface="Aptos" panose="020B0004020202020204" pitchFamily="34" charset="0"/>
                <a:ea typeface="Aptos" panose="020B0004020202020204" pitchFamily="34" charset="0"/>
                <a:cs typeface="Times New Roman" panose="02020603050405020304" pitchFamily="18" charset="0"/>
              </a:rPr>
              <a:t>detection API, </a:t>
            </a: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r>
              <a:rPr lang="en-FI" kern="100" dirty="0">
                <a:effectLst/>
                <a:latin typeface="Aptos" panose="020B0004020202020204" pitchFamily="34" charset="0"/>
                <a:ea typeface="Aptos" panose="020B0004020202020204" pitchFamily="34" charset="0"/>
                <a:cs typeface="Times New Roman" panose="02020603050405020304" pitchFamily="18" charset="0"/>
              </a:rPr>
              <a:t>browser plugin.</a:t>
            </a:r>
            <a:endParaRPr lang="fi-FI" sz="1800" dirty="0">
              <a:effectLst/>
              <a:latin typeface="Aptos" panose="020B0004020202020204" pitchFamily="34" charset="0"/>
              <a:ea typeface="Aptos" panose="020B0004020202020204" pitchFamily="34" charset="0"/>
              <a:cs typeface="Times New Roman" panose="02020603050405020304" pitchFamily="18" charset="0"/>
            </a:endParaRPr>
          </a:p>
          <a:p>
            <a:endParaRPr lang="en-FI" dirty="0"/>
          </a:p>
        </p:txBody>
      </p:sp>
    </p:spTree>
    <p:extLst>
      <p:ext uri="{BB962C8B-B14F-4D97-AF65-F5344CB8AC3E}">
        <p14:creationId xmlns:p14="http://schemas.microsoft.com/office/powerpoint/2010/main" val="154538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21C2-0396-5F77-2650-BFCFAAC9C8B4}"/>
              </a:ext>
            </a:extLst>
          </p:cNvPr>
          <p:cNvSpPr>
            <a:spLocks noGrp="1"/>
          </p:cNvSpPr>
          <p:nvPr>
            <p:ph type="title"/>
          </p:nvPr>
        </p:nvSpPr>
        <p:spPr/>
        <p:txBody>
          <a:bodyPr/>
          <a:lstStyle/>
          <a:p>
            <a:r>
              <a:rPr lang="fi-FI" kern="100" dirty="0">
                <a:latin typeface="Aptos" panose="020B0004020202020204" pitchFamily="34" charset="0"/>
                <a:ea typeface="Aptos" panose="020B0004020202020204" pitchFamily="34" charset="0"/>
                <a:cs typeface="Times New Roman" panose="02020603050405020304" pitchFamily="18" charset="0"/>
              </a:rPr>
              <a:t>E</a:t>
            </a:r>
            <a:r>
              <a:rPr lang="en-FI" sz="4400" kern="100" dirty="0" err="1">
                <a:effectLst/>
                <a:latin typeface="Aptos" panose="020B0004020202020204" pitchFamily="34" charset="0"/>
                <a:ea typeface="Aptos" panose="020B0004020202020204" pitchFamily="34" charset="0"/>
                <a:cs typeface="Times New Roman" panose="02020603050405020304" pitchFamily="18" charset="0"/>
              </a:rPr>
              <a:t>xtraction</a:t>
            </a:r>
            <a:r>
              <a:rPr lang="en-FI" sz="4400" kern="100" dirty="0">
                <a:effectLst/>
                <a:latin typeface="Aptos" panose="020B0004020202020204" pitchFamily="34" charset="0"/>
                <a:ea typeface="Aptos" panose="020B0004020202020204" pitchFamily="34" charset="0"/>
                <a:cs typeface="Times New Roman" panose="02020603050405020304" pitchFamily="18" charset="0"/>
              </a:rPr>
              <a:t> of</a:t>
            </a:r>
            <a:r>
              <a:rPr lang="fi-FI" sz="4400" kern="100" dirty="0">
                <a:effectLst/>
                <a:latin typeface="Aptos" panose="020B0004020202020204" pitchFamily="34" charset="0"/>
                <a:ea typeface="Aptos" panose="020B0004020202020204" pitchFamily="34" charset="0"/>
                <a:cs typeface="Times New Roman" panose="02020603050405020304" pitchFamily="18" charset="0"/>
              </a:rPr>
              <a:t> </a:t>
            </a:r>
            <a:r>
              <a:rPr lang="en-FI" sz="4400" kern="100" dirty="0">
                <a:effectLst/>
                <a:latin typeface="Aptos" panose="020B0004020202020204" pitchFamily="34" charset="0"/>
                <a:ea typeface="Aptos" panose="020B0004020202020204" pitchFamily="34" charset="0"/>
                <a:cs typeface="Times New Roman" panose="02020603050405020304" pitchFamily="18" charset="0"/>
              </a:rPr>
              <a:t>features</a:t>
            </a:r>
            <a:r>
              <a:rPr lang="fi-FI" sz="4400" kern="100" dirty="0">
                <a:effectLst/>
                <a:latin typeface="Aptos" panose="020B0004020202020204" pitchFamily="34" charset="0"/>
                <a:ea typeface="Aptos" panose="020B0004020202020204" pitchFamily="34" charset="0"/>
                <a:cs typeface="Times New Roman" panose="02020603050405020304" pitchFamily="18" charset="0"/>
              </a:rPr>
              <a:t> </a:t>
            </a:r>
            <a:r>
              <a:rPr lang="fi-FI" sz="4400" kern="100" dirty="0" err="1">
                <a:effectLst/>
                <a:latin typeface="Aptos" panose="020B0004020202020204" pitchFamily="34" charset="0"/>
                <a:ea typeface="Aptos" panose="020B0004020202020204" pitchFamily="34" charset="0"/>
                <a:cs typeface="Times New Roman" panose="02020603050405020304" pitchFamily="18" charset="0"/>
              </a:rPr>
              <a:t>from</a:t>
            </a:r>
            <a:r>
              <a:rPr lang="fi-FI" sz="4400" kern="100" dirty="0">
                <a:effectLst/>
                <a:latin typeface="Aptos" panose="020B0004020202020204" pitchFamily="34" charset="0"/>
                <a:ea typeface="Aptos" panose="020B0004020202020204" pitchFamily="34" charset="0"/>
                <a:cs typeface="Times New Roman" panose="02020603050405020304" pitchFamily="18" charset="0"/>
              </a:rPr>
              <a:t> </a:t>
            </a:r>
            <a:r>
              <a:rPr lang="en-FI" sz="4400" kern="100" dirty="0">
                <a:effectLst/>
                <a:latin typeface="Aptos" panose="020B0004020202020204" pitchFamily="34" charset="0"/>
                <a:ea typeface="Aptos" panose="020B0004020202020204" pitchFamily="34" charset="0"/>
                <a:cs typeface="Times New Roman" panose="02020603050405020304" pitchFamily="18" charset="0"/>
              </a:rPr>
              <a:t>main page</a:t>
            </a:r>
            <a:endParaRPr lang="en-FI" dirty="0"/>
          </a:p>
        </p:txBody>
      </p:sp>
      <p:sp>
        <p:nvSpPr>
          <p:cNvPr id="3" name="Content Placeholder 2">
            <a:extLst>
              <a:ext uri="{FF2B5EF4-FFF2-40B4-BE49-F238E27FC236}">
                <a16:creationId xmlns:a16="http://schemas.microsoft.com/office/drawing/2014/main" id="{2845432B-CD74-3F7C-DB53-40D066CE8B5B}"/>
              </a:ext>
            </a:extLst>
          </p:cNvPr>
          <p:cNvSpPr>
            <a:spLocks noGrp="1"/>
          </p:cNvSpPr>
          <p:nvPr>
            <p:ph idx="1"/>
          </p:nvPr>
        </p:nvSpPr>
        <p:spPr/>
        <p:txBody>
          <a:bodyPr>
            <a:normAutofit fontScale="70000" lnSpcReduction="20000"/>
          </a:bodyPr>
          <a:lstStyle/>
          <a:p>
            <a:r>
              <a:rPr lang="en-FI" sz="4400" kern="100" dirty="0">
                <a:effectLst/>
                <a:latin typeface="Aptos" panose="020B0004020202020204" pitchFamily="34" charset="0"/>
                <a:ea typeface="Aptos" panose="020B0004020202020204" pitchFamily="34" charset="0"/>
                <a:cs typeface="Times New Roman" panose="02020603050405020304" pitchFamily="18" charset="0"/>
              </a:rPr>
              <a:t>tokenized HTML, CSS and JavaScript text </a:t>
            </a:r>
            <a:endParaRPr lang="fi-FI" sz="4400" kern="100" dirty="0">
              <a:effectLst/>
              <a:latin typeface="Aptos" panose="020B0004020202020204" pitchFamily="34" charset="0"/>
              <a:ea typeface="Aptos" panose="020B0004020202020204" pitchFamily="34" charset="0"/>
              <a:cs typeface="Times New Roman" panose="02020603050405020304" pitchFamily="18" charset="0"/>
            </a:endParaRPr>
          </a:p>
          <a:p>
            <a:r>
              <a:rPr lang="en-FI" sz="4400" kern="100" dirty="0">
                <a:effectLst/>
                <a:latin typeface="Aptos" panose="020B0004020202020204" pitchFamily="34" charset="0"/>
                <a:ea typeface="Aptos" panose="020B0004020202020204" pitchFamily="34" charset="0"/>
                <a:cs typeface="Times New Roman" panose="02020603050405020304" pitchFamily="18" charset="0"/>
              </a:rPr>
              <a:t>comments and individual tags, tag-attribute-value</a:t>
            </a:r>
            <a:r>
              <a:rPr lang="fi-FI" sz="44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FI" sz="4400" kern="100" dirty="0">
                <a:effectLst/>
                <a:latin typeface="Aptos" panose="020B0004020202020204" pitchFamily="34" charset="0"/>
                <a:ea typeface="Aptos" panose="020B0004020202020204" pitchFamily="34" charset="0"/>
                <a:cs typeface="Times New Roman" panose="02020603050405020304" pitchFamily="18" charset="0"/>
              </a:rPr>
              <a:t>HTML tree structure</a:t>
            </a:r>
            <a:endParaRPr lang="fi-FI" sz="4400" kern="100" dirty="0">
              <a:effectLst/>
              <a:latin typeface="Aptos" panose="020B0004020202020204" pitchFamily="34" charset="0"/>
              <a:ea typeface="Aptos" panose="020B0004020202020204" pitchFamily="34" charset="0"/>
              <a:cs typeface="Times New Roman" panose="02020603050405020304" pitchFamily="18" charset="0"/>
            </a:endParaRPr>
          </a:p>
          <a:p>
            <a:r>
              <a:rPr lang="en-FI" sz="4400" kern="100" dirty="0">
                <a:effectLst/>
                <a:latin typeface="Aptos" panose="020B0004020202020204" pitchFamily="34" charset="0"/>
                <a:ea typeface="Aptos" panose="020B0004020202020204" pitchFamily="34" charset="0"/>
                <a:cs typeface="Times New Roman" panose="02020603050405020304" pitchFamily="18" charset="0"/>
              </a:rPr>
              <a:t>Images or other metadata were </a:t>
            </a:r>
            <a:r>
              <a:rPr lang="en-FI" sz="4400" b="1" kern="100" dirty="0">
                <a:effectLst/>
                <a:latin typeface="Aptos" panose="020B0004020202020204" pitchFamily="34" charset="0"/>
                <a:ea typeface="Aptos" panose="020B0004020202020204" pitchFamily="34" charset="0"/>
                <a:cs typeface="Times New Roman" panose="02020603050405020304" pitchFamily="18" charset="0"/>
              </a:rPr>
              <a:t>not</a:t>
            </a:r>
            <a:r>
              <a:rPr lang="en-FI" sz="4400" kern="100" dirty="0">
                <a:effectLst/>
                <a:latin typeface="Aptos" panose="020B0004020202020204" pitchFamily="34" charset="0"/>
                <a:ea typeface="Aptos" panose="020B0004020202020204" pitchFamily="34" charset="0"/>
                <a:cs typeface="Times New Roman" panose="02020603050405020304" pitchFamily="18" charset="0"/>
              </a:rPr>
              <a:t> included</a:t>
            </a:r>
          </a:p>
          <a:p>
            <a:endParaRPr lang="en-FI" sz="4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fi-FI" sz="4400" dirty="0"/>
              <a:t>Data to </a:t>
            </a:r>
            <a:r>
              <a:rPr lang="fi-FI" sz="4400" dirty="0" err="1"/>
              <a:t>features</a:t>
            </a:r>
            <a:r>
              <a:rPr lang="fi-FI" sz="4400" dirty="0"/>
              <a:t> - </a:t>
            </a:r>
            <a:r>
              <a:rPr lang="en-FI" sz="4400" dirty="0">
                <a:effectLst/>
                <a:latin typeface="Aptos" panose="020B0004020202020204" pitchFamily="34" charset="0"/>
                <a:ea typeface="Aptos" panose="020B0004020202020204" pitchFamily="34" charset="0"/>
                <a:cs typeface="Times New Roman" panose="02020603050405020304" pitchFamily="18" charset="0"/>
              </a:rPr>
              <a:t>TF-IDF vectorizer</a:t>
            </a:r>
            <a:r>
              <a:rPr lang="fi-FI" sz="4400" dirty="0">
                <a:effectLst/>
                <a:latin typeface="Aptos" panose="020B0004020202020204" pitchFamily="34" charset="0"/>
                <a:ea typeface="Aptos" panose="020B0004020202020204" pitchFamily="34" charset="0"/>
                <a:cs typeface="Times New Roman" panose="02020603050405020304" pitchFamily="18" charset="0"/>
              </a:rPr>
              <a:t> (</a:t>
            </a:r>
            <a:r>
              <a:rPr lang="en-FI" sz="4400" dirty="0">
                <a:effectLst/>
                <a:latin typeface="Aptos" panose="020B0004020202020204" pitchFamily="34" charset="0"/>
                <a:ea typeface="Aptos" panose="020B0004020202020204" pitchFamily="34" charset="0"/>
                <a:cs typeface="Times New Roman" panose="02020603050405020304" pitchFamily="18" charset="0"/>
              </a:rPr>
              <a:t>converts textual features into a matrix representation</a:t>
            </a:r>
            <a:r>
              <a:rPr lang="fi-FI" sz="4400" dirty="0">
                <a:effectLst/>
                <a:latin typeface="Aptos" panose="020B0004020202020204" pitchFamily="34" charset="0"/>
                <a:ea typeface="Aptos" panose="020B0004020202020204" pitchFamily="34" charset="0"/>
                <a:cs typeface="Times New Roman" panose="02020603050405020304" pitchFamily="18" charset="0"/>
              </a:rPr>
              <a:t>)</a:t>
            </a:r>
            <a:r>
              <a:rPr lang="en-FI" sz="4400" dirty="0">
                <a:effectLst/>
                <a:latin typeface="Aptos" panose="020B0004020202020204" pitchFamily="34" charset="0"/>
                <a:ea typeface="Aptos" panose="020B0004020202020204" pitchFamily="34" charset="0"/>
                <a:cs typeface="Times New Roman" panose="02020603050405020304" pitchFamily="18" charset="0"/>
              </a:rPr>
              <a:t> </a:t>
            </a:r>
            <a:endParaRPr lang="fi-FI" sz="44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fi-FI" sz="4400" dirty="0" err="1">
                <a:effectLst/>
                <a:latin typeface="Aptos" panose="020B0004020202020204" pitchFamily="34" charset="0"/>
                <a:ea typeface="Aptos" panose="020B0004020202020204" pitchFamily="34" charset="0"/>
                <a:cs typeface="Times New Roman" panose="02020603050405020304" pitchFamily="18" charset="0"/>
              </a:rPr>
              <a:t>Possible</a:t>
            </a:r>
            <a:r>
              <a:rPr lang="fi-FI" sz="4400" dirty="0">
                <a:effectLst/>
                <a:latin typeface="Aptos" panose="020B0004020202020204" pitchFamily="34" charset="0"/>
                <a:ea typeface="Aptos" panose="020B0004020202020204" pitchFamily="34" charset="0"/>
                <a:cs typeface="Times New Roman" panose="02020603050405020304" pitchFamily="18" charset="0"/>
              </a:rPr>
              <a:t> </a:t>
            </a:r>
            <a:r>
              <a:rPr lang="fi-FI" sz="4400" dirty="0" err="1">
                <a:effectLst/>
                <a:latin typeface="Aptos" panose="020B0004020202020204" pitchFamily="34" charset="0"/>
                <a:ea typeface="Aptos" panose="020B0004020202020204" pitchFamily="34" charset="0"/>
                <a:cs typeface="Times New Roman" panose="02020603050405020304" pitchFamily="18" charset="0"/>
              </a:rPr>
              <a:t>additional</a:t>
            </a:r>
            <a:r>
              <a:rPr lang="fi-FI" sz="4400" dirty="0">
                <a:effectLst/>
                <a:latin typeface="Aptos" panose="020B0004020202020204" pitchFamily="34" charset="0"/>
                <a:ea typeface="Aptos" panose="020B0004020202020204" pitchFamily="34" charset="0"/>
                <a:cs typeface="Times New Roman" panose="02020603050405020304" pitchFamily="18" charset="0"/>
              </a:rPr>
              <a:t> </a:t>
            </a:r>
            <a:r>
              <a:rPr lang="fi-FI" sz="4400" dirty="0" err="1">
                <a:effectLst/>
                <a:latin typeface="Aptos" panose="020B0004020202020204" pitchFamily="34" charset="0"/>
                <a:ea typeface="Aptos" panose="020B0004020202020204" pitchFamily="34" charset="0"/>
                <a:cs typeface="Times New Roman" panose="02020603050405020304" pitchFamily="18" charset="0"/>
              </a:rPr>
              <a:t>features</a:t>
            </a:r>
            <a:r>
              <a:rPr lang="fi-FI" sz="4400" dirty="0">
                <a:effectLst/>
                <a:latin typeface="Aptos" panose="020B0004020202020204" pitchFamily="34" charset="0"/>
                <a:ea typeface="Aptos" panose="020B0004020202020204" pitchFamily="34" charset="0"/>
                <a:cs typeface="Times New Roman" panose="02020603050405020304" pitchFamily="18" charset="0"/>
              </a:rPr>
              <a:t>:</a:t>
            </a:r>
          </a:p>
          <a:p>
            <a:r>
              <a:rPr lang="fi-FI" sz="4400" dirty="0">
                <a:latin typeface="Aptos" panose="020B0004020202020204" pitchFamily="34" charset="0"/>
                <a:ea typeface="Aptos" panose="020B0004020202020204" pitchFamily="34" charset="0"/>
                <a:cs typeface="Times New Roman" panose="02020603050405020304" pitchFamily="18" charset="0"/>
              </a:rPr>
              <a:t>l</a:t>
            </a:r>
            <a:r>
              <a:rPr lang="en-FI" sz="4400" dirty="0" err="1">
                <a:effectLst/>
                <a:latin typeface="Aptos" panose="020B0004020202020204" pitchFamily="34" charset="0"/>
                <a:ea typeface="Aptos" panose="020B0004020202020204" pitchFamily="34" charset="0"/>
                <a:cs typeface="Times New Roman" panose="02020603050405020304" pitchFamily="18" charset="0"/>
              </a:rPr>
              <a:t>ocation</a:t>
            </a:r>
            <a:r>
              <a:rPr lang="fi-FI" sz="4400" dirty="0">
                <a:effectLst/>
                <a:latin typeface="Aptos" panose="020B0004020202020204" pitchFamily="34" charset="0"/>
                <a:ea typeface="Aptos" panose="020B0004020202020204" pitchFamily="34" charset="0"/>
                <a:cs typeface="Times New Roman" panose="02020603050405020304" pitchFamily="18" charset="0"/>
              </a:rPr>
              <a:t> of s</a:t>
            </a:r>
            <a:r>
              <a:rPr lang="en-FI" sz="4400" dirty="0">
                <a:effectLst/>
                <a:latin typeface="Aptos" panose="020B0004020202020204" pitchFamily="34" charset="0"/>
                <a:ea typeface="Aptos" panose="020B0004020202020204" pitchFamily="34" charset="0"/>
                <a:cs typeface="Times New Roman" panose="02020603050405020304" pitchFamily="18" charset="0"/>
              </a:rPr>
              <a:t>hops, payment methods, shown </a:t>
            </a:r>
            <a:r>
              <a:rPr lang="en-FI" sz="4400" dirty="0" err="1">
                <a:effectLst/>
                <a:latin typeface="Aptos" panose="020B0004020202020204" pitchFamily="34" charset="0"/>
                <a:ea typeface="Aptos" panose="020B0004020202020204" pitchFamily="34" charset="0"/>
                <a:cs typeface="Times New Roman" panose="02020603050405020304" pitchFamily="18" charset="0"/>
              </a:rPr>
              <a:t>trustmarks</a:t>
            </a:r>
            <a:r>
              <a:rPr lang="en-FI" sz="4400" dirty="0">
                <a:effectLst/>
                <a:latin typeface="Aptos" panose="020B0004020202020204" pitchFamily="34" charset="0"/>
                <a:ea typeface="Aptos" panose="020B0004020202020204" pitchFamily="34" charset="0"/>
                <a:cs typeface="Times New Roman" panose="02020603050405020304" pitchFamily="18" charset="0"/>
              </a:rPr>
              <a:t>,</a:t>
            </a:r>
            <a:r>
              <a:rPr lang="fi-FI" sz="4400" dirty="0">
                <a:effectLst/>
                <a:latin typeface="Aptos" panose="020B0004020202020204" pitchFamily="34" charset="0"/>
                <a:ea typeface="Aptos" panose="020B0004020202020204" pitchFamily="34" charset="0"/>
                <a:cs typeface="Times New Roman" panose="02020603050405020304" pitchFamily="18" charset="0"/>
              </a:rPr>
              <a:t> </a:t>
            </a:r>
            <a:r>
              <a:rPr lang="en-FI" sz="4400" dirty="0">
                <a:effectLst/>
                <a:latin typeface="Aptos" panose="020B0004020202020204" pitchFamily="34" charset="0"/>
                <a:ea typeface="Aptos" panose="020B0004020202020204" pitchFamily="34" charset="0"/>
                <a:cs typeface="Times New Roman" panose="02020603050405020304" pitchFamily="18" charset="0"/>
              </a:rPr>
              <a:t>listed products and price</a:t>
            </a:r>
            <a:r>
              <a:rPr lang="fi-FI" sz="4400" dirty="0">
                <a:effectLst/>
                <a:latin typeface="Aptos" panose="020B0004020202020204" pitchFamily="34" charset="0"/>
                <a:ea typeface="Aptos" panose="020B0004020202020204" pitchFamily="34" charset="0"/>
                <a:cs typeface="Times New Roman" panose="02020603050405020304" pitchFamily="18" charset="0"/>
              </a:rPr>
              <a:t>s</a:t>
            </a:r>
            <a:r>
              <a:rPr lang="en-FI" sz="4400" dirty="0">
                <a:effectLst/>
                <a:latin typeface="Aptos" panose="020B0004020202020204" pitchFamily="34" charset="0"/>
                <a:ea typeface="Aptos" panose="020B0004020202020204" pitchFamily="34" charset="0"/>
                <a:cs typeface="Times New Roman" panose="02020603050405020304" pitchFamily="18" charset="0"/>
              </a:rPr>
              <a:t> </a:t>
            </a:r>
            <a:endParaRPr lang="en-FI" sz="4400" dirty="0"/>
          </a:p>
          <a:p>
            <a:endParaRPr lang="en-FI" dirty="0"/>
          </a:p>
        </p:txBody>
      </p:sp>
    </p:spTree>
    <p:extLst>
      <p:ext uri="{BB962C8B-B14F-4D97-AF65-F5344CB8AC3E}">
        <p14:creationId xmlns:p14="http://schemas.microsoft.com/office/powerpoint/2010/main" val="164233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1F4F-3DF8-6D2B-28BA-A06242B0784A}"/>
              </a:ext>
            </a:extLst>
          </p:cNvPr>
          <p:cNvSpPr>
            <a:spLocks noGrp="1"/>
          </p:cNvSpPr>
          <p:nvPr>
            <p:ph type="title"/>
          </p:nvPr>
        </p:nvSpPr>
        <p:spPr/>
        <p:txBody>
          <a:bodyPr/>
          <a:lstStyle/>
          <a:p>
            <a:r>
              <a:rPr lang="fi-FI" sz="4400" kern="100" dirty="0" err="1">
                <a:effectLst/>
                <a:latin typeface="Aptos" panose="020B0004020202020204" pitchFamily="34" charset="0"/>
                <a:ea typeface="Aptos" panose="020B0004020202020204" pitchFamily="34" charset="0"/>
                <a:cs typeface="Times New Roman" panose="02020603050405020304" pitchFamily="18" charset="0"/>
              </a:rPr>
              <a:t>Evaluated</a:t>
            </a:r>
            <a:r>
              <a:rPr lang="fi-FI" sz="4400" kern="100" dirty="0">
                <a:effectLst/>
                <a:latin typeface="Aptos" panose="020B0004020202020204" pitchFamily="34" charset="0"/>
                <a:ea typeface="Aptos" panose="020B0004020202020204" pitchFamily="34" charset="0"/>
                <a:cs typeface="Times New Roman" panose="02020603050405020304" pitchFamily="18" charset="0"/>
              </a:rPr>
              <a:t> m</a:t>
            </a:r>
            <a:r>
              <a:rPr lang="en-FI" sz="4400" kern="100" dirty="0" err="1">
                <a:effectLst/>
                <a:latin typeface="Aptos" panose="020B0004020202020204" pitchFamily="34" charset="0"/>
                <a:ea typeface="Aptos" panose="020B0004020202020204" pitchFamily="34" charset="0"/>
                <a:cs typeface="Times New Roman" panose="02020603050405020304" pitchFamily="18" charset="0"/>
              </a:rPr>
              <a:t>achine</a:t>
            </a:r>
            <a:r>
              <a:rPr lang="en-FI" sz="4400" kern="100" dirty="0">
                <a:effectLst/>
                <a:latin typeface="Aptos" panose="020B0004020202020204" pitchFamily="34" charset="0"/>
                <a:ea typeface="Aptos" panose="020B0004020202020204" pitchFamily="34" charset="0"/>
                <a:cs typeface="Times New Roman" panose="02020603050405020304" pitchFamily="18" charset="0"/>
              </a:rPr>
              <a:t> learning methods</a:t>
            </a:r>
            <a:endParaRPr lang="en-FI" dirty="0"/>
          </a:p>
        </p:txBody>
      </p:sp>
      <p:sp>
        <p:nvSpPr>
          <p:cNvPr id="3" name="Content Placeholder 2">
            <a:extLst>
              <a:ext uri="{FF2B5EF4-FFF2-40B4-BE49-F238E27FC236}">
                <a16:creationId xmlns:a16="http://schemas.microsoft.com/office/drawing/2014/main" id="{4C60526C-285F-E298-5C5A-5BA1AA65102D}"/>
              </a:ext>
            </a:extLst>
          </p:cNvPr>
          <p:cNvSpPr>
            <a:spLocks noGrp="1"/>
          </p:cNvSpPr>
          <p:nvPr>
            <p:ph idx="1"/>
          </p:nvPr>
        </p:nvSpPr>
        <p:spPr/>
        <p:txBody>
          <a:bodyPr>
            <a:normAutofit lnSpcReduction="10000"/>
          </a:bodyPr>
          <a:lstStyle/>
          <a:p>
            <a:pPr marL="0" indent="0">
              <a:lnSpc>
                <a:spcPct val="107000"/>
              </a:lnSpc>
              <a:spcAft>
                <a:spcPts val="800"/>
              </a:spcAft>
              <a:buNone/>
            </a:pPr>
            <a:r>
              <a:rPr lang="fi-FI" sz="2600" kern="100" dirty="0">
                <a:latin typeface="Aptos" panose="020B0004020202020204" pitchFamily="34" charset="0"/>
                <a:ea typeface="Aptos" panose="020B0004020202020204" pitchFamily="34" charset="0"/>
                <a:cs typeface="Times New Roman" panose="02020603050405020304" pitchFamily="18" charset="0"/>
              </a:rPr>
              <a:t>L</a:t>
            </a:r>
            <a:r>
              <a:rPr lang="en-FI" sz="2600" kern="100" dirty="0" err="1">
                <a:effectLst/>
                <a:latin typeface="Aptos" panose="020B0004020202020204" pitchFamily="34" charset="0"/>
                <a:ea typeface="Aptos" panose="020B0004020202020204" pitchFamily="34" charset="0"/>
                <a:cs typeface="Times New Roman" panose="02020603050405020304" pitchFamily="18" charset="0"/>
              </a:rPr>
              <a:t>inear</a:t>
            </a:r>
            <a:r>
              <a:rPr lang="fi-FI" sz="2600" kern="100" dirty="0">
                <a:latin typeface="Aptos" panose="020B0004020202020204" pitchFamily="34" charset="0"/>
                <a:ea typeface="Aptos" panose="020B0004020202020204" pitchFamily="34" charset="0"/>
                <a:cs typeface="Times New Roman" panose="02020603050405020304" pitchFamily="18" charset="0"/>
              </a:rPr>
              <a:t> </a:t>
            </a:r>
            <a:r>
              <a:rPr lang="en-FI" kern="100" dirty="0">
                <a:effectLst/>
                <a:latin typeface="Aptos" panose="020B0004020202020204" pitchFamily="34" charset="0"/>
                <a:ea typeface="Aptos" panose="020B0004020202020204" pitchFamily="34" charset="0"/>
                <a:cs typeface="Times New Roman" panose="02020603050405020304" pitchFamily="18" charset="0"/>
              </a:rPr>
              <a:t>regression</a:t>
            </a:r>
            <a:r>
              <a:rPr lang="fi-FI" kern="100" dirty="0">
                <a:effectLst/>
                <a:latin typeface="Aptos" panose="020B0004020202020204" pitchFamily="34" charset="0"/>
                <a:ea typeface="Aptos" panose="020B0004020202020204" pitchFamily="34" charset="0"/>
                <a:cs typeface="Times New Roman" panose="02020603050405020304" pitchFamily="18" charset="0"/>
              </a:rPr>
              <a:t>,</a:t>
            </a:r>
            <a:r>
              <a:rPr lang="en-FI" kern="100" dirty="0">
                <a:effectLst/>
                <a:latin typeface="Aptos" panose="020B0004020202020204" pitchFamily="34" charset="0"/>
                <a:ea typeface="Aptos" panose="020B0004020202020204" pitchFamily="34" charset="0"/>
                <a:cs typeface="Times New Roman" panose="02020603050405020304" pitchFamily="18" charset="0"/>
              </a:rPr>
              <a:t> Logistic Regression, </a:t>
            </a:r>
            <a:r>
              <a:rPr lang="en-FI" dirty="0">
                <a:effectLst/>
                <a:latin typeface="Aptos" panose="020B0004020202020204" pitchFamily="34" charset="0"/>
                <a:ea typeface="Aptos" panose="020B0004020202020204" pitchFamily="34" charset="0"/>
                <a:cs typeface="Times New Roman" panose="02020603050405020304" pitchFamily="18" charset="0"/>
              </a:rPr>
              <a:t>Random Forest</a:t>
            </a:r>
            <a:r>
              <a:rPr lang="fi-FI" dirty="0">
                <a:effectLst/>
                <a:latin typeface="Aptos" panose="020B0004020202020204" pitchFamily="34" charset="0"/>
                <a:ea typeface="Aptos" panose="020B0004020202020204" pitchFamily="34" charset="0"/>
                <a:cs typeface="Times New Roman" panose="02020603050405020304" pitchFamily="18" charset="0"/>
              </a:rPr>
              <a:t>, </a:t>
            </a:r>
            <a:r>
              <a:rPr lang="en-FI" dirty="0">
                <a:effectLst/>
                <a:latin typeface="Aptos" panose="020B0004020202020204" pitchFamily="34" charset="0"/>
                <a:ea typeface="Aptos" panose="020B0004020202020204" pitchFamily="34" charset="0"/>
                <a:cs typeface="Times New Roman" panose="02020603050405020304" pitchFamily="18" charset="0"/>
              </a:rPr>
              <a:t>boosted trees, support vector machines (SVM), naive Bayes, artificial neural networks (ANN)</a:t>
            </a:r>
            <a:r>
              <a:rPr lang="fi-FI" dirty="0">
                <a:effectLst/>
                <a:latin typeface="Aptos" panose="020B0004020202020204" pitchFamily="34" charset="0"/>
                <a:ea typeface="Aptos" panose="020B0004020202020204" pitchFamily="34" charset="0"/>
                <a:cs typeface="Times New Roman" panose="02020603050405020304" pitchFamily="18" charset="0"/>
              </a:rPr>
              <a:t>,</a:t>
            </a:r>
            <a:r>
              <a:rPr lang="en-FI" dirty="0">
                <a:effectLst/>
                <a:latin typeface="Aptos" panose="020B0004020202020204" pitchFamily="34" charset="0"/>
                <a:ea typeface="Aptos" panose="020B0004020202020204" pitchFamily="34" charset="0"/>
                <a:cs typeface="Times New Roman" panose="02020603050405020304" pitchFamily="18" charset="0"/>
              </a:rPr>
              <a:t> unsupervised clustering methods</a:t>
            </a:r>
            <a:r>
              <a:rPr lang="fi-FI" dirty="0">
                <a:effectLst/>
                <a:latin typeface="Aptos" panose="020B0004020202020204" pitchFamily="34" charset="0"/>
                <a:ea typeface="Aptos" panose="020B0004020202020204" pitchFamily="34" charset="0"/>
                <a:cs typeface="Times New Roman" panose="02020603050405020304" pitchFamily="18" charset="0"/>
              </a:rPr>
              <a:t> </a:t>
            </a:r>
            <a:r>
              <a:rPr lang="fi-FI" dirty="0" err="1">
                <a:effectLst/>
                <a:latin typeface="Aptos" panose="020B0004020202020204" pitchFamily="34" charset="0"/>
                <a:ea typeface="Aptos" panose="020B0004020202020204" pitchFamily="34" charset="0"/>
                <a:cs typeface="Times New Roman" panose="02020603050405020304" pitchFamily="18" charset="0"/>
              </a:rPr>
              <a:t>were</a:t>
            </a:r>
            <a:r>
              <a:rPr lang="fi-FI" dirty="0">
                <a:effectLst/>
                <a:latin typeface="Aptos" panose="020B0004020202020204" pitchFamily="34" charset="0"/>
                <a:ea typeface="Aptos" panose="020B0004020202020204" pitchFamily="34" charset="0"/>
                <a:cs typeface="Times New Roman" panose="02020603050405020304" pitchFamily="18" charset="0"/>
              </a:rPr>
              <a:t> </a:t>
            </a:r>
            <a:r>
              <a:rPr lang="fi-FI" dirty="0" err="1">
                <a:effectLst/>
                <a:latin typeface="Aptos" panose="020B0004020202020204" pitchFamily="34" charset="0"/>
                <a:ea typeface="Aptos" panose="020B0004020202020204" pitchFamily="34" charset="0"/>
                <a:cs typeface="Times New Roman" panose="02020603050405020304" pitchFamily="18" charset="0"/>
              </a:rPr>
              <a:t>evaluated</a:t>
            </a:r>
            <a:r>
              <a:rPr lang="fi-FI" dirty="0">
                <a:effectLst/>
                <a:latin typeface="Aptos" panose="020B0004020202020204" pitchFamily="34" charset="0"/>
                <a:ea typeface="Aptos" panose="020B0004020202020204" pitchFamily="34" charset="0"/>
                <a:cs typeface="Times New Roman" panose="02020603050405020304" pitchFamily="18" charset="0"/>
              </a:rPr>
              <a:t>.</a:t>
            </a:r>
            <a:r>
              <a:rPr lang="en-FI" dirty="0">
                <a:effectLst/>
                <a:latin typeface="Aptos" panose="020B0004020202020204" pitchFamily="34" charset="0"/>
                <a:ea typeface="Aptos" panose="020B0004020202020204" pitchFamily="34" charset="0"/>
                <a:cs typeface="Times New Roman" panose="02020603050405020304" pitchFamily="18" charset="0"/>
              </a:rPr>
              <a:t> </a:t>
            </a:r>
            <a:endParaRPr lang="fi-FI"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FI" dirty="0">
                <a:effectLst/>
                <a:latin typeface="Aptos" panose="020B0004020202020204" pitchFamily="34" charset="0"/>
                <a:ea typeface="Aptos" panose="020B0004020202020204" pitchFamily="34" charset="0"/>
                <a:cs typeface="Times New Roman" panose="02020603050405020304" pitchFamily="18" charset="0"/>
              </a:rPr>
              <a:t>Overall, </a:t>
            </a:r>
            <a:r>
              <a:rPr lang="en-FI" b="1" dirty="0">
                <a:effectLst/>
                <a:latin typeface="Aptos" panose="020B0004020202020204" pitchFamily="34" charset="0"/>
                <a:ea typeface="Aptos" panose="020B0004020202020204" pitchFamily="34" charset="0"/>
                <a:cs typeface="Times New Roman" panose="02020603050405020304" pitchFamily="18" charset="0"/>
              </a:rPr>
              <a:t>tree-based</a:t>
            </a:r>
            <a:r>
              <a:rPr lang="en-FI" dirty="0">
                <a:effectLst/>
                <a:latin typeface="Aptos" panose="020B0004020202020204" pitchFamily="34" charset="0"/>
                <a:ea typeface="Aptos" panose="020B0004020202020204" pitchFamily="34" charset="0"/>
                <a:cs typeface="Times New Roman" panose="02020603050405020304" pitchFamily="18" charset="0"/>
              </a:rPr>
              <a:t> algorithms showed the best performance in all metrics, in particular </a:t>
            </a:r>
            <a:r>
              <a:rPr lang="en-FI" dirty="0" err="1">
                <a:effectLst/>
                <a:latin typeface="Aptos" panose="020B0004020202020204" pitchFamily="34" charset="0"/>
                <a:ea typeface="Aptos" panose="020B0004020202020204" pitchFamily="34" charset="0"/>
                <a:cs typeface="Times New Roman" panose="02020603050405020304" pitchFamily="18" charset="0"/>
              </a:rPr>
              <a:t>eXtreme</a:t>
            </a:r>
            <a:r>
              <a:rPr lang="en-FI" dirty="0">
                <a:effectLst/>
                <a:latin typeface="Aptos" panose="020B0004020202020204" pitchFamily="34" charset="0"/>
                <a:ea typeface="Aptos" panose="020B0004020202020204" pitchFamily="34" charset="0"/>
                <a:cs typeface="Times New Roman" panose="02020603050405020304" pitchFamily="18" charset="0"/>
              </a:rPr>
              <a:t> Gradient Boosting (</a:t>
            </a:r>
            <a:r>
              <a:rPr lang="en-FI" dirty="0" err="1">
                <a:effectLst/>
                <a:latin typeface="Aptos" panose="020B0004020202020204" pitchFamily="34" charset="0"/>
                <a:ea typeface="Aptos" panose="020B0004020202020204" pitchFamily="34" charset="0"/>
                <a:cs typeface="Times New Roman" panose="02020603050405020304" pitchFamily="18" charset="0"/>
              </a:rPr>
              <a:t>XGBoost</a:t>
            </a:r>
            <a:r>
              <a:rPr lang="en-FI" dirty="0">
                <a:effectLst/>
                <a:latin typeface="Aptos" panose="020B0004020202020204" pitchFamily="34" charset="0"/>
                <a:ea typeface="Aptos" panose="020B0004020202020204" pitchFamily="34" charset="0"/>
                <a:cs typeface="Times New Roman" panose="02020603050405020304" pitchFamily="18" charset="0"/>
              </a:rPr>
              <a:t>) with adapted parameterization</a:t>
            </a:r>
            <a:r>
              <a:rPr lang="fi-FI"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r>
              <a:rPr lang="fi-FI" kern="100" dirty="0">
                <a:latin typeface="Aptos" panose="020B0004020202020204" pitchFamily="34" charset="0"/>
                <a:ea typeface="Aptos" panose="020B0004020202020204" pitchFamily="34" charset="0"/>
                <a:cs typeface="Times New Roman" panose="02020603050405020304" pitchFamily="18" charset="0"/>
              </a:rPr>
              <a:t>3</a:t>
            </a:r>
            <a:r>
              <a:rPr lang="en-FI" kern="100" dirty="0">
                <a:effectLst/>
                <a:latin typeface="Aptos" panose="020B0004020202020204" pitchFamily="34" charset="0"/>
                <a:ea typeface="Aptos" panose="020B0004020202020204" pitchFamily="34" charset="0"/>
                <a:cs typeface="Times New Roman" panose="02020603050405020304" pitchFamily="18" charset="0"/>
              </a:rPr>
              <a:t> models </a:t>
            </a:r>
            <a:r>
              <a:rPr lang="fi-FI" kern="100" dirty="0">
                <a:effectLst/>
                <a:latin typeface="Aptos" panose="020B0004020202020204" pitchFamily="34" charset="0"/>
                <a:ea typeface="Aptos" panose="020B0004020202020204" pitchFamily="34" charset="0"/>
                <a:cs typeface="Times New Roman" panose="02020603050405020304" pitchFamily="18" charset="0"/>
              </a:rPr>
              <a:t>(</a:t>
            </a:r>
            <a:r>
              <a:rPr lang="en-FI" b="1" dirty="0" err="1">
                <a:effectLst/>
                <a:latin typeface="Aptos" panose="020B0004020202020204" pitchFamily="34" charset="0"/>
                <a:ea typeface="Aptos" panose="020B0004020202020204" pitchFamily="34" charset="0"/>
                <a:cs typeface="Times New Roman" panose="02020603050405020304" pitchFamily="18" charset="0"/>
              </a:rPr>
              <a:t>XGBoost</a:t>
            </a:r>
            <a:r>
              <a:rPr lang="fi-FI" b="1" dirty="0">
                <a:effectLst/>
                <a:latin typeface="Aptos" panose="020B0004020202020204" pitchFamily="34" charset="0"/>
                <a:ea typeface="Aptos" panose="020B0004020202020204" pitchFamily="34" charset="0"/>
                <a:cs typeface="Times New Roman" panose="02020603050405020304" pitchFamily="18" charset="0"/>
              </a:rPr>
              <a:t>, Random </a:t>
            </a:r>
            <a:r>
              <a:rPr lang="fi-FI" b="1" dirty="0" err="1">
                <a:effectLst/>
                <a:latin typeface="Aptos" panose="020B0004020202020204" pitchFamily="34" charset="0"/>
                <a:ea typeface="Aptos" panose="020B0004020202020204" pitchFamily="34" charset="0"/>
                <a:cs typeface="Times New Roman" panose="02020603050405020304" pitchFamily="18" charset="0"/>
              </a:rPr>
              <a:t>Forest</a:t>
            </a:r>
            <a:r>
              <a:rPr lang="fi-FI" b="1" dirty="0">
                <a:effectLst/>
                <a:latin typeface="Aptos" panose="020B0004020202020204" pitchFamily="34" charset="0"/>
                <a:ea typeface="Aptos" panose="020B0004020202020204" pitchFamily="34" charset="0"/>
                <a:cs typeface="Times New Roman" panose="02020603050405020304" pitchFamily="18" charset="0"/>
              </a:rPr>
              <a:t> and </a:t>
            </a:r>
            <a:r>
              <a:rPr lang="fi-FI" b="1" dirty="0" err="1">
                <a:effectLst/>
                <a:latin typeface="Aptos" panose="020B0004020202020204" pitchFamily="34" charset="0"/>
                <a:ea typeface="Aptos" panose="020B0004020202020204" pitchFamily="34" charset="0"/>
                <a:cs typeface="Times New Roman" panose="02020603050405020304" pitchFamily="18" charset="0"/>
              </a:rPr>
              <a:t>aggregated</a:t>
            </a:r>
            <a:r>
              <a:rPr lang="fi-FI" kern="100" dirty="0">
                <a:effectLst/>
                <a:latin typeface="Aptos" panose="020B0004020202020204" pitchFamily="34" charset="0"/>
                <a:ea typeface="Aptos" panose="020B0004020202020204" pitchFamily="34" charset="0"/>
                <a:cs typeface="Times New Roman" panose="02020603050405020304" pitchFamily="18" charset="0"/>
              </a:rPr>
              <a:t>) </a:t>
            </a:r>
            <a:r>
              <a:rPr lang="en-FI" kern="100" dirty="0">
                <a:effectLst/>
                <a:latin typeface="Aptos" panose="020B0004020202020204" pitchFamily="34" charset="0"/>
                <a:ea typeface="Aptos" panose="020B0004020202020204" pitchFamily="34" charset="0"/>
                <a:cs typeface="Times New Roman" panose="02020603050405020304" pitchFamily="18" charset="0"/>
              </a:rPr>
              <a:t>were evaluated </a:t>
            </a:r>
            <a:r>
              <a:rPr lang="fi-FI" kern="100" dirty="0">
                <a:effectLst/>
                <a:latin typeface="Aptos" panose="020B0004020202020204" pitchFamily="34" charset="0"/>
                <a:ea typeface="Aptos" panose="020B0004020202020204" pitchFamily="34" charset="0"/>
                <a:cs typeface="Times New Roman" panose="02020603050405020304" pitchFamily="18" charset="0"/>
              </a:rPr>
              <a:t>on </a:t>
            </a:r>
            <a:r>
              <a:rPr lang="en-FI" kern="100" dirty="0">
                <a:effectLst/>
                <a:latin typeface="Aptos" panose="020B0004020202020204" pitchFamily="34" charset="0"/>
                <a:ea typeface="Aptos" panose="020B0004020202020204" pitchFamily="34" charset="0"/>
                <a:cs typeface="Times New Roman" panose="02020603050405020304" pitchFamily="18" charset="0"/>
              </a:rPr>
              <a:t>ground truth dataset a</a:t>
            </a:r>
            <a:r>
              <a:rPr lang="fi-FI" kern="100" dirty="0" err="1">
                <a:effectLst/>
                <a:latin typeface="Aptos" panose="020B0004020202020204" pitchFamily="34" charset="0"/>
                <a:ea typeface="Aptos" panose="020B0004020202020204" pitchFamily="34" charset="0"/>
                <a:cs typeface="Times New Roman" panose="02020603050405020304" pitchFamily="18" charset="0"/>
              </a:rPr>
              <a:t>nd</a:t>
            </a:r>
            <a:r>
              <a:rPr lang="en-FI" kern="100" dirty="0">
                <a:effectLst/>
                <a:latin typeface="Aptos" panose="020B0004020202020204" pitchFamily="34" charset="0"/>
                <a:ea typeface="Aptos" panose="020B0004020202020204" pitchFamily="34" charset="0"/>
                <a:cs typeface="Times New Roman" panose="02020603050405020304" pitchFamily="18" charset="0"/>
              </a:rPr>
              <a:t> </a:t>
            </a:r>
            <a:r>
              <a:rPr lang="fi-FI" kern="100" dirty="0">
                <a:effectLst/>
                <a:latin typeface="Aptos" panose="020B0004020202020204" pitchFamily="34" charset="0"/>
                <a:ea typeface="Aptos" panose="020B0004020202020204" pitchFamily="34" charset="0"/>
                <a:cs typeface="Times New Roman" panose="02020603050405020304" pitchFamily="18" charset="0"/>
              </a:rPr>
              <a:t>on </a:t>
            </a:r>
            <a:r>
              <a:rPr lang="fi-FI" kern="100" dirty="0" err="1">
                <a:effectLst/>
                <a:latin typeface="Aptos" panose="020B0004020202020204" pitchFamily="34" charset="0"/>
                <a:ea typeface="Aptos" panose="020B0004020202020204" pitchFamily="34" charset="0"/>
                <a:cs typeface="Times New Roman" panose="02020603050405020304" pitchFamily="18" charset="0"/>
              </a:rPr>
              <a:t>unseen</a:t>
            </a:r>
            <a:r>
              <a:rPr lang="fi-FI" kern="100" dirty="0">
                <a:effectLst/>
                <a:latin typeface="Aptos" panose="020B0004020202020204" pitchFamily="34" charset="0"/>
                <a:ea typeface="Aptos" panose="020B0004020202020204" pitchFamily="34" charset="0"/>
                <a:cs typeface="Times New Roman" panose="02020603050405020304" pitchFamily="18" charset="0"/>
              </a:rPr>
              <a:t> data </a:t>
            </a:r>
            <a:r>
              <a:rPr lang="en-FI" kern="100" dirty="0">
                <a:effectLst/>
                <a:latin typeface="Aptos" panose="020B0004020202020204" pitchFamily="34" charset="0"/>
                <a:ea typeface="Aptos" panose="020B0004020202020204" pitchFamily="34" charset="0"/>
                <a:cs typeface="Times New Roman" panose="02020603050405020304" pitchFamily="18" charset="0"/>
              </a:rPr>
              <a:t>in a double-blind evaluation</a:t>
            </a:r>
          </a:p>
          <a:p>
            <a:endParaRPr lang="fi-FI"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4078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37F7-3E14-E000-D9CF-EACD91CDCFBC}"/>
              </a:ext>
            </a:extLst>
          </p:cNvPr>
          <p:cNvSpPr>
            <a:spLocks noGrp="1"/>
          </p:cNvSpPr>
          <p:nvPr>
            <p:ph type="title"/>
          </p:nvPr>
        </p:nvSpPr>
        <p:spPr/>
        <p:txBody>
          <a:bodyPr/>
          <a:lstStyle/>
          <a:p>
            <a:r>
              <a:rPr lang="fi-FI" dirty="0" err="1"/>
              <a:t>What</a:t>
            </a:r>
            <a:r>
              <a:rPr lang="fi-FI" dirty="0"/>
              <a:t> is </a:t>
            </a:r>
            <a:r>
              <a:rPr lang="fi-FI" dirty="0" err="1"/>
              <a:t>XGBoost</a:t>
            </a:r>
            <a:r>
              <a:rPr lang="fi-FI" dirty="0"/>
              <a:t>?</a:t>
            </a:r>
            <a:endParaRPr lang="en-FI" dirty="0"/>
          </a:p>
        </p:txBody>
      </p:sp>
      <p:sp>
        <p:nvSpPr>
          <p:cNvPr id="3" name="Content Placeholder 2">
            <a:extLst>
              <a:ext uri="{FF2B5EF4-FFF2-40B4-BE49-F238E27FC236}">
                <a16:creationId xmlns:a16="http://schemas.microsoft.com/office/drawing/2014/main" id="{301B6C69-6925-AFA4-7691-AF090686727F}"/>
              </a:ext>
            </a:extLst>
          </p:cNvPr>
          <p:cNvSpPr>
            <a:spLocks noGrp="1"/>
          </p:cNvSpPr>
          <p:nvPr>
            <p:ph idx="1"/>
          </p:nvPr>
        </p:nvSpPr>
        <p:spPr/>
        <p:txBody>
          <a:bodyPr>
            <a:normAutofit lnSpcReduction="10000"/>
          </a:bodyPr>
          <a:lstStyle/>
          <a:p>
            <a:pPr marL="0" indent="0">
              <a:buNone/>
            </a:pPr>
            <a:r>
              <a:rPr lang="en-GB" dirty="0" err="1"/>
              <a:t>XGBoost</a:t>
            </a:r>
            <a:r>
              <a:rPr lang="en-GB" dirty="0"/>
              <a:t> – Xtreme Gradient Boost</a:t>
            </a:r>
          </a:p>
          <a:p>
            <a:r>
              <a:rPr lang="en-GB" dirty="0"/>
              <a:t>boosting - in boosting decision trees are added one at a time, and each new tree helps to correct the errors made by the previous ones, and each tree contributes to final prediction (with different weights)</a:t>
            </a:r>
          </a:p>
          <a:p>
            <a:r>
              <a:rPr lang="en-GB" dirty="0"/>
              <a:t>gradient - gradually improving the accuracy of the model by using the gradient (=derivative) of the loss function to optimize the model, determining next direction and finding best model</a:t>
            </a:r>
          </a:p>
          <a:p>
            <a:r>
              <a:rPr lang="en-GB" dirty="0" err="1"/>
              <a:t>xtreme</a:t>
            </a:r>
            <a:r>
              <a:rPr lang="en-GB" dirty="0"/>
              <a:t> - improves upon the general idea of gradient boosting using 2nd-degree Taylor expansion (for more accurate loss function) and regularization (to prevent overfitting)</a:t>
            </a:r>
            <a:endParaRPr lang="en-FI" dirty="0"/>
          </a:p>
        </p:txBody>
      </p:sp>
    </p:spTree>
    <p:extLst>
      <p:ext uri="{BB962C8B-B14F-4D97-AF65-F5344CB8AC3E}">
        <p14:creationId xmlns:p14="http://schemas.microsoft.com/office/powerpoint/2010/main" val="233318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4AB5-F995-3F5A-CC77-4E512787F69F}"/>
              </a:ext>
            </a:extLst>
          </p:cNvPr>
          <p:cNvSpPr>
            <a:spLocks noGrp="1"/>
          </p:cNvSpPr>
          <p:nvPr>
            <p:ph type="title"/>
          </p:nvPr>
        </p:nvSpPr>
        <p:spPr/>
        <p:txBody>
          <a:bodyPr/>
          <a:lstStyle/>
          <a:p>
            <a:r>
              <a:rPr lang="fi-FI" dirty="0" err="1"/>
              <a:t>What</a:t>
            </a:r>
            <a:r>
              <a:rPr lang="fi-FI" dirty="0"/>
              <a:t> is Random </a:t>
            </a:r>
            <a:r>
              <a:rPr lang="fi-FI" dirty="0" err="1"/>
              <a:t>Forest</a:t>
            </a:r>
            <a:r>
              <a:rPr lang="fi-FI" dirty="0"/>
              <a:t>?</a:t>
            </a:r>
            <a:endParaRPr lang="en-FI" dirty="0"/>
          </a:p>
        </p:txBody>
      </p:sp>
      <p:sp>
        <p:nvSpPr>
          <p:cNvPr id="3" name="Content Placeholder 2">
            <a:extLst>
              <a:ext uri="{FF2B5EF4-FFF2-40B4-BE49-F238E27FC236}">
                <a16:creationId xmlns:a16="http://schemas.microsoft.com/office/drawing/2014/main" id="{0DBE7B80-173A-D291-F3FB-C4870C6AADDB}"/>
              </a:ext>
            </a:extLst>
          </p:cNvPr>
          <p:cNvSpPr>
            <a:spLocks noGrp="1"/>
          </p:cNvSpPr>
          <p:nvPr>
            <p:ph idx="1"/>
          </p:nvPr>
        </p:nvSpPr>
        <p:spPr/>
        <p:txBody>
          <a:bodyPr/>
          <a:lstStyle/>
          <a:p>
            <a:r>
              <a:rPr lang="en-GB" dirty="0"/>
              <a:t> Random Forest is made up of many decision trees. Each tree in the Random Forest provides an output, and final output of Random Forest is calculated by counting votes (no weights), majority wins. Each tree is trained on subset of the original dataset with replacement, so trees capture different patterns, reducing overfitting. </a:t>
            </a:r>
            <a:endParaRPr lang="en-FI" dirty="0"/>
          </a:p>
        </p:txBody>
      </p:sp>
    </p:spTree>
    <p:extLst>
      <p:ext uri="{BB962C8B-B14F-4D97-AF65-F5344CB8AC3E}">
        <p14:creationId xmlns:p14="http://schemas.microsoft.com/office/powerpoint/2010/main" val="416285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ADF7-481D-814E-B742-7377D63D0EB0}"/>
              </a:ext>
            </a:extLst>
          </p:cNvPr>
          <p:cNvSpPr>
            <a:spLocks noGrp="1"/>
          </p:cNvSpPr>
          <p:nvPr>
            <p:ph type="title"/>
          </p:nvPr>
        </p:nvSpPr>
        <p:spPr/>
        <p:txBody>
          <a:bodyPr/>
          <a:lstStyle/>
          <a:p>
            <a:r>
              <a:rPr lang="fi-FI" dirty="0" err="1"/>
              <a:t>Difference</a:t>
            </a:r>
            <a:r>
              <a:rPr lang="fi-FI" dirty="0"/>
              <a:t> </a:t>
            </a:r>
            <a:r>
              <a:rPr lang="fi-FI" dirty="0" err="1"/>
              <a:t>between</a:t>
            </a:r>
            <a:r>
              <a:rPr lang="fi-FI" dirty="0"/>
              <a:t> </a:t>
            </a:r>
            <a:r>
              <a:rPr lang="fi-FI" dirty="0" err="1"/>
              <a:t>XGBoost</a:t>
            </a:r>
            <a:r>
              <a:rPr lang="fi-FI" dirty="0"/>
              <a:t> and Random </a:t>
            </a:r>
            <a:r>
              <a:rPr lang="fi-FI" dirty="0" err="1"/>
              <a:t>Forest</a:t>
            </a:r>
            <a:endParaRPr lang="en-FI" dirty="0"/>
          </a:p>
        </p:txBody>
      </p:sp>
      <p:graphicFrame>
        <p:nvGraphicFramePr>
          <p:cNvPr id="4" name="Content Placeholder 3">
            <a:extLst>
              <a:ext uri="{FF2B5EF4-FFF2-40B4-BE49-F238E27FC236}">
                <a16:creationId xmlns:a16="http://schemas.microsoft.com/office/drawing/2014/main" id="{A4DBC70C-8A95-D217-B12F-8605A590953D}"/>
              </a:ext>
            </a:extLst>
          </p:cNvPr>
          <p:cNvGraphicFramePr>
            <a:graphicFrameLocks noGrp="1"/>
          </p:cNvGraphicFramePr>
          <p:nvPr>
            <p:ph idx="1"/>
            <p:extLst>
              <p:ext uri="{D42A27DB-BD31-4B8C-83A1-F6EECF244321}">
                <p14:modId xmlns:p14="http://schemas.microsoft.com/office/powerpoint/2010/main" val="2689431646"/>
              </p:ext>
            </p:extLst>
          </p:nvPr>
        </p:nvGraphicFramePr>
        <p:xfrm>
          <a:off x="838200" y="2252419"/>
          <a:ext cx="10515600" cy="3749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29637366"/>
                    </a:ext>
                  </a:extLst>
                </a:gridCol>
                <a:gridCol w="5257800">
                  <a:extLst>
                    <a:ext uri="{9D8B030D-6E8A-4147-A177-3AD203B41FA5}">
                      <a16:colId xmlns:a16="http://schemas.microsoft.com/office/drawing/2014/main" val="2560443511"/>
                    </a:ext>
                  </a:extLst>
                </a:gridCol>
              </a:tblGrid>
              <a:tr h="3393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2400" dirty="0"/>
                        <a:t>Random </a:t>
                      </a:r>
                      <a:r>
                        <a:rPr lang="fi-FI" sz="2400" dirty="0" err="1"/>
                        <a:t>Forest</a:t>
                      </a:r>
                      <a:endParaRPr lang="en-FI" sz="2400" dirty="0"/>
                    </a:p>
                  </a:txBody>
                  <a:tcPr/>
                </a:tc>
                <a:tc>
                  <a:txBody>
                    <a:bodyPr/>
                    <a:lstStyle/>
                    <a:p>
                      <a:r>
                        <a:rPr lang="fi-FI" sz="2400" dirty="0" err="1"/>
                        <a:t>XGBoost</a:t>
                      </a:r>
                      <a:endParaRPr lang="en-FI" sz="2400" dirty="0"/>
                    </a:p>
                  </a:txBody>
                  <a:tcPr/>
                </a:tc>
                <a:extLst>
                  <a:ext uri="{0D108BD9-81ED-4DB2-BD59-A6C34878D82A}">
                    <a16:rowId xmlns:a16="http://schemas.microsoft.com/office/drawing/2014/main" val="3384043136"/>
                  </a:ext>
                </a:extLst>
              </a:tr>
              <a:tr h="3393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2400" dirty="0" err="1"/>
                        <a:t>built</a:t>
                      </a:r>
                      <a:r>
                        <a:rPr lang="fi-FI" sz="2400" dirty="0"/>
                        <a:t> in </a:t>
                      </a:r>
                      <a:r>
                        <a:rPr lang="fi-FI" sz="2400" dirty="0" err="1"/>
                        <a:t>parallel</a:t>
                      </a:r>
                      <a:r>
                        <a:rPr lang="fi-FI" sz="2400" dirty="0"/>
                        <a:t>, </a:t>
                      </a:r>
                      <a:r>
                        <a:rPr lang="fi-FI" sz="2400" dirty="0" err="1"/>
                        <a:t>faster</a:t>
                      </a:r>
                      <a:r>
                        <a:rPr lang="fi-FI" sz="2400" dirty="0"/>
                        <a:t> to </a:t>
                      </a:r>
                      <a:r>
                        <a:rPr lang="fi-FI" sz="2400" dirty="0" err="1"/>
                        <a:t>train</a:t>
                      </a:r>
                      <a:endParaRPr lang="en-FI"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2400" dirty="0" err="1"/>
                        <a:t>sequential</a:t>
                      </a:r>
                      <a:r>
                        <a:rPr lang="fi-FI" sz="2400" dirty="0"/>
                        <a:t>, </a:t>
                      </a:r>
                      <a:r>
                        <a:rPr lang="fi-FI" sz="2400" dirty="0" err="1"/>
                        <a:t>but</a:t>
                      </a:r>
                      <a:r>
                        <a:rPr lang="fi-FI" sz="2400" dirty="0"/>
                        <a:t> </a:t>
                      </a:r>
                      <a:r>
                        <a:rPr lang="fi-FI" sz="2400" dirty="0" err="1"/>
                        <a:t>can</a:t>
                      </a:r>
                      <a:r>
                        <a:rPr lang="fi-FI" sz="2400" dirty="0"/>
                        <a:t> </a:t>
                      </a:r>
                      <a:r>
                        <a:rPr lang="fi-FI" sz="2400" dirty="0" err="1"/>
                        <a:t>be</a:t>
                      </a:r>
                      <a:r>
                        <a:rPr lang="fi-FI" sz="2400" dirty="0"/>
                        <a:t> </a:t>
                      </a:r>
                      <a:r>
                        <a:rPr lang="fi-FI" sz="2400" dirty="0" err="1"/>
                        <a:t>fast</a:t>
                      </a:r>
                      <a:r>
                        <a:rPr lang="fi-FI" sz="2400" dirty="0"/>
                        <a:t> </a:t>
                      </a:r>
                      <a:r>
                        <a:rPr lang="fi-FI" sz="2400" dirty="0" err="1"/>
                        <a:t>too</a:t>
                      </a:r>
                      <a:r>
                        <a:rPr lang="fi-FI" sz="2400" dirty="0"/>
                        <a:t> </a:t>
                      </a:r>
                      <a:endParaRPr lang="en-FI" sz="2400" dirty="0"/>
                    </a:p>
                  </a:txBody>
                  <a:tcPr/>
                </a:tc>
                <a:extLst>
                  <a:ext uri="{0D108BD9-81ED-4DB2-BD59-A6C34878D82A}">
                    <a16:rowId xmlns:a16="http://schemas.microsoft.com/office/drawing/2014/main" val="3580255018"/>
                  </a:ext>
                </a:extLst>
              </a:tr>
              <a:tr h="339362">
                <a:tc>
                  <a:txBody>
                    <a:bodyPr/>
                    <a:lstStyle/>
                    <a:p>
                      <a:r>
                        <a:rPr lang="fi-FI" sz="2400" dirty="0" err="1"/>
                        <a:t>works</a:t>
                      </a:r>
                      <a:r>
                        <a:rPr lang="fi-FI" sz="2400" dirty="0"/>
                        <a:t> </a:t>
                      </a:r>
                      <a:r>
                        <a:rPr lang="fi-FI" sz="2400" dirty="0" err="1"/>
                        <a:t>well</a:t>
                      </a:r>
                      <a:r>
                        <a:rPr lang="fi-FI" sz="2400" dirty="0"/>
                        <a:t> </a:t>
                      </a:r>
                      <a:r>
                        <a:rPr lang="fi-FI" sz="2400" dirty="0" err="1"/>
                        <a:t>with</a:t>
                      </a:r>
                      <a:r>
                        <a:rPr lang="fi-FI" sz="2400" dirty="0"/>
                        <a:t> </a:t>
                      </a:r>
                      <a:r>
                        <a:rPr lang="fi-FI" sz="2400" dirty="0" err="1"/>
                        <a:t>default</a:t>
                      </a:r>
                      <a:r>
                        <a:rPr lang="fi-FI" sz="2400" dirty="0"/>
                        <a:t> </a:t>
                      </a:r>
                      <a:r>
                        <a:rPr lang="fi-FI" sz="2400" dirty="0" err="1"/>
                        <a:t>settings</a:t>
                      </a:r>
                      <a:endParaRPr lang="en-FI" sz="2400" dirty="0"/>
                    </a:p>
                  </a:txBody>
                  <a:tcPr/>
                </a:tc>
                <a:tc>
                  <a:txBody>
                    <a:bodyPr/>
                    <a:lstStyle/>
                    <a:p>
                      <a:r>
                        <a:rPr lang="fi-FI" sz="2400" dirty="0" err="1"/>
                        <a:t>needs</a:t>
                      </a:r>
                      <a:r>
                        <a:rPr lang="fi-FI" sz="2400" dirty="0"/>
                        <a:t> </a:t>
                      </a:r>
                      <a:r>
                        <a:rPr lang="fi-FI" sz="2400" dirty="0" err="1"/>
                        <a:t>tuning</a:t>
                      </a:r>
                      <a:r>
                        <a:rPr lang="fi-FI" sz="2400" dirty="0"/>
                        <a:t> of </a:t>
                      </a:r>
                      <a:r>
                        <a:rPr lang="fi-FI" sz="2400" dirty="0" err="1"/>
                        <a:t>parameters</a:t>
                      </a:r>
                      <a:endParaRPr lang="en-FI" sz="2400" dirty="0"/>
                    </a:p>
                  </a:txBody>
                  <a:tcPr/>
                </a:tc>
                <a:extLst>
                  <a:ext uri="{0D108BD9-81ED-4DB2-BD59-A6C34878D82A}">
                    <a16:rowId xmlns:a16="http://schemas.microsoft.com/office/drawing/2014/main" val="1144646934"/>
                  </a:ext>
                </a:extLst>
              </a:tr>
              <a:tr h="593883">
                <a:tc>
                  <a:txBody>
                    <a:bodyPr/>
                    <a:lstStyle/>
                    <a:p>
                      <a:r>
                        <a:rPr lang="en-GB" sz="2400" b="0" i="0" kern="1200" dirty="0">
                          <a:solidFill>
                            <a:schemeClr val="dk1"/>
                          </a:solidFill>
                          <a:effectLst/>
                          <a:latin typeface="+mn-lt"/>
                          <a:ea typeface="+mn-ea"/>
                          <a:cs typeface="+mn-cs"/>
                        </a:rPr>
                        <a:t>handles overfitting by averaging the results of many uncorrelated trees</a:t>
                      </a:r>
                      <a:endParaRPr lang="en-FI" sz="2400" dirty="0"/>
                    </a:p>
                  </a:txBody>
                  <a:tcPr/>
                </a:tc>
                <a:tc>
                  <a:txBody>
                    <a:bodyPr/>
                    <a:lstStyle/>
                    <a:p>
                      <a:r>
                        <a:rPr lang="fi-FI" sz="2400" b="0" i="0" kern="1200" dirty="0" err="1">
                          <a:solidFill>
                            <a:schemeClr val="dk1"/>
                          </a:solidFill>
                          <a:effectLst/>
                          <a:latin typeface="+mn-lt"/>
                          <a:ea typeface="+mn-ea"/>
                          <a:cs typeface="+mn-cs"/>
                        </a:rPr>
                        <a:t>includes</a:t>
                      </a:r>
                      <a:r>
                        <a:rPr lang="fi-FI" sz="2400" b="0" i="0" kern="1200" dirty="0">
                          <a:solidFill>
                            <a:schemeClr val="dk1"/>
                          </a:solidFill>
                          <a:effectLst/>
                          <a:latin typeface="+mn-lt"/>
                          <a:ea typeface="+mn-ea"/>
                          <a:cs typeface="+mn-cs"/>
                        </a:rPr>
                        <a:t> </a:t>
                      </a:r>
                      <a:r>
                        <a:rPr lang="fi-FI" sz="2400" b="0" i="0" kern="1200" dirty="0" err="1">
                          <a:solidFill>
                            <a:schemeClr val="dk1"/>
                          </a:solidFill>
                          <a:effectLst/>
                          <a:latin typeface="+mn-lt"/>
                          <a:ea typeface="+mn-ea"/>
                          <a:cs typeface="+mn-cs"/>
                        </a:rPr>
                        <a:t>regularization</a:t>
                      </a:r>
                      <a:r>
                        <a:rPr lang="fi-FI" sz="2400" b="0" i="0" kern="1200" dirty="0">
                          <a:solidFill>
                            <a:schemeClr val="dk1"/>
                          </a:solidFill>
                          <a:effectLst/>
                          <a:latin typeface="+mn-lt"/>
                          <a:ea typeface="+mn-ea"/>
                          <a:cs typeface="+mn-cs"/>
                        </a:rPr>
                        <a:t> </a:t>
                      </a:r>
                      <a:r>
                        <a:rPr lang="fi-FI" sz="2400" b="0" i="0" kern="1200" dirty="0" err="1">
                          <a:solidFill>
                            <a:schemeClr val="dk1"/>
                          </a:solidFill>
                          <a:effectLst/>
                          <a:latin typeface="+mn-lt"/>
                          <a:ea typeface="+mn-ea"/>
                          <a:cs typeface="+mn-cs"/>
                        </a:rPr>
                        <a:t>terms</a:t>
                      </a:r>
                      <a:endParaRPr lang="en-FI" sz="2400" dirty="0"/>
                    </a:p>
                  </a:txBody>
                  <a:tcPr/>
                </a:tc>
                <a:extLst>
                  <a:ext uri="{0D108BD9-81ED-4DB2-BD59-A6C34878D82A}">
                    <a16:rowId xmlns:a16="http://schemas.microsoft.com/office/drawing/2014/main" val="3794247666"/>
                  </a:ext>
                </a:extLst>
              </a:tr>
              <a:tr h="593883">
                <a:tc>
                  <a:txBody>
                    <a:bodyPr/>
                    <a:lstStyle/>
                    <a:p>
                      <a:r>
                        <a:rPr lang="en-GB" sz="2400" b="0" i="0" kern="1200" dirty="0">
                          <a:solidFill>
                            <a:schemeClr val="dk1"/>
                          </a:solidFill>
                          <a:effectLst/>
                          <a:latin typeface="+mn-lt"/>
                          <a:ea typeface="+mn-ea"/>
                          <a:cs typeface="+mn-cs"/>
                        </a:rPr>
                        <a:t>Each tree votes, and the most common prediction is chosen</a:t>
                      </a:r>
                      <a:endParaRPr lang="en-FI" sz="2400" dirty="0"/>
                    </a:p>
                  </a:txBody>
                  <a:tcPr/>
                </a:tc>
                <a:tc>
                  <a:txBody>
                    <a:bodyPr/>
                    <a:lstStyle/>
                    <a:p>
                      <a:r>
                        <a:rPr lang="en-GB" sz="2400" b="0" i="0" kern="1200" dirty="0">
                          <a:solidFill>
                            <a:schemeClr val="dk1"/>
                          </a:solidFill>
                          <a:effectLst/>
                          <a:latin typeface="+mn-lt"/>
                          <a:ea typeface="+mn-ea"/>
                          <a:cs typeface="+mn-cs"/>
                        </a:rPr>
                        <a:t>Each new tree corrects errors made by previous ones, and result is based on weighted votes</a:t>
                      </a:r>
                      <a:endParaRPr lang="en-FI" sz="2400" dirty="0"/>
                    </a:p>
                  </a:txBody>
                  <a:tcPr/>
                </a:tc>
                <a:extLst>
                  <a:ext uri="{0D108BD9-81ED-4DB2-BD59-A6C34878D82A}">
                    <a16:rowId xmlns:a16="http://schemas.microsoft.com/office/drawing/2014/main" val="1760125220"/>
                  </a:ext>
                </a:extLst>
              </a:tr>
              <a:tr h="339362">
                <a:tc>
                  <a:txBody>
                    <a:bodyPr/>
                    <a:lstStyle/>
                    <a:p>
                      <a:endParaRPr lang="en-FI" dirty="0"/>
                    </a:p>
                  </a:txBody>
                  <a:tcPr/>
                </a:tc>
                <a:tc>
                  <a:txBody>
                    <a:bodyPr/>
                    <a:lstStyle/>
                    <a:p>
                      <a:endParaRPr lang="en-FI" dirty="0"/>
                    </a:p>
                  </a:txBody>
                  <a:tcPr/>
                </a:tc>
                <a:extLst>
                  <a:ext uri="{0D108BD9-81ED-4DB2-BD59-A6C34878D82A}">
                    <a16:rowId xmlns:a16="http://schemas.microsoft.com/office/drawing/2014/main" val="927838954"/>
                  </a:ext>
                </a:extLst>
              </a:tr>
            </a:tbl>
          </a:graphicData>
        </a:graphic>
      </p:graphicFrame>
    </p:spTree>
    <p:extLst>
      <p:ext uri="{BB962C8B-B14F-4D97-AF65-F5344CB8AC3E}">
        <p14:creationId xmlns:p14="http://schemas.microsoft.com/office/powerpoint/2010/main" val="362723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DA4-A54C-345C-6F4F-70C10C49F64F}"/>
              </a:ext>
            </a:extLst>
          </p:cNvPr>
          <p:cNvSpPr>
            <a:spLocks noGrp="1"/>
          </p:cNvSpPr>
          <p:nvPr>
            <p:ph type="title"/>
          </p:nvPr>
        </p:nvSpPr>
        <p:spPr/>
        <p:txBody>
          <a:bodyPr/>
          <a:lstStyle/>
          <a:p>
            <a:r>
              <a:rPr lang="fi-FI" dirty="0"/>
              <a:t>Training</a:t>
            </a:r>
            <a:endParaRPr lang="en-FI" dirty="0"/>
          </a:p>
        </p:txBody>
      </p:sp>
      <p:sp>
        <p:nvSpPr>
          <p:cNvPr id="3" name="Content Placeholder 2">
            <a:extLst>
              <a:ext uri="{FF2B5EF4-FFF2-40B4-BE49-F238E27FC236}">
                <a16:creationId xmlns:a16="http://schemas.microsoft.com/office/drawing/2014/main" id="{CA5DE966-650D-011B-D102-59FCBD9578FB}"/>
              </a:ext>
            </a:extLst>
          </p:cNvPr>
          <p:cNvSpPr>
            <a:spLocks noGrp="1"/>
          </p:cNvSpPr>
          <p:nvPr>
            <p:ph idx="1"/>
          </p:nvPr>
        </p:nvSpPr>
        <p:spPr/>
        <p:txBody>
          <a:bodyPr/>
          <a:lstStyle/>
          <a:p>
            <a:pPr marL="0" indent="0">
              <a:buNone/>
            </a:pPr>
            <a:r>
              <a:rPr lang="fi-FI" kern="100" dirty="0">
                <a:effectLst/>
                <a:latin typeface="Aptos" panose="020B0004020202020204" pitchFamily="34" charset="0"/>
                <a:ea typeface="Aptos" panose="020B0004020202020204" pitchFamily="34" charset="0"/>
                <a:cs typeface="Times New Roman" panose="02020603050405020304" pitchFamily="18" charset="0"/>
              </a:rPr>
              <a:t>Training </a:t>
            </a:r>
            <a:r>
              <a:rPr lang="fi-FI" kern="100" dirty="0" err="1">
                <a:latin typeface="Aptos" panose="020B0004020202020204" pitchFamily="34" charset="0"/>
                <a:ea typeface="Aptos" panose="020B0004020202020204" pitchFamily="34" charset="0"/>
                <a:cs typeface="Times New Roman" panose="02020603050405020304" pitchFamily="18" charset="0"/>
              </a:rPr>
              <a:t>wa</a:t>
            </a:r>
            <a:r>
              <a:rPr lang="en-FI" kern="100" dirty="0">
                <a:effectLst/>
                <a:latin typeface="Aptos" panose="020B0004020202020204" pitchFamily="34" charset="0"/>
                <a:ea typeface="Aptos" panose="020B0004020202020204" pitchFamily="34" charset="0"/>
                <a:cs typeface="Times New Roman" panose="02020603050405020304" pitchFamily="18" charset="0"/>
              </a:rPr>
              <a:t>s </a:t>
            </a:r>
            <a:r>
              <a:rPr lang="fi-FI" kern="100" dirty="0" err="1">
                <a:effectLst/>
                <a:latin typeface="Aptos" panose="020B0004020202020204" pitchFamily="34" charset="0"/>
                <a:ea typeface="Aptos" panose="020B0004020202020204" pitchFamily="34" charset="0"/>
                <a:cs typeface="Times New Roman" panose="02020603050405020304" pitchFamily="18" charset="0"/>
              </a:rPr>
              <a:t>done</a:t>
            </a:r>
            <a:r>
              <a:rPr lang="en-FI" kern="100" dirty="0">
                <a:effectLst/>
                <a:latin typeface="Aptos" panose="020B0004020202020204" pitchFamily="34" charset="0"/>
                <a:ea typeface="Aptos" panose="020B0004020202020204" pitchFamily="34" charset="0"/>
                <a:cs typeface="Times New Roman" panose="02020603050405020304" pitchFamily="18" charset="0"/>
              </a:rPr>
              <a:t> until the minimum log loss is reached.</a:t>
            </a: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fi-FI" kern="100" dirty="0">
                <a:effectLst/>
                <a:latin typeface="Aptos" panose="020B0004020202020204" pitchFamily="34" charset="0"/>
                <a:ea typeface="Aptos" panose="020B0004020202020204" pitchFamily="34" charset="0"/>
                <a:cs typeface="Times New Roman" panose="02020603050405020304" pitchFamily="18" charset="0"/>
              </a:rPr>
              <a:t>P</a:t>
            </a:r>
            <a:r>
              <a:rPr lang="en-FI" kern="100" dirty="0" err="1">
                <a:effectLst/>
                <a:latin typeface="Aptos" panose="020B0004020202020204" pitchFamily="34" charset="0"/>
                <a:ea typeface="Aptos" panose="020B0004020202020204" pitchFamily="34" charset="0"/>
                <a:cs typeface="Times New Roman" panose="02020603050405020304" pitchFamily="18" charset="0"/>
              </a:rPr>
              <a:t>erformance</a:t>
            </a:r>
            <a:r>
              <a:rPr lang="en-FI" kern="100" dirty="0">
                <a:effectLst/>
                <a:latin typeface="Aptos" panose="020B0004020202020204" pitchFamily="34" charset="0"/>
                <a:ea typeface="Aptos" panose="020B0004020202020204" pitchFamily="34" charset="0"/>
                <a:cs typeface="Times New Roman" panose="02020603050405020304" pitchFamily="18" charset="0"/>
              </a:rPr>
              <a:t> metrics</a:t>
            </a:r>
            <a:r>
              <a:rPr lang="fi-FI" kern="100" dirty="0">
                <a:effectLst/>
                <a:latin typeface="Aptos" panose="020B0004020202020204" pitchFamily="34" charset="0"/>
                <a:ea typeface="Aptos" panose="020B0004020202020204" pitchFamily="34" charset="0"/>
                <a:cs typeface="Times New Roman" panose="02020603050405020304" pitchFamily="18" charset="0"/>
              </a:rPr>
              <a:t>:</a:t>
            </a:r>
          </a:p>
          <a:p>
            <a:r>
              <a:rPr lang="en-FI" kern="100" dirty="0">
                <a:effectLst/>
                <a:latin typeface="Aptos" panose="020B0004020202020204" pitchFamily="34" charset="0"/>
                <a:ea typeface="Aptos" panose="020B0004020202020204" pitchFamily="34" charset="0"/>
                <a:cs typeface="Times New Roman" panose="02020603050405020304" pitchFamily="18" charset="0"/>
              </a:rPr>
              <a:t>Accuracy</a:t>
            </a:r>
            <a:r>
              <a:rPr lang="fi-FI" kern="100" dirty="0">
                <a:effectLst/>
                <a:latin typeface="Aptos" panose="020B0004020202020204" pitchFamily="34" charset="0"/>
                <a:ea typeface="Aptos" panose="020B0004020202020204" pitchFamily="34" charset="0"/>
                <a:cs typeface="Times New Roman" panose="02020603050405020304" pitchFamily="18" charset="0"/>
              </a:rPr>
              <a:t> (TP+TN / </a:t>
            </a:r>
            <a:r>
              <a:rPr lang="fi-FI" kern="100" dirty="0" err="1">
                <a:effectLst/>
                <a:latin typeface="Aptos" panose="020B0004020202020204" pitchFamily="34" charset="0"/>
                <a:ea typeface="Aptos" panose="020B0004020202020204" pitchFamily="34" charset="0"/>
                <a:cs typeface="Times New Roman" panose="02020603050405020304" pitchFamily="18" charset="0"/>
              </a:rPr>
              <a:t>all</a:t>
            </a:r>
            <a:r>
              <a:rPr lang="fi-FI" kern="100" dirty="0">
                <a:effectLst/>
                <a:latin typeface="Aptos" panose="020B0004020202020204" pitchFamily="34" charset="0"/>
                <a:ea typeface="Aptos" panose="020B0004020202020204" pitchFamily="34" charset="0"/>
                <a:cs typeface="Times New Roman" panose="02020603050405020304" pitchFamily="18" charset="0"/>
              </a:rPr>
              <a:t>)</a:t>
            </a:r>
          </a:p>
          <a:p>
            <a:r>
              <a:rPr lang="en-FI" kern="100" dirty="0">
                <a:effectLst/>
                <a:latin typeface="Aptos" panose="020B0004020202020204" pitchFamily="34" charset="0"/>
                <a:ea typeface="Aptos" panose="020B0004020202020204" pitchFamily="34" charset="0"/>
                <a:cs typeface="Times New Roman" panose="02020603050405020304" pitchFamily="18" charset="0"/>
              </a:rPr>
              <a:t>Precision</a:t>
            </a:r>
            <a:r>
              <a:rPr lang="fi-FI" kern="100" dirty="0">
                <a:effectLst/>
                <a:latin typeface="Aptos" panose="020B0004020202020204" pitchFamily="34" charset="0"/>
                <a:ea typeface="Aptos" panose="020B0004020202020204" pitchFamily="34" charset="0"/>
                <a:cs typeface="Times New Roman" panose="02020603050405020304" pitchFamily="18" charset="0"/>
              </a:rPr>
              <a:t> (TP/ (TP+FP) )</a:t>
            </a:r>
            <a:r>
              <a:rPr lang="en-FI" kern="100" dirty="0">
                <a:effectLst/>
                <a:latin typeface="Aptos" panose="020B0004020202020204" pitchFamily="34" charset="0"/>
                <a:ea typeface="Aptos" panose="020B0004020202020204" pitchFamily="34" charset="0"/>
                <a:cs typeface="Times New Roman" panose="02020603050405020304" pitchFamily="18" charset="0"/>
              </a:rPr>
              <a:t> </a:t>
            </a:r>
            <a:endParaRPr lang="fi-FI" kern="100" dirty="0">
              <a:effectLst/>
              <a:latin typeface="Aptos" panose="020B0004020202020204" pitchFamily="34" charset="0"/>
              <a:ea typeface="Aptos" panose="020B0004020202020204" pitchFamily="34" charset="0"/>
              <a:cs typeface="Times New Roman" panose="02020603050405020304" pitchFamily="18" charset="0"/>
            </a:endParaRPr>
          </a:p>
          <a:p>
            <a:r>
              <a:rPr lang="en-FI" kern="100" dirty="0">
                <a:effectLst/>
                <a:latin typeface="Aptos" panose="020B0004020202020204" pitchFamily="34" charset="0"/>
                <a:ea typeface="Aptos" panose="020B0004020202020204" pitchFamily="34" charset="0"/>
                <a:cs typeface="Times New Roman" panose="02020603050405020304" pitchFamily="18" charset="0"/>
              </a:rPr>
              <a:t>F1 score</a:t>
            </a:r>
            <a:r>
              <a:rPr lang="fi-FI" kern="100" dirty="0">
                <a:effectLst/>
                <a:latin typeface="Aptos" panose="020B0004020202020204" pitchFamily="34" charset="0"/>
                <a:ea typeface="Aptos" panose="020B0004020202020204" pitchFamily="34" charset="0"/>
                <a:cs typeface="Times New Roman" panose="02020603050405020304" pitchFamily="18" charset="0"/>
              </a:rPr>
              <a:t> (</a:t>
            </a:r>
            <a:r>
              <a:rPr lang="en-FI" kern="100" dirty="0">
                <a:effectLst/>
                <a:latin typeface="Aptos" panose="020B0004020202020204" pitchFamily="34" charset="0"/>
                <a:ea typeface="Aptos" panose="020B0004020202020204" pitchFamily="34" charset="0"/>
                <a:cs typeface="Times New Roman" panose="02020603050405020304" pitchFamily="18" charset="0"/>
              </a:rPr>
              <a:t>weighted average of Precision and Recall, it takes both false positives and false negatives into account</a:t>
            </a:r>
            <a:r>
              <a:rPr lang="fi-FI" kern="100" dirty="0">
                <a:effectLst/>
                <a:latin typeface="Aptos" panose="020B0004020202020204" pitchFamily="34" charset="0"/>
                <a:ea typeface="Aptos" panose="020B0004020202020204" pitchFamily="34" charset="0"/>
                <a:cs typeface="Times New Roman" panose="02020603050405020304" pitchFamily="18" charset="0"/>
              </a:rPr>
              <a:t>)</a:t>
            </a:r>
            <a:endParaRPr lang="en-FI" dirty="0"/>
          </a:p>
        </p:txBody>
      </p:sp>
    </p:spTree>
    <p:extLst>
      <p:ext uri="{BB962C8B-B14F-4D97-AF65-F5344CB8AC3E}">
        <p14:creationId xmlns:p14="http://schemas.microsoft.com/office/powerpoint/2010/main" val="131410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7D6B-9063-D8A1-CCB7-85730FF007C2}"/>
              </a:ext>
            </a:extLst>
          </p:cNvPr>
          <p:cNvSpPr>
            <a:spLocks noGrp="1"/>
          </p:cNvSpPr>
          <p:nvPr>
            <p:ph type="title"/>
          </p:nvPr>
        </p:nvSpPr>
        <p:spPr/>
        <p:txBody>
          <a:bodyPr/>
          <a:lstStyle/>
          <a:p>
            <a:r>
              <a:rPr lang="fi-FI" dirty="0"/>
              <a:t>Evaluation of </a:t>
            </a:r>
            <a:r>
              <a:rPr lang="fi-FI" dirty="0" err="1"/>
              <a:t>models</a:t>
            </a:r>
            <a:endParaRPr lang="en-FI" dirty="0"/>
          </a:p>
        </p:txBody>
      </p:sp>
      <p:sp>
        <p:nvSpPr>
          <p:cNvPr id="3" name="Content Placeholder 2">
            <a:extLst>
              <a:ext uri="{FF2B5EF4-FFF2-40B4-BE49-F238E27FC236}">
                <a16:creationId xmlns:a16="http://schemas.microsoft.com/office/drawing/2014/main" id="{71E578BE-DC2A-5803-CEA4-1A129E0D290A}"/>
              </a:ext>
            </a:extLst>
          </p:cNvPr>
          <p:cNvSpPr>
            <a:spLocks noGrp="1"/>
          </p:cNvSpPr>
          <p:nvPr>
            <p:ph idx="1"/>
          </p:nvPr>
        </p:nvSpPr>
        <p:spPr/>
        <p:txBody>
          <a:bodyPr>
            <a:normAutofit/>
          </a:bodyPr>
          <a:lstStyle/>
          <a:p>
            <a:r>
              <a:rPr lang="fi-FI" sz="2800" dirty="0" err="1">
                <a:latin typeface="Aptos" panose="020B0004020202020204" pitchFamily="34" charset="0"/>
                <a:cs typeface="Times New Roman" panose="02020603050405020304" pitchFamily="18" charset="0"/>
              </a:rPr>
              <a:t>XGBoost</a:t>
            </a:r>
            <a:r>
              <a:rPr lang="fi-FI" sz="2800" dirty="0">
                <a:latin typeface="Aptos" panose="020B0004020202020204" pitchFamily="34" charset="0"/>
                <a:cs typeface="Times New Roman" panose="02020603050405020304" pitchFamily="18" charset="0"/>
              </a:rPr>
              <a:t> </a:t>
            </a:r>
            <a:r>
              <a:rPr lang="en-FI" sz="2800" dirty="0">
                <a:effectLst/>
                <a:latin typeface="Aptos" panose="020B0004020202020204" pitchFamily="34" charset="0"/>
                <a:ea typeface="Aptos" panose="020B0004020202020204" pitchFamily="34" charset="0"/>
                <a:cs typeface="Times New Roman" panose="02020603050405020304" pitchFamily="18" charset="0"/>
              </a:rPr>
              <a:t>had a higher rate of true positives</a:t>
            </a:r>
            <a:r>
              <a:rPr lang="fi-FI" sz="2800" dirty="0">
                <a:effectLst/>
                <a:latin typeface="Aptos" panose="020B0004020202020204" pitchFamily="34" charset="0"/>
                <a:ea typeface="Aptos" panose="020B0004020202020204" pitchFamily="34" charset="0"/>
                <a:cs typeface="Times New Roman" panose="02020603050405020304" pitchFamily="18" charset="0"/>
              </a:rPr>
              <a:t> </a:t>
            </a:r>
            <a:r>
              <a:rPr lang="en-FI" sz="2800" dirty="0">
                <a:effectLst/>
                <a:latin typeface="Aptos" panose="020B0004020202020204" pitchFamily="34" charset="0"/>
                <a:ea typeface="Aptos" panose="020B0004020202020204" pitchFamily="34" charset="0"/>
                <a:cs typeface="Times New Roman" panose="02020603050405020304" pitchFamily="18" charset="0"/>
              </a:rPr>
              <a:t>but it also had a higher rate of false positives</a:t>
            </a:r>
            <a:r>
              <a:rPr lang="fi-FI" sz="2800" dirty="0">
                <a:effectLst/>
                <a:latin typeface="Aptos" panose="020B0004020202020204" pitchFamily="34" charset="0"/>
                <a:ea typeface="Aptos" panose="020B0004020202020204" pitchFamily="34" charset="0"/>
                <a:cs typeface="Times New Roman" panose="02020603050405020304" pitchFamily="18" charset="0"/>
              </a:rPr>
              <a:t>. </a:t>
            </a:r>
          </a:p>
          <a:p>
            <a:r>
              <a:rPr lang="fi-FI" sz="2800" dirty="0">
                <a:effectLst/>
                <a:latin typeface="Aptos" panose="020B0004020202020204" pitchFamily="34" charset="0"/>
                <a:ea typeface="Aptos" panose="020B0004020202020204" pitchFamily="34" charset="0"/>
                <a:cs typeface="Times New Roman" panose="02020603050405020304" pitchFamily="18" charset="0"/>
              </a:rPr>
              <a:t>Random </a:t>
            </a:r>
            <a:r>
              <a:rPr lang="fi-FI" sz="2800" dirty="0" err="1">
                <a:effectLst/>
                <a:latin typeface="Aptos" panose="020B0004020202020204" pitchFamily="34" charset="0"/>
                <a:ea typeface="Aptos" panose="020B0004020202020204" pitchFamily="34" charset="0"/>
                <a:cs typeface="Times New Roman" panose="02020603050405020304" pitchFamily="18" charset="0"/>
              </a:rPr>
              <a:t>Forect</a:t>
            </a:r>
            <a:r>
              <a:rPr lang="fi-FI" sz="2800" dirty="0">
                <a:effectLst/>
                <a:latin typeface="Aptos" panose="020B0004020202020204" pitchFamily="34" charset="0"/>
                <a:ea typeface="Aptos" panose="020B0004020202020204" pitchFamily="34" charset="0"/>
                <a:cs typeface="Times New Roman" panose="02020603050405020304" pitchFamily="18" charset="0"/>
              </a:rPr>
              <a:t> </a:t>
            </a:r>
            <a:r>
              <a:rPr lang="fi-FI" sz="2800" dirty="0" err="1">
                <a:effectLst/>
                <a:latin typeface="Aptos" panose="020B0004020202020204" pitchFamily="34" charset="0"/>
                <a:ea typeface="Aptos" panose="020B0004020202020204" pitchFamily="34" charset="0"/>
                <a:cs typeface="Times New Roman" panose="02020603050405020304" pitchFamily="18" charset="0"/>
              </a:rPr>
              <a:t>had</a:t>
            </a:r>
            <a:r>
              <a:rPr lang="fi-FI" sz="2800" dirty="0">
                <a:effectLst/>
                <a:latin typeface="Aptos" panose="020B0004020202020204" pitchFamily="34" charset="0"/>
                <a:ea typeface="Aptos" panose="020B0004020202020204" pitchFamily="34" charset="0"/>
                <a:cs typeface="Times New Roman" panose="02020603050405020304" pitchFamily="18" charset="0"/>
              </a:rPr>
              <a:t> </a:t>
            </a:r>
            <a:r>
              <a:rPr lang="en-FI" sz="2800" dirty="0">
                <a:effectLst/>
                <a:latin typeface="Aptos" panose="020B0004020202020204" pitchFamily="34" charset="0"/>
                <a:ea typeface="Aptos" panose="020B0004020202020204" pitchFamily="34" charset="0"/>
                <a:cs typeface="Times New Roman" panose="02020603050405020304" pitchFamily="18" charset="0"/>
              </a:rPr>
              <a:t>a lower rate of true positives but </a:t>
            </a:r>
            <a:r>
              <a:rPr lang="fi-FI" sz="2800" dirty="0" err="1">
                <a:effectLst/>
                <a:latin typeface="Aptos" panose="020B0004020202020204" pitchFamily="34" charset="0"/>
                <a:ea typeface="Aptos" panose="020B0004020202020204" pitchFamily="34" charset="0"/>
                <a:cs typeface="Times New Roman" panose="02020603050405020304" pitchFamily="18" charset="0"/>
              </a:rPr>
              <a:t>had</a:t>
            </a:r>
            <a:r>
              <a:rPr lang="fi-FI" sz="2800" dirty="0">
                <a:effectLst/>
                <a:latin typeface="Aptos" panose="020B0004020202020204" pitchFamily="34" charset="0"/>
                <a:ea typeface="Aptos" panose="020B0004020202020204" pitchFamily="34" charset="0"/>
                <a:cs typeface="Times New Roman" panose="02020603050405020304" pitchFamily="18" charset="0"/>
              </a:rPr>
              <a:t> </a:t>
            </a:r>
            <a:r>
              <a:rPr lang="fi-FI" sz="2800" b="1" dirty="0" err="1">
                <a:effectLst/>
                <a:latin typeface="Aptos" panose="020B0004020202020204" pitchFamily="34" charset="0"/>
                <a:ea typeface="Aptos" panose="020B0004020202020204" pitchFamily="34" charset="0"/>
                <a:cs typeface="Times New Roman" panose="02020603050405020304" pitchFamily="18" charset="0"/>
              </a:rPr>
              <a:t>lower</a:t>
            </a:r>
            <a:r>
              <a:rPr lang="fi-FI" sz="2800" b="1" dirty="0">
                <a:effectLst/>
                <a:latin typeface="Aptos" panose="020B0004020202020204" pitchFamily="34" charset="0"/>
                <a:ea typeface="Aptos" panose="020B0004020202020204" pitchFamily="34" charset="0"/>
                <a:cs typeface="Times New Roman" panose="02020603050405020304" pitchFamily="18" charset="0"/>
              </a:rPr>
              <a:t> </a:t>
            </a:r>
            <a:r>
              <a:rPr lang="fi-FI" sz="2800" b="1" dirty="0" err="1">
                <a:effectLst/>
                <a:latin typeface="Aptos" panose="020B0004020202020204" pitchFamily="34" charset="0"/>
                <a:ea typeface="Aptos" panose="020B0004020202020204" pitchFamily="34" charset="0"/>
                <a:cs typeface="Times New Roman" panose="02020603050405020304" pitchFamily="18" charset="0"/>
              </a:rPr>
              <a:t>rate</a:t>
            </a:r>
            <a:r>
              <a:rPr lang="fi-FI" sz="2800" b="1" dirty="0">
                <a:effectLst/>
                <a:latin typeface="Aptos" panose="020B0004020202020204" pitchFamily="34" charset="0"/>
                <a:ea typeface="Aptos" panose="020B0004020202020204" pitchFamily="34" charset="0"/>
                <a:cs typeface="Times New Roman" panose="02020603050405020304" pitchFamily="18" charset="0"/>
              </a:rPr>
              <a:t> of </a:t>
            </a:r>
            <a:r>
              <a:rPr lang="en-FI" sz="2800" b="1" dirty="0">
                <a:effectLst/>
                <a:latin typeface="Aptos" panose="020B0004020202020204" pitchFamily="34" charset="0"/>
                <a:ea typeface="Aptos" panose="020B0004020202020204" pitchFamily="34" charset="0"/>
                <a:cs typeface="Times New Roman" panose="02020603050405020304" pitchFamily="18" charset="0"/>
              </a:rPr>
              <a:t>false positives</a:t>
            </a:r>
            <a:endParaRPr lang="fi-FI" sz="2800" b="1" dirty="0">
              <a:effectLst/>
              <a:latin typeface="Aptos" panose="020B0004020202020204" pitchFamily="34" charset="0"/>
              <a:ea typeface="Aptos" panose="020B0004020202020204" pitchFamily="34" charset="0"/>
              <a:cs typeface="Times New Roman" panose="02020603050405020304" pitchFamily="18" charset="0"/>
            </a:endParaRPr>
          </a:p>
          <a:p>
            <a:r>
              <a:rPr lang="fi-FI" kern="100" dirty="0">
                <a:latin typeface="Aptos" panose="020B0004020202020204" pitchFamily="34" charset="0"/>
                <a:ea typeface="Aptos" panose="020B0004020202020204" pitchFamily="34" charset="0"/>
                <a:cs typeface="Times New Roman" panose="02020603050405020304" pitchFamily="18" charset="0"/>
              </a:rPr>
              <a:t>A</a:t>
            </a:r>
            <a:r>
              <a:rPr lang="en-FI" sz="2800" kern="100" dirty="0" err="1">
                <a:effectLst/>
                <a:latin typeface="Aptos" panose="020B0004020202020204" pitchFamily="34" charset="0"/>
                <a:ea typeface="Aptos" panose="020B0004020202020204" pitchFamily="34" charset="0"/>
                <a:cs typeface="Times New Roman" panose="02020603050405020304" pitchFamily="18" charset="0"/>
              </a:rPr>
              <a:t>ggregated</a:t>
            </a:r>
            <a:r>
              <a:rPr lang="en-FI" sz="2800" kern="100" dirty="0">
                <a:effectLst/>
                <a:latin typeface="Aptos" panose="020B0004020202020204" pitchFamily="34" charset="0"/>
                <a:ea typeface="Aptos" panose="020B0004020202020204" pitchFamily="34" charset="0"/>
                <a:cs typeface="Times New Roman" panose="02020603050405020304" pitchFamily="18" charset="0"/>
              </a:rPr>
              <a:t> model </a:t>
            </a:r>
            <a:r>
              <a:rPr lang="fi-FI" sz="2800" kern="100" dirty="0" err="1">
                <a:effectLst/>
                <a:latin typeface="Aptos" panose="020B0004020202020204" pitchFamily="34" charset="0"/>
                <a:ea typeface="Aptos" panose="020B0004020202020204" pitchFamily="34" charset="0"/>
                <a:cs typeface="Times New Roman" panose="02020603050405020304" pitchFamily="18" charset="0"/>
              </a:rPr>
              <a:t>had</a:t>
            </a:r>
            <a:r>
              <a:rPr lang="fi-FI" sz="2800" kern="100" dirty="0">
                <a:effectLst/>
                <a:latin typeface="Aptos" panose="020B0004020202020204" pitchFamily="34" charset="0"/>
                <a:ea typeface="Aptos" panose="020B0004020202020204" pitchFamily="34" charset="0"/>
                <a:cs typeface="Times New Roman" panose="02020603050405020304" pitchFamily="18" charset="0"/>
              </a:rPr>
              <a:t> </a:t>
            </a:r>
            <a:r>
              <a:rPr lang="fi-FI" sz="2800" kern="100" dirty="0" err="1">
                <a:effectLst/>
                <a:latin typeface="Aptos" panose="020B0004020202020204" pitchFamily="34" charset="0"/>
                <a:ea typeface="Aptos" panose="020B0004020202020204" pitchFamily="34" charset="0"/>
                <a:cs typeface="Times New Roman" panose="02020603050405020304" pitchFamily="18" charset="0"/>
              </a:rPr>
              <a:t>excellent</a:t>
            </a:r>
            <a:r>
              <a:rPr lang="fi-FI" sz="2800" kern="100" dirty="0">
                <a:effectLst/>
                <a:latin typeface="Aptos" panose="020B0004020202020204" pitchFamily="34" charset="0"/>
                <a:ea typeface="Aptos" panose="020B0004020202020204" pitchFamily="34" charset="0"/>
                <a:cs typeface="Times New Roman" panose="02020603050405020304" pitchFamily="18" charset="0"/>
              </a:rPr>
              <a:t> </a:t>
            </a:r>
            <a:r>
              <a:rPr lang="en-FI" sz="2800" kern="100" dirty="0">
                <a:effectLst/>
                <a:latin typeface="Aptos" panose="020B0004020202020204" pitchFamily="34" charset="0"/>
                <a:ea typeface="Aptos" panose="020B0004020202020204" pitchFamily="34" charset="0"/>
                <a:cs typeface="Times New Roman" panose="02020603050405020304" pitchFamily="18" charset="0"/>
              </a:rPr>
              <a:t>classification performance </a:t>
            </a:r>
            <a:r>
              <a:rPr lang="fi-FI" sz="2800" kern="100" dirty="0" err="1">
                <a:effectLst/>
                <a:latin typeface="Aptos" panose="020B0004020202020204" pitchFamily="34" charset="0"/>
                <a:ea typeface="Aptos" panose="020B0004020202020204" pitchFamily="34" charset="0"/>
                <a:cs typeface="Times New Roman" panose="02020603050405020304" pitchFamily="18" charset="0"/>
              </a:rPr>
              <a:t>with</a:t>
            </a:r>
            <a:r>
              <a:rPr lang="fi-FI" sz="2800" kern="100" dirty="0">
                <a:effectLst/>
                <a:latin typeface="Aptos" panose="020B0004020202020204" pitchFamily="34" charset="0"/>
                <a:ea typeface="Aptos" panose="020B0004020202020204" pitchFamily="34" charset="0"/>
                <a:cs typeface="Times New Roman" panose="02020603050405020304" pitchFamily="18" charset="0"/>
              </a:rPr>
              <a:t> </a:t>
            </a:r>
            <a:r>
              <a:rPr lang="fi-FI" sz="2800" kern="100" dirty="0" err="1">
                <a:effectLst/>
                <a:latin typeface="Aptos" panose="020B0004020202020204" pitchFamily="34" charset="0"/>
                <a:ea typeface="Aptos" panose="020B0004020202020204" pitchFamily="34" charset="0"/>
                <a:cs typeface="Times New Roman" panose="02020603050405020304" pitchFamily="18" charset="0"/>
              </a:rPr>
              <a:t>confidence</a:t>
            </a:r>
            <a:r>
              <a:rPr lang="fi-FI" sz="2800" kern="100" dirty="0">
                <a:effectLst/>
                <a:latin typeface="Aptos" panose="020B0004020202020204" pitchFamily="34" charset="0"/>
                <a:ea typeface="Aptos" panose="020B0004020202020204" pitchFamily="34" charset="0"/>
                <a:cs typeface="Times New Roman" panose="02020603050405020304" pitchFamily="18" charset="0"/>
              </a:rPr>
              <a:t> in</a:t>
            </a:r>
            <a:r>
              <a:rPr lang="en-FI" sz="2800" kern="100" dirty="0">
                <a:effectLst/>
                <a:latin typeface="Aptos" panose="020B0004020202020204" pitchFamily="34" charset="0"/>
                <a:ea typeface="Aptos" panose="020B0004020202020204" pitchFamily="34" charset="0"/>
                <a:cs typeface="Times New Roman" panose="02020603050405020304" pitchFamily="18" charset="0"/>
              </a:rPr>
              <a:t> the range of 0.9 to 0.99</a:t>
            </a:r>
            <a:r>
              <a:rPr lang="fi-FI" sz="2800" kern="100" dirty="0">
                <a:effectLst/>
                <a:latin typeface="Aptos" panose="020B0004020202020204" pitchFamily="34" charset="0"/>
                <a:ea typeface="Aptos" panose="020B0004020202020204" pitchFamily="34" charset="0"/>
                <a:cs typeface="Times New Roman" panose="02020603050405020304" pitchFamily="18" charset="0"/>
              </a:rPr>
              <a:t>,</a:t>
            </a:r>
            <a:r>
              <a:rPr lang="en-FI" sz="2800" kern="100" dirty="0">
                <a:effectLst/>
                <a:latin typeface="Aptos" panose="020B0004020202020204" pitchFamily="34" charset="0"/>
                <a:ea typeface="Aptos" panose="020B0004020202020204" pitchFamily="34" charset="0"/>
                <a:cs typeface="Times New Roman" panose="02020603050405020304" pitchFamily="18" charset="0"/>
              </a:rPr>
              <a:t> identifying </a:t>
            </a:r>
            <a:r>
              <a:rPr lang="fi-FI" sz="2800" kern="100" dirty="0">
                <a:effectLst/>
                <a:latin typeface="Aptos" panose="020B0004020202020204" pitchFamily="34" charset="0"/>
                <a:ea typeface="Aptos" panose="020B0004020202020204" pitchFamily="34" charset="0"/>
                <a:cs typeface="Times New Roman" panose="02020603050405020304" pitchFamily="18" charset="0"/>
              </a:rPr>
              <a:t>48% of</a:t>
            </a:r>
            <a:r>
              <a:rPr lang="en-FI" sz="2800" kern="100" dirty="0">
                <a:effectLst/>
                <a:latin typeface="Aptos" panose="020B0004020202020204" pitchFamily="34" charset="0"/>
                <a:ea typeface="Aptos" panose="020B0004020202020204" pitchFamily="34" charset="0"/>
                <a:cs typeface="Times New Roman" panose="02020603050405020304" pitchFamily="18" charset="0"/>
              </a:rPr>
              <a:t> websites correctly as fake-shops with an </a:t>
            </a:r>
            <a:r>
              <a:rPr lang="en-FI" sz="2800" b="1" kern="100" dirty="0">
                <a:effectLst/>
                <a:latin typeface="Aptos" panose="020B0004020202020204" pitchFamily="34" charset="0"/>
                <a:ea typeface="Aptos" panose="020B0004020202020204" pitchFamily="34" charset="0"/>
                <a:cs typeface="Times New Roman" panose="02020603050405020304" pitchFamily="18" charset="0"/>
              </a:rPr>
              <a:t>error rate of zero</a:t>
            </a:r>
            <a:endParaRPr lang="en-FI" b="1" dirty="0"/>
          </a:p>
        </p:txBody>
      </p:sp>
    </p:spTree>
    <p:extLst>
      <p:ext uri="{BB962C8B-B14F-4D97-AF65-F5344CB8AC3E}">
        <p14:creationId xmlns:p14="http://schemas.microsoft.com/office/powerpoint/2010/main" val="219101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2934</TotalTime>
  <Words>579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Fake shop detection using machine learning methods</vt:lpstr>
      <vt:lpstr>The requirements of the Fake-Shop Detection Browser Plugin and Middleware</vt:lpstr>
      <vt:lpstr>Extraction of features from main page</vt:lpstr>
      <vt:lpstr>Evaluated machine learning methods</vt:lpstr>
      <vt:lpstr>What is XGBoost?</vt:lpstr>
      <vt:lpstr>What is Random Forest?</vt:lpstr>
      <vt:lpstr>Difference between XGBoost and Random Forest</vt:lpstr>
      <vt:lpstr>Training</vt:lpstr>
      <vt:lpstr>Evaluation of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 fraudulent online shops solely on the basis of the similarity of their source code structure using machine learning </dc:title>
  <dc:creator>ninaa@fastmail.com</dc:creator>
  <cp:lastModifiedBy>ninaa@fastmail.com</cp:lastModifiedBy>
  <cp:revision>7</cp:revision>
  <dcterms:created xsi:type="dcterms:W3CDTF">2024-01-12T12:21:31Z</dcterms:created>
  <dcterms:modified xsi:type="dcterms:W3CDTF">2024-01-14T13:15:33Z</dcterms:modified>
</cp:coreProperties>
</file>