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9144000"/>
  <p:notesSz cx="6743700" cy="9906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24">
          <p15:clr>
            <a:srgbClr val="000000"/>
          </p15:clr>
        </p15:guide>
      </p15:notesGuideLst>
    </p:ext>
    <p:ext uri="GoogleSlidesCustomDataVersion2">
      <go:slidesCustomData xmlns:go="http://customooxmlschemas.google.com/" r:id="rId17" roundtripDataSignature="AMtx7mgZLZjp+RPgd5MqsNGgOa7M1Ruy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95188-DB1E-4972-B552-90787A40C9ED}">
  <a:tblStyle styleId="{46695188-DB1E-4972-B552-90787A40C9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customschemas.google.com/relationships/presentationmetadata" Target="meta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21112" y="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908050" y="7524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896937" y="4705350"/>
            <a:ext cx="4949825" cy="44561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906462" y="752475"/>
            <a:ext cx="4930775" cy="36972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896937" y="4705350"/>
            <a:ext cx="4949825" cy="44561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f0ad91410_0_14:notes"/>
          <p:cNvSpPr/>
          <p:nvPr>
            <p:ph idx="2" type="sldImg"/>
          </p:nvPr>
        </p:nvSpPr>
        <p:spPr>
          <a:xfrm>
            <a:off x="895350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g29f0ad91410_0_14:notes"/>
          <p:cNvSpPr txBox="1"/>
          <p:nvPr>
            <p:ph idx="1" type="body"/>
          </p:nvPr>
        </p:nvSpPr>
        <p:spPr>
          <a:xfrm>
            <a:off x="898525" y="4705350"/>
            <a:ext cx="4946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9f0ad91410_0_14:notes"/>
          <p:cNvSpPr txBox="1"/>
          <p:nvPr>
            <p:ph idx="12" type="sldNum"/>
          </p:nvPr>
        </p:nvSpPr>
        <p:spPr>
          <a:xfrm>
            <a:off x="3821112" y="9410700"/>
            <a:ext cx="292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f0ad91410_0_21:notes"/>
          <p:cNvSpPr/>
          <p:nvPr>
            <p:ph idx="2" type="sldImg"/>
          </p:nvPr>
        </p:nvSpPr>
        <p:spPr>
          <a:xfrm>
            <a:off x="895350" y="742950"/>
            <a:ext cx="49530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g29f0ad91410_0_21:notes"/>
          <p:cNvSpPr txBox="1"/>
          <p:nvPr>
            <p:ph idx="1" type="body"/>
          </p:nvPr>
        </p:nvSpPr>
        <p:spPr>
          <a:xfrm>
            <a:off x="898525" y="4705350"/>
            <a:ext cx="49467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29f0ad91410_0_21:notes"/>
          <p:cNvSpPr txBox="1"/>
          <p:nvPr>
            <p:ph idx="12" type="sldNum"/>
          </p:nvPr>
        </p:nvSpPr>
        <p:spPr>
          <a:xfrm>
            <a:off x="3821112" y="9410700"/>
            <a:ext cx="292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/>
        </p:nvSpPr>
        <p:spPr>
          <a:xfrm>
            <a:off x="3821112" y="9410700"/>
            <a:ext cx="2922587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895350" y="742950"/>
            <a:ext cx="495300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Font typeface="Noto Sans Symbols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93" name="Google Shape;93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5pPr>
            <a:lvl6pPr indent="-29463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6pPr>
            <a:lvl7pPr indent="-29463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7pPr>
            <a:lvl8pPr indent="-29464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8pPr>
            <a:lvl9pPr indent="-29464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9pPr>
          </a:lstStyle>
          <a:p/>
        </p:txBody>
      </p:sp>
      <p:sp>
        <p:nvSpPr>
          <p:cNvPr id="94" name="Google Shape;94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95" name="Google Shape;95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1pPr>
            <a:lvl2pPr indent="-3111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5pPr>
            <a:lvl6pPr indent="-294639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6pPr>
            <a:lvl7pPr indent="-294639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7pPr>
            <a:lvl8pPr indent="-29464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8pPr>
            <a:lvl9pPr indent="-29464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❑"/>
              <a:defRPr sz="1600"/>
            </a:lvl9pPr>
          </a:lstStyle>
          <a:p/>
        </p:txBody>
      </p:sp>
      <p:sp>
        <p:nvSpPr>
          <p:cNvPr id="96" name="Google Shape;96;p25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❑"/>
              <a:defRPr sz="2800"/>
            </a:lvl1pPr>
            <a:lvl2pPr indent="-3276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9pPr>
          </a:lstStyle>
          <a:p/>
        </p:txBody>
      </p:sp>
      <p:sp>
        <p:nvSpPr>
          <p:cNvPr id="30" name="Google Shape;30;p15"/>
          <p:cNvSpPr txBox="1"/>
          <p:nvPr>
            <p:ph idx="2" type="body"/>
          </p:nvPr>
        </p:nvSpPr>
        <p:spPr>
          <a:xfrm>
            <a:off x="46482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❑"/>
              <a:defRPr sz="2800"/>
            </a:lvl1pPr>
            <a:lvl2pPr indent="-32766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 sz="1800"/>
            </a:lvl9pPr>
          </a:lstStyle>
          <a:p/>
        </p:txBody>
      </p:sp>
      <p:sp>
        <p:nvSpPr>
          <p:cNvPr id="31" name="Google Shape;31;p15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533400" y="228600"/>
            <a:ext cx="80772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648200" y="1066800"/>
            <a:ext cx="3962400" cy="248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8200" y="3703638"/>
            <a:ext cx="3962400" cy="248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type="title"/>
          </p:nvPr>
        </p:nvSpPr>
        <p:spPr>
          <a:xfrm>
            <a:off x="533400" y="228600"/>
            <a:ext cx="8077200" cy="690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" type="body"/>
          </p:nvPr>
        </p:nvSpPr>
        <p:spPr>
          <a:xfrm>
            <a:off x="5334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2" type="body"/>
          </p:nvPr>
        </p:nvSpPr>
        <p:spPr>
          <a:xfrm>
            <a:off x="4648200" y="1066800"/>
            <a:ext cx="39624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 rot="5400000">
            <a:off x="4621213" y="2198688"/>
            <a:ext cx="5959475" cy="20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 rot="5400000">
            <a:off x="506413" y="255588"/>
            <a:ext cx="5959475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 rot="5400000">
            <a:off x="2011363" y="-411162"/>
            <a:ext cx="5121275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1pPr>
            <a:lvl2pPr indent="-302894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❑"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❑"/>
              <a:defRPr sz="3200"/>
            </a:lvl1pPr>
            <a:lvl2pPr indent="-344169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❑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4pPr>
            <a:lvl5pPr indent="-3111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5pPr>
            <a:lvl6pPr indent="-3111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6pPr>
            <a:lvl7pPr indent="-3111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7pPr>
            <a:lvl8pPr indent="-3111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8pPr>
            <a:lvl9pPr indent="-3111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❑"/>
              <a:defRPr sz="2000"/>
            </a:lvl9pPr>
          </a:lstStyle>
          <a:p/>
        </p:txBody>
      </p:sp>
      <p:sp>
        <p:nvSpPr>
          <p:cNvPr id="77" name="Google Shape;7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0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64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6385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86385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86385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6385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6385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6385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6384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6384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464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86385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86385" lvl="2" marL="1371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86385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86385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86385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286385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286384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286384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533400" y="6248400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2895600" y="6248400"/>
            <a:ext cx="33528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b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1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Project Review </a:t>
            </a:r>
            <a:r>
              <a:rPr lang="en-US" sz="3600"/>
              <a:t>1</a:t>
            </a:r>
            <a:br>
              <a:rPr b="1" i="0" lang="en-US" sz="3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1" i="0" lang="en-US" sz="2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Team </a:t>
            </a:r>
            <a:r>
              <a:rPr b="1" lang="en-US" sz="2000">
                <a:solidFill>
                  <a:schemeClr val="folHlink"/>
                </a:solidFill>
              </a:rPr>
              <a:t>10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</a:pPr>
            <a:br>
              <a:rPr b="1" i="0" lang="en-US" sz="200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</a:br>
            <a:b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/>
              <a:t>8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.11.2023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Agenda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533400" y="1066800"/>
            <a:ext cx="77724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Goals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Backlog Items, other results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demo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 quality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Char char="❑"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Spent and remaining effort per person per Sprint</a:t>
            </a:r>
            <a:endParaRPr/>
          </a:p>
          <a:p>
            <a:pPr indent="-26860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17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860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Introduction to the project	</a:t>
            </a:r>
            <a:endParaRPr/>
          </a:p>
        </p:txBody>
      </p:sp>
      <p:sp>
        <p:nvSpPr>
          <p:cNvPr id="127" name="Google Shape;127;p3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What is this project about?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AI-Based Fake Web Shop Detection: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Automatically scraping/crawling websites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Multiple modes: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User driven scraping with UX elements.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Bulk scraping functionality.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Crawling and following links.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AI-based analysis to classify: 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Fake webshops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Phishing sites</a:t>
            </a:r>
            <a:endParaRPr/>
          </a:p>
          <a:p>
            <a:pPr indent="0" lvl="0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Char char="❑"/>
            </a:pPr>
            <a:r>
              <a:rPr lang="en-US"/>
              <a:t>The project considers detecting fake online shops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85115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Sprint </a:t>
            </a:r>
            <a:r>
              <a:rPr lang="en-US"/>
              <a:t>1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Sprint Goal: </a:t>
            </a:r>
            <a:r>
              <a:rPr lang="en-US"/>
              <a:t>Understand existing code and get familiar with needed technology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0" lang="en-US" sz="16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Backlog Items chosen to this Sprint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Understand existing code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Study needed technology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Define input, output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b="0" i="0" lang="en-US" sz="1400" u="none">
                <a:solidFill>
                  <a:srgbClr val="00B050"/>
                </a:solidFill>
                <a:latin typeface="Verdana"/>
                <a:ea typeface="Verdana"/>
                <a:cs typeface="Verdana"/>
                <a:sym typeface="Verdana"/>
              </a:rPr>
              <a:t>OK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Design UI mockup 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6924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Pick library dependencies (for Extraction) 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Pick library dependencies (for Interaction) 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Decide what features to extract (</a:t>
            </a:r>
            <a:r>
              <a:rPr lang="en-US">
                <a:solidFill>
                  <a:srgbClr val="00B050"/>
                </a:solidFill>
              </a:rPr>
              <a:t>OK</a:t>
            </a:r>
            <a:r>
              <a:rPr lang="en-US"/>
              <a:t>)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Other notable achievements</a:t>
            </a:r>
            <a:endParaRPr/>
          </a:p>
          <a:p>
            <a:pPr indent="-26924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Additional task: Create base for testing.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Created a guide for Installation / Setting up the project</a:t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Main findings from the Sprint retro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Sprint Retro + Planning will be held after this Project Review meetings.</a:t>
            </a:r>
            <a:endParaRPr/>
          </a:p>
          <a:p>
            <a:pPr indent="-227965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70814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115" lvl="0" marL="3429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Software demo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480350" y="1046900"/>
            <a:ext cx="80772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050" y="1229075"/>
            <a:ext cx="8551800" cy="42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f0ad91410_0_14"/>
          <p:cNvSpPr txBox="1"/>
          <p:nvPr>
            <p:ph type="title"/>
          </p:nvPr>
        </p:nvSpPr>
        <p:spPr>
          <a:xfrm>
            <a:off x="533400" y="228600"/>
            <a:ext cx="807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demo</a:t>
            </a:r>
            <a:endParaRPr/>
          </a:p>
        </p:txBody>
      </p:sp>
      <p:sp>
        <p:nvSpPr>
          <p:cNvPr id="151" name="Google Shape;151;g29f0ad91410_0_14"/>
          <p:cNvSpPr txBox="1"/>
          <p:nvPr>
            <p:ph idx="1" type="body"/>
          </p:nvPr>
        </p:nvSpPr>
        <p:spPr>
          <a:xfrm>
            <a:off x="533400" y="1066800"/>
            <a:ext cx="8077200" cy="51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Kaarlo and Joonas</a:t>
            </a:r>
            <a:endParaRPr/>
          </a:p>
        </p:txBody>
      </p:sp>
      <p:sp>
        <p:nvSpPr>
          <p:cNvPr id="152" name="Google Shape;152;g29f0ad91410_0_14"/>
          <p:cNvSpPr txBox="1"/>
          <p:nvPr>
            <p:ph idx="12" type="sldNum"/>
          </p:nvPr>
        </p:nvSpPr>
        <p:spPr>
          <a:xfrm>
            <a:off x="7162800" y="6443662"/>
            <a:ext cx="1905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f0ad91410_0_21"/>
          <p:cNvSpPr txBox="1"/>
          <p:nvPr>
            <p:ph type="title"/>
          </p:nvPr>
        </p:nvSpPr>
        <p:spPr>
          <a:xfrm>
            <a:off x="533400" y="228600"/>
            <a:ext cx="80772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UI mockup demo</a:t>
            </a:r>
            <a:endParaRPr/>
          </a:p>
        </p:txBody>
      </p:sp>
      <p:sp>
        <p:nvSpPr>
          <p:cNvPr id="159" name="Google Shape;159;g29f0ad91410_0_21"/>
          <p:cNvSpPr txBox="1"/>
          <p:nvPr>
            <p:ph idx="1" type="body"/>
          </p:nvPr>
        </p:nvSpPr>
        <p:spPr>
          <a:xfrm>
            <a:off x="3429000" y="426275"/>
            <a:ext cx="12144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lang="en-US"/>
              <a:t>, Heidi</a:t>
            </a:r>
            <a:endParaRPr/>
          </a:p>
        </p:txBody>
      </p:sp>
      <p:sp>
        <p:nvSpPr>
          <p:cNvPr id="160" name="Google Shape;160;g29f0ad91410_0_21"/>
          <p:cNvSpPr txBox="1"/>
          <p:nvPr>
            <p:ph idx="12" type="sldNum"/>
          </p:nvPr>
        </p:nvSpPr>
        <p:spPr>
          <a:xfrm>
            <a:off x="7162800" y="6443662"/>
            <a:ext cx="19050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g29f0ad91410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5" y="920002"/>
            <a:ext cx="5834074" cy="297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9f0ad91410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250" y="3754274"/>
            <a:ext cx="5178850" cy="26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9f0ad91410_0_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94700" y="4681352"/>
            <a:ext cx="3373099" cy="176230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29f0ad91410_0_21"/>
          <p:cNvSpPr txBox="1"/>
          <p:nvPr/>
        </p:nvSpPr>
        <p:spPr>
          <a:xfrm>
            <a:off x="6132975" y="919200"/>
            <a:ext cx="1323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Homepage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5" name="Google Shape;165;g29f0ad91410_0_21"/>
          <p:cNvSpPr txBox="1"/>
          <p:nvPr/>
        </p:nvSpPr>
        <p:spPr>
          <a:xfrm>
            <a:off x="5466100" y="3829600"/>
            <a:ext cx="2355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Overview of results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g29f0ad91410_0_21"/>
          <p:cNvSpPr txBox="1"/>
          <p:nvPr/>
        </p:nvSpPr>
        <p:spPr>
          <a:xfrm>
            <a:off x="7608300" y="4260700"/>
            <a:ext cx="145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Single result</a:t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Software quality</a:t>
            </a: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533400" y="1066800"/>
            <a:ext cx="8077200" cy="512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 of the most important quality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Documentation</a:t>
            </a:r>
            <a:endParaRPr/>
          </a:p>
          <a:p>
            <a:pPr indent="-26924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Usability</a:t>
            </a:r>
            <a:endParaRPr/>
          </a:p>
          <a:p>
            <a:pPr indent="-227965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Char char="❑"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Definition of Done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M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ain content:</a:t>
            </a:r>
            <a:endParaRPr/>
          </a:p>
          <a:p>
            <a:pPr indent="-212089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Unit tests pass </a:t>
            </a:r>
            <a:endParaRPr/>
          </a:p>
          <a:p>
            <a:pPr indent="-212089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Unit tests must cover all the core features </a:t>
            </a:r>
            <a:endParaRPr/>
          </a:p>
          <a:p>
            <a:pPr indent="-212089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Code is reviewed by at least 2 people </a:t>
            </a:r>
            <a:endParaRPr/>
          </a:p>
          <a:p>
            <a:pPr indent="-212089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Documentation: </a:t>
            </a:r>
            <a:endParaRPr/>
          </a:p>
          <a:p>
            <a:pPr indent="-212089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requirements </a:t>
            </a:r>
            <a:endParaRPr/>
          </a:p>
          <a:p>
            <a:pPr indent="-212089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source code </a:t>
            </a:r>
            <a:endParaRPr/>
          </a:p>
          <a:p>
            <a:pPr indent="-212089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maintenance guide </a:t>
            </a:r>
            <a:endParaRPr/>
          </a:p>
          <a:p>
            <a:pPr indent="-212089" lvl="3" marL="1600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interaction </a:t>
            </a:r>
            <a:endParaRPr/>
          </a:p>
          <a:p>
            <a:pPr indent="-212089" lvl="2" marL="1143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Char char="❑"/>
            </a:pPr>
            <a:r>
              <a:rPr lang="en-US"/>
              <a:t>Use case fully work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910"/>
              <a:buFont typeface="Noto Sans Symbols"/>
              <a:buChar char="❑"/>
            </a:pPr>
            <a:r>
              <a:rPr lang="en-US"/>
              <a:t>DoD was</a:t>
            </a: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not changed since the last Sprint Planning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/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04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76860" lvl="0" marL="3429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/>
        </p:nvSpPr>
        <p:spPr>
          <a:xfrm>
            <a:off x="7162800" y="6443662"/>
            <a:ext cx="1905000" cy="414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>
            <p:ph type="title"/>
          </p:nvPr>
        </p:nvSpPr>
        <p:spPr>
          <a:xfrm>
            <a:off x="533400" y="228600"/>
            <a:ext cx="8077200" cy="690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b="1" i="0" lang="en-US" sz="2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Hours planned and done</a:t>
            </a:r>
            <a:endParaRPr/>
          </a:p>
        </p:txBody>
      </p:sp>
      <p:graphicFrame>
        <p:nvGraphicFramePr>
          <p:cNvPr id="182" name="Google Shape;182;p8"/>
          <p:cNvGraphicFramePr/>
          <p:nvPr/>
        </p:nvGraphicFramePr>
        <p:xfrm>
          <a:off x="533400" y="132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{46695188-DB1E-4972-B552-90787A40C9ED}</a:tableStyleId>
              </a:tblPr>
              <a:tblGrid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  <a:gridCol w="733700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Hao (SM)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Nina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Joonas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Erika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Sofia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Kaarlo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Tuomo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Binh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Heidi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SUM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planned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225</a:t>
                      </a:r>
                      <a:endParaRPr b="1" i="0" sz="1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1925</a:t>
                      </a:r>
                      <a:endParaRPr b="1"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200"/>
                        <a:buFont typeface="Verdana"/>
                        <a:buNone/>
                      </a:pPr>
                      <a:r>
                        <a:rPr b="1" i="0" lang="en-US" sz="12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Total done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48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46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23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33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22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r>
                        <a:rPr b="1"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</a:t>
                      </a:r>
                      <a:endParaRPr b="1" i="0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0 (done)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18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5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10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</a:t>
                      </a:r>
                      <a:endParaRPr i="0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1 (done)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28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 sz="1400" u="none" cap="none" strike="noStrike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13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4</a:t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009973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25</a:t>
                      </a:r>
                      <a:endParaRPr i="0"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73"/>
                        </a:buClr>
                        <a:buSzPts val="1400"/>
                        <a:buFont typeface="Verdana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9973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2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3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4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i="0" lang="en-US" sz="12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Sprint N</a:t>
                      </a:r>
                      <a:endParaRPr sz="1400" u="none" cap="none" strike="noStrik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ank Presentation-FI">
  <a:themeElements>
    <a:clrScheme name="Blank Presentation-FI 9">
      <a:dk1>
        <a:srgbClr val="000000"/>
      </a:dk1>
      <a:lt1>
        <a:srgbClr val="FFFFFF"/>
      </a:lt1>
      <a:dk2>
        <a:srgbClr val="444477"/>
      </a:dk2>
      <a:lt2>
        <a:srgbClr val="808080"/>
      </a:lt2>
      <a:accent1>
        <a:srgbClr val="00CC99"/>
      </a:accent1>
      <a:accent2>
        <a:srgbClr val="444477"/>
      </a:accent2>
      <a:accent3>
        <a:srgbClr val="FFFFFF"/>
      </a:accent3>
      <a:accent4>
        <a:srgbClr val="000000"/>
      </a:accent4>
      <a:accent5>
        <a:srgbClr val="AAE2CA"/>
      </a:accent5>
      <a:accent6>
        <a:srgbClr val="3D3D6B"/>
      </a:accent6>
      <a:hlink>
        <a:srgbClr val="0000FF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ank Presentation-FI">
  <a:themeElements>
    <a:clrScheme name="Blank Presentation-FI 9">
      <a:dk1>
        <a:srgbClr val="000000"/>
      </a:dk1>
      <a:lt1>
        <a:srgbClr val="FFFFFF"/>
      </a:lt1>
      <a:dk2>
        <a:srgbClr val="444477"/>
      </a:dk2>
      <a:lt2>
        <a:srgbClr val="808080"/>
      </a:lt2>
      <a:accent1>
        <a:srgbClr val="00CC99"/>
      </a:accent1>
      <a:accent2>
        <a:srgbClr val="444477"/>
      </a:accent2>
      <a:accent3>
        <a:srgbClr val="FFFFFF"/>
      </a:accent3>
      <a:accent4>
        <a:srgbClr val="000000"/>
      </a:accent4>
      <a:accent5>
        <a:srgbClr val="AAE2CA"/>
      </a:accent5>
      <a:accent6>
        <a:srgbClr val="3D3D6B"/>
      </a:accent6>
      <a:hlink>
        <a:srgbClr val="0000FF"/>
      </a:hlink>
      <a:folHlink>
        <a:srgbClr val="8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2001-09-07T08:27:21Z</dcterms:created>
  <dc:creator>Jari Vanhnaen</dc:creator>
</cp:coreProperties>
</file>