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Gill Sans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jQbPUbIha4UcyuWnfPjzQiIUHe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43820-3AA9-41DD-A3C2-F4EA11DFCFCA}">
  <a:tblStyle styleId="{74B43820-3AA9-41DD-A3C2-F4EA11DFCFC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GillSans-regular.fnt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Gill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:notes"/>
          <p:cNvSpPr/>
          <p:nvPr>
            <p:ph idx="2" type="sldImg"/>
          </p:nvPr>
        </p:nvSpPr>
        <p:spPr>
          <a:xfrm>
            <a:off x="908050" y="752475"/>
            <a:ext cx="4930775" cy="36972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896938" y="4705350"/>
            <a:ext cx="4949825" cy="44561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de21e0b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de21e0b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cde21e0b0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7aedf06f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7aedf06f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1f7aedf06f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de21e0b0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cde21e0b0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cde21e0b0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de21e0b0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cde21e0b0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2cde21e0b0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7ccac135c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1f7ccac135c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g1f7ccac135c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7ccac135c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g1f7ccac135c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g1f7ccac135c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de21e0b0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de21e0b0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de21e0b01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f7ccac135c_1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g1f7ccac135c_1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" name="Google Shape;276;g1f7ccac135c_1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de21e0b01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cde21e0b01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cde21e0b01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7ccac135c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g1f7ccac135c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g1f7ccac135c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7ccac135c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g1f7ccac135c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1f7ccac135c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de21e0b01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cde21e0b01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cde21e0b01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f2823797_4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df2823797_4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cdf2823797_4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7d7049232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g1f7d70492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1f7d70492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e3bc18e8a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g2ce3bc18e8a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g2ce3bc18e8a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e4235bdc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e4235bdc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ce4235bdca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ce4235bdca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ce4235bdca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ce4235bdca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de21e0b0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de21e0b0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cde21e0b01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de21e0b01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de21e0b01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cde21e0b01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e21e0b01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de21e0b01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de21e0b01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df2823797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df2823797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cdf2823797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/>
          <p:nvPr/>
        </p:nvSpPr>
        <p:spPr>
          <a:xfrm>
            <a:off x="7443266" y="1841812"/>
            <a:ext cx="4748735" cy="5016187"/>
          </a:xfrm>
          <a:custGeom>
            <a:rect b="b" l="l" r="r" t="t"/>
            <a:pathLst>
              <a:path extrusionOk="0" h="5016187" w="4748735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1"/>
          <p:cNvSpPr/>
          <p:nvPr/>
        </p:nvSpPr>
        <p:spPr>
          <a:xfrm rot="5400000">
            <a:off x="6993339" y="2334664"/>
            <a:ext cx="2225673" cy="7007393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1"/>
          <p:cNvSpPr/>
          <p:nvPr/>
        </p:nvSpPr>
        <p:spPr>
          <a:xfrm>
            <a:off x="1" y="0"/>
            <a:ext cx="5880649" cy="6075137"/>
          </a:xfrm>
          <a:custGeom>
            <a:rect b="b" l="l" r="r" t="t"/>
            <a:pathLst>
              <a:path extrusionOk="0" h="6075137" w="5880649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1"/>
          <p:cNvSpPr/>
          <p:nvPr/>
        </p:nvSpPr>
        <p:spPr>
          <a:xfrm>
            <a:off x="1" y="-1"/>
            <a:ext cx="5137691" cy="3723310"/>
          </a:xfrm>
          <a:custGeom>
            <a:rect b="b" l="l" r="r" t="t"/>
            <a:pathLst>
              <a:path extrusionOk="0" h="3723310" w="5137691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dk1">
              <a:alpha val="1686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1"/>
          <p:cNvSpPr txBox="1"/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 Header 1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/>
          <p:nvPr/>
        </p:nvSpPr>
        <p:spPr>
          <a:xfrm>
            <a:off x="6918777" y="0"/>
            <a:ext cx="5288935" cy="6857999"/>
          </a:xfrm>
          <a:custGeom>
            <a:rect b="b" l="l" r="r" t="t"/>
            <a:pathLst>
              <a:path extrusionOk="0" h="6857999" w="5288935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30"/>
          <p:cNvSpPr/>
          <p:nvPr/>
        </p:nvSpPr>
        <p:spPr>
          <a:xfrm flipH="1" rot="10800000">
            <a:off x="0" y="-26179"/>
            <a:ext cx="5273226" cy="1169180"/>
          </a:xfrm>
          <a:custGeom>
            <a:rect b="b" l="l" r="r" t="t"/>
            <a:pathLst>
              <a:path extrusionOk="0" h="1169180" w="5273226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30"/>
          <p:cNvSpPr/>
          <p:nvPr/>
        </p:nvSpPr>
        <p:spPr>
          <a:xfrm>
            <a:off x="8006849" y="3200881"/>
            <a:ext cx="4200862" cy="3685693"/>
          </a:xfrm>
          <a:custGeom>
            <a:rect b="b" l="l" r="r" t="t"/>
            <a:pathLst>
              <a:path extrusionOk="0" h="3685693" w="4200862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cap="flat" cmpd="sng" w="857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827205" y="914400"/>
            <a:ext cx="5449824" cy="35387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/>
          <p:nvPr>
            <p:ph idx="2" type="pic"/>
          </p:nvPr>
        </p:nvSpPr>
        <p:spPr>
          <a:xfrm>
            <a:off x="-1" y="261780"/>
            <a:ext cx="5046134" cy="659622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30"/>
          <p:cNvSpPr txBox="1"/>
          <p:nvPr>
            <p:ph idx="1" type="body"/>
          </p:nvPr>
        </p:nvSpPr>
        <p:spPr>
          <a:xfrm>
            <a:off x="5827204" y="4681728"/>
            <a:ext cx="5449824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  <a:defRPr b="0" sz="2400" cap="none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/>
          <p:nvPr/>
        </p:nvSpPr>
        <p:spPr>
          <a:xfrm>
            <a:off x="1" y="1"/>
            <a:ext cx="3216357" cy="3480449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31"/>
          <p:cNvSpPr/>
          <p:nvPr/>
        </p:nvSpPr>
        <p:spPr>
          <a:xfrm>
            <a:off x="9037474" y="1618811"/>
            <a:ext cx="3154526" cy="5229819"/>
          </a:xfrm>
          <a:custGeom>
            <a:rect b="b" l="l" r="r" t="t"/>
            <a:pathLst>
              <a:path extrusionOk="0" h="5229819" w="3154526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rgbClr val="C5C3AD">
              <a:alpha val="3294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9" name="Google Shape;89;p31"/>
          <p:cNvPicPr preferRelativeResize="0"/>
          <p:nvPr/>
        </p:nvPicPr>
        <p:blipFill rotWithShape="1">
          <a:blip r:embed="rId2">
            <a:alphaModFix/>
          </a:blip>
          <a:srcRect b="0" l="27188" r="0" t="0"/>
          <a:stretch/>
        </p:blipFill>
        <p:spPr>
          <a:xfrm>
            <a:off x="-1" y="2673019"/>
            <a:ext cx="1697023" cy="1898712"/>
          </a:xfrm>
          <a:custGeom>
            <a:rect b="b" l="l" r="r" t="t"/>
            <a:pathLst>
              <a:path extrusionOk="0" h="1898712" w="1697023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0" name="Google Shape;90;p31"/>
          <p:cNvSpPr/>
          <p:nvPr/>
        </p:nvSpPr>
        <p:spPr>
          <a:xfrm>
            <a:off x="0" y="2"/>
            <a:ext cx="2476443" cy="337724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31"/>
          <p:cNvSpPr txBox="1"/>
          <p:nvPr>
            <p:ph type="title"/>
          </p:nvPr>
        </p:nvSpPr>
        <p:spPr>
          <a:xfrm>
            <a:off x="914400" y="914400"/>
            <a:ext cx="1036015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" type="body"/>
          </p:nvPr>
        </p:nvSpPr>
        <p:spPr>
          <a:xfrm>
            <a:off x="2041114" y="3825875"/>
            <a:ext cx="8109772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1">
  <p:cSld name="Table 1">
    <p:bg>
      <p:bgPr>
        <a:solidFill>
          <a:schemeClr val="lt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914400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2" type="body"/>
          </p:nvPr>
        </p:nvSpPr>
        <p:spPr>
          <a:xfrm>
            <a:off x="6357747" y="2039112"/>
            <a:ext cx="4576953" cy="3877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2"/>
          <p:cNvSpPr/>
          <p:nvPr/>
        </p:nvSpPr>
        <p:spPr>
          <a:xfrm>
            <a:off x="0" y="5879804"/>
            <a:ext cx="4707470" cy="978196"/>
          </a:xfrm>
          <a:custGeom>
            <a:rect b="b" l="l" r="r" t="t"/>
            <a:pathLst>
              <a:path extrusionOk="0" h="978196" w="4707470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dk1">
              <a:alpha val="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32"/>
          <p:cNvSpPr/>
          <p:nvPr/>
        </p:nvSpPr>
        <p:spPr>
          <a:xfrm rot="10800000">
            <a:off x="9012497" y="1"/>
            <a:ext cx="3179502" cy="2726160"/>
          </a:xfrm>
          <a:custGeom>
            <a:rect b="b" l="l" r="r" t="t"/>
            <a:pathLst>
              <a:path extrusionOk="0" h="2726160" w="3179502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2">
  <p:cSld name="Two Content 2">
    <p:bg>
      <p:bgPr>
        <a:solidFill>
          <a:schemeClr val="l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3"/>
          <p:cNvGrpSpPr/>
          <p:nvPr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102" name="Google Shape;102;p33"/>
            <p:cNvSpPr/>
            <p:nvPr/>
          </p:nvSpPr>
          <p:spPr>
            <a:xfrm>
              <a:off x="1" y="1"/>
              <a:ext cx="3097831" cy="2532431"/>
            </a:xfrm>
            <a:custGeom>
              <a:rect b="b" l="l" r="r" t="t"/>
              <a:pathLst>
                <a:path extrusionOk="0" h="2532431" w="30978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3" name="Google Shape;103;p33"/>
            <p:cNvSpPr/>
            <p:nvPr/>
          </p:nvSpPr>
          <p:spPr>
            <a:xfrm>
              <a:off x="9164166" y="2461367"/>
              <a:ext cx="3027835" cy="4339045"/>
            </a:xfrm>
            <a:custGeom>
              <a:rect b="b" l="l" r="r" t="t"/>
              <a:pathLst>
                <a:path extrusionOk="0" h="4339045" w="302783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4" name="Google Shape;104;p33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914399" y="2039112"/>
            <a:ext cx="3364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lphaLcParenR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2" type="body"/>
          </p:nvPr>
        </p:nvSpPr>
        <p:spPr>
          <a:xfrm>
            <a:off x="4743451" y="2039112"/>
            <a:ext cx="6537960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">
  <p:cSld name="Title and Two Content"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34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>
                <a:alpha val="49803"/>
              </a:schemeClr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914399" y="2039111"/>
            <a:ext cx="672998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2" type="body"/>
          </p:nvPr>
        </p:nvSpPr>
        <p:spPr>
          <a:xfrm>
            <a:off x="8113472" y="2039111"/>
            <a:ext cx="3163824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4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5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117" name="Google Shape;117;p35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8" name="Google Shape;118;p35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9" name="Google Shape;119;p35"/>
          <p:cNvSpPr/>
          <p:nvPr/>
        </p:nvSpPr>
        <p:spPr>
          <a:xfrm rot="10800000">
            <a:off x="10332231" y="4321742"/>
            <a:ext cx="1859768" cy="2536257"/>
          </a:xfrm>
          <a:custGeom>
            <a:rect b="b" l="l" r="r" t="t"/>
            <a:pathLst>
              <a:path extrusionOk="0" h="3377247" w="2476443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ctrTitle"/>
          </p:nvPr>
        </p:nvSpPr>
        <p:spPr>
          <a:xfrm>
            <a:off x="914400" y="2286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6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 showMasterSp="0" type="obj">
  <p:cSld name="OBJECT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/>
          <p:nvPr/>
        </p:nvSpPr>
        <p:spPr>
          <a:xfrm>
            <a:off x="-10955" y="0"/>
            <a:ext cx="6558260" cy="6858000"/>
          </a:xfrm>
          <a:custGeom>
            <a:rect b="b" l="l" r="r" t="t"/>
            <a:pathLst>
              <a:path extrusionOk="0" h="6858000" w="655826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" name="Google Shape;24;p22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22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22"/>
          <p:cNvSpPr txBox="1"/>
          <p:nvPr>
            <p:ph type="title"/>
          </p:nvPr>
        </p:nvSpPr>
        <p:spPr>
          <a:xfrm>
            <a:off x="1001467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6868956" y="1143000"/>
            <a:ext cx="4190999" cy="4679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Picture" showMasterSp="0">
  <p:cSld name="Title Content and Picture">
    <p:bg>
      <p:bgPr>
        <a:solidFill>
          <a:schemeClr val="l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23"/>
          <p:cNvSpPr/>
          <p:nvPr/>
        </p:nvSpPr>
        <p:spPr>
          <a:xfrm rot="5400000">
            <a:off x="7072129" y="3184875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23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914399" y="2039111"/>
            <a:ext cx="5650992" cy="390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3"/>
          <p:cNvSpPr/>
          <p:nvPr>
            <p:ph idx="2" type="pic"/>
          </p:nvPr>
        </p:nvSpPr>
        <p:spPr>
          <a:xfrm>
            <a:off x="7623125" y="-20757"/>
            <a:ext cx="4589511" cy="65550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 and Content 7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24"/>
          <p:cNvGrpSpPr/>
          <p:nvPr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38" name="Google Shape;38;p24"/>
            <p:cNvSpPr/>
            <p:nvPr/>
          </p:nvSpPr>
          <p:spPr>
            <a:xfrm>
              <a:off x="325717" y="5597818"/>
              <a:ext cx="2430115" cy="1294338"/>
            </a:xfrm>
            <a:custGeom>
              <a:rect b="b" l="l" r="r" t="t"/>
              <a:pathLst>
                <a:path extrusionOk="0" h="1294338" w="2430115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cap="flat" cmpd="sng" w="381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39;p24"/>
            <p:cNvSpPr/>
            <p:nvPr/>
          </p:nvSpPr>
          <p:spPr>
            <a:xfrm>
              <a:off x="-1483620" y="3988558"/>
              <a:ext cx="2469462" cy="2893553"/>
            </a:xfrm>
            <a:custGeom>
              <a:rect b="b" l="l" r="r" t="t"/>
              <a:pathLst>
                <a:path extrusionOk="0" h="2893553" w="2469462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cap="flat" cmpd="sng" w="635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0" name="Google Shape;40;p24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/>
          <p:nvPr/>
        </p:nvSpPr>
        <p:spPr>
          <a:xfrm rot="10800000">
            <a:off x="-1" y="5010313"/>
            <a:ext cx="3307890" cy="1876021"/>
          </a:xfrm>
          <a:custGeom>
            <a:rect b="b" l="l" r="r" t="t"/>
            <a:pathLst>
              <a:path extrusionOk="0" h="1876021" w="3307890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24"/>
          <p:cNvSpPr/>
          <p:nvPr/>
        </p:nvSpPr>
        <p:spPr>
          <a:xfrm rot="10800000">
            <a:off x="9394047" y="4650286"/>
            <a:ext cx="1859768" cy="2207713"/>
          </a:xfrm>
          <a:custGeom>
            <a:rect b="b" l="l" r="r" t="t"/>
            <a:pathLst>
              <a:path extrusionOk="0" h="2207713" w="1859768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dk1">
              <a:alpha val="1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4"/>
          <p:cNvSpPr/>
          <p:nvPr/>
        </p:nvSpPr>
        <p:spPr>
          <a:xfrm flipH="1" rot="-5400000">
            <a:off x="8812879" y="2130044"/>
            <a:ext cx="5509165" cy="1249078"/>
          </a:xfrm>
          <a:custGeom>
            <a:rect b="b" l="l" r="r" t="t"/>
            <a:pathLst>
              <a:path extrusionOk="0" h="1249078" w="5509165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914400" y="2039112"/>
            <a:ext cx="7150608" cy="335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bg>
      <p:bgPr>
        <a:solidFill>
          <a:schemeClr val="lt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/>
          <p:nvPr/>
        </p:nvSpPr>
        <p:spPr>
          <a:xfrm>
            <a:off x="0" y="3271424"/>
            <a:ext cx="12192000" cy="3586577"/>
          </a:xfrm>
          <a:custGeom>
            <a:rect b="b" l="l" r="r" t="t"/>
            <a:pathLst>
              <a:path extrusionOk="0" h="3586577" w="12192000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25"/>
          <p:cNvSpPr/>
          <p:nvPr/>
        </p:nvSpPr>
        <p:spPr>
          <a:xfrm>
            <a:off x="5591140" y="1"/>
            <a:ext cx="5362677" cy="590065"/>
          </a:xfrm>
          <a:custGeom>
            <a:rect b="b" l="l" r="r" t="t"/>
            <a:pathLst>
              <a:path extrusionOk="0" h="590065" w="5362677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" name="Google Shape;49;p25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2" showMasterSp="0">
  <p:cSld name="Title and Two Content 2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/>
          <p:nvPr/>
        </p:nvSpPr>
        <p:spPr>
          <a:xfrm rot="5400000">
            <a:off x="10423648" y="-93866"/>
            <a:ext cx="1698615" cy="1838087"/>
          </a:xfrm>
          <a:custGeom>
            <a:rect b="b" l="l" r="r" t="t"/>
            <a:pathLst>
              <a:path extrusionOk="0" h="3480449" w="3216357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Google Shape;53;p26"/>
          <p:cNvSpPr/>
          <p:nvPr/>
        </p:nvSpPr>
        <p:spPr>
          <a:xfrm>
            <a:off x="6381060" y="-24130"/>
            <a:ext cx="5371060" cy="6899910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6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" name="Google Shape;55;p26"/>
          <p:cNvCxnSpPr/>
          <p:nvPr/>
        </p:nvCxnSpPr>
        <p:spPr>
          <a:xfrm>
            <a:off x="10938933" y="6327754"/>
            <a:ext cx="414867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26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" type="body"/>
          </p:nvPr>
        </p:nvSpPr>
        <p:spPr>
          <a:xfrm>
            <a:off x="914399" y="2039111"/>
            <a:ext cx="2816352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2" type="body"/>
          </p:nvPr>
        </p:nvSpPr>
        <p:spPr>
          <a:xfrm>
            <a:off x="4097800" y="2039111"/>
            <a:ext cx="69494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7"/>
          <p:cNvSpPr txBox="1"/>
          <p:nvPr>
            <p:ph type="title"/>
          </p:nvPr>
        </p:nvSpPr>
        <p:spPr>
          <a:xfrm>
            <a:off x="711200" y="228601"/>
            <a:ext cx="107696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711200" y="1066801"/>
            <a:ext cx="5283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6197600" y="1066800"/>
            <a:ext cx="5283200" cy="24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3" type="body"/>
          </p:nvPr>
        </p:nvSpPr>
        <p:spPr>
          <a:xfrm>
            <a:off x="6197600" y="3703639"/>
            <a:ext cx="5283200" cy="248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/>
          <p:nvPr/>
        </p:nvSpPr>
        <p:spPr>
          <a:xfrm>
            <a:off x="-17145" y="3001406"/>
            <a:ext cx="3865902" cy="3856595"/>
          </a:xfrm>
          <a:custGeom>
            <a:rect b="b" l="l" r="r" t="t"/>
            <a:pathLst>
              <a:path extrusionOk="0" h="3856595" w="3865902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Google Shape;70;p28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28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28"/>
          <p:cNvSpPr txBox="1"/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" type="body"/>
          </p:nvPr>
        </p:nvSpPr>
        <p:spPr>
          <a:xfrm>
            <a:off x="6848856" y="914400"/>
            <a:ext cx="386791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 cap="none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 2" showMasterSp="0">
  <p:cSld name="Picture with Caption 2">
    <p:bg>
      <p:bgPr>
        <a:solidFill>
          <a:schemeClr val="l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6" name="Google Shape;76;p29"/>
          <p:cNvPicPr preferRelativeResize="0"/>
          <p:nvPr/>
        </p:nvPicPr>
        <p:blipFill rotWithShape="1">
          <a:blip r:embed="rId2">
            <a:alphaModFix/>
          </a:blip>
          <a:srcRect b="9728" l="0" r="30186" t="0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9"/>
          <p:cNvSpPr/>
          <p:nvPr/>
        </p:nvSpPr>
        <p:spPr>
          <a:xfrm>
            <a:off x="6867286" y="1"/>
            <a:ext cx="5324716" cy="6417732"/>
          </a:xfrm>
          <a:custGeom>
            <a:rect b="b" l="l" r="r" t="t"/>
            <a:pathLst>
              <a:path extrusionOk="0" h="6162929" w="511330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" name="Google Shape;78;p29"/>
          <p:cNvSpPr/>
          <p:nvPr>
            <p:ph idx="2" type="pic"/>
          </p:nvPr>
        </p:nvSpPr>
        <p:spPr>
          <a:xfrm>
            <a:off x="7401941" y="0"/>
            <a:ext cx="4790059" cy="6587067"/>
          </a:xfrm>
          <a:prstGeom prst="rect">
            <a:avLst/>
          </a:prstGeom>
          <a:solidFill>
            <a:srgbClr val="BEA388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365760" y="6464808"/>
            <a:ext cx="987552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20"/>
          <p:cNvCxnSpPr>
            <a:endCxn id="14" idx="1"/>
          </p:cNvCxnSpPr>
          <p:nvPr/>
        </p:nvCxnSpPr>
        <p:spPr>
          <a:xfrm>
            <a:off x="10938900" y="6327754"/>
            <a:ext cx="414900" cy="0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type="ctrTitle"/>
          </p:nvPr>
        </p:nvSpPr>
        <p:spPr>
          <a:xfrm>
            <a:off x="915924" y="914400"/>
            <a:ext cx="10360152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br>
              <a:rPr lang="en-US"/>
            </a:br>
            <a:r>
              <a:rPr lang="en-US"/>
              <a:t>AI-Based Fake Web Shop Detection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33" name="Google Shape;133;p1"/>
          <p:cNvSpPr txBox="1"/>
          <p:nvPr>
            <p:ph idx="4294967295" type="subTitle"/>
          </p:nvPr>
        </p:nvSpPr>
        <p:spPr>
          <a:xfrm>
            <a:off x="1532964" y="3812242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folHlink"/>
                </a:solidFill>
                <a:latin typeface="Gill Sans"/>
                <a:ea typeface="Gill Sans"/>
                <a:cs typeface="Gill Sans"/>
                <a:sym typeface="Gill Sans"/>
              </a:rPr>
              <a:t>Team 10</a:t>
            </a:r>
            <a:endParaRPr b="1" i="0" sz="2800" u="none" cap="none" strike="noStrike">
              <a:solidFill>
                <a:schemeClr val="folHlink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Arial"/>
              <a:buNone/>
            </a:pPr>
            <a:r>
              <a:rPr b="1" lang="en-US">
                <a:solidFill>
                  <a:schemeClr val="folHlink"/>
                </a:solidFill>
              </a:rPr>
              <a:t>F-Secure</a:t>
            </a:r>
            <a:endParaRPr b="1">
              <a:solidFill>
                <a:schemeClr val="folHlink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Arial"/>
              <a:buNone/>
            </a:pPr>
            <a:br>
              <a:rPr b="1" i="0" lang="en-US" sz="2000" u="none" cap="none" strike="noStrike">
                <a:solidFill>
                  <a:schemeClr val="folHlink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24.04.2024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de21e0b01_0_0"/>
          <p:cNvSpPr txBox="1"/>
          <p:nvPr>
            <p:ph type="title"/>
          </p:nvPr>
        </p:nvSpPr>
        <p:spPr>
          <a:xfrm>
            <a:off x="914400" y="3810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Quality metrics</a:t>
            </a:r>
            <a:endParaRPr/>
          </a:p>
        </p:txBody>
      </p:sp>
      <p:sp>
        <p:nvSpPr>
          <p:cNvPr id="213" name="Google Shape;213;g2cde21e0b01_0_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g2cde21e0b01_0_0"/>
          <p:cNvSpPr txBox="1"/>
          <p:nvPr>
            <p:ph idx="1" type="body"/>
          </p:nvPr>
        </p:nvSpPr>
        <p:spPr>
          <a:xfrm>
            <a:off x="914400" y="1734695"/>
            <a:ext cx="8457000" cy="463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ISO-25010 quality categories </a:t>
            </a: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(see DoD document)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chose</a:t>
            </a: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 categories + sub-characteristics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 of some important categories with metrics: 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Efficiency: Time behaviour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○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sites, playwright: 2:44 min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Font typeface="Arial"/>
              <a:buChar char="○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sites, curl: 0:16 min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Usability: Learnability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○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CLI commands with, on average, 14 documented options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Font typeface="Arial"/>
              <a:buChar char="○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ML components are documented with multi-line and inline comments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Maintainability: Testability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○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test coverage percentage from pytest: 78.04 %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4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9"/>
              <a:buChar char="●"/>
            </a:pPr>
            <a:r>
              <a:rPr lang="en-US" sz="18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Maintainability: Modifiability</a:t>
            </a:r>
            <a:endParaRPr sz="180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5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4"/>
              <a:buChar char="○"/>
            </a:pPr>
            <a:r>
              <a:rPr lang="en-US" sz="16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to retrain a ML model with a new data set: &lt;1 hour</a:t>
            </a:r>
            <a:endParaRPr sz="168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7aedf06f7_0_0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</a:t>
            </a:r>
            <a:r>
              <a:rPr lang="en-US"/>
              <a:t> of Done</a:t>
            </a:r>
            <a:endParaRPr/>
          </a:p>
        </p:txBody>
      </p:sp>
      <p:sp>
        <p:nvSpPr>
          <p:cNvPr id="221" name="Google Shape;221;g1f7aedf06f7_0_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g1f7aedf06f7_0_0"/>
          <p:cNvSpPr txBox="1"/>
          <p:nvPr>
            <p:ph idx="1" type="body"/>
          </p:nvPr>
        </p:nvSpPr>
        <p:spPr>
          <a:xfrm>
            <a:off x="914400" y="2039095"/>
            <a:ext cx="8457000" cy="463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Unit tests, peer review and documentation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acceptance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Hands-on demo and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approval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PO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 changed based on project review feedback and got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</a:t>
            </a:r>
            <a:r>
              <a:rPr lang="en-US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detailed over time</a:t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de21e0b01_0_7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Peer-team feedback</a:t>
            </a:r>
            <a:endParaRPr/>
          </a:p>
        </p:txBody>
      </p:sp>
      <p:sp>
        <p:nvSpPr>
          <p:cNvPr id="229" name="Google Shape;229;g2cde21e0b01_0_7"/>
          <p:cNvSpPr txBox="1"/>
          <p:nvPr>
            <p:ph idx="1" type="body"/>
          </p:nvPr>
        </p:nvSpPr>
        <p:spPr>
          <a:xfrm>
            <a:off x="914400" y="2039100"/>
            <a:ext cx="9276900" cy="335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Feedback is for the user interface since testing was done only for that due to NDA.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Suggestions for improvements: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more error messages when something goes wrong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better navigation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the result page layout</a:t>
            </a:r>
            <a:endParaRPr sz="2400"/>
          </a:p>
        </p:txBody>
      </p:sp>
      <p:sp>
        <p:nvSpPr>
          <p:cNvPr id="230" name="Google Shape;230;g2cde21e0b01_0_7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de21e0b01_0_38"/>
          <p:cNvSpPr txBox="1"/>
          <p:nvPr>
            <p:ph type="title"/>
          </p:nvPr>
        </p:nvSpPr>
        <p:spPr>
          <a:xfrm>
            <a:off x="914400" y="914400"/>
            <a:ext cx="103602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/>
              <a:t>Sprints</a:t>
            </a:r>
            <a:endParaRPr sz="6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f7ccac135c_1_19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5</a:t>
            </a:r>
            <a:endParaRPr/>
          </a:p>
        </p:txBody>
      </p:sp>
      <p:sp>
        <p:nvSpPr>
          <p:cNvPr id="243" name="Google Shape;243;g1f7ccac135c_1_19"/>
          <p:cNvSpPr txBox="1"/>
          <p:nvPr/>
        </p:nvSpPr>
        <p:spPr>
          <a:xfrm>
            <a:off x="991050" y="2129625"/>
            <a:ext cx="10209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Sprint Goals: demoable state so that client can test it and give feedback, integrate ML into pipeline 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Backlog items: integrate ML into pipeline, improve ML model, optimise scraper performance, UI improvements 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Main findings from Retro: positive feedback on ML integration,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installation should be improved, plan handover 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43E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g1f7ccac135c_1_19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7ccac135c_1_40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5</a:t>
            </a:r>
            <a:endParaRPr/>
          </a:p>
        </p:txBody>
      </p:sp>
      <p:sp>
        <p:nvSpPr>
          <p:cNvPr id="251" name="Google Shape;251;g1f7ccac135c_1_40"/>
          <p:cNvSpPr txBox="1"/>
          <p:nvPr/>
        </p:nvSpPr>
        <p:spPr>
          <a:xfrm>
            <a:off x="991050" y="2129625"/>
            <a:ext cx="10209900" cy="3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Time: 26/02 – 08/03</a:t>
            </a:r>
            <a:endParaRPr sz="2800">
              <a:solidFill>
                <a:srgbClr val="543E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Sprint Goals:</a:t>
            </a:r>
            <a:endParaRPr sz="28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The project is in a demoable state (whatever current functionality is) and can be tested by TPE (threat protection engineering) team.</a:t>
            </a:r>
            <a:endParaRPr sz="24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Repo is ready to be shared and get feedback from F-Secure. (UI, API, interaction, scraping)</a:t>
            </a:r>
            <a:endParaRPr sz="24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Processing of scraped data (fake/non-fake shops) to be used to train the model. (ML)</a:t>
            </a:r>
            <a:endParaRPr sz="2400">
              <a:solidFill>
                <a:srgbClr val="543E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2" name="Google Shape;252;g1f7ccac135c_1_4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>
            <p:ph type="title"/>
          </p:nvPr>
        </p:nvSpPr>
        <p:spPr>
          <a:xfrm>
            <a:off x="860612" y="329453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5</a:t>
            </a:r>
            <a:br>
              <a:rPr lang="en-US" sz="3000"/>
            </a:br>
            <a:r>
              <a:rPr lang="en-US" sz="1800"/>
              <a:t>Items (Done) – All items are completed</a:t>
            </a:r>
            <a:endParaRPr sz="3000"/>
          </a:p>
        </p:txBody>
      </p:sp>
      <p:pic>
        <p:nvPicPr>
          <p:cNvPr id="258" name="Google Shape;2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644" y="1485899"/>
            <a:ext cx="11260711" cy="513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de21e0b01_1_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2cde21e0b01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9588"/>
            <a:ext cx="11887201" cy="488141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cde21e0b01_1_0"/>
          <p:cNvSpPr txBox="1"/>
          <p:nvPr/>
        </p:nvSpPr>
        <p:spPr>
          <a:xfrm>
            <a:off x="796225" y="428550"/>
            <a:ext cx="4154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Sprint burndown chart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"/>
          <p:cNvSpPr txBox="1"/>
          <p:nvPr>
            <p:ph type="title"/>
          </p:nvPr>
        </p:nvSpPr>
        <p:spPr>
          <a:xfrm>
            <a:off x="860612" y="329453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5</a:t>
            </a:r>
            <a:br>
              <a:rPr lang="en-US" sz="3000"/>
            </a:br>
            <a:r>
              <a:rPr lang="en-US" sz="1800"/>
              <a:t>Retrospective</a:t>
            </a:r>
            <a:endParaRPr sz="3000"/>
          </a:p>
        </p:txBody>
      </p:sp>
      <p:pic>
        <p:nvPicPr>
          <p:cNvPr id="272" name="Google Shape;2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946" y="1440119"/>
            <a:ext cx="11950108" cy="4254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7ccac135c_1_26"/>
          <p:cNvSpPr txBox="1"/>
          <p:nvPr>
            <p:ph type="title"/>
          </p:nvPr>
        </p:nvSpPr>
        <p:spPr>
          <a:xfrm>
            <a:off x="914400" y="914400"/>
            <a:ext cx="10360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6</a:t>
            </a:r>
            <a:endParaRPr/>
          </a:p>
        </p:txBody>
      </p:sp>
      <p:sp>
        <p:nvSpPr>
          <p:cNvPr id="279" name="Google Shape;279;g1f7ccac135c_1_26"/>
          <p:cNvSpPr txBox="1"/>
          <p:nvPr/>
        </p:nvSpPr>
        <p:spPr>
          <a:xfrm>
            <a:off x="914400" y="2272875"/>
            <a:ext cx="96156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Sprint Goals: make project easy to install, peer feedback session, begin project handover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Backlog items: peer feedback sessions, docker development, UI improvements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Main findings from Retro: feedback from peer team, docker makes installation easy, good feedback on merging ML branch with main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0" name="Google Shape;280;g1f7ccac135c_1_26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1001467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600"/>
              <a:t>Agenda</a:t>
            </a:r>
            <a:endParaRPr sz="3600"/>
          </a:p>
        </p:txBody>
      </p:sp>
      <p:graphicFrame>
        <p:nvGraphicFramePr>
          <p:cNvPr id="140" name="Google Shape;140;p2"/>
          <p:cNvGraphicFramePr/>
          <p:nvPr/>
        </p:nvGraphicFramePr>
        <p:xfrm>
          <a:off x="7279249" y="5135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{74B43820-3AA9-41DD-A3C2-F4EA11DFCFCA}</a:tableStyleId>
              </a:tblPr>
              <a:tblGrid>
                <a:gridCol w="4191000"/>
              </a:tblGrid>
              <a:tr h="782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 u="none" cap="none" strike="noStrike"/>
                        <a:t>Software demo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2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Software quality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1125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/>
                        <a:t>Sprints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b="0" lang="en-US" sz="2400" u="none" cap="none" strike="noStrike"/>
                        <a:t>Spent effort</a:t>
                      </a:r>
                      <a:endParaRPr b="0" sz="2400" u="none" cap="none" strike="noStrike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98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b="0" lang="en-US" sz="2400" u="none" cap="none" strike="noStrike"/>
                        <a:t>Realized project scope</a:t>
                      </a:r>
                      <a:endParaRPr/>
                    </a:p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9350"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Complicating and simplifying factors 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8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 u="none" cap="none" strike="noStrike"/>
                        <a:t>Used work practices and tools </a:t>
                      </a:r>
                      <a:endParaRPr b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914400" y="914400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6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914400" y="2272875"/>
            <a:ext cx="96156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Time: 11/03 – 22/03</a:t>
            </a:r>
            <a:endParaRPr sz="2800">
              <a:solidFill>
                <a:srgbClr val="543E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Sprint Goals:</a:t>
            </a:r>
            <a:endParaRPr sz="28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Make sure the project can be easily installable</a:t>
            </a:r>
            <a:endParaRPr sz="24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Student peer team feedback session</a:t>
            </a:r>
            <a:endParaRPr sz="2400">
              <a:solidFill>
                <a:srgbClr val="543E34"/>
              </a:solidFill>
            </a:endParaRPr>
          </a:p>
          <a:p>
            <a:pPr indent="0" lvl="0" marL="469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Begin to work towards project to be handed-over/delivered</a:t>
            </a:r>
            <a:endParaRPr sz="2400">
              <a:solidFill>
                <a:srgbClr val="543E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type="title"/>
          </p:nvPr>
        </p:nvSpPr>
        <p:spPr>
          <a:xfrm>
            <a:off x="914400" y="403412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6</a:t>
            </a:r>
            <a:br>
              <a:rPr lang="en-US" sz="3000"/>
            </a:br>
            <a:r>
              <a:rPr lang="en-US" sz="1800"/>
              <a:t>Items (Done) – All items are completed</a:t>
            </a:r>
            <a:endParaRPr sz="3000"/>
          </a:p>
        </p:txBody>
      </p:sp>
      <p:pic>
        <p:nvPicPr>
          <p:cNvPr id="293" name="Google Shape;2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46" y="1633817"/>
            <a:ext cx="11336060" cy="498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de21e0b01_1_1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g2cde21e0b01_1_10"/>
          <p:cNvSpPr txBox="1"/>
          <p:nvPr/>
        </p:nvSpPr>
        <p:spPr>
          <a:xfrm>
            <a:off x="796225" y="428550"/>
            <a:ext cx="4154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Sprint burndown chart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1" name="Google Shape;301;g2cde21e0b01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00" y="1437825"/>
            <a:ext cx="11887201" cy="4515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type="title"/>
          </p:nvPr>
        </p:nvSpPr>
        <p:spPr>
          <a:xfrm>
            <a:off x="860612" y="329453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6</a:t>
            </a:r>
            <a:br>
              <a:rPr lang="en-US" sz="3000"/>
            </a:br>
            <a:r>
              <a:rPr lang="en-US" sz="1800"/>
              <a:t>Retrospective</a:t>
            </a:r>
            <a:endParaRPr sz="3000"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855189"/>
            <a:ext cx="11772900" cy="3052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7ccac135c_1_6"/>
          <p:cNvSpPr txBox="1"/>
          <p:nvPr>
            <p:ph type="title"/>
          </p:nvPr>
        </p:nvSpPr>
        <p:spPr>
          <a:xfrm>
            <a:off x="914400" y="914400"/>
            <a:ext cx="10360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7</a:t>
            </a:r>
            <a:endParaRPr/>
          </a:p>
        </p:txBody>
      </p:sp>
      <p:sp>
        <p:nvSpPr>
          <p:cNvPr id="314" name="Google Shape;314;g1f7ccac135c_1_6"/>
          <p:cNvSpPr txBox="1"/>
          <p:nvPr/>
        </p:nvSpPr>
        <p:spPr>
          <a:xfrm>
            <a:off x="914400" y="2219875"/>
            <a:ext cx="94902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Sprint goals: project handover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4450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Backlog items: docker development, UI improvements, code cleanup, documentation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4450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543E34"/>
                </a:solidFill>
                <a:latin typeface="Gill Sans"/>
                <a:ea typeface="Gill Sans"/>
                <a:cs typeface="Gill Sans"/>
                <a:sym typeface="Gill Sans"/>
              </a:rPr>
              <a:t>Main findings from Retro: positive feedback from POs and developers, product already used in F-Secure</a:t>
            </a:r>
            <a:endParaRPr sz="2400">
              <a:solidFill>
                <a:srgbClr val="543E34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44450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43E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g1f7ccac135c_1_6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7ccac135c_1_32"/>
          <p:cNvSpPr txBox="1"/>
          <p:nvPr>
            <p:ph type="title"/>
          </p:nvPr>
        </p:nvSpPr>
        <p:spPr>
          <a:xfrm>
            <a:off x="914400" y="914400"/>
            <a:ext cx="10360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Sprint 7</a:t>
            </a:r>
            <a:endParaRPr/>
          </a:p>
        </p:txBody>
      </p:sp>
      <p:sp>
        <p:nvSpPr>
          <p:cNvPr id="322" name="Google Shape;322;g1f7ccac135c_1_32"/>
          <p:cNvSpPr txBox="1"/>
          <p:nvPr/>
        </p:nvSpPr>
        <p:spPr>
          <a:xfrm>
            <a:off x="914400" y="2219875"/>
            <a:ext cx="9490200" cy="27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Time: 25/03 – 12/04 (long Sprint because of Easter holiday)</a:t>
            </a:r>
            <a:endParaRPr sz="2800">
              <a:solidFill>
                <a:srgbClr val="543E3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/>
              <a:t>•</a:t>
            </a:r>
            <a:r>
              <a:rPr lang="en-US" sz="2800">
                <a:solidFill>
                  <a:srgbClr val="543E34"/>
                </a:solidFill>
              </a:rPr>
              <a:t>Sprint Goals:</a:t>
            </a:r>
            <a:endParaRPr sz="2800">
              <a:solidFill>
                <a:srgbClr val="543E34"/>
              </a:solidFill>
            </a:endParaRPr>
          </a:p>
          <a:p>
            <a:pPr indent="44450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400"/>
              <a:t>•</a:t>
            </a:r>
            <a:r>
              <a:rPr lang="en-US" sz="2400">
                <a:solidFill>
                  <a:srgbClr val="543E34"/>
                </a:solidFill>
              </a:rPr>
              <a:t>Working towards project to be handed-over/delivered</a:t>
            </a:r>
            <a:endParaRPr sz="2400">
              <a:solidFill>
                <a:srgbClr val="543E3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3" name="Google Shape;323;g1f7ccac135c_1_32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"/>
          <p:cNvSpPr txBox="1"/>
          <p:nvPr>
            <p:ph type="title"/>
          </p:nvPr>
        </p:nvSpPr>
        <p:spPr>
          <a:xfrm>
            <a:off x="915923" y="268942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7</a:t>
            </a:r>
            <a:br>
              <a:rPr lang="en-US" sz="3000"/>
            </a:br>
            <a:r>
              <a:rPr lang="en-US" sz="1800"/>
              <a:t>Items (Done)</a:t>
            </a:r>
            <a:endParaRPr sz="3000"/>
          </a:p>
        </p:txBody>
      </p:sp>
      <p:pic>
        <p:nvPicPr>
          <p:cNvPr id="329" name="Google Shape;3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434" y="1367416"/>
            <a:ext cx="11309131" cy="5221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3"/>
          <p:cNvSpPr txBox="1"/>
          <p:nvPr>
            <p:ph type="title"/>
          </p:nvPr>
        </p:nvSpPr>
        <p:spPr>
          <a:xfrm>
            <a:off x="915923" y="268942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7</a:t>
            </a:r>
            <a:br>
              <a:rPr lang="en-US" sz="3000"/>
            </a:br>
            <a:r>
              <a:rPr lang="en-US" sz="1800"/>
              <a:t>Items (Not Done)</a:t>
            </a:r>
            <a:endParaRPr sz="3000"/>
          </a:p>
        </p:txBody>
      </p:sp>
      <p:sp>
        <p:nvSpPr>
          <p:cNvPr id="335" name="Google Shape;335;p13"/>
          <p:cNvSpPr txBox="1"/>
          <p:nvPr/>
        </p:nvSpPr>
        <p:spPr>
          <a:xfrm>
            <a:off x="995083" y="5844913"/>
            <a:ext cx="472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tasks are waiting to be merged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rest are ok to finish after the Sprint ends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6" name="Google Shape;3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573" y="1432112"/>
            <a:ext cx="11640853" cy="4164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de21e0b01_1_18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g2cde21e0b01_1_18"/>
          <p:cNvSpPr txBox="1"/>
          <p:nvPr/>
        </p:nvSpPr>
        <p:spPr>
          <a:xfrm>
            <a:off x="796225" y="428550"/>
            <a:ext cx="4154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Sprint burndown chart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4" name="Google Shape;344;g2cde21e0b01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6313"/>
            <a:ext cx="11887201" cy="4567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"/>
          <p:cNvSpPr txBox="1"/>
          <p:nvPr>
            <p:ph type="title"/>
          </p:nvPr>
        </p:nvSpPr>
        <p:spPr>
          <a:xfrm>
            <a:off x="860612" y="329453"/>
            <a:ext cx="10360152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/>
              <a:t>Sprint 7</a:t>
            </a:r>
            <a:br>
              <a:rPr lang="en-US" sz="3000"/>
            </a:br>
            <a:r>
              <a:rPr lang="en-US" sz="1800"/>
              <a:t>Retrospective</a:t>
            </a:r>
            <a:endParaRPr sz="3000"/>
          </a:p>
        </p:txBody>
      </p:sp>
      <p:pic>
        <p:nvPicPr>
          <p:cNvPr id="350" name="Google Shape;3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04" y="1551961"/>
            <a:ext cx="11801791" cy="4102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df2823797_4_31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543E34"/>
                </a:solidFill>
              </a:rPr>
              <a:t>Product vision</a:t>
            </a:r>
            <a:endParaRPr>
              <a:solidFill>
                <a:srgbClr val="543E34"/>
              </a:solidFill>
            </a:endParaRPr>
          </a:p>
        </p:txBody>
      </p:sp>
      <p:sp>
        <p:nvSpPr>
          <p:cNvPr id="147" name="Google Shape;147;g2cdf2823797_4_31"/>
          <p:cNvSpPr txBox="1"/>
          <p:nvPr>
            <p:ph idx="1" type="body"/>
          </p:nvPr>
        </p:nvSpPr>
        <p:spPr>
          <a:xfrm>
            <a:off x="914400" y="2291625"/>
            <a:ext cx="9935700" cy="33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 u="sng"/>
              <a:t>Goal:</a:t>
            </a:r>
            <a:r>
              <a:rPr lang="en-US" sz="2700"/>
              <a:t> to create a working fake webshop detection pipeline which can be managed in the future. </a:t>
            </a:r>
            <a:endParaRPr sz="2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 u="sng"/>
              <a:t>Target user:</a:t>
            </a:r>
            <a:r>
              <a:rPr lang="en-US" sz="2700"/>
              <a:t> threat analysts, data analysts and other internal users</a:t>
            </a:r>
            <a:endParaRPr sz="2100"/>
          </a:p>
        </p:txBody>
      </p:sp>
      <p:sp>
        <p:nvSpPr>
          <p:cNvPr id="148" name="Google Shape;148;g2cdf2823797_4_31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type="title"/>
          </p:nvPr>
        </p:nvSpPr>
        <p:spPr>
          <a:xfrm>
            <a:off x="946300" y="228600"/>
            <a:ext cx="105345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3200"/>
              <a:t>Hours planned and done</a:t>
            </a:r>
            <a:endParaRPr sz="3200"/>
          </a:p>
        </p:txBody>
      </p:sp>
      <p:pic>
        <p:nvPicPr>
          <p:cNvPr id="357" name="Google Shape;35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300" y="1071578"/>
            <a:ext cx="9828673" cy="57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f7d7049232_1_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5" name="Google Shape;365;g1f7d7049232_1_0"/>
          <p:cNvSpPr txBox="1"/>
          <p:nvPr>
            <p:ph type="title"/>
          </p:nvPr>
        </p:nvSpPr>
        <p:spPr>
          <a:xfrm>
            <a:off x="711200" y="228601"/>
            <a:ext cx="107697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3200"/>
              <a:t>Hours planned and done</a:t>
            </a:r>
            <a:endParaRPr sz="3200"/>
          </a:p>
        </p:txBody>
      </p:sp>
      <p:pic>
        <p:nvPicPr>
          <p:cNvPr id="366" name="Google Shape;366;g1f7d704923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5389"/>
            <a:ext cx="11887199" cy="2721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ce3bc18e8a_1_1"/>
          <p:cNvSpPr txBox="1"/>
          <p:nvPr>
            <p:ph type="title"/>
          </p:nvPr>
        </p:nvSpPr>
        <p:spPr>
          <a:xfrm>
            <a:off x="914400" y="195175"/>
            <a:ext cx="1043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O</a:t>
            </a:r>
            <a:r>
              <a:rPr lang="en-US"/>
              <a:t>riginal product vision vs. </a:t>
            </a:r>
            <a:r>
              <a:rPr lang="en-US"/>
              <a:t>Realized project scope </a:t>
            </a:r>
            <a:endParaRPr/>
          </a:p>
        </p:txBody>
      </p:sp>
      <p:sp>
        <p:nvSpPr>
          <p:cNvPr id="373" name="Google Shape;373;g2ce3bc18e8a_1_1"/>
          <p:cNvSpPr txBox="1"/>
          <p:nvPr>
            <p:ph idx="1" type="body"/>
          </p:nvPr>
        </p:nvSpPr>
        <p:spPr>
          <a:xfrm>
            <a:off x="677925" y="1514625"/>
            <a:ext cx="7114800" cy="47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1900"/>
              <a:t>W</a:t>
            </a:r>
            <a:r>
              <a:rPr lang="en-US" sz="2100"/>
              <a:t>orking pipeline (</a:t>
            </a:r>
            <a:r>
              <a:rPr lang="en-US" sz="2100"/>
              <a:t>seamless integration of solid scraping, basic extraction, a machine learning model and a user interface)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Well-tested automated scraping </a:t>
            </a:r>
            <a:endParaRPr sz="2100"/>
          </a:p>
          <a:p>
            <a:pPr indent="-3619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Basic extraction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ML model that can classify shops. Perfectly accurate machine learning model is beyond Minimum Viable Product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-US" sz="2100"/>
              <a:t>Command line interface and web UI</a:t>
            </a:r>
            <a:endParaRPr sz="2100"/>
          </a:p>
        </p:txBody>
      </p:sp>
      <p:sp>
        <p:nvSpPr>
          <p:cNvPr id="374" name="Google Shape;374;g2ce3bc18e8a_1_1"/>
          <p:cNvSpPr txBox="1"/>
          <p:nvPr/>
        </p:nvSpPr>
        <p:spPr>
          <a:xfrm>
            <a:off x="11018975" y="6328725"/>
            <a:ext cx="473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5" name="Google Shape;375;g2ce3bc18e8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3433000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ce3bc18e8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2348688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ce3bc18e8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2890838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ce3bc18e8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2603675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g2ce3bc18e8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00" y="1514613"/>
            <a:ext cx="3429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2ce3bc18e8a_1_1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e4235bdca_2_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g2ce4235bdca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16624" cy="65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e4235bdca_2_1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4" name="Google Shape;394;g2ce4235bdca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16624" cy="65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2ce4235bdca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850" y="4750438"/>
            <a:ext cx="2228850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ce4235bdca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3738" y="6258588"/>
            <a:ext cx="28860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ce4235bdca_2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163" y="5949438"/>
            <a:ext cx="288607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5601938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37503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43599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40551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29121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26073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525" y="2302513"/>
            <a:ext cx="34290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250" y="2019288"/>
            <a:ext cx="342900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2ce4235bdca_2_10"/>
          <p:cNvSpPr txBox="1"/>
          <p:nvPr/>
        </p:nvSpPr>
        <p:spPr>
          <a:xfrm>
            <a:off x="6980625" y="3591584"/>
            <a:ext cx="4658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8000"/>
                </a:solidFill>
              </a:rPr>
              <a:t>Already used by analysts within F-Secure with planned integration into their protection stack.</a:t>
            </a:r>
            <a:endParaRPr sz="1700">
              <a:solidFill>
                <a:srgbClr val="008000"/>
              </a:solidFill>
            </a:endParaRPr>
          </a:p>
        </p:txBody>
      </p:sp>
      <p:pic>
        <p:nvPicPr>
          <p:cNvPr id="407" name="Google Shape;407;g2ce4235bdca_2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1175" y="3627738"/>
            <a:ext cx="3429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7"/>
          <p:cNvSpPr txBox="1"/>
          <p:nvPr>
            <p:ph type="title"/>
          </p:nvPr>
        </p:nvSpPr>
        <p:spPr>
          <a:xfrm>
            <a:off x="914400" y="538375"/>
            <a:ext cx="7534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Complicating and simplifying factors</a:t>
            </a:r>
            <a:br>
              <a:rPr lang="en-US"/>
            </a:br>
            <a:endParaRPr/>
          </a:p>
        </p:txBody>
      </p:sp>
      <p:sp>
        <p:nvSpPr>
          <p:cNvPr id="414" name="Google Shape;414;p17"/>
          <p:cNvSpPr txBox="1"/>
          <p:nvPr>
            <p:ph idx="1" type="body"/>
          </p:nvPr>
        </p:nvSpPr>
        <p:spPr>
          <a:xfrm>
            <a:off x="914400" y="1609371"/>
            <a:ext cx="9251700" cy="4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Compared to the other teams, our project is a difficult one that required knowledge in different areas.</a:t>
            </a:r>
            <a:endParaRPr/>
          </a:p>
          <a:p>
            <a:pPr indent="-122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Complicating factors</a:t>
            </a:r>
            <a:endParaRPr/>
          </a:p>
          <a:p>
            <a:pPr indent="-249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Most parts required security skills, some more than others</a:t>
            </a:r>
            <a:endParaRPr sz="2000"/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Good machine learning skills required</a:t>
            </a:r>
            <a:endParaRPr sz="2000"/>
          </a:p>
          <a:p>
            <a:pPr indent="-249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Knowledge of parallelism and code optimisation required</a:t>
            </a:r>
            <a:endParaRPr sz="2000"/>
          </a:p>
          <a:p>
            <a:pPr indent="-249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Project has multiple parts, and setting up the project so that all parts work together was troublesome (due to operating systems and dependencies)</a:t>
            </a:r>
            <a:endParaRPr sz="2000"/>
          </a:p>
          <a:p>
            <a:pPr indent="-241300" lvl="1" marL="6858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solidFill>
                  <a:srgbClr val="543E34"/>
                </a:solidFill>
              </a:rPr>
              <a:t>Most team members did not know each other before the course</a:t>
            </a:r>
            <a:endParaRPr/>
          </a:p>
          <a:p>
            <a:pPr indent="-23812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Simplifying factors</a:t>
            </a:r>
            <a:endParaRPr/>
          </a:p>
          <a:p>
            <a:pPr indent="-249872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Some team members had experience with scraping, data extraction, UI</a:t>
            </a:r>
            <a:endParaRPr sz="2000"/>
          </a:p>
        </p:txBody>
      </p:sp>
      <p:sp>
        <p:nvSpPr>
          <p:cNvPr id="415" name="Google Shape;415;p17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8"/>
          <p:cNvSpPr txBox="1"/>
          <p:nvPr>
            <p:ph type="title"/>
          </p:nvPr>
        </p:nvSpPr>
        <p:spPr>
          <a:xfrm>
            <a:off x="914400" y="914400"/>
            <a:ext cx="7534656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Evaluation of the used work practices and tools </a:t>
            </a:r>
            <a:endParaRPr/>
          </a:p>
        </p:txBody>
      </p:sp>
      <p:sp>
        <p:nvSpPr>
          <p:cNvPr id="422" name="Google Shape;422;p18"/>
          <p:cNvSpPr txBox="1"/>
          <p:nvPr>
            <p:ph idx="1" type="body"/>
          </p:nvPr>
        </p:nvSpPr>
        <p:spPr>
          <a:xfrm>
            <a:off x="914400" y="2039100"/>
            <a:ext cx="9712200" cy="45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JIRA and Slack are used and they worked well.</a:t>
            </a:r>
            <a:endParaRPr sz="1800"/>
          </a:p>
          <a:p>
            <a:pPr indent="-228600" lvl="0" marL="228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3-week Sprint changed to 2-week Sprint -&gt; more feedback, better progress</a:t>
            </a:r>
            <a:endParaRPr/>
          </a:p>
          <a:p>
            <a:pPr indent="-228600" lvl="0" marL="228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2 short Daily meetings per week changed to 1 longer Weekly meeting which better matched developers’ schedules</a:t>
            </a:r>
            <a:endParaRPr/>
          </a:p>
          <a:p>
            <a:pPr indent="-228600" lvl="0" marL="228600" rtl="0" algn="l"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Implementation of Docker made the installation problem go away</a:t>
            </a:r>
            <a:endParaRPr sz="1800"/>
          </a:p>
        </p:txBody>
      </p:sp>
      <p:sp>
        <p:nvSpPr>
          <p:cNvPr id="423" name="Google Shape;423;p18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"/>
          <p:cNvSpPr txBox="1"/>
          <p:nvPr>
            <p:ph type="ctrTitle"/>
          </p:nvPr>
        </p:nvSpPr>
        <p:spPr>
          <a:xfrm>
            <a:off x="914400" y="914400"/>
            <a:ext cx="5641848" cy="50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914400" y="914400"/>
            <a:ext cx="327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Software demo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914400" y="2019293"/>
            <a:ext cx="56511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For the UI the demo starts on the main page and then the demo will show how to run one webshop and show the results from that.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The UI analyzes one link at the time and shows the user extracted results.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3"/>
          <p:cNvSpPr txBox="1"/>
          <p:nvPr>
            <p:ph idx="12" type="sldNum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8225" y="137075"/>
            <a:ext cx="5749227" cy="38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875" y="3849200"/>
            <a:ext cx="5651101" cy="2929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2775" y="4044750"/>
            <a:ext cx="5749225" cy="209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de21e0b01_0_14"/>
          <p:cNvSpPr txBox="1"/>
          <p:nvPr>
            <p:ph type="title"/>
          </p:nvPr>
        </p:nvSpPr>
        <p:spPr>
          <a:xfrm>
            <a:off x="152400" y="161850"/>
            <a:ext cx="7534800" cy="676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</a:t>
            </a:r>
            <a:endParaRPr/>
          </a:p>
        </p:txBody>
      </p:sp>
      <p:sp>
        <p:nvSpPr>
          <p:cNvPr id="166" name="Google Shape;166;g2cde21e0b01_0_14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7" name="Google Shape;167;g2cde21e0b0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8800"/>
            <a:ext cx="114490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2cde21e0b01_0_14"/>
          <p:cNvPicPr preferRelativeResize="0"/>
          <p:nvPr/>
        </p:nvPicPr>
        <p:blipFill rotWithShape="1">
          <a:blip r:embed="rId4">
            <a:alphaModFix/>
          </a:blip>
          <a:srcRect b="38897" l="0" r="0" t="0"/>
          <a:stretch/>
        </p:blipFill>
        <p:spPr>
          <a:xfrm>
            <a:off x="152400" y="4179600"/>
            <a:ext cx="6007224" cy="19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cde21e0b01_0_14"/>
          <p:cNvSpPr txBox="1"/>
          <p:nvPr/>
        </p:nvSpPr>
        <p:spPr>
          <a:xfrm>
            <a:off x="152400" y="906025"/>
            <a:ext cx="6609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 example commands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g2cde21e0b01_0_14"/>
          <p:cNvSpPr txBox="1"/>
          <p:nvPr/>
        </p:nvSpPr>
        <p:spPr>
          <a:xfrm>
            <a:off x="152408" y="3558000"/>
            <a:ext cx="10023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help message (truncated)</a:t>
            </a:r>
            <a:endParaRPr sz="26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de21e0b01_0_22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</a:t>
            </a:r>
            <a:endParaRPr/>
          </a:p>
        </p:txBody>
      </p:sp>
      <p:sp>
        <p:nvSpPr>
          <p:cNvPr id="177" name="Google Shape;177;g2cde21e0b01_0_22"/>
          <p:cNvSpPr txBox="1"/>
          <p:nvPr>
            <p:ph idx="1" type="body"/>
          </p:nvPr>
        </p:nvSpPr>
        <p:spPr>
          <a:xfrm>
            <a:off x="914399" y="2039111"/>
            <a:ext cx="5651100" cy="39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Accepts POST requests with either JSON or form-data bodys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Accepts all available parameters to change scraping and extraction settings with sane defaults if not specified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Is used by the web interface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cde21e0b01_0_22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g2cde21e0b01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749" y="79613"/>
            <a:ext cx="5321702" cy="3140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cde21e0b01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5750" y="3254124"/>
            <a:ext cx="5321702" cy="288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de21e0b01_0_30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Machine learning part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7" name="Google Shape;187;g2cde21e0b01_0_30"/>
          <p:cNvSpPr txBox="1"/>
          <p:nvPr>
            <p:ph idx="1" type="body"/>
          </p:nvPr>
        </p:nvSpPr>
        <p:spPr>
          <a:xfrm>
            <a:off x="914400" y="2039100"/>
            <a:ext cx="7125300" cy="39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 are extracted from scraping output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Features of ML model (41 features):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/>
              <a:t>HTML extraction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/>
              <a:t>Domain registration extraction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Gill Sans"/>
              <a:buChar char="●"/>
            </a:pPr>
            <a:r>
              <a:rPr lang="en-US"/>
              <a:t>SSL certificate extraction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2cde21e0b01_0_30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2cde21e0b01_0_30"/>
          <p:cNvSpPr txBox="1"/>
          <p:nvPr>
            <p:ph idx="1" type="body"/>
          </p:nvPr>
        </p:nvSpPr>
        <p:spPr>
          <a:xfrm>
            <a:off x="7167675" y="1581425"/>
            <a:ext cx="4431300" cy="133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ML classification result is returned to UI frontend and displayed to user </a:t>
            </a:r>
            <a:endParaRPr/>
          </a:p>
        </p:txBody>
      </p:sp>
      <p:pic>
        <p:nvPicPr>
          <p:cNvPr id="190" name="Google Shape;190;g2cde21e0b01_0_30"/>
          <p:cNvPicPr preferRelativeResize="0"/>
          <p:nvPr/>
        </p:nvPicPr>
        <p:blipFill rotWithShape="1">
          <a:blip r:embed="rId3">
            <a:alphaModFix/>
          </a:blip>
          <a:srcRect b="69324" l="0" r="79727" t="9946"/>
          <a:stretch/>
        </p:blipFill>
        <p:spPr>
          <a:xfrm>
            <a:off x="8366975" y="2689150"/>
            <a:ext cx="2314175" cy="15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df2823797_1_1"/>
          <p:cNvSpPr txBox="1"/>
          <p:nvPr>
            <p:ph type="title"/>
          </p:nvPr>
        </p:nvSpPr>
        <p:spPr>
          <a:xfrm>
            <a:off x="914400" y="914400"/>
            <a:ext cx="7534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cdf2823797_1_1"/>
          <p:cNvSpPr txBox="1"/>
          <p:nvPr>
            <p:ph idx="1" type="body"/>
          </p:nvPr>
        </p:nvSpPr>
        <p:spPr>
          <a:xfrm>
            <a:off x="914399" y="2039111"/>
            <a:ext cx="5651100" cy="390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cdf2823797_1_1"/>
          <p:cNvSpPr/>
          <p:nvPr>
            <p:ph idx="2" type="pic"/>
          </p:nvPr>
        </p:nvSpPr>
        <p:spPr>
          <a:xfrm>
            <a:off x="7623125" y="-20757"/>
            <a:ext cx="4589400" cy="6555000"/>
          </a:xfrm>
          <a:prstGeom prst="rect">
            <a:avLst/>
          </a:prstGeom>
        </p:spPr>
      </p:sp>
      <p:sp>
        <p:nvSpPr>
          <p:cNvPr id="199" name="Google Shape;199;g2cdf2823797_1_1"/>
          <p:cNvSpPr txBox="1"/>
          <p:nvPr>
            <p:ph idx="12" type="sldNum"/>
          </p:nvPr>
        </p:nvSpPr>
        <p:spPr>
          <a:xfrm>
            <a:off x="11353800" y="5879804"/>
            <a:ext cx="661500" cy="895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g2cdf2823797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2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"/>
          <p:cNvSpPr txBox="1"/>
          <p:nvPr>
            <p:ph type="title"/>
          </p:nvPr>
        </p:nvSpPr>
        <p:spPr>
          <a:xfrm>
            <a:off x="914400" y="914400"/>
            <a:ext cx="10360200" cy="28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6000"/>
              <a:t>Software quality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2024-04-15T17:39:15Z</dcterms:created>
  <dc:creator>Nguyen Hao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