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30275213" cy="42811700"/>
  <p:notesSz cx="9931400" cy="14363700"/>
  <p:defaultTextStyle>
    <a:defPPr>
      <a:defRPr lang="en-US"/>
    </a:defPPr>
    <a:lvl1pPr algn="l" defTabSz="4173538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085975" indent="-1438275" algn="l" defTabSz="4173538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4173538" indent="-2879725" algn="l" defTabSz="4173538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6262688" indent="-4321175" algn="l" defTabSz="4173538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8350250" indent="-5764213" algn="l" defTabSz="4173538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4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8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" d="100"/>
          <a:sy n="13" d="100"/>
        </p:scale>
        <p:origin x="1442" y="53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4304039" cy="717235"/>
          </a:xfrm>
          <a:prstGeom prst="rect">
            <a:avLst/>
          </a:prstGeom>
        </p:spPr>
        <p:txBody>
          <a:bodyPr vert="horz" lIns="31028" tIns="15514" rIns="31028" bIns="15514" rtlCol="0"/>
          <a:lstStyle>
            <a:lvl1pPr algn="l" defTabSz="6043068">
              <a:defRPr sz="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5209" y="4"/>
            <a:ext cx="4304039" cy="717235"/>
          </a:xfrm>
          <a:prstGeom prst="rect">
            <a:avLst/>
          </a:prstGeom>
        </p:spPr>
        <p:txBody>
          <a:bodyPr vert="horz" wrap="square" lIns="31028" tIns="15514" rIns="31028" bIns="15514" numCol="1" anchor="t" anchorCtr="0" compatLnSpc="1">
            <a:prstTxWarp prst="textNoShape">
              <a:avLst/>
            </a:prstTxWarp>
          </a:bodyPr>
          <a:lstStyle>
            <a:lvl1pPr algn="r">
              <a:defRPr sz="400"/>
            </a:lvl1pPr>
          </a:lstStyle>
          <a:p>
            <a:fld id="{7DD340EE-1D42-4B4E-B16E-99879A095AC0}" type="datetimeFigureOut">
              <a:rPr lang="en-US" altLang="en-US"/>
              <a:pPr/>
              <a:t>2/24/2022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13644094"/>
            <a:ext cx="4304039" cy="717235"/>
          </a:xfrm>
          <a:prstGeom prst="rect">
            <a:avLst/>
          </a:prstGeom>
        </p:spPr>
        <p:txBody>
          <a:bodyPr vert="horz" lIns="31028" tIns="15514" rIns="31028" bIns="15514" rtlCol="0" anchor="b"/>
          <a:lstStyle>
            <a:lvl1pPr algn="l" defTabSz="6043068">
              <a:defRPr sz="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5209" y="13644094"/>
            <a:ext cx="4304039" cy="717235"/>
          </a:xfrm>
          <a:prstGeom prst="rect">
            <a:avLst/>
          </a:prstGeom>
        </p:spPr>
        <p:txBody>
          <a:bodyPr vert="horz" wrap="square" lIns="31028" tIns="15514" rIns="31028" bIns="15514" numCol="1" anchor="b" anchorCtr="0" compatLnSpc="1">
            <a:prstTxWarp prst="textNoShape">
              <a:avLst/>
            </a:prstTxWarp>
          </a:bodyPr>
          <a:lstStyle>
            <a:lvl1pPr algn="r">
              <a:defRPr sz="400"/>
            </a:lvl1pPr>
          </a:lstStyle>
          <a:p>
            <a:fld id="{0934CC12-A462-446C-93B3-476C11E542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629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8"/>
            <a:ext cx="25733931" cy="91767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6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F82901-49CA-4046-8981-DD0D908DC28D}" type="datetimeFigureOut">
              <a:rPr lang="en-US" altLang="en-US"/>
              <a:pPr/>
              <a:t>2/24/2022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E0EDD-1798-4FFA-8203-C036C23160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56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8D5D08-336B-45B6-A4C2-414DE6D2E6D5}" type="datetimeFigureOut">
              <a:rPr lang="en-US" altLang="en-US"/>
              <a:pPr/>
              <a:t>2/24/2022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DF117-2152-4FB2-BBCC-303212B739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86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36460" y="7571332"/>
            <a:ext cx="15931278" cy="1612871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2622" y="7571332"/>
            <a:ext cx="47289253" cy="1612871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549B0D-9598-458E-BE70-426F821E8E3E}" type="datetimeFigureOut">
              <a:rPr lang="en-US" altLang="en-US"/>
              <a:pPr/>
              <a:t>2/24/2022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AE1254-8DB7-4708-8F8A-7147501651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94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157F76-D586-4260-9A19-8F4BF4C5843D}" type="datetimeFigureOut">
              <a:rPr lang="en-US" altLang="en-US"/>
              <a:pPr/>
              <a:t>2/24/2022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B4C09-6FA0-4E04-81F1-58785835AD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59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9"/>
            <a:ext cx="25733931" cy="9365056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8803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061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62640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1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1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818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62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424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CF3200-3891-4ECE-8E28-1950ED539B8A}" type="datetimeFigureOut">
              <a:rPr lang="en-US" altLang="en-US"/>
              <a:pPr/>
              <a:t>2/24/2022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0B33C-F8E3-4164-8C9F-6F019464C7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50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2622" y="44109929"/>
            <a:ext cx="31610265" cy="124748537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57475" y="44109929"/>
            <a:ext cx="31610265" cy="124748537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4FAE13-8979-409A-B214-29C580617316}" type="datetimeFigureOut">
              <a:rPr lang="en-US" altLang="en-US"/>
              <a:pPr/>
              <a:t>2/24/2022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28CBA-5F31-429A-A7BC-D360682781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04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4"/>
            <a:ext cx="27247692" cy="71352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2" y="9583085"/>
            <a:ext cx="13376810" cy="3993774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8031" indent="0">
              <a:buNone/>
              <a:defRPr sz="9200" b="1"/>
            </a:lvl2pPr>
            <a:lvl3pPr marL="4176061" indent="0">
              <a:buNone/>
              <a:defRPr sz="8200" b="1"/>
            </a:lvl3pPr>
            <a:lvl4pPr marL="6264092" indent="0">
              <a:buNone/>
              <a:defRPr sz="7400" b="1"/>
            </a:lvl4pPr>
            <a:lvl5pPr marL="8352123" indent="0">
              <a:buNone/>
              <a:defRPr sz="7400" b="1"/>
            </a:lvl5pPr>
            <a:lvl6pPr marL="10440153" indent="0">
              <a:buNone/>
              <a:defRPr sz="7400" b="1"/>
            </a:lvl6pPr>
            <a:lvl7pPr marL="12528184" indent="0">
              <a:buNone/>
              <a:defRPr sz="7400" b="1"/>
            </a:lvl7pPr>
            <a:lvl8pPr marL="14616214" indent="0">
              <a:buNone/>
              <a:defRPr sz="7400" b="1"/>
            </a:lvl8pPr>
            <a:lvl9pPr marL="16704245" indent="0">
              <a:buNone/>
              <a:defRPr sz="7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2" y="13576858"/>
            <a:ext cx="13376810" cy="24666281"/>
          </a:xfrm>
        </p:spPr>
        <p:txBody>
          <a:bodyPr/>
          <a:lstStyle>
            <a:lvl1pPr>
              <a:defRPr sz="10900"/>
            </a:lvl1pPr>
            <a:lvl2pPr>
              <a:defRPr sz="92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8031" indent="0">
              <a:buNone/>
              <a:defRPr sz="9200" b="1"/>
            </a:lvl2pPr>
            <a:lvl3pPr marL="4176061" indent="0">
              <a:buNone/>
              <a:defRPr sz="8200" b="1"/>
            </a:lvl3pPr>
            <a:lvl4pPr marL="6264092" indent="0">
              <a:buNone/>
              <a:defRPr sz="7400" b="1"/>
            </a:lvl4pPr>
            <a:lvl5pPr marL="8352123" indent="0">
              <a:buNone/>
              <a:defRPr sz="7400" b="1"/>
            </a:lvl5pPr>
            <a:lvl6pPr marL="10440153" indent="0">
              <a:buNone/>
              <a:defRPr sz="7400" b="1"/>
            </a:lvl6pPr>
            <a:lvl7pPr marL="12528184" indent="0">
              <a:buNone/>
              <a:defRPr sz="7400" b="1"/>
            </a:lvl7pPr>
            <a:lvl8pPr marL="14616214" indent="0">
              <a:buNone/>
              <a:defRPr sz="7400" b="1"/>
            </a:lvl8pPr>
            <a:lvl9pPr marL="16704245" indent="0">
              <a:buNone/>
              <a:defRPr sz="7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8"/>
            <a:ext cx="13382065" cy="24666281"/>
          </a:xfrm>
        </p:spPr>
        <p:txBody>
          <a:bodyPr/>
          <a:lstStyle>
            <a:lvl1pPr>
              <a:defRPr sz="10900"/>
            </a:lvl1pPr>
            <a:lvl2pPr>
              <a:defRPr sz="92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376C9A-A25F-45D2-8433-F84744214785}" type="datetimeFigureOut">
              <a:rPr lang="en-US" altLang="en-US"/>
              <a:pPr/>
              <a:t>2/24/2022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28CFA-7D73-4E70-A9E9-D4F8938681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88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25DCD-76D1-41BC-833A-0E33209681D9}" type="datetimeFigureOut">
              <a:rPr lang="en-US" altLang="en-US"/>
              <a:pPr/>
              <a:t>2/24/2022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429DB-1024-4706-98E8-BDAEF2339B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9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792BAA-9443-4E5B-B0CE-EC20C77E3958}" type="datetimeFigureOut">
              <a:rPr lang="en-US" altLang="en-US"/>
              <a:pPr/>
              <a:t>2/24/2022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E0811B-8263-45F2-9FAB-CF412D6A2C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29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04539"/>
            <a:ext cx="9960337" cy="7254205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8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700"/>
            </a:lvl2pPr>
            <a:lvl3pPr>
              <a:defRPr sz="109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2" y="8958747"/>
            <a:ext cx="9960337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031" indent="0">
              <a:buNone/>
              <a:defRPr sz="5500"/>
            </a:lvl2pPr>
            <a:lvl3pPr marL="4176061" indent="0">
              <a:buNone/>
              <a:defRPr sz="4500"/>
            </a:lvl3pPr>
            <a:lvl4pPr marL="6264092" indent="0">
              <a:buNone/>
              <a:defRPr sz="4100"/>
            </a:lvl4pPr>
            <a:lvl5pPr marL="8352123" indent="0">
              <a:buNone/>
              <a:defRPr sz="4100"/>
            </a:lvl5pPr>
            <a:lvl6pPr marL="10440153" indent="0">
              <a:buNone/>
              <a:defRPr sz="4100"/>
            </a:lvl6pPr>
            <a:lvl7pPr marL="12528184" indent="0">
              <a:buNone/>
              <a:defRPr sz="4100"/>
            </a:lvl7pPr>
            <a:lvl8pPr marL="14616214" indent="0">
              <a:buNone/>
              <a:defRPr sz="4100"/>
            </a:lvl8pPr>
            <a:lvl9pPr marL="16704245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B2F7E7-C082-4667-B21F-C9D10A7EB1DC}" type="datetimeFigureOut">
              <a:rPr lang="en-US" altLang="en-US"/>
              <a:pPr/>
              <a:t>2/24/2022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3F865-CA16-48B2-9089-DA38D0EB5F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87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3" y="29968189"/>
            <a:ext cx="18165128" cy="3537915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3" y="3825306"/>
            <a:ext cx="18165128" cy="25687020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88031" indent="0">
              <a:buNone/>
              <a:defRPr sz="12700"/>
            </a:lvl2pPr>
            <a:lvl3pPr marL="4176061" indent="0">
              <a:buNone/>
              <a:defRPr sz="10900"/>
            </a:lvl3pPr>
            <a:lvl4pPr marL="6264092" indent="0">
              <a:buNone/>
              <a:defRPr sz="9200"/>
            </a:lvl4pPr>
            <a:lvl5pPr marL="8352123" indent="0">
              <a:buNone/>
              <a:defRPr sz="9200"/>
            </a:lvl5pPr>
            <a:lvl6pPr marL="10440153" indent="0">
              <a:buNone/>
              <a:defRPr sz="9200"/>
            </a:lvl6pPr>
            <a:lvl7pPr marL="12528184" indent="0">
              <a:buNone/>
              <a:defRPr sz="9200"/>
            </a:lvl7pPr>
            <a:lvl8pPr marL="14616214" indent="0">
              <a:buNone/>
              <a:defRPr sz="9200"/>
            </a:lvl8pPr>
            <a:lvl9pPr marL="16704245" indent="0">
              <a:buNone/>
              <a:defRPr sz="9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3" y="33506105"/>
            <a:ext cx="18165128" cy="5024425"/>
          </a:xfrm>
        </p:spPr>
        <p:txBody>
          <a:bodyPr/>
          <a:lstStyle>
            <a:lvl1pPr marL="0" indent="0">
              <a:buNone/>
              <a:defRPr sz="6400"/>
            </a:lvl1pPr>
            <a:lvl2pPr marL="2088031" indent="0">
              <a:buNone/>
              <a:defRPr sz="5500"/>
            </a:lvl2pPr>
            <a:lvl3pPr marL="4176061" indent="0">
              <a:buNone/>
              <a:defRPr sz="4500"/>
            </a:lvl3pPr>
            <a:lvl4pPr marL="6264092" indent="0">
              <a:buNone/>
              <a:defRPr sz="4100"/>
            </a:lvl4pPr>
            <a:lvl5pPr marL="8352123" indent="0">
              <a:buNone/>
              <a:defRPr sz="4100"/>
            </a:lvl5pPr>
            <a:lvl6pPr marL="10440153" indent="0">
              <a:buNone/>
              <a:defRPr sz="4100"/>
            </a:lvl6pPr>
            <a:lvl7pPr marL="12528184" indent="0">
              <a:buNone/>
              <a:defRPr sz="4100"/>
            </a:lvl7pPr>
            <a:lvl8pPr marL="14616214" indent="0">
              <a:buNone/>
              <a:defRPr sz="4100"/>
            </a:lvl8pPr>
            <a:lvl9pPr marL="16704245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AE7569-859D-4176-A2B5-03B226992AD0}" type="datetimeFigureOut">
              <a:rPr lang="en-US" altLang="en-US"/>
              <a:pPr/>
              <a:t>2/24/2022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F1263-94D1-4CFF-90C2-A224F96376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9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14475" y="1714500"/>
            <a:ext cx="27246263" cy="713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06" tIns="208803" rIns="417606" bIns="2088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14475" y="9990138"/>
            <a:ext cx="27246263" cy="282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06" tIns="208803" rIns="417606" bIns="2088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4475" y="39681150"/>
            <a:ext cx="7062788" cy="2278063"/>
          </a:xfrm>
          <a:prstGeom prst="rect">
            <a:avLst/>
          </a:prstGeom>
        </p:spPr>
        <p:txBody>
          <a:bodyPr vert="horz" wrap="square" lIns="417606" tIns="208803" rIns="417606" bIns="208803" numCol="1" anchor="ctr" anchorCtr="0" compatLnSpc="1">
            <a:prstTxWarp prst="textNoShape">
              <a:avLst/>
            </a:prstTxWarp>
          </a:bodyPr>
          <a:lstStyle>
            <a:lvl1pPr>
              <a:defRPr sz="55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FFF5178-6852-47D6-9BC4-97DCE5DD3CFC}" type="datetimeFigureOut">
              <a:rPr lang="en-US" altLang="en-US"/>
              <a:pPr/>
              <a:t>2/24/2022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150" y="39681150"/>
            <a:ext cx="9586913" cy="2278063"/>
          </a:xfrm>
          <a:prstGeom prst="rect">
            <a:avLst/>
          </a:prstGeom>
        </p:spPr>
        <p:txBody>
          <a:bodyPr vert="horz" lIns="417606" tIns="208803" rIns="417606" bIns="208803" rtlCol="0" anchor="ctr"/>
          <a:lstStyle>
            <a:lvl1pPr algn="ctr" defTabSz="4176061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950" y="39681150"/>
            <a:ext cx="7062788" cy="2278063"/>
          </a:xfrm>
          <a:prstGeom prst="rect">
            <a:avLst/>
          </a:prstGeom>
        </p:spPr>
        <p:txBody>
          <a:bodyPr vert="horz" wrap="square" lIns="417606" tIns="208803" rIns="417606" bIns="208803" numCol="1" anchor="ctr" anchorCtr="0" compatLnSpc="1">
            <a:prstTxWarp prst="textNoShape">
              <a:avLst/>
            </a:prstTxWarp>
          </a:bodyPr>
          <a:lstStyle>
            <a:lvl1pPr algn="r">
              <a:defRPr sz="55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B92A59D-C0CC-4DC0-8BB0-3ED3E0A4D4A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3538" rtl="0" eaLnBrk="0" fontAlgn="base" hangingPunct="0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2pPr>
      <a:lvl3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3pPr>
      <a:lvl4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4pPr>
      <a:lvl5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5pPr>
      <a:lvl6pPr marL="646709" algn="ctr" defTabSz="4174420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6pPr>
      <a:lvl7pPr marL="1293419" algn="ctr" defTabSz="4174420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7pPr>
      <a:lvl8pPr marL="1940128" algn="ctr" defTabSz="4174420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8pPr>
      <a:lvl9pPr marL="2586838" algn="ctr" defTabSz="4174420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9pPr>
    </p:titleStyle>
    <p:bodyStyle>
      <a:lvl1pPr marL="1563688" indent="-1563688" algn="l" defTabSz="41735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3392488" indent="-1303338" algn="l" defTabSz="41735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7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5218113" indent="-1041400" algn="l" defTabSz="41735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7305675" indent="-1041400" algn="l" defTabSz="41735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9394825" indent="-1041400" algn="l" defTabSz="41735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1484168" indent="-1044016" algn="l" defTabSz="4176061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00" indent="-1044016" algn="l" defTabSz="4176061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29" indent="-1044016" algn="l" defTabSz="4176061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61" indent="-1044016" algn="l" defTabSz="4176061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1" algn="l" defTabSz="417606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1" algn="l" defTabSz="417606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092" algn="l" defTabSz="417606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123" algn="l" defTabSz="417606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53" algn="l" defTabSz="417606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84" algn="l" defTabSz="417606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14" algn="l" defTabSz="417606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45" algn="l" defTabSz="417606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978426" y="452530"/>
            <a:ext cx="27579637" cy="203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113790">
              <a:lnSpc>
                <a:spcPct val="95000"/>
              </a:lnSpc>
              <a:defRPr/>
            </a:pPr>
            <a:r>
              <a:rPr lang="en-US" sz="4000" b="1" kern="0" dirty="0">
                <a:solidFill>
                  <a:srgbClr val="8C857B"/>
                </a:solidFill>
                <a:latin typeface="Arial"/>
                <a:ea typeface="ＭＳ Ｐゴシック" charset="0"/>
                <a:cs typeface="ＭＳ Ｐゴシック" charset="0"/>
              </a:rPr>
              <a:t>Research Group of Energy Conversion</a:t>
            </a:r>
          </a:p>
          <a:p>
            <a:pPr defTabSz="4113790">
              <a:lnSpc>
                <a:spcPct val="95000"/>
              </a:lnSpc>
              <a:defRPr/>
            </a:pPr>
            <a:r>
              <a:rPr lang="en-US" sz="4000" b="1" kern="0" dirty="0">
                <a:solidFill>
                  <a:srgbClr val="8C857B"/>
                </a:solidFill>
                <a:latin typeface="Arial"/>
                <a:ea typeface="ＭＳ Ｐゴシック" charset="0"/>
                <a:cs typeface="ＭＳ Ｐゴシック" charset="0"/>
              </a:rPr>
              <a:t>Department of Mechanical Engineering</a:t>
            </a:r>
          </a:p>
          <a:p>
            <a:pPr defTabSz="4113790">
              <a:lnSpc>
                <a:spcPct val="95000"/>
              </a:lnSpc>
              <a:defRPr/>
            </a:pPr>
            <a:r>
              <a:rPr lang="en-US" sz="4000" b="1" kern="0" dirty="0">
                <a:solidFill>
                  <a:srgbClr val="8C857B"/>
                </a:solidFill>
                <a:latin typeface="Arial"/>
                <a:ea typeface="ＭＳ Ｐゴシック" charset="0"/>
                <a:cs typeface="ＭＳ Ｐゴシック" charset="0"/>
              </a:rPr>
              <a:t>Aalto University, Finland</a:t>
            </a:r>
          </a:p>
          <a:p>
            <a:pPr defTabSz="4113790">
              <a:lnSpc>
                <a:spcPct val="95000"/>
              </a:lnSpc>
              <a:defRPr/>
            </a:pPr>
            <a:endParaRPr lang="en-US" sz="4800" b="1" kern="0" dirty="0">
              <a:solidFill>
                <a:srgbClr val="8C857B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22182277" y="4254960"/>
            <a:ext cx="717389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8249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latin typeface="Arial"/>
                <a:ea typeface="+mn-ea"/>
                <a:cs typeface="Arial"/>
              </a:rPr>
              <a:t>Qiang Cheng (Jonny)</a:t>
            </a:r>
            <a:endParaRPr lang="en-US" sz="4000" b="1" kern="0" baseline="30000" dirty="0">
              <a:latin typeface="Arial"/>
              <a:ea typeface="+mn-ea"/>
              <a:cs typeface="Arial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13631164" y="41618617"/>
            <a:ext cx="16401993" cy="119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8249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i-FI" sz="3600" kern="0" dirty="0">
                <a:solidFill>
                  <a:srgbClr val="8C857B"/>
                </a:solidFill>
                <a:latin typeface="Arial"/>
                <a:ea typeface="+mn-ea"/>
                <a:cs typeface="Arial"/>
              </a:rPr>
              <a:t>https://www.aalto.fi/en/department-of-mechanical-engineering/energy-conversion</a:t>
            </a:r>
          </a:p>
        </p:txBody>
      </p:sp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912983" y="2908557"/>
            <a:ext cx="27620817" cy="113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1735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1735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1735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1735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8800" b="1" dirty="0">
                <a:solidFill>
                  <a:schemeClr val="accent1"/>
                </a:solidFill>
                <a:cs typeface="Arial" panose="020B0604020202020204" pitchFamily="34" charset="0"/>
              </a:rPr>
              <a:t>Flash Boiling Spray Diagnostics Using High-Speed Schlieren Imaging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92619" y="2451548"/>
            <a:ext cx="28565812" cy="1207"/>
          </a:xfrm>
          <a:prstGeom prst="line">
            <a:avLst/>
          </a:prstGeom>
          <a:ln w="635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42" name="Picture 1" descr="Aalto_EN_Engineering_13_CMYK-COATED_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69" y="39559121"/>
            <a:ext cx="10809288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1047463" y="40274156"/>
            <a:ext cx="28399615" cy="9989"/>
          </a:xfrm>
          <a:prstGeom prst="line">
            <a:avLst/>
          </a:prstGeom>
          <a:ln w="635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19982" y="5703737"/>
            <a:ext cx="8712968" cy="112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1449" tIns="205724" rIns="411449" bIns="205724"/>
          <a:lstStyle>
            <a:lvl1pPr defTabSz="6238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38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38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38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38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5000"/>
              </a:lnSpc>
              <a:spcAft>
                <a:spcPts val="850"/>
              </a:spcAft>
            </a:pPr>
            <a:r>
              <a:rPr lang="en-US" altLang="en-US" sz="5600" b="1" dirty="0">
                <a:solidFill>
                  <a:schemeClr val="accent1"/>
                </a:solidFill>
                <a:cs typeface="Arial" panose="020B0604020202020204" pitchFamily="34" charset="0"/>
              </a:rPr>
              <a:t>Flash Boiling Spray</a:t>
            </a:r>
          </a:p>
          <a:p>
            <a:pPr algn="just" eaLnBrk="1" hangingPunct="1">
              <a:lnSpc>
                <a:spcPct val="115000"/>
              </a:lnSpc>
              <a:spcAft>
                <a:spcPts val="850"/>
              </a:spcAft>
            </a:pPr>
            <a:endParaRPr lang="en-US" sz="40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919037" y="5489365"/>
            <a:ext cx="28630184" cy="2298"/>
          </a:xfrm>
          <a:prstGeom prst="line">
            <a:avLst/>
          </a:prstGeom>
          <a:ln w="635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36821" y="6942895"/>
            <a:ext cx="13374142" cy="405"/>
          </a:xfrm>
          <a:prstGeom prst="line">
            <a:avLst/>
          </a:prstGeom>
          <a:ln w="635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528474" y="14577878"/>
            <a:ext cx="12160860" cy="112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1449" tIns="205724" rIns="411449" bIns="205724"/>
          <a:lstStyle>
            <a:lvl1pPr defTabSz="6238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38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38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38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38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5000"/>
              </a:lnSpc>
              <a:spcAft>
                <a:spcPts val="850"/>
              </a:spcAft>
            </a:pPr>
            <a:r>
              <a:rPr lang="en-US" altLang="en-US" sz="5600" b="1" dirty="0">
                <a:solidFill>
                  <a:schemeClr val="accent1"/>
                </a:solidFill>
                <a:cs typeface="Arial" panose="020B0604020202020204" pitchFamily="34" charset="0"/>
              </a:rPr>
              <a:t> High-Speed Schlieren Imaging</a:t>
            </a:r>
            <a:endParaRPr lang="en-US" sz="4000" dirty="0"/>
          </a:p>
        </p:txBody>
      </p:sp>
      <p:sp>
        <p:nvSpPr>
          <p:cNvPr id="59" name="TextBox 58"/>
          <p:cNvSpPr txBox="1"/>
          <p:nvPr/>
        </p:nvSpPr>
        <p:spPr>
          <a:xfrm>
            <a:off x="17106120" y="14965932"/>
            <a:ext cx="10816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Figure 3. Schlieren setup at Aalto’s Engine Lab</a:t>
            </a:r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 bwMode="auto">
          <a:xfrm>
            <a:off x="14731701" y="5778422"/>
            <a:ext cx="7588746" cy="112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1449" tIns="205724" rIns="411449" bIns="205724"/>
          <a:lstStyle>
            <a:lvl1pPr defTabSz="6238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38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38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38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38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5000"/>
              </a:lnSpc>
              <a:spcAft>
                <a:spcPts val="850"/>
              </a:spcAft>
            </a:pPr>
            <a:r>
              <a:rPr lang="en-US" altLang="en-US" sz="5600" b="1" dirty="0">
                <a:solidFill>
                  <a:schemeClr val="accent1"/>
                </a:solidFill>
                <a:cs typeface="Arial" panose="020B0604020202020204" pitchFamily="34" charset="0"/>
              </a:rPr>
              <a:t>Experimental Setup</a:t>
            </a:r>
          </a:p>
          <a:p>
            <a:pPr algn="just" eaLnBrk="1" hangingPunct="1">
              <a:lnSpc>
                <a:spcPct val="115000"/>
              </a:lnSpc>
              <a:spcAft>
                <a:spcPts val="850"/>
              </a:spcAft>
            </a:pPr>
            <a:endParaRPr lang="en-US" sz="4000" dirty="0"/>
          </a:p>
        </p:txBody>
      </p:sp>
      <p:sp>
        <p:nvSpPr>
          <p:cNvPr id="72" name="Rectangle 3"/>
          <p:cNvSpPr txBox="1">
            <a:spLocks noChangeArrowheads="1"/>
          </p:cNvSpPr>
          <p:nvPr/>
        </p:nvSpPr>
        <p:spPr bwMode="auto">
          <a:xfrm>
            <a:off x="15482094" y="26014362"/>
            <a:ext cx="14339838" cy="112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1449" tIns="205724" rIns="411449" bIns="205724"/>
          <a:lstStyle>
            <a:lvl1pPr defTabSz="6238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38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38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38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38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38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5000"/>
              </a:lnSpc>
              <a:spcAft>
                <a:spcPts val="850"/>
              </a:spcAft>
            </a:pPr>
            <a:r>
              <a:rPr lang="en-US" altLang="en-US" sz="5600" b="1" dirty="0">
                <a:solidFill>
                  <a:schemeClr val="accent1"/>
                </a:solidFill>
                <a:cs typeface="Arial" panose="020B0604020202020204" pitchFamily="34" charset="0"/>
              </a:rPr>
              <a:t>Objective and Outcomes</a:t>
            </a:r>
            <a:endParaRPr lang="en-US" sz="4000" dirty="0"/>
          </a:p>
        </p:txBody>
      </p:sp>
      <p:cxnSp>
        <p:nvCxnSpPr>
          <p:cNvPr id="100" name="Straight Connector 99"/>
          <p:cNvCxnSpPr/>
          <p:nvPr/>
        </p:nvCxnSpPr>
        <p:spPr>
          <a:xfrm>
            <a:off x="892619" y="15821140"/>
            <a:ext cx="13374142" cy="405"/>
          </a:xfrm>
          <a:prstGeom prst="line">
            <a:avLst/>
          </a:prstGeom>
          <a:ln w="635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5081828" y="6950260"/>
            <a:ext cx="14467393" cy="9033"/>
          </a:xfrm>
          <a:prstGeom prst="line">
            <a:avLst/>
          </a:prstGeom>
          <a:ln w="635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5522632" y="27588328"/>
            <a:ext cx="14299300" cy="0"/>
          </a:xfrm>
          <a:prstGeom prst="line">
            <a:avLst/>
          </a:prstGeom>
          <a:ln w="635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54571" y="26392224"/>
            <a:ext cx="13374142" cy="1255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Schlieren imaging has been widely used in science and technology to investigate phenomena occurring in transparent media. 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In particular, it has proven to be a powerful tool in fundamental studies and process optimization for liquid spray and gas jet diagnostics, providing qualitative and (in some cases) also quantitative information on the fluid-dynamic characteristics of liquid spray, evaporation and gas jet. 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In this project, a typical Z-type schlieren will be used to visualize the phase change of the ammonia spray (or methanol and ethanol).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A high-speed camera will be adopted to capture the spray evolution from a multi-hole GDI injector.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A green LED light (532nm wavelength) as a light source will be used.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Two parabolic mirrors will be used to guide the light rays and generate the gradient in density and temperature.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4571" y="25208501"/>
            <a:ext cx="13374142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/>
              <a:t>Descriptions of the High-Speed Schlieren Imaging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522631" y="28175506"/>
            <a:ext cx="14299299" cy="1009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You will learn how to use optical techniques to observe the phase change of some substances (e.g., ammonia, methanol and ethanol).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You will learn how to operate the fuel system and control system to control the fuel injection pressure and chamber pressure.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You have the opportunity to play the most advanced high-speed camera.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You will learn the basic method of image post-processing based on </a:t>
            </a:r>
            <a:r>
              <a:rPr lang="en-US" sz="4000" dirty="0" err="1"/>
              <a:t>Matlab</a:t>
            </a:r>
            <a:r>
              <a:rPr lang="en-US" sz="4000" dirty="0"/>
              <a:t>.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You will have a full map of how does the boundary conditions affect the spray phase change and spray geometry.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After the project, you will learn how to use academic ways to explain some phase change phenomena.</a:t>
            </a:r>
          </a:p>
        </p:txBody>
      </p:sp>
      <p:pic>
        <p:nvPicPr>
          <p:cNvPr id="10" name="Picture 9" descr="Chart, diagram&#10;&#10;Description automatically generated">
            <a:extLst>
              <a:ext uri="{FF2B5EF4-FFF2-40B4-BE49-F238E27FC236}">
                <a16:creationId xmlns:a16="http://schemas.microsoft.com/office/drawing/2014/main" id="{6CA0DEBF-F52A-4394-A7D0-174230ECA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2" y="7385773"/>
            <a:ext cx="9383528" cy="6871954"/>
          </a:xfrm>
          <a:prstGeom prst="rect">
            <a:avLst/>
          </a:prstGeom>
        </p:spPr>
      </p:pic>
      <p:pic>
        <p:nvPicPr>
          <p:cNvPr id="14" name="Picture 13" descr="Shape, polygon&#10;&#10;Description automatically generated">
            <a:extLst>
              <a:ext uri="{FF2B5EF4-FFF2-40B4-BE49-F238E27FC236}">
                <a16:creationId xmlns:a16="http://schemas.microsoft.com/office/drawing/2014/main" id="{6954DDA2-287C-4380-9524-502A0A19C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006" y="7431052"/>
            <a:ext cx="5745088" cy="670766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84A849DB-B5CB-413E-9E42-514167FF8C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9" b="-3"/>
          <a:stretch/>
        </p:blipFill>
        <p:spPr bwMode="auto">
          <a:xfrm>
            <a:off x="17307795" y="7086989"/>
            <a:ext cx="10413278" cy="7756353"/>
          </a:xfrm>
          <a:prstGeom prst="rect">
            <a:avLst/>
          </a:prstGeom>
          <a:noFill/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3A4747B-1561-47B1-9278-C13A5BA09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19" y="15974698"/>
            <a:ext cx="13397582" cy="837348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E510EFC-A06A-426D-B717-5E30F1D33002}"/>
              </a:ext>
            </a:extLst>
          </p:cNvPr>
          <p:cNvSpPr txBox="1"/>
          <p:nvPr/>
        </p:nvSpPr>
        <p:spPr>
          <a:xfrm>
            <a:off x="1960142" y="14347838"/>
            <a:ext cx="12278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Figure 1. Basic phase change of liquid fuels and flash boiling spray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9E5E9E-D173-43C1-B651-541417434661}"/>
              </a:ext>
            </a:extLst>
          </p:cNvPr>
          <p:cNvSpPr txBox="1"/>
          <p:nvPr/>
        </p:nvSpPr>
        <p:spPr>
          <a:xfrm>
            <a:off x="1484659" y="24208952"/>
            <a:ext cx="12278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Figure 2. Typical Z-type schlieren imaging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33B2FC1-513C-403C-A5F6-D63F124245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6945" y="15675002"/>
            <a:ext cx="10222992" cy="935846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05910B8-936C-45F1-A842-DCCB7DB73D6E}"/>
              </a:ext>
            </a:extLst>
          </p:cNvPr>
          <p:cNvSpPr txBox="1"/>
          <p:nvPr/>
        </p:nvSpPr>
        <p:spPr>
          <a:xfrm>
            <a:off x="17506945" y="25208501"/>
            <a:ext cx="10816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Figure 4. High-pressure fuel-system at Aalto’s Engine Lab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8C857B"/>
      </a:dk2>
      <a:lt2>
        <a:srgbClr val="FFFFFF"/>
      </a:lt2>
      <a:accent1>
        <a:srgbClr val="BB16A3"/>
      </a:accent1>
      <a:accent2>
        <a:srgbClr val="005EB8"/>
      </a:accent2>
      <a:accent3>
        <a:srgbClr val="FFCD00"/>
      </a:accent3>
      <a:accent4>
        <a:srgbClr val="EF3340"/>
      </a:accent4>
      <a:accent5>
        <a:srgbClr val="8C857B"/>
      </a:accent5>
      <a:accent6>
        <a:srgbClr val="8C857B"/>
      </a:accent6>
      <a:hlink>
        <a:srgbClr val="005EB8"/>
      </a:hlink>
      <a:folHlink>
        <a:srgbClr val="7D55C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355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TKK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Dmitry Chicherin</dc:creator>
  <cp:lastModifiedBy>Cheng Qiang</cp:lastModifiedBy>
  <cp:revision>179</cp:revision>
  <cp:lastPrinted>2018-06-04T08:32:09Z</cp:lastPrinted>
  <dcterms:created xsi:type="dcterms:W3CDTF">2010-03-10T13:17:50Z</dcterms:created>
  <dcterms:modified xsi:type="dcterms:W3CDTF">2022-02-24T11:28:14Z</dcterms:modified>
</cp:coreProperties>
</file>