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76" r:id="rId3"/>
    <p:sldId id="277" r:id="rId4"/>
    <p:sldId id="278" r:id="rId5"/>
    <p:sldId id="279" r:id="rId6"/>
    <p:sldId id="280" r:id="rId7"/>
    <p:sldId id="289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1DF6-FB46-494F-8C01-75331F94934E}">
          <p14:sldIdLst>
            <p14:sldId id="258"/>
            <p14:sldId id="276"/>
            <p14:sldId id="277"/>
            <p14:sldId id="278"/>
            <p14:sldId id="279"/>
            <p14:sldId id="280"/>
            <p14:sldId id="289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408" y="-9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345512"/>
        <c:axId val="2108024136"/>
      </c:barChart>
      <c:catAx>
        <c:axId val="-2131345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08024136"/>
        <c:crosses val="autoZero"/>
        <c:auto val="1"/>
        <c:lblAlgn val="ctr"/>
        <c:lblOffset val="100"/>
        <c:noMultiLvlLbl val="0"/>
      </c:catAx>
      <c:valAx>
        <c:axId val="210802413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31345512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485560"/>
        <c:axId val="-2146457352"/>
      </c:lineChart>
      <c:catAx>
        <c:axId val="-2143485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146457352"/>
        <c:crosses val="autoZero"/>
        <c:auto val="1"/>
        <c:lblAlgn val="ctr"/>
        <c:lblOffset val="100"/>
        <c:noMultiLvlLbl val="0"/>
      </c:catAx>
      <c:valAx>
        <c:axId val="-2146457352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143485560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One2GX-2014/Spring-XD-Internals/tree/master/jms-message-bu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-projects/spring-xd/wiki/Extending-X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peralta@pivotal.io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hyperlink" Target="mailto:dturanski@pivotal.i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-projects/spring-xd/wiki/Batch-Job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pringOne2GX-2014/Spring-XD-Internals/tree/master/spring-xd-source-templat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xd/docs/current/reference/html/" TargetMode="External"/><Relationship Id="rId4" Type="http://schemas.openxmlformats.org/officeDocument/2006/relationships/hyperlink" Target="https://github.com/spring-projects/spring-xd-samples" TargetMode="External"/><Relationship Id="rId5" Type="http://schemas.openxmlformats.org/officeDocument/2006/relationships/hyperlink" Target="https://github.com/SpringOne2GX-2014/Spring-XD-Internals" TargetMode="External"/><Relationship Id="rId6" Type="http://schemas.openxmlformats.org/officeDocument/2006/relationships/hyperlink" Target="https://github.com/spring-projects/spring-x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projects.spring.io/spring-x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XD Internals: A Guided Tour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Peralta / David </a:t>
            </a:r>
            <a:r>
              <a:rPr lang="en-US" dirty="0" err="1" smtClean="0"/>
              <a:t>Turanski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790950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Plugin {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preprocessModule(Module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postProcessModule(Module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removeModule(Module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beforeShutdown(Module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supports(Module module);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The Container discovers any bean of type Plugin. The ModuleDeployer will invoke these methods during deploy and undeploy. Spring XD is configured with some plugins: StreamPlugin, JobPlugin, etc. </a:t>
            </a:r>
          </a:p>
          <a:p>
            <a:pPr marL="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You can register custom plugins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by </a:t>
            </a:r>
            <a:r>
              <a:rPr lang="en-US" dirty="0" err="1"/>
              <a:t>StreamPlugin</a:t>
            </a:r>
            <a:r>
              <a:rPr lang="en-US" dirty="0"/>
              <a:t> and </a:t>
            </a:r>
            <a:r>
              <a:rPr lang="en-US" dirty="0" err="1"/>
              <a:t>JobPlugin</a:t>
            </a:r>
            <a:r>
              <a:rPr lang="en-US" dirty="0"/>
              <a:t> to bind a module’s input and output channels to a transport.</a:t>
            </a:r>
          </a:p>
          <a:p>
            <a:r>
              <a:rPr lang="en-US" dirty="0"/>
              <a:t>Binds tap points and named channels</a:t>
            </a:r>
          </a:p>
          <a:p>
            <a:r>
              <a:rPr lang="en-US" dirty="0"/>
              <a:t>Performs object serialization (</a:t>
            </a:r>
            <a:r>
              <a:rPr lang="en-US" dirty="0" err="1"/>
              <a:t>Kryo</a:t>
            </a:r>
            <a:r>
              <a:rPr lang="en-US" dirty="0"/>
              <a:t>)</a:t>
            </a:r>
          </a:p>
          <a:p>
            <a:r>
              <a:rPr lang="en-US" dirty="0"/>
              <a:t>Admin uses the MB to send a message to trigger a Job</a:t>
            </a:r>
          </a:p>
          <a:p>
            <a:r>
              <a:rPr lang="en-US" dirty="0"/>
              <a:t>XD comes with Rabbit and </a:t>
            </a:r>
            <a:r>
              <a:rPr lang="en-US" dirty="0" err="1"/>
              <a:t>Redis</a:t>
            </a:r>
            <a:r>
              <a:rPr lang="en-US" dirty="0"/>
              <a:t> implementations</a:t>
            </a:r>
          </a:p>
          <a:p>
            <a:r>
              <a:rPr lang="en-US" dirty="0"/>
              <a:t>Additional transports are easily </a:t>
            </a:r>
            <a:r>
              <a:rPr lang="en-US" dirty="0" smtClean="0"/>
              <a:t>pluggable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://github.com/SpringOne2GX-2014/Spring-XD-Internals/tree/master/jms-message-</a:t>
            </a:r>
            <a:r>
              <a:rPr lang="en-US" sz="1400" dirty="0" smtClean="0">
                <a:hlinkClick r:id="rId2"/>
              </a:rPr>
              <a:t>bus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Application Contexts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6528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same configuration </a:t>
            </a:r>
            <a:r>
              <a:rPr lang="en-US" dirty="0" err="1"/>
              <a:t>composable</a:t>
            </a:r>
            <a:r>
              <a:rPr lang="en-US" dirty="0"/>
              <a:t> (via BOOT) for distributed Admin and Container processes or single node runtime</a:t>
            </a:r>
          </a:p>
          <a:p>
            <a:r>
              <a:rPr lang="en-US" dirty="0"/>
              <a:t>Do not expose beans unnecessarily to extensible components - e.g. the plugins and modules should not have access to core runtime</a:t>
            </a:r>
          </a:p>
          <a:p>
            <a:r>
              <a:rPr lang="en-US" dirty="0"/>
              <a:t>Extensible: You may add your own Plugins plus any bean definitions to the Plugin context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Shape 80"/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rcRect t="-7907" b="-7907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21233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Spring XD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custom module (stay tuned for Demo)</a:t>
            </a:r>
          </a:p>
          <a:p>
            <a:r>
              <a:rPr lang="en-US" dirty="0"/>
              <a:t>Implement a new transport (Message Bus)</a:t>
            </a:r>
          </a:p>
          <a:p>
            <a:r>
              <a:rPr lang="en-US" dirty="0"/>
              <a:t>Add a custom plugin - process modules during deployment lifecycle</a:t>
            </a:r>
          </a:p>
          <a:p>
            <a:r>
              <a:rPr lang="en-US" dirty="0"/>
              <a:t>Add bean definitions to the plugin context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://github.com/spring-projects/spring-xd/wiki/Extending-</a:t>
            </a:r>
            <a:r>
              <a:rPr lang="en-US" dirty="0" smtClean="0">
                <a:hlinkClick r:id="rId2"/>
              </a:rPr>
              <a:t>XD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3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</a:t>
            </a:r>
            <a:r>
              <a:rPr lang="en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376928" cy="3576638"/>
          </a:xfrm>
        </p:spPr>
        <p:txBody>
          <a:bodyPr>
            <a:noAutofit/>
          </a:bodyPr>
          <a:lstStyle/>
          <a:p>
            <a:r>
              <a:rPr lang="en-US" sz="2400" dirty="0"/>
              <a:t>Ability to deploy &amp; </a:t>
            </a:r>
            <a:r>
              <a:rPr lang="en-US" sz="2400" dirty="0" smtClean="0"/>
              <a:t>un-deploy </a:t>
            </a:r>
            <a:r>
              <a:rPr lang="en-US" sz="2400" dirty="0"/>
              <a:t>modules on containers</a:t>
            </a:r>
          </a:p>
          <a:p>
            <a:r>
              <a:rPr lang="en-US" sz="2400" dirty="0"/>
              <a:t>Ability to dynamically discover new containers</a:t>
            </a:r>
          </a:p>
          <a:p>
            <a:r>
              <a:rPr lang="en-US" sz="2400" dirty="0"/>
              <a:t>Ability to reassign modules when containers fail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00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CON_Datacenter_1_R2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43150"/>
            <a:ext cx="50958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CON_Cloud_Q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09750"/>
            <a:ext cx="9953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1st Generation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Dedicated message bus - “control bus”</a:t>
            </a:r>
          </a:p>
          <a:p>
            <a:r>
              <a:rPr lang="en-US" sz="2400" dirty="0"/>
              <a:t>Used to issue deployment and un-deployment requests from admin to containers (round robin allocation)</a:t>
            </a:r>
          </a:p>
          <a:p>
            <a:r>
              <a:rPr lang="en-US" sz="2400" dirty="0"/>
              <a:t>Extreme decoupling from admin to container</a:t>
            </a:r>
          </a:p>
          <a:p>
            <a:r>
              <a:rPr lang="en-US" sz="2400" dirty="0"/>
              <a:t>Inability to determine status</a:t>
            </a:r>
          </a:p>
          <a:p>
            <a:pPr lvl="1"/>
            <a:r>
              <a:rPr lang="en-US" sz="2000" dirty="0"/>
              <a:t>Did all the modules for this stream deploy?</a:t>
            </a:r>
          </a:p>
          <a:p>
            <a:r>
              <a:rPr lang="en-US" sz="2400" dirty="0"/>
              <a:t>Only solves 1st </a:t>
            </a:r>
            <a:r>
              <a:rPr lang="en-US" sz="2400" dirty="0" smtClean="0"/>
              <a:t>requirement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selects containers for deployment </a:t>
            </a:r>
          </a:p>
          <a:p>
            <a:pPr lvl="1"/>
            <a:r>
              <a:rPr lang="en-US" sz="2000" dirty="0"/>
              <a:t>Streams and job modules may be deployed to containers that match certain criteria</a:t>
            </a:r>
          </a:p>
          <a:p>
            <a:pPr lvl="1"/>
            <a:r>
              <a:rPr lang="en-US" sz="2000" dirty="0"/>
              <a:t>Module instance count may be specified</a:t>
            </a:r>
          </a:p>
          <a:p>
            <a:r>
              <a:rPr lang="en-US" sz="2400" dirty="0"/>
              <a:t>Admin redeploys modules upon container shutdown or failure</a:t>
            </a:r>
          </a:p>
          <a:p>
            <a:r>
              <a:rPr lang="en-US" sz="2400" dirty="0"/>
              <a:t>When containers join, admin deploys any “orphaned” </a:t>
            </a:r>
            <a:r>
              <a:rPr lang="en-US" sz="2400" dirty="0" smtClean="0"/>
              <a:t>modules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Runtime: The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is responsible for calculating overall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Multiple admins are supported</a:t>
            </a:r>
          </a:p>
          <a:p>
            <a:r>
              <a:rPr lang="en-US" sz="2400" dirty="0"/>
              <a:t>The “leader” admin (also known as “supervisor”) makes decisions on where modules are </a:t>
            </a:r>
            <a:r>
              <a:rPr lang="en-US" sz="2400" dirty="0" smtClean="0"/>
              <a:t>deployed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Runtime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addition to our functional requirements, we also have non-functional requirements common to every distributed system</a:t>
            </a:r>
          </a:p>
          <a:p>
            <a:r>
              <a:rPr lang="en-US" sz="2400" dirty="0"/>
              <a:t>System consensus</a:t>
            </a:r>
          </a:p>
          <a:p>
            <a:r>
              <a:rPr lang="en-US" sz="2400" dirty="0"/>
              <a:t>Leader election</a:t>
            </a:r>
          </a:p>
          <a:p>
            <a:r>
              <a:rPr lang="en-US" sz="2400" dirty="0"/>
              <a:t>Process / network failure detection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1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David </a:t>
            </a:r>
            <a:r>
              <a:rPr lang="en-US" b="1" dirty="0" err="1"/>
              <a:t>Turanski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Spring Integration</a:t>
            </a:r>
          </a:p>
          <a:p>
            <a:r>
              <a:rPr lang="en-US" dirty="0" smtClean="0"/>
              <a:t>Spring Data </a:t>
            </a:r>
            <a:r>
              <a:rPr lang="en-US" dirty="0" err="1" smtClean="0"/>
              <a:t>GemFire</a:t>
            </a:r>
            <a:endParaRPr lang="en-US" dirty="0" smtClean="0"/>
          </a:p>
          <a:p>
            <a:r>
              <a:rPr lang="en-US" dirty="0" smtClean="0"/>
              <a:t>Enterprise, Systems Integration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dturanski@</a:t>
            </a:r>
            <a:r>
              <a:rPr lang="en-US" dirty="0" smtClean="0">
                <a:hlinkClick r:id="rId2"/>
              </a:rPr>
              <a:t>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dturanski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2"/>
            <a:ext cx="4114800" cy="319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Patrick Peralta</a:t>
            </a:r>
          </a:p>
          <a:p>
            <a:r>
              <a:rPr lang="en-US" dirty="0" smtClean="0"/>
              <a:t>XD Developer</a:t>
            </a:r>
          </a:p>
          <a:p>
            <a:r>
              <a:rPr lang="en-US" dirty="0" smtClean="0"/>
              <a:t>Oracle Coherence</a:t>
            </a:r>
          </a:p>
          <a:p>
            <a:r>
              <a:rPr lang="en-US" dirty="0" smtClean="0"/>
              <a:t>Distributed Systems, Networking, Concurrency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pperalta@pivotal.io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patrickperalta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</a:t>
            </a:fld>
            <a:endParaRPr lang="en-US"/>
          </a:p>
        </p:txBody>
      </p:sp>
      <p:pic>
        <p:nvPicPr>
          <p:cNvPr id="6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36385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G_005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3855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</a:t>
            </a:r>
            <a:r>
              <a:rPr lang="en" dirty="0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Toolset for building distributed systems</a:t>
            </a:r>
          </a:p>
          <a:p>
            <a:r>
              <a:rPr lang="en-US" dirty="0"/>
              <a:t>Replicates a “file system”</a:t>
            </a:r>
          </a:p>
          <a:p>
            <a:r>
              <a:rPr lang="en-US" dirty="0"/>
              <a:t>Requires a quorum for updates</a:t>
            </a:r>
          </a:p>
          <a:p>
            <a:r>
              <a:rPr lang="en-US" dirty="0"/>
              <a:t>Guaranteed ordered delivery of updates</a:t>
            </a:r>
          </a:p>
          <a:p>
            <a:r>
              <a:rPr lang="en-US" dirty="0"/>
              <a:t>Notifications emitted upon node change</a:t>
            </a:r>
          </a:p>
          <a:p>
            <a:r>
              <a:rPr lang="en-US" dirty="0"/>
              <a:t>Clients may create ephemeral nodes that are automatically removed upon </a:t>
            </a:r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Shape 129"/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666750"/>
            <a:ext cx="1422400" cy="202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55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</a:t>
            </a:r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038600" cy="3805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Centralized storage for streams, jobs</a:t>
            </a:r>
          </a:p>
          <a:p>
            <a:r>
              <a:rPr lang="en-US" dirty="0"/>
              <a:t>Tracking of </a:t>
            </a:r>
            <a:r>
              <a:rPr lang="en-US" dirty="0" smtClean="0"/>
              <a:t>containers and the modules they are hosting</a:t>
            </a:r>
            <a:endParaRPr lang="en-US" dirty="0"/>
          </a:p>
          <a:p>
            <a:r>
              <a:rPr lang="en-US" dirty="0"/>
              <a:t>Notification of arriving and departing containers, stream/job deployments and un-deployments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1774" r="-11774"/>
          <a:stretch>
            <a:fillRect/>
          </a:stretch>
        </p:blipFill>
        <p:spPr>
          <a:xfrm>
            <a:off x="4648200" y="900113"/>
            <a:ext cx="4038600" cy="38052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52880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ZooKeeper</a:t>
            </a:r>
            <a:r>
              <a:rPr lang="en-US" dirty="0" smtClean="0"/>
              <a:t> and Spring XD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ZooKeeper/Curator 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Correct handling of connection state</a:t>
            </a:r>
          </a:p>
          <a:p>
            <a:pPr marL="457200" lvl="1" indent="0">
              <a:buNone/>
            </a:pPr>
            <a:r>
              <a:rPr lang="en-US" sz="2000" dirty="0"/>
              <a:t>SUSPENDED != </a:t>
            </a:r>
            <a:r>
              <a:rPr lang="en-US" sz="2000" dirty="0" smtClean="0"/>
              <a:t>LOST</a:t>
            </a:r>
          </a:p>
          <a:p>
            <a:r>
              <a:rPr lang="en-US" sz="2400" dirty="0" smtClean="0"/>
              <a:t>Admin</a:t>
            </a:r>
          </a:p>
          <a:p>
            <a:pPr lvl="1"/>
            <a:r>
              <a:rPr lang="en-US" sz="2000" dirty="0" smtClean="0"/>
              <a:t>Both events result </a:t>
            </a:r>
            <a:r>
              <a:rPr lang="en-US" sz="2000" dirty="0"/>
              <a:t>in leadership relinquishment</a:t>
            </a:r>
            <a:endParaRPr lang="en-US" sz="1200" dirty="0"/>
          </a:p>
          <a:p>
            <a:r>
              <a:rPr lang="en-US" sz="2400" dirty="0" smtClean="0"/>
              <a:t>Container</a:t>
            </a:r>
            <a:endParaRPr lang="en-US" sz="2400" dirty="0"/>
          </a:p>
          <a:p>
            <a:pPr lvl="1"/>
            <a:r>
              <a:rPr lang="en-US" sz="2000" dirty="0"/>
              <a:t>SUSPENDED: container allows modules to continue execution</a:t>
            </a:r>
          </a:p>
          <a:p>
            <a:pPr lvl="1"/>
            <a:r>
              <a:rPr lang="en-US" sz="2000" dirty="0"/>
              <a:t>LOST: container </a:t>
            </a:r>
            <a:r>
              <a:rPr lang="en-US" sz="2000" dirty="0" err="1"/>
              <a:t>undeploys</a:t>
            </a:r>
            <a:r>
              <a:rPr lang="en-US" sz="2000" dirty="0"/>
              <a:t> </a:t>
            </a:r>
            <a:r>
              <a:rPr lang="en-US" sz="2000" dirty="0" smtClean="0"/>
              <a:t>modules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Distributed Testing </a:t>
            </a:r>
            <a:r>
              <a:rPr lang="e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"/>
                <a:cs typeface="Courier"/>
              </a:rPr>
              <a:t>^C</a:t>
            </a:r>
            <a:r>
              <a:rPr lang="en-US" sz="2800" dirty="0"/>
              <a:t> (clean shutdown)</a:t>
            </a:r>
          </a:p>
          <a:p>
            <a:r>
              <a:rPr lang="en-US" sz="2800" dirty="0">
                <a:latin typeface="Courier"/>
                <a:cs typeface="Courier"/>
              </a:rPr>
              <a:t>^Z </a:t>
            </a:r>
            <a:r>
              <a:rPr lang="en-US" sz="2800" dirty="0"/>
              <a:t>(simulates a long GC)</a:t>
            </a:r>
          </a:p>
          <a:p>
            <a:r>
              <a:rPr lang="en-US" sz="2800" dirty="0" err="1">
                <a:latin typeface="Courier"/>
                <a:cs typeface="Courier"/>
              </a:rPr>
              <a:t>iptables</a:t>
            </a:r>
            <a:r>
              <a:rPr lang="en-US" sz="2800" dirty="0">
                <a:latin typeface="Courier"/>
                <a:cs typeface="Courier"/>
              </a:rPr>
              <a:t> DROP</a:t>
            </a:r>
          </a:p>
          <a:p>
            <a:r>
              <a:rPr lang="en-US" sz="2800" dirty="0"/>
              <a:t>Kill </a:t>
            </a:r>
            <a:r>
              <a:rPr lang="en-US" sz="2800" dirty="0" err="1"/>
              <a:t>ZooKeeper</a:t>
            </a:r>
            <a:r>
              <a:rPr lang="en-US" sz="2800" dirty="0"/>
              <a:t> servers; disrupt quorum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Custom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1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Adding A Custom Stream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focus of this section is adding a custom module for building </a:t>
            </a:r>
            <a:r>
              <a:rPr lang="en-US" i="1" dirty="0"/>
              <a:t>streams</a:t>
            </a:r>
            <a:r>
              <a:rPr lang="en-US" dirty="0"/>
              <a:t>. For more information about </a:t>
            </a:r>
            <a:r>
              <a:rPr lang="en-US" i="1" dirty="0"/>
              <a:t>job</a:t>
            </a:r>
            <a:r>
              <a:rPr lang="en-US" dirty="0"/>
              <a:t> modules see: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/spring-projects/spring-</a:t>
            </a:r>
            <a:r>
              <a:rPr lang="en-US" dirty="0" err="1">
                <a:hlinkClick r:id="rId2"/>
              </a:rPr>
              <a:t>xd</a:t>
            </a:r>
            <a:r>
              <a:rPr lang="en-US" dirty="0">
                <a:hlinkClick r:id="rId2"/>
              </a:rPr>
              <a:t>/wiki/Batch-Jobs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section will cover:</a:t>
            </a:r>
          </a:p>
          <a:p>
            <a:r>
              <a:rPr lang="en-US" dirty="0"/>
              <a:t>Module Registry</a:t>
            </a:r>
          </a:p>
          <a:p>
            <a:r>
              <a:rPr lang="en-US" dirty="0"/>
              <a:t>Module Artifacts</a:t>
            </a:r>
          </a:p>
          <a:p>
            <a:r>
              <a:rPr lang="en-US" dirty="0"/>
              <a:t>Stream Modules: Source, Processor, Sink</a:t>
            </a:r>
          </a:p>
          <a:p>
            <a:r>
              <a:rPr lang="en-US" dirty="0"/>
              <a:t>Example Source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9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Registry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7472" y="900112"/>
            <a:ext cx="4148328" cy="3652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Spring XD 1.0 uses a </a:t>
            </a:r>
            <a:r>
              <a:rPr lang="en-US" dirty="0" err="1">
                <a:latin typeface="Courier"/>
                <a:cs typeface="Courier"/>
              </a:rPr>
              <a:t>FileModuleRegistry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Modules installed in the container’s local file system in </a:t>
            </a:r>
            <a:r>
              <a:rPr lang="en-US" dirty="0">
                <a:latin typeface="Courier"/>
                <a:cs typeface="Courier"/>
              </a:rPr>
              <a:t>$XD_HOME/modules</a:t>
            </a:r>
          </a:p>
          <a:p>
            <a:r>
              <a:rPr lang="en-US" dirty="0"/>
              <a:t>Alternate Module Registry implementations are being considered for future releases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Content Placeholder 7" descr="Screen Shot 2014-09-02 at 4.46.2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" b="7360"/>
          <a:stretch>
            <a:fillRect/>
          </a:stretch>
        </p:blipFill>
        <p:spPr>
          <a:xfrm>
            <a:off x="4648200" y="900113"/>
            <a:ext cx="4038600" cy="3652837"/>
          </a:xfrm>
          <a:prstGeom prst="rect">
            <a:avLst/>
          </a:prstGeom>
          <a:ln>
            <a:solidFill>
              <a:srgbClr val="9BBB59"/>
            </a:solidFill>
          </a:ln>
        </p:spPr>
      </p:pic>
    </p:spTree>
    <p:extLst>
      <p:ext uri="{BB962C8B-B14F-4D97-AF65-F5344CB8AC3E}">
        <p14:creationId xmlns:p14="http://schemas.microsoft.com/office/powerpoint/2010/main" val="315317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Artifacts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XD 1.0 requires:</a:t>
            </a:r>
          </a:p>
          <a:p>
            <a:r>
              <a:rPr lang="en-US" dirty="0"/>
              <a:t>XML Spring bean definition file </a:t>
            </a:r>
            <a:r>
              <a:rPr lang="en-US" dirty="0">
                <a:latin typeface="Courier"/>
                <a:cs typeface="Courier"/>
              </a:rPr>
              <a:t>&lt;module-name&gt;.</a:t>
            </a:r>
            <a:r>
              <a:rPr lang="en-US" dirty="0" smtClean="0">
                <a:latin typeface="Courier"/>
                <a:cs typeface="Courier"/>
              </a:rPr>
              <a:t>xml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Component scanning </a:t>
            </a:r>
            <a:r>
              <a:rPr lang="en-US" dirty="0" smtClean="0"/>
              <a:t>configured, at </a:t>
            </a:r>
            <a:r>
              <a:rPr lang="en-US" dirty="0"/>
              <a:t>a minimum)</a:t>
            </a:r>
          </a:p>
          <a:p>
            <a:r>
              <a:rPr lang="en-US" dirty="0"/>
              <a:t>Typically, a jar containing custom code installed in the module’s lib directory</a:t>
            </a:r>
          </a:p>
          <a:p>
            <a:r>
              <a:rPr lang="en-US" dirty="0"/>
              <a:t>Dependent jars installed in the module’s lib directory</a:t>
            </a:r>
          </a:p>
          <a:p>
            <a:r>
              <a:rPr lang="en-US" dirty="0"/>
              <a:t>Module classes are first loaded by the </a:t>
            </a:r>
            <a:r>
              <a:rPr lang="en-US" dirty="0" err="1"/>
              <a:t>ModuleClassLoader</a:t>
            </a:r>
            <a:r>
              <a:rPr lang="en-US" dirty="0"/>
              <a:t> (module/lib) and then the System </a:t>
            </a:r>
            <a:r>
              <a:rPr lang="en-US" dirty="0" err="1"/>
              <a:t>ClassLoader</a:t>
            </a:r>
            <a:r>
              <a:rPr lang="en-US" dirty="0"/>
              <a:t> (</a:t>
            </a:r>
            <a:r>
              <a:rPr lang="en-US" dirty="0" err="1"/>
              <a:t>xd</a:t>
            </a:r>
            <a:r>
              <a:rPr lang="en-US" dirty="0"/>
              <a:t>/lib)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0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Processor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processor</a:t>
            </a:r>
            <a:r>
              <a:rPr lang="en-US" dirty="0"/>
              <a:t> module is typically the easiest to implement </a:t>
            </a:r>
          </a:p>
          <a:p>
            <a:r>
              <a:rPr lang="en-US" dirty="0"/>
              <a:t>Spring XD includes </a:t>
            </a:r>
            <a:r>
              <a:rPr lang="en-US" i="1" dirty="0"/>
              <a:t>transform</a:t>
            </a:r>
            <a:r>
              <a:rPr lang="en-US" dirty="0"/>
              <a:t> and </a:t>
            </a:r>
            <a:r>
              <a:rPr lang="en-US" i="1" dirty="0"/>
              <a:t>filter</a:t>
            </a:r>
            <a:r>
              <a:rPr lang="en-US" dirty="0"/>
              <a:t> processors out of the box, backed by </a:t>
            </a:r>
            <a:r>
              <a:rPr lang="en-US" dirty="0" err="1"/>
              <a:t>SpEL</a:t>
            </a:r>
            <a:r>
              <a:rPr lang="en-US" dirty="0"/>
              <a:t> expressions or Groovy scripts</a:t>
            </a:r>
          </a:p>
          <a:p>
            <a:r>
              <a:rPr lang="en-US" dirty="0"/>
              <a:t>When this is not enough, you can write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" sz="2400" dirty="0">
                <a:solidFill>
                  <a:schemeClr val="accent3">
                    <a:lumMod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---myProcessor.xml---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&lt;int:transformer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output-channel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”output”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indent="45720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”example.MyProcessor”</a:t>
            </a:r>
            <a:r>
              <a:rPr lang="en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&lt;/int:transformer&gt;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Shape 179"/>
          <p:cNvSpPr txBox="1"/>
          <p:nvPr/>
        </p:nvSpPr>
        <p:spPr>
          <a:xfrm>
            <a:off x="4267200" y="2266950"/>
            <a:ext cx="44787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 myProcessor | </a:t>
            </a:r>
            <a:r>
              <a:rPr lang="en" sz="2400" dirty="0" smtClean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endParaRPr lang="en" sz="2400" dirty="0">
              <a:solidFill>
                <a:srgbClr val="4F62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515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Spring XD</a:t>
            </a:r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Distributed Runtime</a:t>
            </a:r>
          </a:p>
          <a:p>
            <a:r>
              <a:rPr lang="en-US" dirty="0" smtClean="0"/>
              <a:t>Custom Modules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7" descr="C:\Users\sdunn\Documents\Pivotal\brand\logo\project icons\spring-x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26" r="-293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5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Sink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600" dirty="0"/>
              <a:t>A </a:t>
            </a:r>
            <a:r>
              <a:rPr lang="en" sz="2600" i="1" dirty="0"/>
              <a:t>sink</a:t>
            </a:r>
            <a:r>
              <a:rPr lang="en" sz="2600" dirty="0"/>
              <a:t> is used to capture the the results of a stream</a:t>
            </a:r>
          </a:p>
          <a:p>
            <a:pPr>
              <a:spcBef>
                <a:spcPts val="0"/>
              </a:spcBef>
              <a:buNone/>
            </a:pPr>
            <a:r>
              <a:rPr lang="en" sz="2600" dirty="0"/>
              <a:t>A custom sink is useful for feeding a legacy system</a:t>
            </a:r>
          </a:p>
          <a:p>
            <a:pPr lvl="0">
              <a:spcBef>
                <a:spcPts val="0"/>
              </a:spcBef>
              <a:buNone/>
            </a:pPr>
            <a:endParaRPr lang="en" sz="16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--- </a:t>
            </a:r>
            <a:r>
              <a:rPr lang="en" sz="20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mySink.xml</a:t>
            </a:r>
            <a:r>
              <a:rPr lang="en" sz="16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 ---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&lt;beans&gt; …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&lt;int:channel </a:t>
            </a:r>
            <a:r>
              <a:rPr lang="en" sz="24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&lt;int:service-activator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input-channel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”input”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45720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&lt;bean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”example.MyService”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&lt;/int:service-activator&gt;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Shape 186"/>
          <p:cNvSpPr txBox="1"/>
          <p:nvPr/>
        </p:nvSpPr>
        <p:spPr>
          <a:xfrm>
            <a:off x="5486400" y="3943350"/>
            <a:ext cx="2988300" cy="553968"/>
          </a:xfrm>
          <a:prstGeom prst="rect">
            <a:avLst/>
          </a:prstGeom>
          <a:noFill/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4F6228"/>
                </a:solidFill>
                <a:latin typeface="Consolas"/>
                <a:ea typeface="Consolas"/>
                <a:cs typeface="Consolas"/>
                <a:sym typeface="Consolas"/>
              </a:rPr>
              <a:t>http |..| mySink</a:t>
            </a:r>
          </a:p>
        </p:txBody>
      </p:sp>
    </p:spTree>
    <p:extLst>
      <p:ext uri="{BB962C8B-B14F-4D97-AF65-F5344CB8AC3E}">
        <p14:creationId xmlns:p14="http://schemas.microsoft.com/office/powerpoint/2010/main" val="44799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Custom Source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189119" cy="3638550"/>
          </a:xfrm>
        </p:spPr>
        <p:txBody>
          <a:bodyPr>
            <a:normAutofit/>
          </a:bodyPr>
          <a:lstStyle/>
          <a:p>
            <a:r>
              <a:rPr lang="en-US" dirty="0"/>
              <a:t>A source produces messages continually or in response to events</a:t>
            </a:r>
          </a:p>
          <a:p>
            <a:r>
              <a:rPr lang="en-US" dirty="0"/>
              <a:t>Most OOTB sources rely on existing </a:t>
            </a:r>
            <a:r>
              <a:rPr lang="en-US" dirty="0" smtClean="0"/>
              <a:t>Spring Integration (SI) </a:t>
            </a:r>
            <a:r>
              <a:rPr lang="en-US" dirty="0"/>
              <a:t>inbound channel adapters, so do not require custom code</a:t>
            </a:r>
          </a:p>
          <a:p>
            <a:r>
              <a:rPr lang="en-US" dirty="0"/>
              <a:t>If an SI adapter is not available, writing a source requires some advanced knowledge of </a:t>
            </a:r>
            <a:r>
              <a:rPr lang="en-US" dirty="0" smtClean="0"/>
              <a:t>SI:</a:t>
            </a:r>
          </a:p>
          <a:p>
            <a:pPr lvl="1"/>
            <a:r>
              <a:rPr lang="en-US" dirty="0" smtClean="0"/>
              <a:t>Configure </a:t>
            </a:r>
            <a:r>
              <a:rPr lang="en-US" dirty="0"/>
              <a:t>an </a:t>
            </a:r>
            <a:r>
              <a:rPr lang="en-US" dirty="0">
                <a:latin typeface="Courier"/>
                <a:cs typeface="Courier"/>
              </a:rPr>
              <a:t>&lt;inbound-channel-adapter&gt;</a:t>
            </a:r>
            <a:r>
              <a:rPr lang="en-US" dirty="0"/>
              <a:t> with a simple POJO and a </a:t>
            </a:r>
            <a:r>
              <a:rPr lang="en-US" dirty="0" err="1"/>
              <a:t>poller</a:t>
            </a:r>
            <a:endParaRPr lang="en-US" dirty="0"/>
          </a:p>
          <a:p>
            <a:pPr lvl="1"/>
            <a:r>
              <a:rPr lang="en-US" dirty="0"/>
              <a:t>Extend </a:t>
            </a:r>
            <a:r>
              <a:rPr lang="en-US" dirty="0" err="1" smtClean="0">
                <a:latin typeface="Courier"/>
                <a:cs typeface="Courier"/>
              </a:rPr>
              <a:t>MessageProducerSupport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err="1">
                <a:hlinkClick r:id="rId2"/>
              </a:rPr>
              <a:t>github.com</a:t>
            </a:r>
            <a:r>
              <a:rPr lang="en-US" sz="1200" dirty="0">
                <a:hlinkClick r:id="rId2"/>
              </a:rPr>
              <a:t>/SpringOne2GX-2014/Spring-XD-Internals/tree/master/spring-</a:t>
            </a:r>
            <a:r>
              <a:rPr lang="en-US" sz="1200" dirty="0" err="1">
                <a:hlinkClick r:id="rId2"/>
              </a:rPr>
              <a:t>xd</a:t>
            </a:r>
            <a:r>
              <a:rPr lang="en-US" sz="1200" dirty="0">
                <a:hlinkClick r:id="rId2"/>
              </a:rPr>
              <a:t>-source-template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65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Developing A Custom Source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34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42" r="-2724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7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smtClean="0"/>
              <a:t>Page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://projects.spring.io/spring-xd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Reference </a:t>
            </a:r>
            <a:r>
              <a:rPr lang="en-US" dirty="0" smtClean="0"/>
              <a:t>Guide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://docs.spring.io/spring-xd/docs/current/reference/html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Samples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://github.com/spring-projects/spring-xd-</a:t>
            </a:r>
            <a:r>
              <a:rPr lang="en-US" dirty="0" smtClean="0">
                <a:hlinkClick r:id="rId4"/>
              </a:rPr>
              <a:t>samples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 Code for This </a:t>
            </a:r>
            <a:r>
              <a:rPr lang="en-US" dirty="0" smtClean="0"/>
              <a:t>Session 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://github.com/SpringOne2GX-2014/Spring-XD-</a:t>
            </a:r>
            <a:r>
              <a:rPr lang="en-US" dirty="0" smtClean="0">
                <a:hlinkClick r:id="rId5"/>
              </a:rPr>
              <a:t>Internals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Spring XD Source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://github.com/spring-projects/spring-</a:t>
            </a:r>
            <a:r>
              <a:rPr lang="en-US" dirty="0" smtClean="0">
                <a:hlinkClick r:id="rId6"/>
              </a:rPr>
              <a:t>xd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Review of Spring 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</a:t>
            </a:fld>
            <a:endParaRPr lang="en-US"/>
          </a:p>
        </p:txBody>
      </p:sp>
      <p:pic>
        <p:nvPicPr>
          <p:cNvPr id="9" name="Shape 40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00" y="1657350"/>
            <a:ext cx="6629400" cy="3352800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43000" y="895350"/>
            <a:ext cx="6629400" cy="646331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stream is composed from </a:t>
            </a:r>
            <a:r>
              <a:rPr lang="en-US" i="1" dirty="0"/>
              <a:t>modules</a:t>
            </a:r>
            <a:r>
              <a:rPr lang="en-US" dirty="0"/>
              <a:t>. Each module is deployed to a </a:t>
            </a:r>
            <a:r>
              <a:rPr lang="en-US" i="1" dirty="0"/>
              <a:t>container</a:t>
            </a:r>
            <a:r>
              <a:rPr lang="en-US" dirty="0"/>
              <a:t> and its channels are bound to the </a:t>
            </a:r>
            <a:r>
              <a:rPr lang="en-US" i="1" dirty="0"/>
              <a:t>transport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3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i="1" dirty="0" smtClean="0"/>
              <a:t>http, rabbit, log, file</a:t>
            </a:r>
          </a:p>
          <a:p>
            <a:r>
              <a:rPr lang="en-US" dirty="0" smtClean="0"/>
              <a:t>Type: </a:t>
            </a:r>
            <a:r>
              <a:rPr lang="en-US" i="1" dirty="0" smtClean="0"/>
              <a:t>source, processor, sink, job</a:t>
            </a:r>
          </a:p>
          <a:p>
            <a:r>
              <a:rPr lang="en-US" dirty="0" smtClean="0"/>
              <a:t>Modules used in streams are simple, reusable Spring Integration message 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chann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69" y="2923995"/>
            <a:ext cx="6630063" cy="10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Application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7960519" cy="3638550"/>
          </a:xfrm>
        </p:spPr>
        <p:txBody>
          <a:bodyPr/>
          <a:lstStyle/>
          <a:p>
            <a:r>
              <a:rPr lang="en-US" dirty="0"/>
              <a:t>Each module has its own application context</a:t>
            </a:r>
          </a:p>
          <a:p>
            <a:r>
              <a:rPr lang="en-US" dirty="0"/>
              <a:t>Enables different property values per instance</a:t>
            </a:r>
          </a:p>
          <a:p>
            <a:r>
              <a:rPr lang="en-US" dirty="0"/>
              <a:t>Avoids bean name collisions, e.g. ‘input’ and ‘output’</a:t>
            </a:r>
          </a:p>
          <a:p>
            <a:r>
              <a:rPr lang="en-US" dirty="0"/>
              <a:t>Better encapsulation and lifecycle management</a:t>
            </a:r>
          </a:p>
          <a:p>
            <a:r>
              <a:rPr lang="en-US" dirty="0" err="1">
                <a:latin typeface="Courier"/>
                <a:cs typeface="Courier"/>
              </a:rPr>
              <a:t>SimpleModule</a:t>
            </a:r>
            <a:r>
              <a:rPr lang="en-US" dirty="0"/>
              <a:t> - uses Boot to load and configure the </a:t>
            </a:r>
            <a:r>
              <a:rPr lang="en-US" dirty="0" smtClean="0"/>
              <a:t>Application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Architecture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Shape 54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rcRect l="-21552" r="-21552"/>
          <a:stretch>
            <a:fillRect/>
          </a:stretch>
        </p:blipFill>
        <p:spPr>
          <a:xfrm>
            <a:off x="457200" y="1885950"/>
            <a:ext cx="4038600" cy="254635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pic>
        <p:nvPicPr>
          <p:cNvPr id="8" name="Shape 53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rcRect t="-4320" b="-4320"/>
          <a:stretch>
            <a:fillRect/>
          </a:stretch>
        </p:blipFill>
        <p:spPr>
          <a:xfrm>
            <a:off x="4724400" y="1885950"/>
            <a:ext cx="4038600" cy="2545556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95400" y="971550"/>
            <a:ext cx="731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Runs as a distributed application or as a single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pic>
        <p:nvPicPr>
          <p:cNvPr id="10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19150"/>
            <a:ext cx="745079" cy="7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01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ContainerRegistrar</a:t>
            </a:r>
            <a:r>
              <a:rPr lang="en-US" b="1" dirty="0"/>
              <a:t> </a:t>
            </a:r>
          </a:p>
          <a:p>
            <a:r>
              <a:rPr lang="en-US" dirty="0"/>
              <a:t>Registers the container with the cluster (ZK)</a:t>
            </a:r>
          </a:p>
          <a:p>
            <a:r>
              <a:rPr lang="en-US" dirty="0"/>
              <a:t>Handles module deployment/</a:t>
            </a:r>
            <a:r>
              <a:rPr lang="en-US" dirty="0" err="1"/>
              <a:t>undeployment</a:t>
            </a:r>
            <a:r>
              <a:rPr lang="en-US" dirty="0"/>
              <a:t> events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ModuleDeployer</a:t>
            </a:r>
            <a:endParaRPr lang="en-US" b="1" dirty="0"/>
          </a:p>
          <a:p>
            <a:r>
              <a:rPr lang="en-US" dirty="0"/>
              <a:t>Deploys and </a:t>
            </a:r>
            <a:r>
              <a:rPr lang="en-US" dirty="0" err="1"/>
              <a:t>undeploys</a:t>
            </a:r>
            <a:r>
              <a:rPr lang="en-US" dirty="0"/>
              <a:t> modules on request. </a:t>
            </a:r>
          </a:p>
          <a:p>
            <a:r>
              <a:rPr lang="en-US" dirty="0"/>
              <a:t>Initializes the module application context and invokes lifecycle methods on registered plugins (any bean of type Plugin)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</TotalTime>
  <Words>1383</Words>
  <Application>Microsoft Macintosh PowerPoint</Application>
  <PresentationFormat>On-screen Show (16:9)</PresentationFormat>
  <Paragraphs>228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Spring XD Internals: A Guided Tour</vt:lpstr>
      <vt:lpstr>Who Are We?</vt:lpstr>
      <vt:lpstr>Agenda</vt:lpstr>
      <vt:lpstr>A Quick Review of Spring XD</vt:lpstr>
      <vt:lpstr>Modules</vt:lpstr>
      <vt:lpstr>Module Application Context</vt:lpstr>
      <vt:lpstr>Spring XD Architecture Overview</vt:lpstr>
      <vt:lpstr>Spring XD Architecture Overview</vt:lpstr>
      <vt:lpstr>Container Components</vt:lpstr>
      <vt:lpstr>Plugins</vt:lpstr>
      <vt:lpstr>Message Bus</vt:lpstr>
      <vt:lpstr>Spring XD Application Contexts</vt:lpstr>
      <vt:lpstr>Extending Spring XD</vt:lpstr>
      <vt:lpstr>Distributed Runtime</vt:lpstr>
      <vt:lpstr>Distributed Runtime Requirements</vt:lpstr>
      <vt:lpstr>Distributed Runtime: 1st Generation</vt:lpstr>
      <vt:lpstr>Distributed Runtime: The Present</vt:lpstr>
      <vt:lpstr>Distributed Runtime: The Present</vt:lpstr>
      <vt:lpstr>Distributed Runtime Challenges</vt:lpstr>
      <vt:lpstr>About ZooKeeper</vt:lpstr>
      <vt:lpstr>How We Use ZooKeeper</vt:lpstr>
      <vt:lpstr>Demo: ZooKeeper and Spring XD</vt:lpstr>
      <vt:lpstr>ZooKeeper/Curator Challenges</vt:lpstr>
      <vt:lpstr>Distributed Testing Methods</vt:lpstr>
      <vt:lpstr>Developing Custom Modules</vt:lpstr>
      <vt:lpstr>Adding A Custom Stream Module</vt:lpstr>
      <vt:lpstr>Module Registry</vt:lpstr>
      <vt:lpstr>Module Artifacts</vt:lpstr>
      <vt:lpstr>Custom Processor Module</vt:lpstr>
      <vt:lpstr>Custom Sink Module</vt:lpstr>
      <vt:lpstr>Custom Source Module</vt:lpstr>
      <vt:lpstr>Demo: Developing A Custom Source Module</vt:lpstr>
      <vt:lpstr>Questions?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David Turanski</cp:lastModifiedBy>
  <cp:revision>114</cp:revision>
  <dcterms:created xsi:type="dcterms:W3CDTF">2013-07-31T23:25:28Z</dcterms:created>
  <dcterms:modified xsi:type="dcterms:W3CDTF">2014-09-04T13:42:57Z</dcterms:modified>
</cp:coreProperties>
</file>