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8" r:id="rId20"/>
    <p:sldId id="295" r:id="rId21"/>
    <p:sldId id="296" r:id="rId22"/>
    <p:sldId id="304" r:id="rId23"/>
    <p:sldId id="297" r:id="rId24"/>
    <p:sldId id="298" r:id="rId25"/>
    <p:sldId id="299" r:id="rId26"/>
    <p:sldId id="300" r:id="rId27"/>
    <p:sldId id="301" r:id="rId28"/>
    <p:sldId id="302" r:id="rId29"/>
    <p:sldId id="305" r:id="rId30"/>
    <p:sldId id="306" r:id="rId31"/>
    <p:sldId id="307"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k Peralta" initials="" lastIdx="5" clrIdx="0"/>
  <p:cmAuthor id="1" name="David Turan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1F1F1"/>
    <a:srgbClr val="999999"/>
    <a:srgbClr val="E2A12F"/>
    <a:srgbClr val="DA6666"/>
    <a:srgbClr val="3F81B3"/>
    <a:srgbClr val="40AD64"/>
    <a:srgbClr val="EEEEEE"/>
    <a:srgbClr val="546C9F"/>
    <a:srgbClr val="8F8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2" autoAdjust="0"/>
  </p:normalViewPr>
  <p:slideViewPr>
    <p:cSldViewPr>
      <p:cViewPr>
        <p:scale>
          <a:sx n="163" d="100"/>
          <a:sy n="163" d="100"/>
        </p:scale>
        <p:origin x="-592" y="280"/>
      </p:cViewPr>
      <p:guideLst>
        <p:guide orient="horz" pos="1620"/>
        <p:guide pos="2880"/>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spPr>
            <a:solidFill>
              <a:srgbClr val="40AD64"/>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55.0</c:v>
                </c:pt>
                <c:pt idx="2">
                  <c:v>40.0</c:v>
                </c:pt>
                <c:pt idx="3">
                  <c:v>55.0</c:v>
                </c:pt>
              </c:numCache>
            </c:numRef>
          </c:val>
        </c:ser>
        <c:ser>
          <c:idx val="1"/>
          <c:order val="1"/>
          <c:tx>
            <c:strRef>
              <c:f>Sheet1!$C$1</c:f>
              <c:strCache>
                <c:ptCount val="1"/>
                <c:pt idx="0">
                  <c:v>South</c:v>
                </c:pt>
              </c:strCache>
            </c:strRef>
          </c:tx>
          <c:spPr>
            <a:solidFill>
              <a:srgbClr val="3F81B3"/>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45.0</c:v>
                </c:pt>
                <c:pt idx="2">
                  <c:v>55.0</c:v>
                </c:pt>
                <c:pt idx="3">
                  <c:v>65.0</c:v>
                </c:pt>
              </c:numCache>
            </c:numRef>
          </c:val>
        </c:ser>
        <c:ser>
          <c:idx val="2"/>
          <c:order val="2"/>
          <c:tx>
            <c:strRef>
              <c:f>Sheet1!$D$1</c:f>
              <c:strCache>
                <c:ptCount val="1"/>
                <c:pt idx="0">
                  <c:v>East</c:v>
                </c:pt>
              </c:strCache>
            </c:strRef>
          </c:tx>
          <c:spPr>
            <a:solidFill>
              <a:srgbClr val="DA6666"/>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er>
        <c:ser>
          <c:idx val="3"/>
          <c:order val="3"/>
          <c:tx>
            <c:strRef>
              <c:f>Sheet1!$E$1</c:f>
              <c:strCache>
                <c:ptCount val="1"/>
                <c:pt idx="0">
                  <c:v>West</c:v>
                </c:pt>
              </c:strCache>
            </c:strRef>
          </c:tx>
          <c:spPr>
            <a:solidFill>
              <a:srgbClr val="E2A12F"/>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35.0</c:v>
                </c:pt>
                <c:pt idx="3">
                  <c:v>70.0</c:v>
                </c:pt>
              </c:numCache>
            </c:numRef>
          </c:val>
        </c:ser>
        <c:dLbls>
          <c:showLegendKey val="0"/>
          <c:showVal val="0"/>
          <c:showCatName val="0"/>
          <c:showSerName val="0"/>
          <c:showPercent val="0"/>
          <c:showBubbleSize val="0"/>
        </c:dLbls>
        <c:gapWidth val="150"/>
        <c:axId val="-2143586760"/>
        <c:axId val="-2143603368"/>
      </c:barChart>
      <c:catAx>
        <c:axId val="-2143586760"/>
        <c:scaling>
          <c:orientation val="minMax"/>
        </c:scaling>
        <c:delete val="0"/>
        <c:axPos val="b"/>
        <c:majorTickMark val="none"/>
        <c:minorTickMark val="none"/>
        <c:tickLblPos val="nextTo"/>
        <c:spPr>
          <a:ln w="19050">
            <a:solidFill>
              <a:schemeClr val="tx1">
                <a:lumMod val="50000"/>
                <a:lumOff val="50000"/>
              </a:schemeClr>
            </a:solidFill>
          </a:ln>
        </c:spPr>
        <c:crossAx val="-2143603368"/>
        <c:crosses val="autoZero"/>
        <c:auto val="1"/>
        <c:lblAlgn val="ctr"/>
        <c:lblOffset val="100"/>
        <c:noMultiLvlLbl val="0"/>
      </c:catAx>
      <c:valAx>
        <c:axId val="-214360336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43586760"/>
        <c:crosses val="autoZero"/>
        <c:crossBetween val="between"/>
        <c:majorUnit val="20.0"/>
        <c:minorUnit val="2.0"/>
      </c:valAx>
      <c:spPr>
        <a:solidFill>
          <a:srgbClr val="EEEEEE"/>
        </a:solidFill>
      </c:spPr>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spPr>
            <a:ln>
              <a:solidFill>
                <a:srgbClr val="40AD64"/>
              </a:solidFill>
            </a:ln>
          </c:spPr>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45.0</c:v>
                </c:pt>
                <c:pt idx="2">
                  <c:v>55.0</c:v>
                </c:pt>
                <c:pt idx="3">
                  <c:v>55.0</c:v>
                </c:pt>
              </c:numCache>
            </c:numRef>
          </c:val>
          <c:smooth val="0"/>
        </c:ser>
        <c:ser>
          <c:idx val="1"/>
          <c:order val="1"/>
          <c:tx>
            <c:strRef>
              <c:f>Sheet1!$C$1</c:f>
              <c:strCache>
                <c:ptCount val="1"/>
                <c:pt idx="0">
                  <c:v>South</c:v>
                </c:pt>
              </c:strCache>
            </c:strRef>
          </c:tx>
          <c:spPr>
            <a:ln>
              <a:solidFill>
                <a:srgbClr val="3F81B3"/>
              </a:solidFill>
            </a:ln>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25.0</c:v>
                </c:pt>
                <c:pt idx="2">
                  <c:v>65.0</c:v>
                </c:pt>
                <c:pt idx="3">
                  <c:v>80.0</c:v>
                </c:pt>
              </c:numCache>
            </c:numRef>
          </c:val>
          <c:smooth val="0"/>
        </c:ser>
        <c:ser>
          <c:idx val="2"/>
          <c:order val="2"/>
          <c:tx>
            <c:strRef>
              <c:f>Sheet1!$D$1</c:f>
              <c:strCache>
                <c:ptCount val="1"/>
                <c:pt idx="0">
                  <c:v>East</c:v>
                </c:pt>
              </c:strCache>
            </c:strRef>
          </c:tx>
          <c:spPr>
            <a:ln>
              <a:solidFill>
                <a:srgbClr val="DA6666"/>
              </a:solidFill>
            </a:ln>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mooth val="0"/>
        </c:ser>
        <c:ser>
          <c:idx val="3"/>
          <c:order val="3"/>
          <c:tx>
            <c:strRef>
              <c:f>Sheet1!$E$1</c:f>
              <c:strCache>
                <c:ptCount val="1"/>
                <c:pt idx="0">
                  <c:v>West</c:v>
                </c:pt>
              </c:strCache>
            </c:strRef>
          </c:tx>
          <c:spPr>
            <a:ln>
              <a:solidFill>
                <a:srgbClr val="E2A12F"/>
              </a:solidFill>
            </a:ln>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30.0</c:v>
                </c:pt>
                <c:pt idx="3">
                  <c:v>70.0</c:v>
                </c:pt>
              </c:numCache>
            </c:numRef>
          </c:val>
          <c:smooth val="0"/>
        </c:ser>
        <c:dLbls>
          <c:showLegendKey val="0"/>
          <c:showVal val="0"/>
          <c:showCatName val="0"/>
          <c:showSerName val="0"/>
          <c:showPercent val="0"/>
          <c:showBubbleSize val="0"/>
        </c:dLbls>
        <c:marker val="1"/>
        <c:smooth val="0"/>
        <c:axId val="-2141548648"/>
        <c:axId val="-2141545128"/>
      </c:lineChart>
      <c:catAx>
        <c:axId val="-2141548648"/>
        <c:scaling>
          <c:orientation val="minMax"/>
        </c:scaling>
        <c:delete val="0"/>
        <c:axPos val="b"/>
        <c:majorTickMark val="none"/>
        <c:minorTickMark val="none"/>
        <c:tickLblPos val="nextTo"/>
        <c:spPr>
          <a:ln w="19050">
            <a:solidFill>
              <a:schemeClr val="tx1">
                <a:lumMod val="50000"/>
                <a:lumOff val="50000"/>
              </a:schemeClr>
            </a:solidFill>
          </a:ln>
        </c:spPr>
        <c:crossAx val="-2141545128"/>
        <c:crosses val="autoZero"/>
        <c:auto val="1"/>
        <c:lblAlgn val="ctr"/>
        <c:lblOffset val="100"/>
        <c:noMultiLvlLbl val="0"/>
      </c:catAx>
      <c:valAx>
        <c:axId val="-214154512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41548648"/>
        <c:crosses val="autoZero"/>
        <c:crossBetween val="between"/>
      </c:valAx>
      <c:spPr>
        <a:solidFill>
          <a:srgbClr val="EEEEEE"/>
        </a:solidFill>
      </c:spPr>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cene3d>
              <a:camera prst="orthographicFront"/>
              <a:lightRig rig="threePt" dir="t"/>
            </a:scene3d>
            <a:sp3d>
              <a:bevelT w="50800" h="25400"/>
            </a:sp3d>
          </c:spPr>
          <c:dPt>
            <c:idx val="0"/>
            <c:bubble3D val="0"/>
            <c:spPr>
              <a:solidFill>
                <a:srgbClr val="40AD64"/>
              </a:solidFill>
              <a:ln>
                <a:noFill/>
              </a:ln>
              <a:scene3d>
                <a:camera prst="orthographicFront"/>
                <a:lightRig rig="threePt" dir="t"/>
              </a:scene3d>
            </c:spPr>
          </c:dPt>
          <c:dPt>
            <c:idx val="1"/>
            <c:bubble3D val="0"/>
            <c:spPr>
              <a:solidFill>
                <a:srgbClr val="E2A12F"/>
              </a:solidFill>
              <a:ln>
                <a:noFill/>
              </a:ln>
              <a:scene3d>
                <a:camera prst="orthographicFront"/>
                <a:lightRig rig="threePt" dir="t"/>
              </a:scene3d>
            </c:spPr>
          </c:dPt>
          <c:dPt>
            <c:idx val="2"/>
            <c:bubble3D val="0"/>
            <c:spPr>
              <a:solidFill>
                <a:srgbClr val="DA6666"/>
              </a:solidFill>
              <a:ln>
                <a:noFill/>
              </a:ln>
              <a:scene3d>
                <a:camera prst="orthographicFront"/>
                <a:lightRig rig="threePt" dir="t"/>
              </a:scene3d>
            </c:spPr>
          </c:dPt>
          <c:dPt>
            <c:idx val="3"/>
            <c:bubble3D val="0"/>
            <c:spPr>
              <a:solidFill>
                <a:srgbClr val="3F81B3"/>
              </a:solidFill>
              <a:ln>
                <a:noFill/>
              </a:ln>
              <a:scene3d>
                <a:camera prst="orthographicFront"/>
                <a:lightRig rig="threePt" dir="t"/>
              </a:scene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20.0</c:v>
                </c:pt>
                <c:pt idx="2">
                  <c:v>10.0</c:v>
                </c:pt>
                <c:pt idx="3">
                  <c:v>10.0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Do we need the bullet points at the bottom? Slide would look nicer without them. They can be added to the speaker notes if you need them as a cue.</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Add bullets here?</p:text>
  </p:cm>
  <p:cm authorId="1" idx="1">
    <p:pos x="6000" y="100"/>
    <p:text>Maybe do a 5 min MB demo here if time. At least show the JMS MB code</p:text>
  </p:cm>
</p:cmLst>
</file>

<file path=ppt/comments/comment3.xml><?xml version="1.0" encoding="utf-8"?>
<p:cmLst xmlns:a="http://schemas.openxmlformats.org/drawingml/2006/main" xmlns:r="http://schemas.openxmlformats.org/officeDocument/2006/relationships" xmlns:p="http://schemas.openxmlformats.org/presentationml/2006/main">
  <p:cm authorId="0" idx="3">
    <p:pos x="6000" y="0"/>
    <p:text>Add bullets here?</p:text>
  </p:cm>
</p:cmLst>
</file>

<file path=ppt/comments/comment4.xml><?xml version="1.0" encoding="utf-8"?>
<p:cmLst xmlns:a="http://schemas.openxmlformats.org/drawingml/2006/main" xmlns:r="http://schemas.openxmlformats.org/officeDocument/2006/relationships" xmlns:p="http://schemas.openxmlformats.org/presentationml/2006/main">
  <p:cm authorId="1" idx="2">
    <p:pos x="6000" y="0"/>
    <p:text>Maybe a more general discussion of container allocation and how XD has evolving from simple round robin to criteria based on static container attributes to (next release) runtime attributes: memory, cpu utilization, number of modules deployed. ContainerMatcher strategy.</p:text>
  </p:cm>
  <p:cm authorId="0" idx="4">
    <p:pos x="6000" y="100"/>
    <p:text>Yes, talking about the container attributes is a good idea. I'll add a slide after this one to discuss.</p:text>
  </p:cm>
</p:cmLst>
</file>

<file path=ppt/comments/comment5.xml><?xml version="1.0" encoding="utf-8"?>
<p:cmLst xmlns:a="http://schemas.openxmlformats.org/drawingml/2006/main" xmlns:r="http://schemas.openxmlformats.org/officeDocument/2006/relationships" xmlns:p="http://schemas.openxmlformats.org/presentationml/2006/main">
  <p:cm authorId="1" idx="3">
    <p:pos x="6000" y="0"/>
    <p:text>Before we get into this, I would provide more context on how the Admin uses ZK to process stream deployment requests and allocate containers, and demo time | log showing the nodes that are created in ZK client. I think MF might do the failover demo, as we have seen before. Not getting into internals so much, but we can possibly refer to that in our talk. Or do the same: deploy to 2 containers and kill one, but showing exactly what happens in ZK</p:text>
  </p:cm>
  <p:cm authorId="0" idx="5">
    <p:pos x="6000" y="100"/>
    <p:text>Yes, previously I had slides that went into too much detail; I should put a slide before this one that gives a high level overview of the nodes that we write. Should I do a demo here or at the end of the ZK section?</p:text>
  </p:cm>
  <p:cm authorId="1" idx="4">
    <p:pos x="6000" y="200"/>
    <p:text>Your call.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4313D-F792-A046-AEE2-CB3AE8F3D87D}" type="slidenum">
              <a:rPr lang="en-US" smtClean="0"/>
              <a:t>‹#›</a:t>
            </a:fld>
            <a:endParaRPr lang="en-US"/>
          </a:p>
        </p:txBody>
      </p:sp>
      <p:pic>
        <p:nvPicPr>
          <p:cNvPr id="7" name="Picture 5" descr="C:\Users\sdunn\Documents\Pivotal Open Source\events\SpringOne2GX 2014\presentation\title-bg-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
            <a:ext cx="9144001" cy="51435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 y="4781550"/>
            <a:ext cx="9144001" cy="361950"/>
          </a:xfrm>
          <a:prstGeom prst="rect">
            <a:avLst/>
          </a:prstGeom>
          <a:solidFill>
            <a:srgbClr val="33333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1"/>
          <p:cNvSpPr txBox="1">
            <a:spLocks/>
          </p:cNvSpPr>
          <p:nvPr userDrawn="1"/>
        </p:nvSpPr>
        <p:spPr bwMode="auto">
          <a:xfrm>
            <a:off x="304800" y="4876800"/>
            <a:ext cx="5867400" cy="171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eaLnBrk="1" hangingPunct="1"/>
            <a:r>
              <a:rPr lang="en-US" sz="800" dirty="0" smtClean="0">
                <a:solidFill>
                  <a:schemeClr val="bg1"/>
                </a:solidFill>
              </a:rPr>
              <a:t>© 2014 </a:t>
            </a:r>
            <a:r>
              <a:rPr lang="en-US" sz="800" dirty="0" err="1" smtClean="0">
                <a:solidFill>
                  <a:schemeClr val="bg1"/>
                </a:solidFill>
              </a:rPr>
              <a:t>SpringOne</a:t>
            </a:r>
            <a:r>
              <a:rPr lang="en-US" sz="800" dirty="0" smtClean="0">
                <a:solidFill>
                  <a:schemeClr val="bg1"/>
                </a:solidFill>
              </a:rPr>
              <a:t> 2GX. All rights reserved. Do not distribute without permission. </a:t>
            </a:r>
            <a:endParaRPr lang="en-US" sz="800" dirty="0">
              <a:solidFill>
                <a:schemeClr val="bg1"/>
              </a:solidFill>
            </a:endParaRPr>
          </a:p>
        </p:txBody>
      </p:sp>
      <p:cxnSp>
        <p:nvCxnSpPr>
          <p:cNvPr id="10" name="Straight Connector 9"/>
          <p:cNvCxnSpPr/>
          <p:nvPr userDrawn="1"/>
        </p:nvCxnSpPr>
        <p:spPr>
          <a:xfrm>
            <a:off x="2" y="4781550"/>
            <a:ext cx="91440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6" descr="C:\Users\sdunn\Documents\Pivotal Open Source\events\SpringOne2GX 2014\presentation\SpringOne-logo-whit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09271" y="4842091"/>
            <a:ext cx="990600" cy="27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1912615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1526734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1"/>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1"/>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895351"/>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375171"/>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p:nvPr>
        </p:nvSpPr>
        <p:spPr>
          <a:xfrm>
            <a:off x="347472" y="155449"/>
            <a:ext cx="7729728" cy="512323"/>
          </a:xfrm>
        </p:spPr>
        <p:txBody>
          <a:bodyPr/>
          <a:lstStyle/>
          <a:p>
            <a:r>
              <a:rPr lang="en-US" smtClean="0"/>
              <a:t>Click to edit Master title style</a:t>
            </a:r>
            <a:endParaRPr lang="en-US"/>
          </a:p>
        </p:txBody>
      </p:sp>
    </p:spTree>
    <p:extLst>
      <p:ext uri="{BB962C8B-B14F-4D97-AF65-F5344CB8AC3E}">
        <p14:creationId xmlns:p14="http://schemas.microsoft.com/office/powerpoint/2010/main" val="260036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3357937916"/>
              </p:ext>
            </p:extLst>
          </p:nvPr>
        </p:nvGraphicFramePr>
        <p:xfrm>
          <a:off x="864433"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220878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9" name="Chart 8"/>
          <p:cNvGraphicFramePr/>
          <p:nvPr userDrawn="1">
            <p:extLst>
              <p:ext uri="{D42A27DB-BD31-4B8C-83A1-F6EECF244321}">
                <p14:modId xmlns:p14="http://schemas.microsoft.com/office/powerpoint/2010/main" val="4273061922"/>
              </p:ext>
            </p:extLst>
          </p:nvPr>
        </p:nvGraphicFramePr>
        <p:xfrm>
          <a:off x="304800"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2384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6" name="Chart 5"/>
          <p:cNvGraphicFramePr/>
          <p:nvPr userDrawn="1">
            <p:extLst>
              <p:ext uri="{D42A27DB-BD31-4B8C-83A1-F6EECF244321}">
                <p14:modId xmlns:p14="http://schemas.microsoft.com/office/powerpoint/2010/main" val="779867387"/>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439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6" name="Oval 5"/>
          <p:cNvSpPr>
            <a:spLocks noChangeArrowheads="1"/>
          </p:cNvSpPr>
          <p:nvPr userDrawn="1"/>
        </p:nvSpPr>
        <p:spPr bwMode="auto">
          <a:xfrm>
            <a:off x="2509838" y="3948113"/>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7" name="Oval 2"/>
          <p:cNvSpPr>
            <a:spLocks noChangeArrowheads="1"/>
          </p:cNvSpPr>
          <p:nvPr userDrawn="1"/>
        </p:nvSpPr>
        <p:spPr bwMode="auto">
          <a:xfrm>
            <a:off x="2514600" y="4000500"/>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Chart 4"/>
          <p:cNvGraphicFramePr/>
          <p:nvPr userDrawn="1">
            <p:extLst>
              <p:ext uri="{D42A27DB-BD31-4B8C-83A1-F6EECF244321}">
                <p14:modId xmlns:p14="http://schemas.microsoft.com/office/powerpoint/2010/main" val="1673285133"/>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68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formatt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
        <p:nvSpPr>
          <p:cNvPr id="5" name="Rectangle 4"/>
          <p:cNvSpPr>
            <a:spLocks noChangeArrowheads="1"/>
          </p:cNvSpPr>
          <p:nvPr userDrawn="1"/>
        </p:nvSpPr>
        <p:spPr bwMode="auto">
          <a:xfrm>
            <a:off x="347665"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a:solidFill>
                  <a:srgbClr val="3F7F5F"/>
                </a:solidFill>
                <a:latin typeface="Helvetica" charset="0"/>
              </a:rPr>
              <a:t>// This is Helvetica: 18 pt or higher please</a:t>
            </a:r>
            <a:endParaRPr lang="en-US">
              <a:solidFill>
                <a:srgbClr val="7F0055"/>
              </a:solidFill>
              <a:latin typeface="Helvetica" charset="0"/>
            </a:endParaRPr>
          </a:p>
          <a:p>
            <a:pPr marL="342900" indent="-342900" eaLnBrk="0" hangingPunct="0">
              <a:lnSpc>
                <a:spcPct val="80000"/>
              </a:lnSpc>
              <a:spcBef>
                <a:spcPct val="20000"/>
              </a:spcBef>
              <a:defRPr/>
            </a:pPr>
            <a:r>
              <a:rPr lang="en-US">
                <a:solidFill>
                  <a:srgbClr val="7F0055"/>
                </a:solidFill>
                <a:latin typeface="Helvetica" charset="0"/>
              </a:rPr>
              <a:t>public class</a:t>
            </a:r>
            <a:r>
              <a:rPr lang="en-US">
                <a:latin typeface="Helvetica" charset="0"/>
              </a:rPr>
              <a:t> TransferServiceImpl implements TransferService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public</a:t>
            </a:r>
            <a:r>
              <a:rPr lang="en-US">
                <a:latin typeface="Helvetica" charset="0"/>
              </a:rPr>
              <a:t> TransferServiceImpl(AccountRepository ar)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this</a:t>
            </a:r>
            <a:r>
              <a:rPr lang="en-US">
                <a:latin typeface="Helvetica" charset="0"/>
              </a:rPr>
              <a:t>.</a:t>
            </a:r>
            <a:r>
              <a:rPr lang="en-US">
                <a:solidFill>
                  <a:srgbClr val="0000C0"/>
                </a:solidFill>
                <a:latin typeface="Helvetica" charset="0"/>
              </a:rPr>
              <a:t>accountRepository</a:t>
            </a:r>
            <a:r>
              <a:rPr lang="en-US">
                <a:latin typeface="Helvetica" charset="0"/>
              </a:rPr>
              <a:t> = ar;</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a:t>
            </a:r>
          </a:p>
        </p:txBody>
      </p:sp>
    </p:spTree>
    <p:extLst>
      <p:ext uri="{BB962C8B-B14F-4D97-AF65-F5344CB8AC3E}">
        <p14:creationId xmlns:p14="http://schemas.microsoft.com/office/powerpoint/2010/main" val="421945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2040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7472615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0628177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7460113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B0875-572D-F742-8306-39713D54A2CB}"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8911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B0875-572D-F742-8306-39713D54A2CB}"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278778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B0875-572D-F742-8306-39713D54A2CB}"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6968481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8214702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31753715"/>
      </p:ext>
    </p:extLst>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0B0875-572D-F742-8306-39713D54A2CB}" type="datetimeFigureOut">
              <a:rPr lang="en-US" smtClean="0"/>
              <a:t>9/2/14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A7D8A6-1136-4C38-ADB5-83A54ED516A9}" type="slidenum">
              <a:rPr lang="en-US" smtClean="0"/>
              <a:pPr/>
              <a:t>‹#›</a:t>
            </a:fld>
            <a:endParaRPr lang="en-US"/>
          </a:p>
        </p:txBody>
      </p:sp>
      <p:pic>
        <p:nvPicPr>
          <p:cNvPr id="7" name="Picture 2" descr="C:\Users\sdunn\Documents\Pivotal Open Source\events\SpringOne2GX 2014\presentation\bg-strip.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0" y="-1"/>
            <a:ext cx="9150486" cy="104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dunn\Documents\Pivotal Open Source\events\SpringOne2GX 2014\presentation\SpringOne2014-small-logo.png"/>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153398" y="-1"/>
            <a:ext cx="845108"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97494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4" r:id="rId12"/>
    <p:sldLayoutId id="2147483653" r:id="rId13"/>
    <p:sldLayoutId id="2147483657" r:id="rId14"/>
    <p:sldLayoutId id="2147483658" r:id="rId15"/>
    <p:sldLayoutId id="2147483659" r:id="rId16"/>
    <p:sldLayoutId id="2147483660" r:id="rId17"/>
    <p:sldLayoutId id="2147483661" r:id="rId18"/>
    <p:sldLayoutId id="2147483677"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pring-projects/spring-xd/wiki/Extending-XD" TargetMode="External"/><Relationship Id="rId4" Type="http://schemas.openxmlformats.org/officeDocument/2006/relationships/comments" Target="../comments/comment3.xml"/><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turanski@pivotal.io" TargetMode="Externa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https://github.com/spring-projects/spring-xd/wiki/Batch-Job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hyperlink" Target="http://docs.spring.io/spring-xd/docs/current/reference/html/" TargetMode="External"/><Relationship Id="rId4" Type="http://schemas.openxmlformats.org/officeDocument/2006/relationships/hyperlink" Target="https://github.com/spring-projects/spring-xd-samples" TargetMode="External"/><Relationship Id="rId5" Type="http://schemas.openxmlformats.org/officeDocument/2006/relationships/hyperlink" Target="https://github.com/SpringOne2GX-2014/Spring-XD-Internals" TargetMode="External"/><Relationship Id="rId6" Type="http://schemas.openxmlformats.org/officeDocument/2006/relationships/hyperlink" Target="https://github.com/spring-projects/spring-xd" TargetMode="External"/><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projects.spring.io/spring-x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pringOne2GX-2014/Spring-XD-Internals/tree/master/jms-message-bus" TargetMode="External"/><Relationship Id="rId4" Type="http://schemas.openxmlformats.org/officeDocument/2006/relationships/comments" Target="../comments/comment2.xml"/><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266950"/>
            <a:ext cx="7772400" cy="1102519"/>
          </a:xfrm>
        </p:spPr>
        <p:txBody>
          <a:bodyPr>
            <a:normAutofit fontScale="90000"/>
          </a:bodyPr>
          <a:lstStyle/>
          <a:p>
            <a:pPr>
              <a:spcBef>
                <a:spcPts val="0"/>
              </a:spcBef>
            </a:pPr>
            <a:r>
              <a:rPr lang="en" dirty="0" smtClean="0"/>
              <a:t>Spring XD Internals: A Guided Tour</a:t>
            </a:r>
            <a:endParaRPr lang="en-US" dirty="0"/>
          </a:p>
        </p:txBody>
      </p:sp>
      <p:sp>
        <p:nvSpPr>
          <p:cNvPr id="5" name="Subtitle 4"/>
          <p:cNvSpPr>
            <a:spLocks noGrp="1"/>
          </p:cNvSpPr>
          <p:nvPr>
            <p:ph type="subTitle" idx="1"/>
          </p:nvPr>
        </p:nvSpPr>
        <p:spPr>
          <a:xfrm>
            <a:off x="1447800" y="3409950"/>
            <a:ext cx="6400800" cy="1314450"/>
          </a:xfrm>
        </p:spPr>
        <p:txBody>
          <a:bodyPr/>
          <a:lstStyle/>
          <a:p>
            <a:r>
              <a:rPr lang="en-US" dirty="0" smtClean="0"/>
              <a:t>Patrick Peralta/David Turanski</a:t>
            </a:r>
            <a:endParaRPr lang="en-US" dirty="0"/>
          </a:p>
        </p:txBody>
      </p:sp>
    </p:spTree>
    <p:extLst>
      <p:ext uri="{BB962C8B-B14F-4D97-AF65-F5344CB8AC3E}">
        <p14:creationId xmlns:p14="http://schemas.microsoft.com/office/powerpoint/2010/main" val="1216965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Extending Spring XD</a:t>
            </a:r>
          </a:p>
        </p:txBody>
      </p:sp>
      <p:sp>
        <p:nvSpPr>
          <p:cNvPr id="86" name="Shape 86"/>
          <p:cNvSpPr txBox="1">
            <a:spLocks noGrp="1"/>
          </p:cNvSpPr>
          <p:nvPr>
            <p:ph type="body" idx="1"/>
          </p:nvPr>
        </p:nvSpPr>
        <p:spPr>
          <a:xfrm>
            <a:off x="457200" y="1200150"/>
            <a:ext cx="8229600" cy="3139291"/>
          </a:xfrm>
          <a:prstGeom prst="rect">
            <a:avLst/>
          </a:prstGeom>
        </p:spPr>
        <p:txBody>
          <a:bodyPr lIns="91425" tIns="91425" rIns="91425" bIns="91425" anchor="t" anchorCtr="0">
            <a:spAutoFit/>
          </a:bodyPr>
          <a:lstStyle/>
          <a:p>
            <a:r>
              <a:rPr lang="en" dirty="0"/>
              <a:t>Add a custom module (stay tuned for Demo)</a:t>
            </a:r>
          </a:p>
          <a:p>
            <a:r>
              <a:rPr lang="en" dirty="0"/>
              <a:t>Implement a new transport (Message Bus)</a:t>
            </a:r>
          </a:p>
          <a:p>
            <a:r>
              <a:rPr lang="en" dirty="0"/>
              <a:t>Add a custom plugin - process modules during deployment lifecycle</a:t>
            </a:r>
          </a:p>
          <a:p>
            <a:r>
              <a:rPr lang="en" dirty="0"/>
              <a:t>Add bean definitions to the plugin context</a:t>
            </a:r>
          </a:p>
          <a:p>
            <a:pPr lvl="1"/>
            <a:r>
              <a:rPr lang="en" dirty="0"/>
              <a:t>See </a:t>
            </a:r>
            <a:r>
              <a:rPr lang="en" sz="2000" u="sng" dirty="0">
                <a:solidFill>
                  <a:schemeClr val="hlink"/>
                </a:solidFill>
                <a:hlinkClick r:id="rId3"/>
              </a:rPr>
              <a:t>https://</a:t>
            </a:r>
            <a:r>
              <a:rPr lang="en" sz="2000" u="sng" dirty="0" smtClean="0">
                <a:solidFill>
                  <a:schemeClr val="hlink"/>
                </a:solidFill>
                <a:hlinkClick r:id="rId3"/>
              </a:rPr>
              <a:t>github.com/spring-projects/spring-xd/wiki/Extending-XD</a:t>
            </a:r>
            <a:endParaRPr lang="en" sz="1400" u="sng" dirty="0">
              <a:solidFill>
                <a:schemeClr val="hlink"/>
              </a:solidFill>
              <a:hlinkClick r:id="rId3"/>
            </a:endParaRPr>
          </a:p>
        </p:txBody>
      </p:sp>
      <p:sp>
        <p:nvSpPr>
          <p:cNvPr id="6"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10</a:t>
            </a:fld>
            <a:endParaRPr lang="en-US" sz="1200" dirty="0">
              <a:solidFill>
                <a:srgbClr val="7F7F7F"/>
              </a:solidFill>
            </a:endParaRPr>
          </a:p>
        </p:txBody>
      </p:sp>
    </p:spTree>
    <p:extLst>
      <p:ext uri="{BB962C8B-B14F-4D97-AF65-F5344CB8AC3E}">
        <p14:creationId xmlns:p14="http://schemas.microsoft.com/office/powerpoint/2010/main" val="3016149798"/>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Spring XD Distributed Runtime</a:t>
            </a:r>
          </a:p>
        </p:txBody>
      </p:sp>
      <p:sp>
        <p:nvSpPr>
          <p:cNvPr id="92" name="Shape 92"/>
          <p:cNvSpPr txBox="1">
            <a:spLocks noGrp="1"/>
          </p:cNvSpPr>
          <p:nvPr>
            <p:ph type="body" idx="1"/>
          </p:nvPr>
        </p:nvSpPr>
        <p:spPr>
          <a:xfrm>
            <a:off x="685800" y="2800350"/>
            <a:ext cx="7772400" cy="492412"/>
          </a:xfrm>
          <a:prstGeom prst="rect">
            <a:avLst/>
          </a:prstGeom>
        </p:spPr>
        <p:txBody>
          <a:bodyPr lIns="91425" tIns="91425" rIns="91425" bIns="91425" anchor="t" anchorCtr="0">
            <a:spAutoFit/>
          </a:bodyPr>
          <a:lstStyle/>
          <a:p>
            <a:pPr>
              <a:spcBef>
                <a:spcPts val="0"/>
              </a:spcBef>
              <a:buNone/>
            </a:pPr>
            <a:r>
              <a:rPr lang="en-US" dirty="0" smtClean="0"/>
              <a:t>           </a:t>
            </a:r>
            <a:r>
              <a:rPr lang="en" dirty="0" smtClean="0"/>
              <a:t>Architecture </a:t>
            </a:r>
            <a:r>
              <a:rPr lang="en" dirty="0"/>
              <a:t>&amp; </a:t>
            </a:r>
            <a:r>
              <a:rPr lang="en" dirty="0" smtClean="0"/>
              <a:t>Internals</a:t>
            </a:r>
            <a:endParaRPr lang="en" dirty="0"/>
          </a:p>
        </p:txBody>
      </p:sp>
      <p:pic>
        <p:nvPicPr>
          <p:cNvPr id="4" name="Picture 17" descr="C:\Users\sdunn\Documents\Pivotal\brand\logo\project icons\spring-x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95550"/>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11</a:t>
            </a:fld>
            <a:endParaRPr lang="en-US" dirty="0"/>
          </a:p>
        </p:txBody>
      </p:sp>
    </p:spTree>
    <p:extLst>
      <p:ext uri="{BB962C8B-B14F-4D97-AF65-F5344CB8AC3E}">
        <p14:creationId xmlns:p14="http://schemas.microsoft.com/office/powerpoint/2010/main" val="1463178952"/>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Runtime Requirements</a:t>
            </a:r>
          </a:p>
        </p:txBody>
      </p:sp>
      <p:sp>
        <p:nvSpPr>
          <p:cNvPr id="98" name="Shape 98"/>
          <p:cNvSpPr txBox="1">
            <a:spLocks noGrp="1"/>
          </p:cNvSpPr>
          <p:nvPr>
            <p:ph idx="1"/>
          </p:nvPr>
        </p:nvSpPr>
        <p:spPr>
          <a:xfrm>
            <a:off x="457200" y="1200151"/>
            <a:ext cx="8229600" cy="3631733"/>
          </a:xfrm>
          <a:prstGeom prst="rect">
            <a:avLst/>
          </a:prstGeom>
        </p:spPr>
        <p:txBody>
          <a:bodyPr lIns="91425" tIns="91425" rIns="91425" bIns="91425" anchor="t" anchorCtr="0">
            <a:spAutoFit/>
          </a:bodyPr>
          <a:lstStyle/>
          <a:p>
            <a:pPr marL="495300" indent="-457200">
              <a:spcBef>
                <a:spcPts val="0"/>
              </a:spcBef>
              <a:buClr>
                <a:schemeClr val="dk1"/>
              </a:buClr>
              <a:buSzPct val="100000"/>
            </a:pPr>
            <a:r>
              <a:rPr lang="en" dirty="0"/>
              <a:t>Ability to deploy &amp; un-deploy modules on containers</a:t>
            </a:r>
          </a:p>
          <a:p>
            <a:pPr marL="495300" indent="-457200">
              <a:spcBef>
                <a:spcPts val="0"/>
              </a:spcBef>
              <a:buClr>
                <a:schemeClr val="dk1"/>
              </a:buClr>
              <a:buSzPct val="100000"/>
            </a:pPr>
            <a:r>
              <a:rPr lang="en" dirty="0"/>
              <a:t>Ability to dynamically discover new containers</a:t>
            </a:r>
          </a:p>
          <a:p>
            <a:pPr marL="495300" indent="-457200">
              <a:spcBef>
                <a:spcPts val="0"/>
              </a:spcBef>
              <a:buClr>
                <a:schemeClr val="dk1"/>
              </a:buClr>
              <a:buSzPct val="100000"/>
            </a:pPr>
            <a:r>
              <a:rPr lang="en" dirty="0"/>
              <a:t>Ability to reassign modules when containers fail </a:t>
            </a:r>
          </a:p>
          <a:p>
            <a:pPr>
              <a:spcBef>
                <a:spcPts val="0"/>
              </a:spcBef>
              <a:buNone/>
            </a:pPr>
            <a:endParaRPr dirty="0"/>
          </a:p>
        </p:txBody>
      </p:sp>
      <p:sp>
        <p:nvSpPr>
          <p:cNvPr id="4"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12</a:t>
            </a:fld>
            <a:endParaRPr lang="en-US" dirty="0"/>
          </a:p>
        </p:txBody>
      </p:sp>
    </p:spTree>
    <p:extLst>
      <p:ext uri="{BB962C8B-B14F-4D97-AF65-F5344CB8AC3E}">
        <p14:creationId xmlns:p14="http://schemas.microsoft.com/office/powerpoint/2010/main" val="817874497"/>
      </p:ext>
    </p:extLst>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63040"/>
            <a:ext cx="8229600" cy="800189"/>
          </a:xfrm>
          <a:prstGeom prst="rect">
            <a:avLst/>
          </a:prstGeom>
        </p:spPr>
        <p:txBody>
          <a:bodyPr lIns="91425" tIns="91425" rIns="91425" bIns="91425" anchor="b" anchorCtr="0">
            <a:spAutoFit/>
          </a:bodyPr>
          <a:lstStyle/>
          <a:p>
            <a:pPr>
              <a:spcBef>
                <a:spcPts val="0"/>
              </a:spcBef>
            </a:pPr>
            <a:r>
              <a:rPr lang="en" sz="4000" dirty="0" smtClean="0"/>
              <a:t>Distributed Runtime: 1st Generation</a:t>
            </a:r>
            <a:endParaRPr lang="en" sz="4000" dirty="0"/>
          </a:p>
        </p:txBody>
      </p:sp>
      <p:sp>
        <p:nvSpPr>
          <p:cNvPr id="104" name="Shape 104"/>
          <p:cNvSpPr txBox="1">
            <a:spLocks noGrp="1"/>
          </p:cNvSpPr>
          <p:nvPr>
            <p:ph idx="1"/>
          </p:nvPr>
        </p:nvSpPr>
        <p:spPr>
          <a:xfrm>
            <a:off x="457200" y="1200151"/>
            <a:ext cx="8229600" cy="3631733"/>
          </a:xfrm>
          <a:prstGeom prst="rect">
            <a:avLst/>
          </a:prstGeom>
        </p:spPr>
        <p:txBody>
          <a:bodyPr lIns="91425" tIns="91425" rIns="91425" bIns="91425" anchor="t" anchorCtr="0">
            <a:spAutoFit/>
          </a:bodyPr>
          <a:lstStyle/>
          <a:p>
            <a:pPr marL="495300" indent="-457200">
              <a:spcBef>
                <a:spcPts val="0"/>
              </a:spcBef>
              <a:buClr>
                <a:schemeClr val="dk1"/>
              </a:buClr>
              <a:buSzPct val="100000"/>
            </a:pPr>
            <a:r>
              <a:rPr lang="en" sz="2800" dirty="0"/>
              <a:t>Dedicated message bus - “control bus”</a:t>
            </a:r>
          </a:p>
          <a:p>
            <a:pPr marL="495300" indent="-457200">
              <a:spcBef>
                <a:spcPts val="0"/>
              </a:spcBef>
              <a:buClr>
                <a:schemeClr val="dk1"/>
              </a:buClr>
              <a:buSzPct val="100000"/>
            </a:pPr>
            <a:r>
              <a:rPr lang="en" sz="2800" dirty="0"/>
              <a:t>Used to issue deployment and un-deployment requests from admin to containers (round robin allocation)</a:t>
            </a:r>
          </a:p>
          <a:p>
            <a:pPr marL="495300" indent="-457200">
              <a:spcBef>
                <a:spcPts val="0"/>
              </a:spcBef>
              <a:buClr>
                <a:schemeClr val="dk1"/>
              </a:buClr>
              <a:buSzPct val="100000"/>
            </a:pPr>
            <a:r>
              <a:rPr lang="en" sz="2800" dirty="0"/>
              <a:t>Extreme decoupling from admin to container</a:t>
            </a:r>
          </a:p>
          <a:p>
            <a:pPr marL="495300" indent="-457200">
              <a:spcBef>
                <a:spcPts val="0"/>
              </a:spcBef>
              <a:buClr>
                <a:schemeClr val="dk1"/>
              </a:buClr>
              <a:buSzPct val="100000"/>
            </a:pPr>
            <a:r>
              <a:rPr lang="en" sz="2800" dirty="0"/>
              <a:t>Inability to determine status</a:t>
            </a:r>
          </a:p>
          <a:p>
            <a:pPr marL="990600" lvl="1" indent="-457200">
              <a:spcBef>
                <a:spcPts val="0"/>
              </a:spcBef>
              <a:buClr>
                <a:schemeClr val="dk1"/>
              </a:buClr>
              <a:buSzPct val="80000"/>
            </a:pPr>
            <a:r>
              <a:rPr lang="en" sz="2400" dirty="0"/>
              <a:t>Did all the modules for this stream deploy?</a:t>
            </a:r>
          </a:p>
          <a:p>
            <a:pPr marL="495300" indent="-457200">
              <a:spcBef>
                <a:spcPts val="0"/>
              </a:spcBef>
              <a:buClr>
                <a:schemeClr val="dk1"/>
              </a:buClr>
              <a:buSzPct val="100000"/>
            </a:pPr>
            <a:r>
              <a:rPr lang="en" sz="2800" dirty="0"/>
              <a:t>Only solves 1st </a:t>
            </a:r>
            <a:r>
              <a:rPr lang="en" sz="2800" dirty="0" smtClean="0"/>
              <a:t>requirement</a:t>
            </a:r>
            <a:endParaRPr lang="en" sz="2800" dirty="0"/>
          </a:p>
        </p:txBody>
      </p:sp>
      <p:sp>
        <p:nvSpPr>
          <p:cNvPr id="4"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13</a:t>
            </a:fld>
            <a:endParaRPr lang="en-US" dirty="0"/>
          </a:p>
        </p:txBody>
      </p:sp>
    </p:spTree>
    <p:extLst>
      <p:ext uri="{BB962C8B-B14F-4D97-AF65-F5344CB8AC3E}">
        <p14:creationId xmlns:p14="http://schemas.microsoft.com/office/powerpoint/2010/main" val="523709786"/>
      </p:ext>
    </p:extLst>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Distributed Runtime: The Present</a:t>
            </a:r>
          </a:p>
        </p:txBody>
      </p:sp>
      <p:sp>
        <p:nvSpPr>
          <p:cNvPr id="110" name="Shape 110"/>
          <p:cNvSpPr txBox="1">
            <a:spLocks noGrp="1"/>
          </p:cNvSpPr>
          <p:nvPr>
            <p:ph idx="1"/>
          </p:nvPr>
        </p:nvSpPr>
        <p:spPr>
          <a:prstGeom prst="rect">
            <a:avLst/>
          </a:prstGeom>
        </p:spPr>
        <p:txBody>
          <a:bodyPr lIns="91425" tIns="91425" rIns="91425" bIns="91425" anchor="t" anchorCtr="0">
            <a:spAutoFit/>
          </a:bodyPr>
          <a:lstStyle/>
          <a:p>
            <a:pPr marL="495300" indent="-457200">
              <a:buClr>
                <a:schemeClr val="dk1"/>
              </a:buClr>
              <a:buSzPct val="100000"/>
            </a:pPr>
            <a:r>
              <a:rPr lang="en" sz="2800" dirty="0"/>
              <a:t>Admin selects containers for deployment </a:t>
            </a:r>
          </a:p>
          <a:p>
            <a:pPr marL="990600" lvl="1" indent="-457200">
              <a:buClr>
                <a:schemeClr val="dk1"/>
              </a:buClr>
              <a:buSzPct val="80000"/>
            </a:pPr>
            <a:r>
              <a:rPr lang="en" sz="2400" dirty="0"/>
              <a:t>Streams and job modules may be deployed to containers that match certain criteria</a:t>
            </a:r>
          </a:p>
          <a:p>
            <a:pPr marL="990600" lvl="1" indent="-457200">
              <a:buClr>
                <a:schemeClr val="dk1"/>
              </a:buClr>
              <a:buSzPct val="80000"/>
            </a:pPr>
            <a:r>
              <a:rPr lang="en" sz="2400" dirty="0"/>
              <a:t>Module instance count may be specified</a:t>
            </a:r>
          </a:p>
          <a:p>
            <a:pPr marL="495300" indent="-457200">
              <a:buClr>
                <a:schemeClr val="dk1"/>
              </a:buClr>
              <a:buSzPct val="100000"/>
            </a:pPr>
            <a:r>
              <a:rPr lang="en" sz="2800" dirty="0"/>
              <a:t>Admin redeploys modules upon container shutdown or failure</a:t>
            </a:r>
          </a:p>
          <a:p>
            <a:pPr marL="495300" indent="-457200">
              <a:buClr>
                <a:schemeClr val="dk1"/>
              </a:buClr>
              <a:buSzPct val="100000"/>
            </a:pPr>
            <a:r>
              <a:rPr lang="en" sz="2800" dirty="0"/>
              <a:t>When containers join, admin deploys any “orphaned” modules</a:t>
            </a:r>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14</a:t>
            </a:fld>
            <a:endParaRPr lang="en-US" sz="1200" dirty="0">
              <a:solidFill>
                <a:srgbClr val="7F7F7F"/>
              </a:solidFill>
            </a:endParaRPr>
          </a:p>
        </p:txBody>
      </p:sp>
    </p:spTree>
    <p:extLst>
      <p:ext uri="{BB962C8B-B14F-4D97-AF65-F5344CB8AC3E}">
        <p14:creationId xmlns:p14="http://schemas.microsoft.com/office/powerpoint/2010/main" val="4030107292"/>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Distributed Runtime: The Present</a:t>
            </a:r>
          </a:p>
        </p:txBody>
      </p:sp>
      <p:sp>
        <p:nvSpPr>
          <p:cNvPr id="116" name="Shape 116"/>
          <p:cNvSpPr txBox="1">
            <a:spLocks noGrp="1"/>
          </p:cNvSpPr>
          <p:nvPr>
            <p:ph type="body" idx="1"/>
          </p:nvPr>
        </p:nvSpPr>
        <p:spPr>
          <a:prstGeom prst="rect">
            <a:avLst/>
          </a:prstGeom>
        </p:spPr>
        <p:txBody>
          <a:bodyPr lIns="91425" tIns="91425" rIns="91425" bIns="91425" anchor="t" anchorCtr="0">
            <a:spAutoFit/>
          </a:bodyPr>
          <a:lstStyle/>
          <a:p>
            <a:pPr marL="495300" indent="-457200">
              <a:buClr>
                <a:schemeClr val="dk1"/>
              </a:buClr>
              <a:buSzPct val="100000"/>
            </a:pPr>
            <a:r>
              <a:rPr lang="en" dirty="0"/>
              <a:t>Admin is responsible for calculating overall stream/job status</a:t>
            </a:r>
          </a:p>
          <a:p>
            <a:pPr marL="495300" indent="-457200">
              <a:buClr>
                <a:schemeClr val="dk1"/>
              </a:buClr>
              <a:buSzPct val="100000"/>
            </a:pPr>
            <a:r>
              <a:rPr lang="en" dirty="0"/>
              <a:t>Multiple admins are supported</a:t>
            </a:r>
          </a:p>
          <a:p>
            <a:pPr marL="495300" indent="-457200">
              <a:buClr>
                <a:schemeClr val="dk1"/>
              </a:buClr>
              <a:buSzPct val="100000"/>
            </a:pPr>
            <a:r>
              <a:rPr lang="en" dirty="0"/>
              <a:t>The “leader” admin (also known as “supervisor”) makes decisions on where modules are deployed</a:t>
            </a:r>
          </a:p>
          <a:p>
            <a:pPr lvl="0" rtl="0">
              <a:spcBef>
                <a:spcPts val="0"/>
              </a:spcBef>
              <a:buNone/>
            </a:pPr>
            <a:endParaRPr dirty="0"/>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15</a:t>
            </a:fld>
            <a:endParaRPr lang="en-US" sz="1200" dirty="0">
              <a:solidFill>
                <a:srgbClr val="7F7F7F"/>
              </a:solidFill>
            </a:endParaRPr>
          </a:p>
        </p:txBody>
      </p:sp>
    </p:spTree>
    <p:extLst>
      <p:ext uri="{BB962C8B-B14F-4D97-AF65-F5344CB8AC3E}">
        <p14:creationId xmlns:p14="http://schemas.microsoft.com/office/powerpoint/2010/main" val="2650789456"/>
      </p:ext>
    </p:extLst>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Runtime Challenges</a:t>
            </a:r>
          </a:p>
        </p:txBody>
      </p:sp>
      <p:sp>
        <p:nvSpPr>
          <p:cNvPr id="122" name="Shape 122"/>
          <p:cNvSpPr txBox="1">
            <a:spLocks noGrp="1"/>
          </p:cNvSpPr>
          <p:nvPr>
            <p:ph type="body" idx="1"/>
          </p:nvPr>
        </p:nvSpPr>
        <p:spPr>
          <a:prstGeom prst="rect">
            <a:avLst/>
          </a:prstGeom>
        </p:spPr>
        <p:txBody>
          <a:bodyPr lIns="91425" tIns="91425" rIns="91425" bIns="91425" anchor="t" anchorCtr="0">
            <a:spAutoFit/>
          </a:bodyPr>
          <a:lstStyle/>
          <a:p>
            <a:pPr marL="495300" indent="-457200">
              <a:buClr>
                <a:schemeClr val="dk1"/>
              </a:buClr>
              <a:buSzPct val="100000"/>
            </a:pPr>
            <a:r>
              <a:rPr lang="en" dirty="0"/>
              <a:t>In addition to our functional requirements, we also have non-functional requirements common to every distributed system</a:t>
            </a:r>
          </a:p>
          <a:p>
            <a:pPr marL="495300" indent="-457200">
              <a:buClr>
                <a:schemeClr val="dk1"/>
              </a:buClr>
              <a:buSzPct val="100000"/>
            </a:pPr>
            <a:r>
              <a:rPr lang="en" dirty="0"/>
              <a:t>System consensus</a:t>
            </a:r>
          </a:p>
          <a:p>
            <a:pPr marL="495300" indent="-457200">
              <a:buClr>
                <a:schemeClr val="dk1"/>
              </a:buClr>
              <a:buSzPct val="100000"/>
            </a:pPr>
            <a:r>
              <a:rPr lang="en" dirty="0"/>
              <a:t>Leader election</a:t>
            </a:r>
          </a:p>
          <a:p>
            <a:pPr marL="495300" indent="-457200">
              <a:buClr>
                <a:schemeClr val="dk1"/>
              </a:buClr>
              <a:buSzPct val="100000"/>
            </a:pPr>
            <a:r>
              <a:rPr lang="en" dirty="0"/>
              <a:t>Process / network failure detection</a:t>
            </a:r>
          </a:p>
          <a:p>
            <a:pPr lvl="0">
              <a:spcBef>
                <a:spcPts val="0"/>
              </a:spcBef>
              <a:buNone/>
            </a:pPr>
            <a:endParaRPr dirty="0"/>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16</a:t>
            </a:fld>
            <a:endParaRPr lang="en-US" sz="1200" dirty="0">
              <a:solidFill>
                <a:srgbClr val="7F7F7F"/>
              </a:solidFill>
            </a:endParaRPr>
          </a:p>
        </p:txBody>
      </p:sp>
    </p:spTree>
    <p:extLst>
      <p:ext uri="{BB962C8B-B14F-4D97-AF65-F5344CB8AC3E}">
        <p14:creationId xmlns:p14="http://schemas.microsoft.com/office/powerpoint/2010/main" val="1396990015"/>
      </p:ext>
    </p:extLst>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About ZooKeeper</a:t>
            </a:r>
          </a:p>
        </p:txBody>
      </p:sp>
      <p:sp>
        <p:nvSpPr>
          <p:cNvPr id="128" name="Shape 128"/>
          <p:cNvSpPr txBox="1">
            <a:spLocks noGrp="1"/>
          </p:cNvSpPr>
          <p:nvPr>
            <p:ph type="body" idx="1"/>
          </p:nvPr>
        </p:nvSpPr>
        <p:spPr>
          <a:xfrm>
            <a:off x="457200" y="1200150"/>
            <a:ext cx="8229600" cy="4616618"/>
          </a:xfrm>
          <a:prstGeom prst="rect">
            <a:avLst/>
          </a:prstGeom>
        </p:spPr>
        <p:txBody>
          <a:bodyPr lIns="91425" tIns="91425" rIns="91425" bIns="91425" anchor="t" anchorCtr="0">
            <a:spAutoFit/>
          </a:bodyPr>
          <a:lstStyle/>
          <a:p>
            <a:pPr marL="495300" indent="-457200">
              <a:buClr>
                <a:schemeClr val="dk1"/>
              </a:buClr>
              <a:buSzPct val="100000"/>
            </a:pPr>
            <a:r>
              <a:rPr lang="en" dirty="0"/>
              <a:t>Toolset for building distributed systems</a:t>
            </a:r>
          </a:p>
          <a:p>
            <a:pPr marL="495300" indent="-457200">
              <a:buClr>
                <a:schemeClr val="dk1"/>
              </a:buClr>
              <a:buSzPct val="100000"/>
            </a:pPr>
            <a:r>
              <a:rPr lang="en" dirty="0"/>
              <a:t>Replicates a “file system”</a:t>
            </a:r>
          </a:p>
          <a:p>
            <a:pPr marL="495300" indent="-457200">
              <a:buClr>
                <a:schemeClr val="dk1"/>
              </a:buClr>
              <a:buSzPct val="100000"/>
            </a:pPr>
            <a:r>
              <a:rPr lang="en" dirty="0"/>
              <a:t>Requires a quorum for updates</a:t>
            </a:r>
          </a:p>
          <a:p>
            <a:pPr marL="495300" indent="-457200">
              <a:buClr>
                <a:schemeClr val="dk1"/>
              </a:buClr>
              <a:buSzPct val="100000"/>
            </a:pPr>
            <a:r>
              <a:rPr lang="en" dirty="0"/>
              <a:t>Guaranteed ordered delivery of updates</a:t>
            </a:r>
          </a:p>
          <a:p>
            <a:pPr marL="495300" indent="-457200">
              <a:buClr>
                <a:schemeClr val="dk1"/>
              </a:buClr>
              <a:buSzPct val="100000"/>
            </a:pPr>
            <a:r>
              <a:rPr lang="en" dirty="0"/>
              <a:t>Notifications emitted upon node change</a:t>
            </a:r>
          </a:p>
          <a:p>
            <a:pPr marL="495300" indent="-457200">
              <a:buClr>
                <a:schemeClr val="dk1"/>
              </a:buClr>
              <a:buSzPct val="100000"/>
            </a:pPr>
            <a:r>
              <a:rPr lang="en" dirty="0"/>
              <a:t>Clients may create ephemeral nodes that are automatically removed upon disconnect</a:t>
            </a:r>
          </a:p>
          <a:p>
            <a:pPr lvl="0" rtl="0">
              <a:spcBef>
                <a:spcPts val="0"/>
              </a:spcBef>
              <a:buClr>
                <a:schemeClr val="dk1"/>
              </a:buClr>
              <a:buFont typeface="Arial"/>
              <a:buNone/>
            </a:pPr>
            <a:endParaRPr dirty="0"/>
          </a:p>
          <a:p>
            <a:pPr>
              <a:spcBef>
                <a:spcPts val="0"/>
              </a:spcBef>
              <a:buNone/>
            </a:pPr>
            <a:endParaRPr dirty="0"/>
          </a:p>
        </p:txBody>
      </p:sp>
      <p:pic>
        <p:nvPicPr>
          <p:cNvPr id="129" name="Shape 129"/>
          <p:cNvPicPr preferRelativeResize="0"/>
          <p:nvPr/>
        </p:nvPicPr>
        <p:blipFill rotWithShape="1">
          <a:blip r:embed="rId3">
            <a:alphaModFix/>
          </a:blip>
          <a:srcRect/>
          <a:stretch/>
        </p:blipFill>
        <p:spPr>
          <a:xfrm>
            <a:off x="7692450" y="259200"/>
            <a:ext cx="1064999" cy="1332899"/>
          </a:xfrm>
          <a:prstGeom prst="rect">
            <a:avLst/>
          </a:prstGeom>
          <a:noFill/>
          <a:ln>
            <a:noFill/>
          </a:ln>
        </p:spPr>
      </p:pic>
      <p:sp>
        <p:nvSpPr>
          <p:cNvPr id="5"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17</a:t>
            </a:fld>
            <a:endParaRPr lang="en-US" sz="1200" dirty="0">
              <a:solidFill>
                <a:srgbClr val="7F7F7F"/>
              </a:solidFill>
            </a:endParaRPr>
          </a:p>
        </p:txBody>
      </p:sp>
    </p:spTree>
    <p:extLst>
      <p:ext uri="{BB962C8B-B14F-4D97-AF65-F5344CB8AC3E}">
        <p14:creationId xmlns:p14="http://schemas.microsoft.com/office/powerpoint/2010/main" val="3263248918"/>
      </p:ext>
    </p:extLst>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How We Use ZooKeeper</a:t>
            </a:r>
          </a:p>
        </p:txBody>
      </p:sp>
      <p:sp>
        <p:nvSpPr>
          <p:cNvPr id="135" name="Shape 135"/>
          <p:cNvSpPr txBox="1">
            <a:spLocks noGrp="1"/>
          </p:cNvSpPr>
          <p:nvPr>
            <p:ph sz="half" idx="1"/>
          </p:nvPr>
        </p:nvSpPr>
        <p:spPr>
          <a:xfrm>
            <a:off x="457200" y="1200151"/>
            <a:ext cx="4648200" cy="3877954"/>
          </a:xfrm>
          <a:prstGeom prst="rect">
            <a:avLst/>
          </a:prstGeom>
        </p:spPr>
        <p:txBody>
          <a:bodyPr wrap="square" lIns="91425" tIns="91425" rIns="91425" bIns="91425" anchor="t" anchorCtr="0">
            <a:spAutoFit/>
          </a:bodyPr>
          <a:lstStyle/>
          <a:p>
            <a:pPr marL="381000">
              <a:spcBef>
                <a:spcPts val="0"/>
              </a:spcBef>
              <a:buClr>
                <a:schemeClr val="dk1"/>
              </a:buClr>
              <a:buSzPct val="100000"/>
            </a:pPr>
            <a:r>
              <a:rPr lang="en" sz="2400" dirty="0"/>
              <a:t>Centralized storage for streams, jobs</a:t>
            </a:r>
          </a:p>
          <a:p>
            <a:pPr marL="381000">
              <a:spcBef>
                <a:spcPts val="0"/>
              </a:spcBef>
              <a:buClr>
                <a:schemeClr val="dk1"/>
              </a:buClr>
              <a:buSzPct val="100000"/>
            </a:pPr>
            <a:r>
              <a:rPr lang="en" sz="2400" dirty="0"/>
              <a:t>Tracking of available containers and tracking which containers are hosting which modules (via ephemeral nodes)</a:t>
            </a:r>
          </a:p>
          <a:p>
            <a:pPr marL="381000">
              <a:spcBef>
                <a:spcPts val="0"/>
              </a:spcBef>
              <a:buClr>
                <a:schemeClr val="dk1"/>
              </a:buClr>
              <a:buSzPct val="100000"/>
            </a:pPr>
            <a:r>
              <a:rPr lang="en" sz="2400" dirty="0"/>
              <a:t>Notification of arriving and departing containers, stream/job deployments and un-deployments</a:t>
            </a:r>
          </a:p>
        </p:txBody>
      </p:sp>
      <p:pic>
        <p:nvPicPr>
          <p:cNvPr id="3" name="Picture 2"/>
          <p:cNvPicPr>
            <a:picLocks noChangeAspect="1"/>
          </p:cNvPicPr>
          <p:nvPr/>
        </p:nvPicPr>
        <p:blipFill>
          <a:blip r:embed="rId3"/>
          <a:stretch>
            <a:fillRect/>
          </a:stretch>
        </p:blipFill>
        <p:spPr>
          <a:xfrm>
            <a:off x="5029200" y="1047750"/>
            <a:ext cx="3810000" cy="3733800"/>
          </a:xfrm>
          <a:prstGeom prst="rect">
            <a:avLst/>
          </a:prstGeom>
          <a:ln>
            <a:solidFill>
              <a:srgbClr val="9BBB59"/>
            </a:solidFill>
          </a:ln>
        </p:spPr>
      </p:pic>
      <p:sp>
        <p:nvSpPr>
          <p:cNvPr id="6"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18</a:t>
            </a:fld>
            <a:endParaRPr lang="en-US" dirty="0"/>
          </a:p>
        </p:txBody>
      </p:sp>
    </p:spTree>
    <p:extLst>
      <p:ext uri="{BB962C8B-B14F-4D97-AF65-F5344CB8AC3E}">
        <p14:creationId xmlns:p14="http://schemas.microsoft.com/office/powerpoint/2010/main" val="349237217"/>
      </p:ext>
    </p:extLst>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ZookEEPER</a:t>
            </a:r>
            <a:r>
              <a:rPr lang="en-US" dirty="0" smtClean="0"/>
              <a:t> AND Spring XD</a:t>
            </a:r>
            <a:endParaRPr lang="en-US" dirty="0"/>
          </a:p>
        </p:txBody>
      </p:sp>
      <p:sp>
        <p:nvSpPr>
          <p:cNvPr id="2" name="Text Placeholder 1"/>
          <p:cNvSpPr>
            <a:spLocks noGrp="1"/>
          </p:cNvSpPr>
          <p:nvPr>
            <p:ph type="body" idx="1"/>
          </p:nvPr>
        </p:nvSpPr>
        <p:spPr/>
        <p:txBody>
          <a:bodyPr/>
          <a:lstStyle/>
          <a:p>
            <a:r>
              <a:rPr lang="en-US" dirty="0" smtClean="0"/>
              <a:t>            Demo</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495550"/>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19</a:t>
            </a:fld>
            <a:endParaRPr lang="en-US" dirty="0"/>
          </a:p>
        </p:txBody>
      </p:sp>
    </p:spTree>
    <p:extLst>
      <p:ext uri="{BB962C8B-B14F-4D97-AF65-F5344CB8AC3E}">
        <p14:creationId xmlns:p14="http://schemas.microsoft.com/office/powerpoint/2010/main" val="292824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4" name="Content Placeholder 3"/>
          <p:cNvSpPr>
            <a:spLocks noGrp="1"/>
          </p:cNvSpPr>
          <p:nvPr>
            <p:ph idx="1"/>
          </p:nvPr>
        </p:nvSpPr>
        <p:spPr>
          <a:xfrm>
            <a:off x="381000" y="1047750"/>
            <a:ext cx="4074319" cy="3638550"/>
          </a:xfrm>
        </p:spPr>
        <p:txBody>
          <a:bodyPr>
            <a:normAutofit/>
          </a:bodyPr>
          <a:lstStyle/>
          <a:p>
            <a:pPr>
              <a:spcBef>
                <a:spcPts val="0"/>
              </a:spcBef>
              <a:buNone/>
            </a:pPr>
            <a:r>
              <a:rPr lang="en" sz="2400" dirty="0" smtClean="0"/>
              <a:t>David Turanski </a:t>
            </a:r>
          </a:p>
          <a:p>
            <a:pPr marL="571500" indent="-457200">
              <a:spcBef>
                <a:spcPts val="0"/>
              </a:spcBef>
              <a:buClr>
                <a:schemeClr val="dk1"/>
              </a:buClr>
              <a:buSzPct val="100000"/>
            </a:pPr>
            <a:r>
              <a:rPr lang="en" sz="2400" dirty="0" smtClean="0"/>
              <a:t>XD Developer</a:t>
            </a:r>
          </a:p>
          <a:p>
            <a:pPr marL="571500" indent="-457200">
              <a:spcBef>
                <a:spcPts val="0"/>
              </a:spcBef>
              <a:buClr>
                <a:schemeClr val="dk1"/>
              </a:buClr>
              <a:buSzPct val="100000"/>
            </a:pPr>
            <a:r>
              <a:rPr lang="en" sz="2400" dirty="0" smtClean="0"/>
              <a:t>Spring Integration</a:t>
            </a:r>
            <a:endParaRPr lang="en-US" sz="2400" dirty="0" smtClean="0"/>
          </a:p>
          <a:p>
            <a:pPr marL="571500" indent="-457200">
              <a:spcBef>
                <a:spcPts val="0"/>
              </a:spcBef>
              <a:buClr>
                <a:schemeClr val="dk1"/>
              </a:buClr>
              <a:buSzPct val="100000"/>
            </a:pPr>
            <a:r>
              <a:rPr lang="en-US" sz="2400" dirty="0" smtClean="0"/>
              <a:t>Spring Data </a:t>
            </a:r>
            <a:r>
              <a:rPr lang="en-US" sz="2400" dirty="0" err="1" smtClean="0"/>
              <a:t>GemFire</a:t>
            </a:r>
            <a:endParaRPr lang="en" sz="2400" dirty="0" smtClean="0"/>
          </a:p>
          <a:p>
            <a:pPr marL="571500" indent="-457200">
              <a:spcBef>
                <a:spcPts val="0"/>
              </a:spcBef>
              <a:buClr>
                <a:schemeClr val="dk1"/>
              </a:buClr>
              <a:buSzPct val="100000"/>
            </a:pPr>
            <a:r>
              <a:rPr lang="en" sz="2400" dirty="0" smtClean="0"/>
              <a:t>Enterprise, Systems Integration</a:t>
            </a:r>
          </a:p>
          <a:p>
            <a:pPr marL="114300" indent="0">
              <a:spcBef>
                <a:spcPts val="0"/>
              </a:spcBef>
              <a:buClr>
                <a:schemeClr val="dk1"/>
              </a:buClr>
              <a:buSzPct val="100000"/>
              <a:buNone/>
            </a:pPr>
            <a:r>
              <a:rPr lang="en" sz="2400" u="sng" dirty="0" smtClean="0">
                <a:solidFill>
                  <a:schemeClr val="hlink"/>
                </a:solidFill>
                <a:hlinkClick r:id="rId2"/>
              </a:rPr>
              <a:t>dturanski@pivotal.io</a:t>
            </a:r>
            <a:endParaRPr lang="en-US" sz="2400" u="sng" dirty="0" smtClean="0">
              <a:solidFill>
                <a:schemeClr val="hlink"/>
              </a:solidFill>
            </a:endParaRPr>
          </a:p>
          <a:p>
            <a:pPr marL="114300" indent="0">
              <a:spcBef>
                <a:spcPts val="0"/>
              </a:spcBef>
              <a:buClr>
                <a:schemeClr val="dk1"/>
              </a:buClr>
              <a:buSzPct val="100000"/>
              <a:buNone/>
            </a:pPr>
            <a:r>
              <a:rPr lang="en" sz="2400" dirty="0" smtClean="0"/>
              <a:t>@dturanski</a:t>
            </a:r>
          </a:p>
          <a:p>
            <a:pPr lvl="1"/>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dirty="0"/>
          </a:p>
        </p:txBody>
      </p:sp>
      <p:sp>
        <p:nvSpPr>
          <p:cNvPr id="5" name="Content Placeholder 3"/>
          <p:cNvSpPr txBox="1">
            <a:spLocks/>
          </p:cNvSpPr>
          <p:nvPr/>
        </p:nvSpPr>
        <p:spPr>
          <a:xfrm>
            <a:off x="4800600" y="1123950"/>
            <a:ext cx="4074319" cy="3638550"/>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1pPr>
            <a:lvl2pPr marL="742950" indent="-285750" algn="l" defTabSz="914400" rtl="0" eaLnBrk="1" latinLnBrk="0" hangingPunct="1">
              <a:spcBef>
                <a:spcPct val="20000"/>
              </a:spcBef>
              <a:buSzPct val="80000"/>
              <a:buFont typeface="Arial" panose="020B0604020202020204" pitchFamily="34" charset="0"/>
              <a:buChar char="•"/>
              <a:defRPr sz="1800" kern="1200">
                <a:solidFill>
                  <a:srgbClr val="333333"/>
                </a:solidFill>
                <a:latin typeface="+mn-lt"/>
                <a:ea typeface="+mn-ea"/>
                <a:cs typeface="+mn-cs"/>
              </a:defRPr>
            </a:lvl2pPr>
            <a:lvl3pPr marL="11430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3pPr>
            <a:lvl4pPr marL="16002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4pPr>
            <a:lvl5pPr marL="20574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None/>
            </a:pPr>
            <a:r>
              <a:rPr lang="en-US" sz="2400" dirty="0" smtClean="0"/>
              <a:t>Patrick Peralta</a:t>
            </a:r>
            <a:r>
              <a:rPr lang="en" sz="2400" dirty="0" smtClean="0"/>
              <a:t> </a:t>
            </a:r>
            <a:endParaRPr lang="en" sz="2400" dirty="0"/>
          </a:p>
          <a:p>
            <a:pPr marL="457200">
              <a:spcBef>
                <a:spcPts val="0"/>
              </a:spcBef>
              <a:buClr>
                <a:schemeClr val="dk1"/>
              </a:buClr>
              <a:buSzPct val="100000"/>
            </a:pPr>
            <a:r>
              <a:rPr lang="en" sz="2400" dirty="0"/>
              <a:t>XD Developer</a:t>
            </a:r>
          </a:p>
          <a:p>
            <a:pPr marL="457200">
              <a:spcBef>
                <a:spcPts val="0"/>
              </a:spcBef>
              <a:buClr>
                <a:schemeClr val="dk1"/>
              </a:buClr>
              <a:buSzPct val="100000"/>
            </a:pPr>
            <a:r>
              <a:rPr lang="en-US" sz="2400" dirty="0" smtClean="0"/>
              <a:t>Oracle Coherence</a:t>
            </a:r>
            <a:endParaRPr lang="en" sz="2400" dirty="0"/>
          </a:p>
          <a:p>
            <a:pPr marL="457200">
              <a:spcBef>
                <a:spcPts val="0"/>
              </a:spcBef>
              <a:buClr>
                <a:schemeClr val="dk1"/>
              </a:buClr>
              <a:buSzPct val="100000"/>
            </a:pPr>
            <a:r>
              <a:rPr lang="en-US" sz="2400" dirty="0" smtClean="0"/>
              <a:t>Distributed Systems</a:t>
            </a:r>
            <a:endParaRPr lang="en" sz="2400" dirty="0"/>
          </a:p>
          <a:p>
            <a:pPr marL="114300" indent="0">
              <a:spcBef>
                <a:spcPts val="0"/>
              </a:spcBef>
              <a:buClr>
                <a:schemeClr val="dk1"/>
              </a:buClr>
              <a:buSzPct val="100000"/>
              <a:buNone/>
            </a:pPr>
            <a:r>
              <a:rPr lang="en-US" sz="2400" u="sng" dirty="0" smtClean="0">
                <a:solidFill>
                  <a:schemeClr val="hlink"/>
                </a:solidFill>
                <a:hlinkClick r:id="rId2"/>
              </a:rPr>
              <a:t>pperalta</a:t>
            </a:r>
            <a:r>
              <a:rPr lang="en" sz="2400" u="sng" dirty="0" smtClean="0">
                <a:solidFill>
                  <a:schemeClr val="hlink"/>
                </a:solidFill>
                <a:hlinkClick r:id="rId2"/>
              </a:rPr>
              <a:t>@pivotal.io</a:t>
            </a:r>
            <a:endParaRPr lang="en-US" sz="2400" u="sng" dirty="0">
              <a:solidFill>
                <a:schemeClr val="hlink"/>
              </a:solidFill>
            </a:endParaRPr>
          </a:p>
          <a:p>
            <a:pPr marL="114300" indent="0">
              <a:spcBef>
                <a:spcPts val="0"/>
              </a:spcBef>
              <a:buClr>
                <a:schemeClr val="dk1"/>
              </a:buClr>
              <a:buSzPct val="100000"/>
              <a:buNone/>
            </a:pPr>
            <a:r>
              <a:rPr lang="en" sz="2400" dirty="0" smtClean="0"/>
              <a:t>@</a:t>
            </a:r>
            <a:r>
              <a:rPr lang="en-US" sz="2400" dirty="0" smtClean="0"/>
              <a:t>??</a:t>
            </a:r>
            <a:endParaRPr lang="en" sz="2400" dirty="0"/>
          </a:p>
          <a:p>
            <a:pPr lvl="1"/>
            <a:endParaRPr lang="en-US" dirty="0" smtClean="0"/>
          </a:p>
          <a:p>
            <a:endParaRPr lang="en-US" dirty="0" smtClean="0"/>
          </a:p>
          <a:p>
            <a:pPr lvl="1"/>
            <a:endParaRPr lang="en-US" dirty="0"/>
          </a:p>
        </p:txBody>
      </p:sp>
      <p:pic>
        <p:nvPicPr>
          <p:cNvPr id="6" name="Shape 33"/>
          <p:cNvPicPr preferRelativeResize="0"/>
          <p:nvPr/>
        </p:nvPicPr>
        <p:blipFill>
          <a:blip r:embed="rId3">
            <a:alphaModFix/>
          </a:blip>
          <a:stretch>
            <a:fillRect/>
          </a:stretch>
        </p:blipFill>
        <p:spPr>
          <a:xfrm>
            <a:off x="2819400" y="3714750"/>
            <a:ext cx="1371600" cy="1371600"/>
          </a:xfrm>
          <a:prstGeom prst="rect">
            <a:avLst/>
          </a:prstGeom>
          <a:noFill/>
          <a:ln>
            <a:noFill/>
          </a:ln>
        </p:spPr>
      </p:pic>
    </p:spTree>
    <p:extLst>
      <p:ext uri="{BB962C8B-B14F-4D97-AF65-F5344CB8AC3E}">
        <p14:creationId xmlns:p14="http://schemas.microsoft.com/office/powerpoint/2010/main" val="12640498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ZooKeeper/Curator Challenges</a:t>
            </a:r>
          </a:p>
        </p:txBody>
      </p:sp>
      <p:sp>
        <p:nvSpPr>
          <p:cNvPr id="147" name="Shape 147"/>
          <p:cNvSpPr txBox="1">
            <a:spLocks noGrp="1"/>
          </p:cNvSpPr>
          <p:nvPr>
            <p:ph type="body" idx="1"/>
          </p:nvPr>
        </p:nvSpPr>
        <p:spPr>
          <a:xfrm>
            <a:off x="457200" y="1200150"/>
            <a:ext cx="8229600" cy="3077735"/>
          </a:xfrm>
          <a:prstGeom prst="rect">
            <a:avLst/>
          </a:prstGeom>
        </p:spPr>
        <p:txBody>
          <a:bodyPr lIns="91425" tIns="91425" rIns="91425" bIns="91425" anchor="t" anchorCtr="0">
            <a:spAutoFit/>
          </a:bodyPr>
          <a:lstStyle/>
          <a:p>
            <a:pPr marL="495300" indent="-457200">
              <a:buClr>
                <a:schemeClr val="dk1"/>
              </a:buClr>
              <a:buSzPct val="100000"/>
            </a:pPr>
            <a:r>
              <a:rPr lang="en" dirty="0"/>
              <a:t>Correct handling of connection state</a:t>
            </a:r>
          </a:p>
          <a:p>
            <a:pPr marL="990600" lvl="1" indent="-457200">
              <a:buClr>
                <a:schemeClr val="dk1"/>
              </a:buClr>
              <a:buSzPct val="80000"/>
            </a:pPr>
            <a:r>
              <a:rPr lang="en" dirty="0"/>
              <a:t>SUSPENDED != LOST</a:t>
            </a:r>
          </a:p>
          <a:p>
            <a:pPr marL="495300" indent="-457200">
              <a:buClr>
                <a:schemeClr val="dk1"/>
              </a:buClr>
              <a:buSzPct val="100000"/>
            </a:pPr>
            <a:r>
              <a:rPr lang="en" dirty="0"/>
              <a:t>Both handled the same in admin supervisor</a:t>
            </a:r>
          </a:p>
          <a:p>
            <a:pPr marL="495300" indent="-457200">
              <a:buClr>
                <a:schemeClr val="dk1"/>
              </a:buClr>
              <a:buSzPct val="100000"/>
            </a:pPr>
            <a:r>
              <a:rPr lang="en" dirty="0"/>
              <a:t>SUSPENDED: container allows modules to continue execution</a:t>
            </a:r>
          </a:p>
          <a:p>
            <a:pPr marL="495300" indent="-457200">
              <a:buClr>
                <a:schemeClr val="dk1"/>
              </a:buClr>
              <a:buSzPct val="100000"/>
            </a:pPr>
            <a:r>
              <a:rPr lang="en" dirty="0"/>
              <a:t>LOST: container undeploys modules</a:t>
            </a:r>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20</a:t>
            </a:fld>
            <a:endParaRPr lang="en-US" sz="1200" dirty="0">
              <a:solidFill>
                <a:srgbClr val="7F7F7F"/>
              </a:solidFill>
            </a:endParaRPr>
          </a:p>
        </p:txBody>
      </p:sp>
    </p:spTree>
    <p:extLst>
      <p:ext uri="{BB962C8B-B14F-4D97-AF65-F5344CB8AC3E}">
        <p14:creationId xmlns:p14="http://schemas.microsoft.com/office/powerpoint/2010/main" val="1643767482"/>
      </p:ext>
    </p:extLst>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Testing Methods</a:t>
            </a:r>
          </a:p>
        </p:txBody>
      </p:sp>
      <p:sp>
        <p:nvSpPr>
          <p:cNvPr id="153" name="Shape 153"/>
          <p:cNvSpPr txBox="1">
            <a:spLocks noGrp="1"/>
          </p:cNvSpPr>
          <p:nvPr>
            <p:ph type="body" idx="1"/>
          </p:nvPr>
        </p:nvSpPr>
        <p:spPr>
          <a:xfrm>
            <a:off x="457200" y="1200150"/>
            <a:ext cx="8229600" cy="2154406"/>
          </a:xfrm>
          <a:prstGeom prst="rect">
            <a:avLst/>
          </a:prstGeom>
        </p:spPr>
        <p:txBody>
          <a:bodyPr lIns="91425" tIns="91425" rIns="91425" bIns="91425" anchor="t" anchorCtr="0">
            <a:spAutoFit/>
          </a:bodyPr>
          <a:lstStyle/>
          <a:p>
            <a:pPr marL="495300" indent="-457200">
              <a:buClr>
                <a:schemeClr val="dk1"/>
              </a:buClr>
              <a:buSzPct val="100000"/>
            </a:pPr>
            <a:r>
              <a:rPr lang="en" dirty="0"/>
              <a:t>^C (clean shutdown)</a:t>
            </a:r>
          </a:p>
          <a:p>
            <a:pPr marL="495300" indent="-457200">
              <a:buClr>
                <a:schemeClr val="dk1"/>
              </a:buClr>
              <a:buSzPct val="100000"/>
            </a:pPr>
            <a:r>
              <a:rPr lang="en" dirty="0"/>
              <a:t>^Z (simulates a long GC)</a:t>
            </a:r>
          </a:p>
          <a:p>
            <a:pPr marL="495300" indent="-457200">
              <a:buClr>
                <a:schemeClr val="dk1"/>
              </a:buClr>
              <a:buSzPct val="100000"/>
            </a:pPr>
            <a:r>
              <a:rPr lang="en" dirty="0"/>
              <a:t>iptables DROP</a:t>
            </a:r>
          </a:p>
          <a:p>
            <a:pPr marL="495300" indent="-457200">
              <a:buClr>
                <a:schemeClr val="dk1"/>
              </a:buClr>
              <a:buSzPct val="100000"/>
            </a:pPr>
            <a:r>
              <a:rPr lang="en" dirty="0"/>
              <a:t>Kill ZooKeeper servers; disrupt quorum</a:t>
            </a:r>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21</a:t>
            </a:fld>
            <a:endParaRPr lang="en-US" sz="1200" dirty="0">
              <a:solidFill>
                <a:srgbClr val="7F7F7F"/>
              </a:solidFill>
            </a:endParaRPr>
          </a:p>
        </p:txBody>
      </p:sp>
    </p:spTree>
    <p:extLst>
      <p:ext uri="{BB962C8B-B14F-4D97-AF65-F5344CB8AC3E}">
        <p14:creationId xmlns:p14="http://schemas.microsoft.com/office/powerpoint/2010/main" val="3088892401"/>
      </p:ext>
    </p:extLst>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Developing CUSTOM MODULES</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47950"/>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6553200" y="4781550"/>
            <a:ext cx="2133600" cy="273844"/>
          </a:xfrm>
        </p:spPr>
        <p:txBody>
          <a:bodyPr/>
          <a:lstStyle/>
          <a:p>
            <a:fld id="{3CA7D8A6-1136-4C38-ADB5-83A54ED516A9}" type="slidenum">
              <a:rPr lang="en-US" smtClean="0"/>
              <a:t>22</a:t>
            </a:fld>
            <a:endParaRPr lang="en-US" dirty="0"/>
          </a:p>
        </p:txBody>
      </p:sp>
    </p:spTree>
    <p:extLst>
      <p:ext uri="{BB962C8B-B14F-4D97-AF65-F5344CB8AC3E}">
        <p14:creationId xmlns:p14="http://schemas.microsoft.com/office/powerpoint/2010/main" val="49813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Adding A Custom Stream Module</a:t>
            </a:r>
          </a:p>
        </p:txBody>
      </p:sp>
      <p:sp>
        <p:nvSpPr>
          <p:cNvPr id="159" name="Shape 159"/>
          <p:cNvSpPr txBox="1">
            <a:spLocks noGrp="1"/>
          </p:cNvSpPr>
          <p:nvPr>
            <p:ph type="body" idx="1"/>
          </p:nvPr>
        </p:nvSpPr>
        <p:spPr>
          <a:xfrm>
            <a:off x="457200" y="1200150"/>
            <a:ext cx="8229600" cy="3416290"/>
          </a:xfrm>
          <a:prstGeom prst="rect">
            <a:avLst/>
          </a:prstGeom>
          <a:ln w="9525" cap="flat">
            <a:solidFill>
              <a:srgbClr val="000000"/>
            </a:solidFill>
            <a:prstDash val="solid"/>
            <a:round/>
            <a:headEnd type="none" w="med" len="med"/>
            <a:tailEnd type="none" w="med" len="med"/>
          </a:ln>
        </p:spPr>
        <p:txBody>
          <a:bodyPr lIns="91425" tIns="91425" rIns="91425" bIns="91425" anchor="t" anchorCtr="0">
            <a:spAutoFit/>
          </a:bodyPr>
          <a:lstStyle/>
          <a:p>
            <a:pPr rtl="0">
              <a:spcBef>
                <a:spcPts val="0"/>
              </a:spcBef>
              <a:buNone/>
            </a:pPr>
            <a:r>
              <a:rPr lang="en" sz="2400" dirty="0"/>
              <a:t>The focus of this section is adding a custom module for building </a:t>
            </a:r>
            <a:r>
              <a:rPr lang="en" sz="2400" i="1" dirty="0"/>
              <a:t>streams</a:t>
            </a:r>
            <a:r>
              <a:rPr lang="en" sz="2400" dirty="0"/>
              <a:t>. For more information about </a:t>
            </a:r>
            <a:r>
              <a:rPr lang="en" sz="2400" i="1" dirty="0"/>
              <a:t>job</a:t>
            </a:r>
            <a:r>
              <a:rPr lang="en" sz="2400" dirty="0"/>
              <a:t> modules see: </a:t>
            </a:r>
            <a:r>
              <a:rPr lang="en" sz="2400" u="sng" dirty="0">
                <a:solidFill>
                  <a:schemeClr val="hlink"/>
                </a:solidFill>
                <a:hlinkClick r:id="rId3"/>
              </a:rPr>
              <a:t>https://github.com/spring-projects/spring-xd/wiki/Batch-Jobs</a:t>
            </a:r>
          </a:p>
          <a:p>
            <a:pPr rtl="0">
              <a:spcBef>
                <a:spcPts val="0"/>
              </a:spcBef>
              <a:buNone/>
            </a:pPr>
            <a:endParaRPr sz="1800" dirty="0"/>
          </a:p>
          <a:p>
            <a:pPr rtl="0">
              <a:spcBef>
                <a:spcPts val="0"/>
              </a:spcBef>
              <a:buNone/>
            </a:pPr>
            <a:r>
              <a:rPr lang="en" sz="2400" dirty="0"/>
              <a:t>This section will cover:</a:t>
            </a:r>
          </a:p>
          <a:p>
            <a:pPr marL="419100">
              <a:buClr>
                <a:schemeClr val="dk1"/>
              </a:buClr>
              <a:buSzPct val="100000"/>
            </a:pPr>
            <a:r>
              <a:rPr lang="en" sz="2400" dirty="0"/>
              <a:t>Module Registry</a:t>
            </a:r>
          </a:p>
          <a:p>
            <a:pPr marL="419100">
              <a:buClr>
                <a:schemeClr val="dk1"/>
              </a:buClr>
              <a:buSzPct val="100000"/>
            </a:pPr>
            <a:r>
              <a:rPr lang="en" sz="2400" dirty="0"/>
              <a:t>Module Artifacts</a:t>
            </a:r>
          </a:p>
          <a:p>
            <a:pPr marL="419100">
              <a:buClr>
                <a:schemeClr val="dk1"/>
              </a:buClr>
              <a:buSzPct val="100000"/>
            </a:pPr>
            <a:r>
              <a:rPr lang="en" sz="2400" dirty="0"/>
              <a:t>Stream Modules: Source, Processor, </a:t>
            </a:r>
            <a:r>
              <a:rPr lang="en" sz="2400" dirty="0" smtClean="0"/>
              <a:t>Sink</a:t>
            </a:r>
            <a:endParaRPr lang="en-US" sz="2400" dirty="0" smtClean="0"/>
          </a:p>
          <a:p>
            <a:pPr marL="419100">
              <a:buClr>
                <a:schemeClr val="dk1"/>
              </a:buClr>
              <a:buSzPct val="100000"/>
            </a:pPr>
            <a:r>
              <a:rPr lang="en" sz="2400" dirty="0" smtClean="0"/>
              <a:t>Example </a:t>
            </a:r>
            <a:r>
              <a:rPr lang="en" sz="2400" dirty="0"/>
              <a:t>Source Module</a:t>
            </a:r>
            <a:r>
              <a:rPr lang="en" sz="1800" dirty="0"/>
              <a:t> </a:t>
            </a:r>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23</a:t>
            </a:fld>
            <a:endParaRPr lang="en-US" sz="1200" dirty="0">
              <a:solidFill>
                <a:srgbClr val="7F7F7F"/>
              </a:solidFill>
            </a:endParaRPr>
          </a:p>
        </p:txBody>
      </p:sp>
    </p:spTree>
    <p:extLst>
      <p:ext uri="{BB962C8B-B14F-4D97-AF65-F5344CB8AC3E}">
        <p14:creationId xmlns:p14="http://schemas.microsoft.com/office/powerpoint/2010/main" val="3304223210"/>
      </p:ext>
    </p:extLst>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Module Registry</a:t>
            </a:r>
          </a:p>
        </p:txBody>
      </p:sp>
      <p:sp>
        <p:nvSpPr>
          <p:cNvPr id="165" name="Shape 165"/>
          <p:cNvSpPr txBox="1">
            <a:spLocks noGrp="1"/>
          </p:cNvSpPr>
          <p:nvPr>
            <p:ph type="body" idx="1"/>
          </p:nvPr>
        </p:nvSpPr>
        <p:spPr>
          <a:xfrm>
            <a:off x="88225" y="1200150"/>
            <a:ext cx="5321975" cy="3139291"/>
          </a:xfrm>
          <a:prstGeom prst="rect">
            <a:avLst/>
          </a:prstGeom>
        </p:spPr>
        <p:txBody>
          <a:bodyPr wrap="square" lIns="91425" tIns="91425" rIns="91425" bIns="91425" anchor="t" anchorCtr="0">
            <a:spAutoFit/>
          </a:bodyPr>
          <a:lstStyle/>
          <a:p>
            <a:r>
              <a:rPr lang="en" sz="2400" dirty="0"/>
              <a:t>Spring XD 1.0 uses a </a:t>
            </a:r>
            <a:r>
              <a:rPr lang="en" sz="2400" dirty="0" smtClean="0"/>
              <a:t>FileModuleRegistry</a:t>
            </a:r>
            <a:endParaRPr sz="2400" dirty="0"/>
          </a:p>
          <a:p>
            <a:r>
              <a:rPr lang="en" sz="2400" dirty="0"/>
              <a:t>Modules installed in the container’s local file system in $</a:t>
            </a:r>
            <a:r>
              <a:rPr lang="en" sz="2400" dirty="0" smtClean="0"/>
              <a:t>XD_HOME/modules</a:t>
            </a:r>
            <a:endParaRPr sz="2400" dirty="0"/>
          </a:p>
          <a:p>
            <a:r>
              <a:rPr lang="en" sz="2400" dirty="0"/>
              <a:t>Alternate Module Registry implementations are being considered for future releases </a:t>
            </a:r>
            <a:endParaRPr sz="2400" dirty="0"/>
          </a:p>
        </p:txBody>
      </p:sp>
      <p:pic>
        <p:nvPicPr>
          <p:cNvPr id="2" name="Picture 1" descr="Screen Shot 2014-09-02 at 4.46.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895350"/>
            <a:ext cx="3733800" cy="3962400"/>
          </a:xfrm>
          <a:prstGeom prst="rect">
            <a:avLst/>
          </a:prstGeom>
          <a:ln>
            <a:solidFill>
              <a:srgbClr val="9BBB59"/>
            </a:solidFill>
          </a:ln>
        </p:spPr>
      </p:pic>
      <p:sp>
        <p:nvSpPr>
          <p:cNvPr id="7"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24</a:t>
            </a:fld>
            <a:endParaRPr lang="en-US" sz="1200" dirty="0">
              <a:solidFill>
                <a:srgbClr val="7F7F7F"/>
              </a:solidFill>
            </a:endParaRPr>
          </a:p>
        </p:txBody>
      </p:sp>
    </p:spTree>
    <p:extLst>
      <p:ext uri="{BB962C8B-B14F-4D97-AF65-F5344CB8AC3E}">
        <p14:creationId xmlns:p14="http://schemas.microsoft.com/office/powerpoint/2010/main" val="671350512"/>
      </p:ext>
    </p:extLst>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Module Artifacts</a:t>
            </a:r>
          </a:p>
        </p:txBody>
      </p:sp>
      <p:sp>
        <p:nvSpPr>
          <p:cNvPr id="172" name="Shape 172"/>
          <p:cNvSpPr txBox="1">
            <a:spLocks noGrp="1"/>
          </p:cNvSpPr>
          <p:nvPr>
            <p:ph type="body" idx="1"/>
          </p:nvPr>
        </p:nvSpPr>
        <p:spPr>
          <a:xfrm>
            <a:off x="457200" y="1200150"/>
            <a:ext cx="8229600" cy="3139291"/>
          </a:xfrm>
          <a:prstGeom prst="rect">
            <a:avLst/>
          </a:prstGeom>
        </p:spPr>
        <p:txBody>
          <a:bodyPr lIns="91425" tIns="91425" rIns="91425" bIns="91425" anchor="t" anchorCtr="0">
            <a:spAutoFit/>
          </a:bodyPr>
          <a:lstStyle/>
          <a:p>
            <a:pPr rtl="0">
              <a:spcBef>
                <a:spcPts val="0"/>
              </a:spcBef>
              <a:buNone/>
            </a:pPr>
            <a:r>
              <a:rPr lang="en" sz="2400" dirty="0"/>
              <a:t>Spring XD 1.0 requires:</a:t>
            </a:r>
          </a:p>
          <a:p>
            <a:pPr marL="419100">
              <a:buClr>
                <a:schemeClr val="dk1"/>
              </a:buClr>
              <a:buSzPct val="100000"/>
            </a:pPr>
            <a:r>
              <a:rPr lang="en" sz="2400" dirty="0"/>
              <a:t>XML Spring bean definition file </a:t>
            </a:r>
            <a:r>
              <a:rPr lang="en" sz="2400" i="1" dirty="0"/>
              <a:t>&lt;module-name&gt;.xml</a:t>
            </a:r>
            <a:r>
              <a:rPr lang="en" sz="2400" dirty="0"/>
              <a:t> (Component scanning configured,at a minimum)</a:t>
            </a:r>
          </a:p>
          <a:p>
            <a:pPr marL="419100">
              <a:buClr>
                <a:schemeClr val="dk1"/>
              </a:buClr>
              <a:buSzPct val="100000"/>
            </a:pPr>
            <a:r>
              <a:rPr lang="en" sz="2400" dirty="0"/>
              <a:t>Typically, a jar containing custom code installed in the module’s </a:t>
            </a:r>
            <a:r>
              <a:rPr lang="en" sz="2400" i="1" dirty="0"/>
              <a:t>lib</a:t>
            </a:r>
            <a:r>
              <a:rPr lang="en" sz="2400" dirty="0"/>
              <a:t> directory</a:t>
            </a:r>
          </a:p>
          <a:p>
            <a:pPr marL="419100">
              <a:buClr>
                <a:schemeClr val="dk1"/>
              </a:buClr>
              <a:buSzPct val="100000"/>
            </a:pPr>
            <a:r>
              <a:rPr lang="en" sz="2400" dirty="0"/>
              <a:t>Dependent jars installed in the module’s </a:t>
            </a:r>
            <a:r>
              <a:rPr lang="en" sz="2400" i="1" dirty="0"/>
              <a:t>lib</a:t>
            </a:r>
            <a:r>
              <a:rPr lang="en" sz="2400" dirty="0"/>
              <a:t> directory</a:t>
            </a:r>
          </a:p>
          <a:p>
            <a:pPr marL="419100">
              <a:buClr>
                <a:schemeClr val="dk1"/>
              </a:buClr>
              <a:buSzPct val="100000"/>
            </a:pPr>
            <a:r>
              <a:rPr lang="en" sz="2400" dirty="0"/>
              <a:t>Module classes are first loaded by the ModuleClassLoader (module/lib) and then the System ClassLoader (xd/lib)</a:t>
            </a:r>
          </a:p>
        </p:txBody>
      </p:sp>
      <p:sp>
        <p:nvSpPr>
          <p:cNvPr id="4"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25</a:t>
            </a:fld>
            <a:endParaRPr lang="en-US" sz="1200" dirty="0">
              <a:solidFill>
                <a:srgbClr val="7F7F7F"/>
              </a:solidFill>
            </a:endParaRPr>
          </a:p>
        </p:txBody>
      </p:sp>
    </p:spTree>
    <p:extLst>
      <p:ext uri="{BB962C8B-B14F-4D97-AF65-F5344CB8AC3E}">
        <p14:creationId xmlns:p14="http://schemas.microsoft.com/office/powerpoint/2010/main" val="3419075870"/>
      </p:ext>
    </p:extLst>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Processor Module</a:t>
            </a:r>
          </a:p>
        </p:txBody>
      </p:sp>
      <p:sp>
        <p:nvSpPr>
          <p:cNvPr id="178" name="Shape 178"/>
          <p:cNvSpPr txBox="1">
            <a:spLocks noGrp="1"/>
          </p:cNvSpPr>
          <p:nvPr>
            <p:ph type="body" idx="1"/>
          </p:nvPr>
        </p:nvSpPr>
        <p:spPr>
          <a:xfrm>
            <a:off x="457200" y="1200150"/>
            <a:ext cx="8229600" cy="4247286"/>
          </a:xfrm>
          <a:prstGeom prst="rect">
            <a:avLst/>
          </a:prstGeom>
        </p:spPr>
        <p:txBody>
          <a:bodyPr lIns="91425" tIns="91425" rIns="91425" bIns="91425" anchor="t" anchorCtr="0">
            <a:spAutoFit/>
          </a:bodyPr>
          <a:lstStyle/>
          <a:p>
            <a:pPr rtl="0">
              <a:spcBef>
                <a:spcPts val="0"/>
              </a:spcBef>
              <a:buNone/>
            </a:pPr>
            <a:r>
              <a:rPr lang="en" sz="2000" dirty="0"/>
              <a:t>A </a:t>
            </a:r>
            <a:r>
              <a:rPr lang="en" sz="2000" i="1" dirty="0"/>
              <a:t>processor </a:t>
            </a:r>
            <a:r>
              <a:rPr lang="en" sz="2000" dirty="0"/>
              <a:t>module is typically the easiest to implement </a:t>
            </a:r>
          </a:p>
          <a:p>
            <a:pPr marL="400050" indent="-285750">
              <a:buClr>
                <a:schemeClr val="dk1"/>
              </a:buClr>
              <a:buSzPct val="100000"/>
            </a:pPr>
            <a:r>
              <a:rPr lang="en" sz="2000" dirty="0"/>
              <a:t>Spring XD includes </a:t>
            </a:r>
            <a:r>
              <a:rPr lang="en" sz="2000" i="1" dirty="0"/>
              <a:t>transform</a:t>
            </a:r>
            <a:r>
              <a:rPr lang="en" sz="2000" dirty="0"/>
              <a:t> and </a:t>
            </a:r>
            <a:r>
              <a:rPr lang="en" sz="2000" i="1" dirty="0"/>
              <a:t>filter </a:t>
            </a:r>
            <a:r>
              <a:rPr lang="en" sz="2000" dirty="0"/>
              <a:t>processors out of the box, backed by SpEL expressions or Groovy </a:t>
            </a:r>
            <a:r>
              <a:rPr lang="en" sz="2000" dirty="0" smtClean="0"/>
              <a:t>scripts</a:t>
            </a:r>
            <a:endParaRPr lang="en-US" sz="2000" dirty="0"/>
          </a:p>
          <a:p>
            <a:pPr marL="400050" indent="-285750">
              <a:buClr>
                <a:schemeClr val="dk1"/>
              </a:buClr>
              <a:buSzPct val="100000"/>
            </a:pPr>
            <a:r>
              <a:rPr lang="en" sz="2000" dirty="0" smtClean="0"/>
              <a:t>When </a:t>
            </a:r>
            <a:r>
              <a:rPr lang="en" sz="2000" dirty="0"/>
              <a:t>this is not enough, you can write your </a:t>
            </a:r>
            <a:r>
              <a:rPr lang="en" sz="2000" dirty="0" smtClean="0"/>
              <a:t>own</a:t>
            </a:r>
            <a:endParaRPr lang="en" sz="2800" dirty="0"/>
          </a:p>
          <a:p>
            <a:pPr rtl="0">
              <a:spcBef>
                <a:spcPts val="0"/>
              </a:spcBef>
              <a:buNone/>
            </a:pPr>
            <a:endParaRPr lang="en-US" sz="1600" dirty="0" smtClean="0">
              <a:solidFill>
                <a:schemeClr val="accent3">
                  <a:lumMod val="50000"/>
                </a:schemeClr>
              </a:solidFill>
              <a:latin typeface="Consolas"/>
              <a:ea typeface="Consolas"/>
              <a:cs typeface="Consolas"/>
              <a:sym typeface="Consolas"/>
            </a:endParaRPr>
          </a:p>
          <a:p>
            <a:pPr rtl="0">
              <a:spcBef>
                <a:spcPts val="0"/>
              </a:spcBef>
              <a:buNone/>
            </a:pPr>
            <a:endParaRPr lang="en-US" sz="1600" dirty="0">
              <a:solidFill>
                <a:schemeClr val="accent3">
                  <a:lumMod val="50000"/>
                </a:schemeClr>
              </a:solidFill>
              <a:latin typeface="Consolas"/>
              <a:ea typeface="Consolas"/>
              <a:cs typeface="Consolas"/>
              <a:sym typeface="Consolas"/>
            </a:endParaRPr>
          </a:p>
          <a:p>
            <a:pPr rtl="0">
              <a:spcBef>
                <a:spcPts val="0"/>
              </a:spcBef>
              <a:buNone/>
            </a:pPr>
            <a:r>
              <a:rPr lang="en" sz="1600" dirty="0" smtClean="0">
                <a:solidFill>
                  <a:schemeClr val="accent3">
                    <a:lumMod val="50000"/>
                  </a:schemeClr>
                </a:solidFill>
                <a:latin typeface="Consolas"/>
                <a:ea typeface="Consolas"/>
                <a:cs typeface="Consolas"/>
                <a:sym typeface="Consolas"/>
              </a:rPr>
              <a:t>---</a:t>
            </a:r>
            <a:r>
              <a:rPr lang="en" sz="1600" dirty="0">
                <a:solidFill>
                  <a:schemeClr val="accent3">
                    <a:lumMod val="50000"/>
                  </a:schemeClr>
                </a:solidFill>
                <a:latin typeface="Consolas"/>
                <a:ea typeface="Consolas"/>
                <a:cs typeface="Consolas"/>
                <a:sym typeface="Consolas"/>
              </a:rPr>
              <a:t>myProcessor.xml---</a:t>
            </a:r>
          </a:p>
          <a:p>
            <a:pPr rtl="0">
              <a:spcBef>
                <a:spcPts val="0"/>
              </a:spcBef>
              <a:buNone/>
            </a:pPr>
            <a:r>
              <a:rPr lang="en" sz="1600" dirty="0">
                <a:latin typeface="Consolas"/>
                <a:ea typeface="Consolas"/>
                <a:cs typeface="Consolas"/>
                <a:sym typeface="Consolas"/>
              </a:rPr>
              <a:t>&lt;beans&gt; …</a:t>
            </a:r>
          </a:p>
          <a:p>
            <a:pPr rtl="0">
              <a:spcBef>
                <a:spcPts val="0"/>
              </a:spcBef>
              <a:buNone/>
            </a:pPr>
            <a:r>
              <a:rPr lang="en" sz="1600" dirty="0">
                <a:latin typeface="Consolas"/>
                <a:ea typeface="Consolas"/>
                <a:cs typeface="Consolas"/>
                <a:sym typeface="Consolas"/>
              </a:rPr>
              <a:t>  &lt;int:channel </a:t>
            </a:r>
            <a:r>
              <a:rPr lang="en" sz="1600" dirty="0">
                <a:solidFill>
                  <a:srgbClr val="45818E"/>
                </a:solidFill>
                <a:latin typeface="Consolas"/>
                <a:ea typeface="Consolas"/>
                <a:cs typeface="Consolas"/>
                <a:sym typeface="Consolas"/>
              </a:rPr>
              <a:t>id</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”input”</a:t>
            </a:r>
            <a:r>
              <a:rPr lang="en" sz="1600" dirty="0">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&lt;int:channel </a:t>
            </a:r>
            <a:r>
              <a:rPr lang="en" sz="1600" dirty="0">
                <a:solidFill>
                  <a:srgbClr val="76A5AF"/>
                </a:solidFill>
                <a:latin typeface="Consolas"/>
                <a:ea typeface="Consolas"/>
                <a:cs typeface="Consolas"/>
                <a:sym typeface="Consolas"/>
              </a:rPr>
              <a:t>id</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”output”</a:t>
            </a:r>
            <a:r>
              <a:rPr lang="en" sz="1600" dirty="0">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&lt;int:transformer </a:t>
            </a:r>
            <a:r>
              <a:rPr lang="en" sz="1600" dirty="0">
                <a:solidFill>
                  <a:srgbClr val="76A5AF"/>
                </a:solidFill>
                <a:latin typeface="Consolas"/>
                <a:ea typeface="Consolas"/>
                <a:cs typeface="Consolas"/>
                <a:sym typeface="Consolas"/>
              </a:rPr>
              <a:t>input-channel</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”input”</a:t>
            </a:r>
            <a:r>
              <a:rPr lang="en" sz="1600" dirty="0">
                <a:latin typeface="Consolas"/>
                <a:ea typeface="Consolas"/>
                <a:cs typeface="Consolas"/>
                <a:sym typeface="Consolas"/>
              </a:rPr>
              <a:t> </a:t>
            </a:r>
            <a:r>
              <a:rPr lang="en" sz="1600" dirty="0">
                <a:solidFill>
                  <a:srgbClr val="76A5AF"/>
                </a:solidFill>
                <a:latin typeface="Consolas"/>
                <a:ea typeface="Consolas"/>
                <a:cs typeface="Consolas"/>
                <a:sym typeface="Consolas"/>
              </a:rPr>
              <a:t>output-channel</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”output”</a:t>
            </a:r>
            <a:r>
              <a:rPr lang="en" sz="1600" dirty="0">
                <a:latin typeface="Consolas"/>
                <a:ea typeface="Consolas"/>
                <a:cs typeface="Consolas"/>
                <a:sym typeface="Consolas"/>
              </a:rPr>
              <a:t>&gt;</a:t>
            </a:r>
          </a:p>
          <a:p>
            <a:pPr marL="457200" indent="457200" rtl="0">
              <a:spcBef>
                <a:spcPts val="0"/>
              </a:spcBef>
              <a:buNone/>
            </a:pPr>
            <a:r>
              <a:rPr lang="en" sz="1600" dirty="0">
                <a:solidFill>
                  <a:srgbClr val="000000"/>
                </a:solidFill>
                <a:latin typeface="Consolas"/>
                <a:ea typeface="Consolas"/>
                <a:cs typeface="Consolas"/>
                <a:sym typeface="Consolas"/>
              </a:rPr>
              <a:t>&lt;bean</a:t>
            </a:r>
            <a:r>
              <a:rPr lang="en" sz="1600" dirty="0">
                <a:solidFill>
                  <a:srgbClr val="000080"/>
                </a:solidFill>
                <a:latin typeface="Consolas"/>
                <a:ea typeface="Consolas"/>
                <a:cs typeface="Consolas"/>
                <a:sym typeface="Consolas"/>
              </a:rPr>
              <a:t> </a:t>
            </a:r>
            <a:r>
              <a:rPr lang="en" sz="1600" dirty="0">
                <a:solidFill>
                  <a:srgbClr val="76A5AF"/>
                </a:solidFill>
                <a:latin typeface="Consolas"/>
                <a:ea typeface="Consolas"/>
                <a:cs typeface="Consolas"/>
                <a:sym typeface="Consolas"/>
              </a:rPr>
              <a:t>class</a:t>
            </a:r>
            <a:r>
              <a:rPr lang="en" sz="1600" dirty="0">
                <a:solidFill>
                  <a:srgbClr val="000080"/>
                </a:solidFill>
                <a:latin typeface="Consolas"/>
                <a:ea typeface="Consolas"/>
                <a:cs typeface="Consolas"/>
                <a:sym typeface="Consolas"/>
              </a:rPr>
              <a:t>=</a:t>
            </a:r>
            <a:r>
              <a:rPr lang="en" sz="1600" dirty="0">
                <a:solidFill>
                  <a:srgbClr val="FF0000"/>
                </a:solidFill>
                <a:latin typeface="Consolas"/>
                <a:ea typeface="Consolas"/>
                <a:cs typeface="Consolas"/>
                <a:sym typeface="Consolas"/>
              </a:rPr>
              <a:t>”example.MyProcessor”</a:t>
            </a:r>
            <a:r>
              <a:rPr lang="en" sz="1600" dirty="0">
                <a:solidFill>
                  <a:srgbClr val="000000"/>
                </a:solidFill>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&lt;/int:transformer&gt;</a:t>
            </a:r>
          </a:p>
          <a:p>
            <a:pPr rtl="0">
              <a:spcBef>
                <a:spcPts val="0"/>
              </a:spcBef>
              <a:buNone/>
            </a:pPr>
            <a:r>
              <a:rPr lang="en" sz="1600" dirty="0">
                <a:latin typeface="Consolas"/>
                <a:ea typeface="Consolas"/>
                <a:cs typeface="Consolas"/>
                <a:sym typeface="Consolas"/>
              </a:rPr>
              <a:t>&lt;/beans&gt;</a:t>
            </a:r>
          </a:p>
          <a:p>
            <a:pPr lvl="0">
              <a:spcBef>
                <a:spcPts val="0"/>
              </a:spcBef>
              <a:buNone/>
            </a:pPr>
            <a:endParaRPr sz="2400" dirty="0">
              <a:solidFill>
                <a:srgbClr val="FF0000"/>
              </a:solidFill>
              <a:latin typeface="Consolas"/>
              <a:ea typeface="Consolas"/>
              <a:cs typeface="Consolas"/>
              <a:sym typeface="Consolas"/>
            </a:endParaRPr>
          </a:p>
        </p:txBody>
      </p:sp>
      <p:sp>
        <p:nvSpPr>
          <p:cNvPr id="179" name="Shape 179"/>
          <p:cNvSpPr txBox="1"/>
          <p:nvPr/>
        </p:nvSpPr>
        <p:spPr>
          <a:xfrm>
            <a:off x="4191000" y="3028950"/>
            <a:ext cx="4478700" cy="553968"/>
          </a:xfrm>
          <a:prstGeom prst="rect">
            <a:avLst/>
          </a:prstGeom>
          <a:noFill/>
          <a:ln w="9525" cap="flat">
            <a:solidFill>
              <a:srgbClr val="9BBB59"/>
            </a:solidFill>
            <a:prstDash val="solid"/>
            <a:round/>
            <a:headEnd type="none" w="med" len="med"/>
            <a:tailEnd type="none" w="med" len="med"/>
          </a:ln>
        </p:spPr>
        <p:txBody>
          <a:bodyPr lIns="91425" tIns="91425" rIns="91425" bIns="91425" anchor="t" anchorCtr="0">
            <a:spAutoFit/>
          </a:bodyPr>
          <a:lstStyle/>
          <a:p>
            <a:pPr lvl="0" rtl="0">
              <a:spcBef>
                <a:spcPts val="600"/>
              </a:spcBef>
              <a:buClr>
                <a:schemeClr val="dk1"/>
              </a:buClr>
              <a:buSzPct val="45833"/>
              <a:buFont typeface="Arial"/>
              <a:buNone/>
            </a:pPr>
            <a:r>
              <a:rPr lang="en" sz="2400" dirty="0">
                <a:solidFill>
                  <a:srgbClr val="4F6228"/>
                </a:solidFill>
                <a:latin typeface="Consolas"/>
                <a:ea typeface="Consolas"/>
                <a:cs typeface="Consolas"/>
                <a:sym typeface="Consolas"/>
              </a:rPr>
              <a:t>http | myProcessor | </a:t>
            </a:r>
            <a:r>
              <a:rPr lang="en" sz="2400" dirty="0" smtClean="0">
                <a:solidFill>
                  <a:srgbClr val="4F6228"/>
                </a:solidFill>
                <a:latin typeface="Consolas"/>
                <a:ea typeface="Consolas"/>
                <a:cs typeface="Consolas"/>
                <a:sym typeface="Consolas"/>
              </a:rPr>
              <a:t>file</a:t>
            </a:r>
            <a:endParaRPr lang="en" sz="2400" dirty="0">
              <a:solidFill>
                <a:srgbClr val="4F6228"/>
              </a:solidFill>
              <a:latin typeface="Consolas"/>
              <a:ea typeface="Consolas"/>
              <a:cs typeface="Consolas"/>
              <a:sym typeface="Consolas"/>
            </a:endParaRPr>
          </a:p>
        </p:txBody>
      </p:sp>
      <p:sp>
        <p:nvSpPr>
          <p:cNvPr id="5"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26</a:t>
            </a:fld>
            <a:endParaRPr lang="en-US" sz="1200" dirty="0">
              <a:solidFill>
                <a:srgbClr val="7F7F7F"/>
              </a:solidFill>
            </a:endParaRPr>
          </a:p>
        </p:txBody>
      </p:sp>
    </p:spTree>
    <p:extLst>
      <p:ext uri="{BB962C8B-B14F-4D97-AF65-F5344CB8AC3E}">
        <p14:creationId xmlns:p14="http://schemas.microsoft.com/office/powerpoint/2010/main" val="2442998628"/>
      </p:ext>
    </p:extLst>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Sink Module</a:t>
            </a:r>
          </a:p>
        </p:txBody>
      </p:sp>
      <p:sp>
        <p:nvSpPr>
          <p:cNvPr id="185" name="Shape 185"/>
          <p:cNvSpPr txBox="1">
            <a:spLocks noGrp="1"/>
          </p:cNvSpPr>
          <p:nvPr>
            <p:ph idx="1"/>
          </p:nvPr>
        </p:nvSpPr>
        <p:spPr>
          <a:xfrm>
            <a:off x="457200" y="1200151"/>
            <a:ext cx="8229600" cy="3754844"/>
          </a:xfrm>
          <a:prstGeom prst="rect">
            <a:avLst/>
          </a:prstGeom>
        </p:spPr>
        <p:txBody>
          <a:bodyPr lIns="91425" tIns="91425" rIns="91425" bIns="91425" anchor="t" anchorCtr="0">
            <a:spAutoFit/>
          </a:bodyPr>
          <a:lstStyle/>
          <a:p>
            <a:pPr rtl="0">
              <a:spcBef>
                <a:spcPts val="0"/>
              </a:spcBef>
              <a:buNone/>
            </a:pPr>
            <a:r>
              <a:rPr lang="en" sz="2800" dirty="0"/>
              <a:t>A </a:t>
            </a:r>
            <a:r>
              <a:rPr lang="en" sz="2800" i="1" dirty="0"/>
              <a:t>sink</a:t>
            </a:r>
            <a:r>
              <a:rPr lang="en" sz="2800" dirty="0"/>
              <a:t> is used to capture the the results of a stream</a:t>
            </a:r>
          </a:p>
          <a:p>
            <a:pPr rtl="0">
              <a:spcBef>
                <a:spcPts val="0"/>
              </a:spcBef>
              <a:buNone/>
            </a:pPr>
            <a:r>
              <a:rPr lang="en" sz="2800" dirty="0"/>
              <a:t>A custom sink is useful for feeding a legacy system</a:t>
            </a:r>
          </a:p>
          <a:p>
            <a:pPr lvl="0" rtl="0">
              <a:spcBef>
                <a:spcPts val="0"/>
              </a:spcBef>
              <a:buNone/>
            </a:pPr>
            <a:endParaRPr sz="1400" dirty="0">
              <a:latin typeface="Consolas"/>
              <a:ea typeface="Consolas"/>
              <a:cs typeface="Consolas"/>
              <a:sym typeface="Consolas"/>
            </a:endParaRPr>
          </a:p>
          <a:p>
            <a:pPr lvl="0" rtl="0">
              <a:spcBef>
                <a:spcPts val="0"/>
              </a:spcBef>
              <a:buNone/>
            </a:pPr>
            <a:r>
              <a:rPr lang="en" sz="1400" dirty="0">
                <a:solidFill>
                  <a:srgbClr val="4F6228"/>
                </a:solidFill>
                <a:latin typeface="Consolas"/>
                <a:ea typeface="Consolas"/>
                <a:cs typeface="Consolas"/>
                <a:sym typeface="Consolas"/>
              </a:rPr>
              <a:t>--- </a:t>
            </a:r>
            <a:r>
              <a:rPr lang="en" sz="1800" dirty="0">
                <a:solidFill>
                  <a:srgbClr val="4F6228"/>
                </a:solidFill>
                <a:latin typeface="Consolas"/>
                <a:ea typeface="Consolas"/>
                <a:cs typeface="Consolas"/>
                <a:sym typeface="Consolas"/>
              </a:rPr>
              <a:t>mySink.xml</a:t>
            </a:r>
            <a:r>
              <a:rPr lang="en" sz="1400" dirty="0">
                <a:solidFill>
                  <a:srgbClr val="4F6228"/>
                </a:solidFill>
                <a:latin typeface="Consolas"/>
                <a:ea typeface="Consolas"/>
                <a:cs typeface="Consolas"/>
                <a:sym typeface="Consolas"/>
              </a:rPr>
              <a:t> ---</a:t>
            </a:r>
          </a:p>
          <a:p>
            <a:pPr lvl="0" rtl="0">
              <a:spcBef>
                <a:spcPts val="0"/>
              </a:spcBef>
              <a:buClr>
                <a:schemeClr val="dk1"/>
              </a:buClr>
              <a:buSzPct val="78571"/>
              <a:buFont typeface="Arial"/>
              <a:buNone/>
            </a:pPr>
            <a:r>
              <a:rPr lang="en" sz="2000" dirty="0">
                <a:latin typeface="Consolas"/>
                <a:ea typeface="Consolas"/>
                <a:cs typeface="Consolas"/>
                <a:sym typeface="Consolas"/>
              </a:rPr>
              <a:t>&lt;beans&gt; …</a:t>
            </a:r>
          </a:p>
          <a:p>
            <a:pPr lvl="0" rtl="0">
              <a:spcBef>
                <a:spcPts val="0"/>
              </a:spcBef>
              <a:buClr>
                <a:schemeClr val="dk1"/>
              </a:buClr>
              <a:buSzPct val="78571"/>
              <a:buFont typeface="Arial"/>
              <a:buNone/>
            </a:pPr>
            <a:r>
              <a:rPr lang="en" sz="2000" dirty="0">
                <a:latin typeface="Consolas"/>
                <a:ea typeface="Consolas"/>
                <a:cs typeface="Consolas"/>
                <a:sym typeface="Consolas"/>
              </a:rPr>
              <a:t>  &lt;int:channel </a:t>
            </a:r>
            <a:r>
              <a:rPr lang="en" sz="2000" dirty="0">
                <a:solidFill>
                  <a:srgbClr val="45818E"/>
                </a:solidFill>
                <a:latin typeface="Consolas"/>
                <a:ea typeface="Consolas"/>
                <a:cs typeface="Consolas"/>
                <a:sym typeface="Consolas"/>
              </a:rPr>
              <a:t>id</a:t>
            </a:r>
            <a:r>
              <a:rPr lang="en" sz="2000" dirty="0">
                <a:latin typeface="Consolas"/>
                <a:ea typeface="Consolas"/>
                <a:cs typeface="Consolas"/>
                <a:sym typeface="Consolas"/>
              </a:rPr>
              <a:t>=</a:t>
            </a:r>
            <a:r>
              <a:rPr lang="en" sz="2000" dirty="0">
                <a:solidFill>
                  <a:srgbClr val="FF0000"/>
                </a:solidFill>
                <a:latin typeface="Consolas"/>
                <a:ea typeface="Consolas"/>
                <a:cs typeface="Consolas"/>
                <a:sym typeface="Consolas"/>
              </a:rPr>
              <a:t>”input”</a:t>
            </a:r>
            <a:r>
              <a:rPr lang="en" sz="2000" dirty="0">
                <a:latin typeface="Consolas"/>
                <a:ea typeface="Consolas"/>
                <a:cs typeface="Consolas"/>
                <a:sym typeface="Consolas"/>
              </a:rPr>
              <a:t>/&gt;</a:t>
            </a:r>
          </a:p>
          <a:p>
            <a:pPr lvl="0" rtl="0">
              <a:spcBef>
                <a:spcPts val="0"/>
              </a:spcBef>
              <a:buClr>
                <a:schemeClr val="dk1"/>
              </a:buClr>
              <a:buSzPct val="78571"/>
              <a:buFont typeface="Arial"/>
              <a:buNone/>
            </a:pPr>
            <a:r>
              <a:rPr lang="en" sz="2000" dirty="0">
                <a:latin typeface="Consolas"/>
                <a:ea typeface="Consolas"/>
                <a:cs typeface="Consolas"/>
                <a:sym typeface="Consolas"/>
              </a:rPr>
              <a:t>    &lt;int:service-activator </a:t>
            </a:r>
            <a:r>
              <a:rPr lang="en" sz="2000" dirty="0">
                <a:solidFill>
                  <a:srgbClr val="76A5AF"/>
                </a:solidFill>
                <a:latin typeface="Consolas"/>
                <a:ea typeface="Consolas"/>
                <a:cs typeface="Consolas"/>
                <a:sym typeface="Consolas"/>
              </a:rPr>
              <a:t>input-channel</a:t>
            </a:r>
            <a:r>
              <a:rPr lang="en" sz="2000" dirty="0">
                <a:latin typeface="Consolas"/>
                <a:ea typeface="Consolas"/>
                <a:cs typeface="Consolas"/>
                <a:sym typeface="Consolas"/>
              </a:rPr>
              <a:t>=</a:t>
            </a:r>
            <a:r>
              <a:rPr lang="en" sz="2000" dirty="0">
                <a:solidFill>
                  <a:srgbClr val="FF0000"/>
                </a:solidFill>
                <a:latin typeface="Consolas"/>
                <a:ea typeface="Consolas"/>
                <a:cs typeface="Consolas"/>
                <a:sym typeface="Consolas"/>
              </a:rPr>
              <a:t>”input”</a:t>
            </a:r>
            <a:r>
              <a:rPr lang="en" sz="2000" dirty="0">
                <a:latin typeface="Consolas"/>
                <a:ea typeface="Consolas"/>
                <a:cs typeface="Consolas"/>
                <a:sym typeface="Consolas"/>
              </a:rPr>
              <a:t>&gt;</a:t>
            </a:r>
          </a:p>
          <a:p>
            <a:pPr marL="457200" lvl="0" indent="457200" rtl="0">
              <a:spcBef>
                <a:spcPts val="0"/>
              </a:spcBef>
              <a:buClr>
                <a:schemeClr val="dk1"/>
              </a:buClr>
              <a:buSzPct val="78571"/>
              <a:buFont typeface="Arial"/>
              <a:buNone/>
            </a:pPr>
            <a:r>
              <a:rPr lang="en" sz="2000" dirty="0">
                <a:latin typeface="Consolas"/>
                <a:ea typeface="Consolas"/>
                <a:cs typeface="Consolas"/>
                <a:sym typeface="Consolas"/>
              </a:rPr>
              <a:t>&lt;bean</a:t>
            </a:r>
            <a:r>
              <a:rPr lang="en" sz="2000" dirty="0">
                <a:solidFill>
                  <a:srgbClr val="000080"/>
                </a:solidFill>
                <a:latin typeface="Consolas"/>
                <a:ea typeface="Consolas"/>
                <a:cs typeface="Consolas"/>
                <a:sym typeface="Consolas"/>
              </a:rPr>
              <a:t> </a:t>
            </a:r>
            <a:r>
              <a:rPr lang="en" sz="2000" dirty="0">
                <a:solidFill>
                  <a:srgbClr val="76A5AF"/>
                </a:solidFill>
                <a:latin typeface="Consolas"/>
                <a:ea typeface="Consolas"/>
                <a:cs typeface="Consolas"/>
                <a:sym typeface="Consolas"/>
              </a:rPr>
              <a:t>class</a:t>
            </a:r>
            <a:r>
              <a:rPr lang="en" sz="2000" dirty="0">
                <a:solidFill>
                  <a:srgbClr val="000080"/>
                </a:solidFill>
                <a:latin typeface="Consolas"/>
                <a:ea typeface="Consolas"/>
                <a:cs typeface="Consolas"/>
                <a:sym typeface="Consolas"/>
              </a:rPr>
              <a:t>=</a:t>
            </a:r>
            <a:r>
              <a:rPr lang="en" sz="2000" dirty="0">
                <a:solidFill>
                  <a:srgbClr val="FF0000"/>
                </a:solidFill>
                <a:latin typeface="Consolas"/>
                <a:ea typeface="Consolas"/>
                <a:cs typeface="Consolas"/>
                <a:sym typeface="Consolas"/>
              </a:rPr>
              <a:t>”example.MyService”</a:t>
            </a:r>
            <a:r>
              <a:rPr lang="en" sz="2000" dirty="0">
                <a:latin typeface="Consolas"/>
                <a:ea typeface="Consolas"/>
                <a:cs typeface="Consolas"/>
                <a:sym typeface="Consolas"/>
              </a:rPr>
              <a:t>/&gt;</a:t>
            </a:r>
          </a:p>
          <a:p>
            <a:pPr lvl="0" rtl="0">
              <a:spcBef>
                <a:spcPts val="0"/>
              </a:spcBef>
              <a:buClr>
                <a:schemeClr val="dk1"/>
              </a:buClr>
              <a:buSzPct val="78571"/>
              <a:buFont typeface="Arial"/>
              <a:buNone/>
            </a:pPr>
            <a:r>
              <a:rPr lang="en" sz="2000" dirty="0">
                <a:latin typeface="Consolas"/>
                <a:ea typeface="Consolas"/>
                <a:cs typeface="Consolas"/>
                <a:sym typeface="Consolas"/>
              </a:rPr>
              <a:t>  &lt;/int:service-activator&gt;</a:t>
            </a:r>
          </a:p>
          <a:p>
            <a:pPr lvl="0" rtl="0">
              <a:spcBef>
                <a:spcPts val="0"/>
              </a:spcBef>
              <a:buClr>
                <a:schemeClr val="dk1"/>
              </a:buClr>
              <a:buSzPct val="78571"/>
              <a:buFont typeface="Arial"/>
              <a:buNone/>
            </a:pPr>
            <a:r>
              <a:rPr lang="en" sz="2000" dirty="0">
                <a:latin typeface="Consolas"/>
                <a:ea typeface="Consolas"/>
                <a:cs typeface="Consolas"/>
                <a:sym typeface="Consolas"/>
              </a:rPr>
              <a:t>&lt;/beans&gt;</a:t>
            </a:r>
          </a:p>
          <a:p>
            <a:pPr>
              <a:spcBef>
                <a:spcPts val="0"/>
              </a:spcBef>
              <a:buNone/>
            </a:pPr>
            <a:endParaRPr sz="2400" dirty="0"/>
          </a:p>
        </p:txBody>
      </p:sp>
      <p:sp>
        <p:nvSpPr>
          <p:cNvPr id="186" name="Shape 186"/>
          <p:cNvSpPr txBox="1"/>
          <p:nvPr/>
        </p:nvSpPr>
        <p:spPr>
          <a:xfrm>
            <a:off x="5105400" y="3867150"/>
            <a:ext cx="2988300" cy="553968"/>
          </a:xfrm>
          <a:prstGeom prst="rect">
            <a:avLst/>
          </a:prstGeom>
          <a:noFill/>
          <a:ln w="9525" cap="flat">
            <a:solidFill>
              <a:srgbClr val="9BBB59"/>
            </a:solidFill>
            <a:prstDash val="solid"/>
            <a:round/>
            <a:headEnd type="none" w="med" len="med"/>
            <a:tailEnd type="none" w="med" len="med"/>
          </a:ln>
        </p:spPr>
        <p:txBody>
          <a:bodyPr lIns="91425" tIns="91425" rIns="91425" bIns="91425" anchor="t" anchorCtr="0">
            <a:spAutoFit/>
          </a:bodyPr>
          <a:lstStyle/>
          <a:p>
            <a:pPr lvl="0" rtl="0">
              <a:spcBef>
                <a:spcPts val="600"/>
              </a:spcBef>
              <a:buNone/>
            </a:pPr>
            <a:r>
              <a:rPr lang="en" sz="2400" dirty="0">
                <a:solidFill>
                  <a:srgbClr val="4F6228"/>
                </a:solidFill>
                <a:latin typeface="Consolas"/>
                <a:ea typeface="Consolas"/>
                <a:cs typeface="Consolas"/>
                <a:sym typeface="Consolas"/>
              </a:rPr>
              <a:t>http |..| mySink</a:t>
            </a:r>
          </a:p>
        </p:txBody>
      </p:sp>
      <p:sp>
        <p:nvSpPr>
          <p:cNvPr id="5"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27</a:t>
            </a:fld>
            <a:endParaRPr lang="en-US" dirty="0"/>
          </a:p>
        </p:txBody>
      </p:sp>
    </p:spTree>
    <p:extLst>
      <p:ext uri="{BB962C8B-B14F-4D97-AF65-F5344CB8AC3E}">
        <p14:creationId xmlns:p14="http://schemas.microsoft.com/office/powerpoint/2010/main" val="986202274"/>
      </p:ext>
    </p:extLst>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Source Module</a:t>
            </a:r>
          </a:p>
        </p:txBody>
      </p:sp>
      <p:sp>
        <p:nvSpPr>
          <p:cNvPr id="192" name="Shape 192"/>
          <p:cNvSpPr txBox="1">
            <a:spLocks noGrp="1"/>
          </p:cNvSpPr>
          <p:nvPr>
            <p:ph idx="1"/>
          </p:nvPr>
        </p:nvSpPr>
        <p:spPr>
          <a:prstGeom prst="rect">
            <a:avLst/>
          </a:prstGeom>
        </p:spPr>
        <p:txBody>
          <a:bodyPr lIns="91425" tIns="91425" rIns="91425" bIns="91425" anchor="t" anchorCtr="0">
            <a:spAutoFit/>
          </a:bodyPr>
          <a:lstStyle/>
          <a:p>
            <a:pPr rtl="0">
              <a:spcBef>
                <a:spcPts val="0"/>
              </a:spcBef>
              <a:buNone/>
            </a:pPr>
            <a:r>
              <a:rPr lang="en" sz="2800" dirty="0"/>
              <a:t>A </a:t>
            </a:r>
            <a:r>
              <a:rPr lang="en" sz="2800" i="1" dirty="0"/>
              <a:t>source </a:t>
            </a:r>
            <a:r>
              <a:rPr lang="en" sz="2800" dirty="0"/>
              <a:t>produces messages continually or in response to events</a:t>
            </a:r>
          </a:p>
          <a:p>
            <a:pPr rtl="0">
              <a:spcBef>
                <a:spcPts val="0"/>
              </a:spcBef>
              <a:buNone/>
            </a:pPr>
            <a:r>
              <a:rPr lang="en" sz="2000" dirty="0"/>
              <a:t>Most OOTB sources rely on existing SI inbound channel adapters, so do not require custom code</a:t>
            </a:r>
          </a:p>
          <a:p>
            <a:pPr rtl="0">
              <a:spcBef>
                <a:spcPts val="0"/>
              </a:spcBef>
              <a:buNone/>
            </a:pPr>
            <a:r>
              <a:rPr lang="en" sz="2000" dirty="0"/>
              <a:t>If an SI adapter is not available, writing a source requires some advanced knowledge of SI</a:t>
            </a:r>
          </a:p>
          <a:p>
            <a:pPr rtl="0">
              <a:spcBef>
                <a:spcPts val="0"/>
              </a:spcBef>
              <a:buNone/>
            </a:pPr>
            <a:r>
              <a:rPr lang="en" sz="2000" dirty="0"/>
              <a:t>Two approaches:</a:t>
            </a:r>
          </a:p>
          <a:p>
            <a:pPr marL="457200">
              <a:buClr>
                <a:schemeClr val="dk1"/>
              </a:buClr>
              <a:buSzPct val="100000"/>
            </a:pPr>
            <a:r>
              <a:rPr lang="en" sz="2000" dirty="0"/>
              <a:t>Configure an </a:t>
            </a:r>
            <a:r>
              <a:rPr lang="en" sz="2000" i="1" dirty="0"/>
              <a:t>&lt;inbound-channel-adapter&gt; </a:t>
            </a:r>
            <a:r>
              <a:rPr lang="en" sz="2000" dirty="0"/>
              <a:t>with a simple POJO and a </a:t>
            </a:r>
            <a:r>
              <a:rPr lang="en-US" sz="2000" dirty="0" smtClean="0"/>
              <a:t>p</a:t>
            </a:r>
            <a:r>
              <a:rPr lang="en" sz="2000" dirty="0" smtClean="0"/>
              <a:t>oller</a:t>
            </a:r>
            <a:endParaRPr lang="en" sz="2000" dirty="0"/>
          </a:p>
          <a:p>
            <a:pPr marL="457200">
              <a:buClr>
                <a:schemeClr val="dk1"/>
              </a:buClr>
              <a:buSzPct val="100000"/>
            </a:pPr>
            <a:r>
              <a:rPr lang="en" sz="2000" dirty="0"/>
              <a:t>Extend MessageProducerSupport: </a:t>
            </a:r>
            <a:r>
              <a:rPr lang="en" sz="1600" u="sng" dirty="0" smtClean="0">
                <a:solidFill>
                  <a:schemeClr val="hlink"/>
                </a:solidFill>
              </a:rPr>
              <a:t>https</a:t>
            </a:r>
            <a:r>
              <a:rPr lang="en" sz="1600" u="sng" dirty="0">
                <a:solidFill>
                  <a:schemeClr val="hlink"/>
                </a:solidFill>
              </a:rPr>
              <a:t>://</a:t>
            </a:r>
            <a:r>
              <a:rPr lang="en" sz="1600" u="sng" dirty="0" smtClean="0">
                <a:solidFill>
                  <a:schemeClr val="hlink"/>
                </a:solidFill>
              </a:rPr>
              <a:t>github.com/SpringOne2GX-2014/Spring-XD-Internals/tree/master/spring-xd-source-template</a:t>
            </a:r>
            <a:endParaRPr lang="en" sz="1600" u="sng" dirty="0">
              <a:solidFill>
                <a:schemeClr val="hlink"/>
              </a:solidFill>
            </a:endParaRPr>
          </a:p>
        </p:txBody>
      </p:sp>
      <p:sp>
        <p:nvSpPr>
          <p:cNvPr id="4"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28</a:t>
            </a:fld>
            <a:endParaRPr lang="en-US" dirty="0"/>
          </a:p>
        </p:txBody>
      </p:sp>
    </p:spTree>
    <p:extLst>
      <p:ext uri="{BB962C8B-B14F-4D97-AF65-F5344CB8AC3E}">
        <p14:creationId xmlns:p14="http://schemas.microsoft.com/office/powerpoint/2010/main" val="765839829"/>
      </p:ext>
    </p:extLst>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Developing  A CUSTOM SOURCE MODULE</a:t>
            </a:r>
            <a:endParaRPr lang="en-US" dirty="0"/>
          </a:p>
        </p:txBody>
      </p:sp>
      <p:sp>
        <p:nvSpPr>
          <p:cNvPr id="2" name="Text Placeholder 1"/>
          <p:cNvSpPr>
            <a:spLocks noGrp="1"/>
          </p:cNvSpPr>
          <p:nvPr>
            <p:ph type="body" idx="1"/>
          </p:nvPr>
        </p:nvSpPr>
        <p:spPr>
          <a:xfrm>
            <a:off x="762000" y="2266950"/>
            <a:ext cx="7772400" cy="1125140"/>
          </a:xfrm>
        </p:spPr>
        <p:txBody>
          <a:bodyPr/>
          <a:lstStyle/>
          <a:p>
            <a:r>
              <a:rPr lang="en-US" dirty="0" smtClean="0"/>
              <a:t>               Demo</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71750"/>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29</a:t>
            </a:fld>
            <a:endParaRPr lang="en-US" dirty="0"/>
          </a:p>
        </p:txBody>
      </p:sp>
    </p:spTree>
    <p:extLst>
      <p:ext uri="{BB962C8B-B14F-4D97-AF65-F5344CB8AC3E}">
        <p14:creationId xmlns:p14="http://schemas.microsoft.com/office/powerpoint/2010/main" val="291727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Quick Review of Spring XD</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3</a:t>
            </a:fld>
            <a:endParaRPr lang="en-US" dirty="0"/>
          </a:p>
        </p:txBody>
      </p:sp>
      <p:pic>
        <p:nvPicPr>
          <p:cNvPr id="6" name="Shape 40"/>
          <p:cNvPicPr preferRelativeResize="0"/>
          <p:nvPr/>
        </p:nvPicPr>
        <p:blipFill>
          <a:blip r:embed="rId2">
            <a:alphaModFix/>
          </a:blip>
          <a:stretch>
            <a:fillRect/>
          </a:stretch>
        </p:blipFill>
        <p:spPr>
          <a:xfrm>
            <a:off x="1219200" y="1733550"/>
            <a:ext cx="6781800" cy="3168450"/>
          </a:xfrm>
          <a:prstGeom prst="rect">
            <a:avLst/>
          </a:prstGeom>
          <a:noFill/>
          <a:ln>
            <a:solidFill>
              <a:schemeClr val="accent3"/>
            </a:solidFill>
          </a:ln>
        </p:spPr>
      </p:pic>
      <p:sp>
        <p:nvSpPr>
          <p:cNvPr id="2" name="TextBox 1"/>
          <p:cNvSpPr txBox="1"/>
          <p:nvPr/>
        </p:nvSpPr>
        <p:spPr>
          <a:xfrm>
            <a:off x="1295400" y="971550"/>
            <a:ext cx="6553200" cy="646331"/>
          </a:xfrm>
          <a:prstGeom prst="rect">
            <a:avLst/>
          </a:prstGeom>
          <a:noFill/>
          <a:ln>
            <a:solidFill>
              <a:schemeClr val="accent3"/>
            </a:solidFill>
          </a:ln>
        </p:spPr>
        <p:txBody>
          <a:bodyPr wrap="square" rtlCol="0">
            <a:spAutoFit/>
          </a:bodyPr>
          <a:lstStyle/>
          <a:p>
            <a:pPr lvl="0"/>
            <a:r>
              <a:rPr lang="en" dirty="0"/>
              <a:t>A </a:t>
            </a:r>
            <a:r>
              <a:rPr lang="en" i="1" dirty="0"/>
              <a:t>stream</a:t>
            </a:r>
            <a:r>
              <a:rPr lang="en" dirty="0"/>
              <a:t> is composed from </a:t>
            </a:r>
            <a:r>
              <a:rPr lang="en" i="1" dirty="0"/>
              <a:t>modules</a:t>
            </a:r>
            <a:r>
              <a:rPr lang="en" dirty="0"/>
              <a:t>. Each module is deployed to a </a:t>
            </a:r>
            <a:r>
              <a:rPr lang="en" i="1" dirty="0"/>
              <a:t>container</a:t>
            </a:r>
            <a:r>
              <a:rPr lang="en" dirty="0"/>
              <a:t> and its channels are bound to the </a:t>
            </a:r>
            <a:r>
              <a:rPr lang="en" i="1" dirty="0"/>
              <a:t>transport</a:t>
            </a:r>
            <a:r>
              <a:rPr lang="en" dirty="0"/>
              <a:t>.</a:t>
            </a:r>
            <a:endParaRPr lang="en" dirty="0"/>
          </a:p>
        </p:txBody>
      </p:sp>
      <p:pic>
        <p:nvPicPr>
          <p:cNvPr id="7" name="Picture 17" descr="C:\Users\sdunn\Documents\Pivotal\brand\logo\project icons\spring-x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7335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496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pPr/>
              <a:t>30</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23950"/>
            <a:ext cx="5143492"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64847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a:xfrm>
            <a:off x="457200" y="1047750"/>
            <a:ext cx="8229600" cy="3657600"/>
          </a:xfrm>
        </p:spPr>
        <p:txBody>
          <a:bodyPr>
            <a:noAutofit/>
          </a:bodyPr>
          <a:lstStyle/>
          <a:p>
            <a:r>
              <a:rPr lang="en-US" sz="2400" dirty="0" smtClean="0"/>
              <a:t>Project Page : </a:t>
            </a:r>
            <a:r>
              <a:rPr lang="en-US" sz="2400" dirty="0" smtClean="0">
                <a:hlinkClick r:id="rId2"/>
              </a:rPr>
              <a:t>http://</a:t>
            </a:r>
            <a:r>
              <a:rPr lang="en-US" sz="2400" dirty="0" err="1" smtClean="0">
                <a:hlinkClick r:id="rId2"/>
              </a:rPr>
              <a:t>projects.spring.io</a:t>
            </a:r>
            <a:r>
              <a:rPr lang="en-US" sz="2400" dirty="0" smtClean="0">
                <a:hlinkClick r:id="rId2"/>
              </a:rPr>
              <a:t>/spring-</a:t>
            </a:r>
            <a:r>
              <a:rPr lang="en-US" sz="2400" dirty="0" err="1" smtClean="0">
                <a:hlinkClick r:id="rId2"/>
              </a:rPr>
              <a:t>xd</a:t>
            </a:r>
            <a:r>
              <a:rPr lang="en-US" sz="2400" dirty="0" smtClean="0">
                <a:hlinkClick r:id="rId2"/>
              </a:rPr>
              <a:t>/</a:t>
            </a:r>
            <a:endParaRPr lang="en-US" sz="2400" dirty="0" smtClean="0"/>
          </a:p>
          <a:p>
            <a:r>
              <a:rPr lang="en-US" sz="2400" dirty="0" smtClean="0"/>
              <a:t>Reference Guide:  </a:t>
            </a:r>
            <a:r>
              <a:rPr lang="en-US" sz="2400" dirty="0" smtClean="0">
                <a:hlinkClick r:id="rId3"/>
              </a:rPr>
              <a:t>http://docs.spring.io/spring-xd/docs/current/reference/html/</a:t>
            </a:r>
            <a:endParaRPr lang="en-US" sz="2400" dirty="0" smtClean="0"/>
          </a:p>
          <a:p>
            <a:r>
              <a:rPr lang="en-US" sz="2400" dirty="0" smtClean="0"/>
              <a:t>Samples: </a:t>
            </a:r>
            <a:r>
              <a:rPr lang="en-US" sz="2400" dirty="0" smtClean="0">
                <a:hlinkClick r:id="rId4"/>
              </a:rPr>
              <a:t>https://github.com/spring-projects/spring-xd-samples</a:t>
            </a:r>
            <a:endParaRPr lang="en-US" sz="2400" dirty="0" smtClean="0"/>
          </a:p>
          <a:p>
            <a:r>
              <a:rPr lang="en-US" sz="2400" dirty="0" smtClean="0"/>
              <a:t>Demo Code for This </a:t>
            </a:r>
            <a:r>
              <a:rPr lang="en-US" sz="2400" dirty="0" err="1" smtClean="0"/>
              <a:t>Session:</a:t>
            </a:r>
            <a:r>
              <a:rPr lang="en-US" sz="2400" dirty="0" err="1" smtClean="0">
                <a:hlinkClick r:id="rId5"/>
              </a:rPr>
              <a:t>https</a:t>
            </a:r>
            <a:r>
              <a:rPr lang="en-US" sz="2400" dirty="0" smtClean="0">
                <a:hlinkClick r:id="rId5"/>
              </a:rPr>
              <a:t>://github.com/SpringOne2GX-2014/Spring-XD-Internals </a:t>
            </a:r>
            <a:endParaRPr lang="en-US" sz="2400" dirty="0" smtClean="0"/>
          </a:p>
          <a:p>
            <a:r>
              <a:rPr lang="en-US" sz="2400" dirty="0" smtClean="0"/>
              <a:t>Spring XD Source Code: </a:t>
            </a:r>
            <a:r>
              <a:rPr lang="en-US" sz="2400" dirty="0" smtClean="0">
                <a:hlinkClick r:id="rId6"/>
              </a:rPr>
              <a:t>https://github.com/spring-projects/spring-xd</a:t>
            </a:r>
            <a:endParaRPr lang="en-US" sz="2400" dirty="0" smtClean="0"/>
          </a:p>
          <a:p>
            <a:pPr marL="0" indent="0">
              <a:buNone/>
            </a:pPr>
            <a:endParaRPr lang="en-US" sz="28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31</a:t>
            </a:fld>
            <a:endParaRPr lang="en-US"/>
          </a:p>
        </p:txBody>
      </p:sp>
      <p:pic>
        <p:nvPicPr>
          <p:cNvPr id="6" name="Picture 17" descr="C:\Users\sdunn\Documents\Pivotal\brand\logo\project icons\spring-x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2857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1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77500" lnSpcReduction="20000"/>
          </a:bodyPr>
          <a:lstStyle/>
          <a:p>
            <a:endParaRPr lang="en-US" sz="1600" dirty="0" smtClean="0"/>
          </a:p>
          <a:p>
            <a:pPr lvl="0">
              <a:spcBef>
                <a:spcPts val="0"/>
              </a:spcBef>
              <a:buNone/>
            </a:pPr>
            <a:r>
              <a:rPr lang="en" dirty="0" smtClean="0"/>
              <a:t>Name: </a:t>
            </a:r>
            <a:r>
              <a:rPr lang="en" i="1" dirty="0" smtClean="0"/>
              <a:t>http,rabbit,log,file</a:t>
            </a:r>
          </a:p>
          <a:p>
            <a:pPr lvl="0">
              <a:spcBef>
                <a:spcPts val="0"/>
              </a:spcBef>
              <a:buNone/>
            </a:pPr>
            <a:r>
              <a:rPr lang="en" dirty="0" smtClean="0"/>
              <a:t>Type: </a:t>
            </a:r>
            <a:r>
              <a:rPr lang="en" i="1" dirty="0" smtClean="0"/>
              <a:t>source, processor, sink, job</a:t>
            </a:r>
          </a:p>
          <a:p>
            <a:pPr lvl="0">
              <a:spcBef>
                <a:spcPts val="0"/>
              </a:spcBef>
              <a:buNone/>
            </a:pPr>
            <a:r>
              <a:rPr lang="en" dirty="0" smtClean="0"/>
              <a:t>Modules used in streams are simple, reusable SI message flows</a:t>
            </a:r>
          </a:p>
          <a:p>
            <a:pPr lvl="0">
              <a:spcBef>
                <a:spcPts val="0"/>
              </a:spcBef>
              <a:buNone/>
            </a:pPr>
            <a:r>
              <a:rPr lang="en" dirty="0" smtClean="0"/>
              <a:t>Each module has its own application context</a:t>
            </a:r>
          </a:p>
          <a:p>
            <a:pPr marL="533400" indent="-457200">
              <a:spcBef>
                <a:spcPts val="0"/>
              </a:spcBef>
              <a:buClr>
                <a:schemeClr val="dk1"/>
              </a:buClr>
              <a:buSzPct val="100000"/>
            </a:pPr>
            <a:r>
              <a:rPr lang="en" dirty="0" smtClean="0"/>
              <a:t>Enables different property values per instance</a:t>
            </a:r>
          </a:p>
          <a:p>
            <a:pPr marL="533400" indent="-457200">
              <a:spcBef>
                <a:spcPts val="0"/>
              </a:spcBef>
              <a:buClr>
                <a:schemeClr val="dk1"/>
              </a:buClr>
              <a:buSzPct val="100000"/>
            </a:pPr>
            <a:r>
              <a:rPr lang="en" dirty="0" smtClean="0"/>
              <a:t>Avoids bean name collisions, e.g. ‘input’ and ‘output’</a:t>
            </a:r>
          </a:p>
          <a:p>
            <a:pPr marL="533400" indent="-457200">
              <a:spcBef>
                <a:spcPts val="0"/>
              </a:spcBef>
              <a:buClr>
                <a:schemeClr val="dk1"/>
              </a:buClr>
              <a:buSzPct val="100000"/>
            </a:pPr>
            <a:r>
              <a:rPr lang="en" dirty="0" smtClean="0"/>
              <a:t>Better encapsulation and lifecycle management</a:t>
            </a:r>
          </a:p>
          <a:p>
            <a:pPr marL="533400" indent="-457200">
              <a:spcBef>
                <a:spcPts val="0"/>
              </a:spcBef>
              <a:buClr>
                <a:schemeClr val="dk1"/>
              </a:buClr>
              <a:buSzPct val="100000"/>
            </a:pPr>
            <a:r>
              <a:rPr lang="en" dirty="0" smtClean="0"/>
              <a:t>SimpleModule - uses Boot to load and configure the AC</a:t>
            </a:r>
          </a:p>
          <a:p>
            <a:pPr marL="0" indent="0">
              <a:buNone/>
            </a:pPr>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spTree>
    <p:extLst>
      <p:ext uri="{BB962C8B-B14F-4D97-AF65-F5344CB8AC3E}">
        <p14:creationId xmlns:p14="http://schemas.microsoft.com/office/powerpoint/2010/main" val="32035451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dirty="0" smtClean="0"/>
              <a:t>Spring XD Architecture Over</a:t>
            </a:r>
            <a:r>
              <a:rPr lang="en-US" dirty="0" smtClean="0"/>
              <a:t>view</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pic>
        <p:nvPicPr>
          <p:cNvPr id="6" name="Shape 54"/>
          <p:cNvPicPr preferRelativeResize="0"/>
          <p:nvPr/>
        </p:nvPicPr>
        <p:blipFill>
          <a:blip r:embed="rId2">
            <a:alphaModFix/>
          </a:blip>
          <a:stretch>
            <a:fillRect/>
          </a:stretch>
        </p:blipFill>
        <p:spPr>
          <a:xfrm>
            <a:off x="166550" y="2314275"/>
            <a:ext cx="4065600" cy="2611575"/>
          </a:xfrm>
          <a:prstGeom prst="rect">
            <a:avLst/>
          </a:prstGeom>
          <a:noFill/>
          <a:ln>
            <a:solidFill>
              <a:srgbClr val="9BBB59"/>
            </a:solidFill>
          </a:ln>
        </p:spPr>
      </p:pic>
      <p:pic>
        <p:nvPicPr>
          <p:cNvPr id="7" name="Shape 53"/>
          <p:cNvPicPr preferRelativeResize="0"/>
          <p:nvPr/>
        </p:nvPicPr>
        <p:blipFill>
          <a:blip r:embed="rId3">
            <a:alphaModFix/>
          </a:blip>
          <a:stretch>
            <a:fillRect/>
          </a:stretch>
        </p:blipFill>
        <p:spPr>
          <a:xfrm>
            <a:off x="4800600" y="2343150"/>
            <a:ext cx="3550749" cy="2385500"/>
          </a:xfrm>
          <a:prstGeom prst="rect">
            <a:avLst/>
          </a:prstGeom>
          <a:noFill/>
          <a:ln>
            <a:solidFill>
              <a:srgbClr val="9BBB59"/>
            </a:solidFill>
          </a:ln>
        </p:spPr>
      </p:pic>
      <p:sp>
        <p:nvSpPr>
          <p:cNvPr id="2" name="Rectangle 1"/>
          <p:cNvSpPr/>
          <p:nvPr/>
        </p:nvSpPr>
        <p:spPr>
          <a:xfrm>
            <a:off x="1143000" y="1200150"/>
            <a:ext cx="6858000" cy="461665"/>
          </a:xfrm>
          <a:prstGeom prst="rect">
            <a:avLst/>
          </a:prstGeom>
        </p:spPr>
        <p:txBody>
          <a:bodyPr wrap="square">
            <a:spAutoFit/>
          </a:bodyPr>
          <a:lstStyle/>
          <a:p>
            <a:pPr lvl="0"/>
            <a:r>
              <a:rPr lang="en" sz="2400" dirty="0"/>
              <a:t>Runs as a distributed application or as a single node</a:t>
            </a:r>
            <a:endParaRPr lang="en" sz="2400" dirty="0"/>
          </a:p>
        </p:txBody>
      </p:sp>
      <p:pic>
        <p:nvPicPr>
          <p:cNvPr id="8" name="Picture 17" descr="C:\Users\sdunn\Documents\Pivotal\brand\logo\project icons\spring-x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1239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49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Container Components</a:t>
            </a:r>
            <a:endParaRPr lang="en-US" dirty="0"/>
          </a:p>
        </p:txBody>
      </p:sp>
      <p:sp>
        <p:nvSpPr>
          <p:cNvPr id="3" name="Content Placeholder 2"/>
          <p:cNvSpPr>
            <a:spLocks noGrp="1"/>
          </p:cNvSpPr>
          <p:nvPr>
            <p:ph idx="1"/>
          </p:nvPr>
        </p:nvSpPr>
        <p:spPr/>
        <p:txBody>
          <a:bodyPr>
            <a:normAutofit fontScale="77500" lnSpcReduction="20000"/>
          </a:bodyPr>
          <a:lstStyle/>
          <a:p>
            <a:endParaRPr lang="en-US" sz="1600" dirty="0" smtClean="0"/>
          </a:p>
          <a:p>
            <a:pPr marL="457200" indent="0">
              <a:spcBef>
                <a:spcPts val="0"/>
              </a:spcBef>
              <a:buNone/>
            </a:pPr>
            <a:r>
              <a:rPr lang="en" dirty="0" smtClean="0"/>
              <a:t>ContainerRegistrar </a:t>
            </a:r>
          </a:p>
          <a:p>
            <a:pPr marL="990600" indent="-457200">
              <a:spcBef>
                <a:spcPts val="0"/>
              </a:spcBef>
              <a:buClr>
                <a:schemeClr val="dk1"/>
              </a:buClr>
              <a:buSzPct val="100000"/>
            </a:pPr>
            <a:r>
              <a:rPr lang="en" dirty="0" smtClean="0"/>
              <a:t>Registers the container with the cluster (ZK)</a:t>
            </a:r>
          </a:p>
          <a:p>
            <a:pPr marL="990600" indent="-457200">
              <a:spcBef>
                <a:spcPts val="0"/>
              </a:spcBef>
              <a:buClr>
                <a:schemeClr val="dk1"/>
              </a:buClr>
              <a:buSzPct val="100000"/>
            </a:pPr>
            <a:r>
              <a:rPr lang="en" dirty="0" smtClean="0"/>
              <a:t>Handles module deployment/undeployment events</a:t>
            </a:r>
          </a:p>
          <a:p>
            <a:pPr marL="457200" indent="0">
              <a:spcBef>
                <a:spcPts val="0"/>
              </a:spcBef>
              <a:buNone/>
            </a:pPr>
            <a:endParaRPr lang="en-US" dirty="0" smtClean="0"/>
          </a:p>
          <a:p>
            <a:pPr marL="457200" indent="0">
              <a:spcBef>
                <a:spcPts val="0"/>
              </a:spcBef>
              <a:buNone/>
            </a:pPr>
            <a:r>
              <a:rPr lang="en" dirty="0" smtClean="0"/>
              <a:t>ModuleDeployer</a:t>
            </a:r>
          </a:p>
          <a:p>
            <a:pPr marL="990600" indent="-457200">
              <a:spcBef>
                <a:spcPts val="0"/>
              </a:spcBef>
              <a:buClr>
                <a:schemeClr val="dk1"/>
              </a:buClr>
              <a:buSzPct val="100000"/>
            </a:pPr>
            <a:r>
              <a:rPr lang="en" dirty="0" smtClean="0"/>
              <a:t>Deploys and undeploys modules on request. </a:t>
            </a:r>
          </a:p>
          <a:p>
            <a:pPr marL="990600" indent="-457200">
              <a:spcBef>
                <a:spcPts val="0"/>
              </a:spcBef>
              <a:buClr>
                <a:schemeClr val="dk1"/>
              </a:buClr>
              <a:buSzPct val="100000"/>
            </a:pPr>
            <a:r>
              <a:rPr lang="en" dirty="0" smtClean="0"/>
              <a:t>Initializes the module application context and invokes lifecycle methods on registered plugins (any bean of type Plugin)</a:t>
            </a:r>
            <a:endParaRPr lang="en" dirty="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spTree>
    <p:extLst>
      <p:ext uri="{BB962C8B-B14F-4D97-AF65-F5344CB8AC3E}">
        <p14:creationId xmlns:p14="http://schemas.microsoft.com/office/powerpoint/2010/main" val="20330436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Plugins</a:t>
            </a:r>
          </a:p>
        </p:txBody>
      </p:sp>
      <p:sp>
        <p:nvSpPr>
          <p:cNvPr id="66" name="Shape 66"/>
          <p:cNvSpPr txBox="1">
            <a:spLocks noGrp="1"/>
          </p:cNvSpPr>
          <p:nvPr>
            <p:ph idx="1"/>
          </p:nvPr>
        </p:nvSpPr>
        <p:spPr>
          <a:prstGeom prst="rect">
            <a:avLst/>
          </a:prstGeom>
        </p:spPr>
        <p:txBody>
          <a:bodyPr lIns="91425" tIns="91425" rIns="91425" bIns="91425" anchor="t" anchorCtr="0">
            <a:spAutoFit/>
          </a:bodyPr>
          <a:lstStyle/>
          <a:p>
            <a:pPr lvl="0" rtl="0">
              <a:spcBef>
                <a:spcPts val="0"/>
              </a:spcBef>
              <a:buNone/>
            </a:pPr>
            <a:r>
              <a:rPr lang="en" sz="1800" b="1" dirty="0">
                <a:solidFill>
                  <a:srgbClr val="0000FF"/>
                </a:solidFill>
                <a:latin typeface="Courier New"/>
                <a:ea typeface="Courier New"/>
                <a:cs typeface="Courier New"/>
                <a:sym typeface="Courier New"/>
              </a:rPr>
              <a:t>public</a:t>
            </a: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interface</a:t>
            </a:r>
            <a:r>
              <a:rPr lang="en" sz="1800" dirty="0">
                <a:latin typeface="Courier New"/>
                <a:ea typeface="Courier New"/>
                <a:cs typeface="Courier New"/>
                <a:sym typeface="Courier New"/>
              </a:rPr>
              <a:t> Plugin {</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preprocessModule(Module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postProcessModule(Module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removeModule(Module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beforeShutdown(Module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boolean</a:t>
            </a:r>
            <a:r>
              <a:rPr lang="en" sz="1800" dirty="0">
                <a:latin typeface="Courier New"/>
                <a:ea typeface="Courier New"/>
                <a:cs typeface="Courier New"/>
                <a:sym typeface="Courier New"/>
              </a:rPr>
              <a:t> supports(Module module);</a:t>
            </a:r>
          </a:p>
          <a:p>
            <a:pPr lvl="0" rtl="0">
              <a:spcBef>
                <a:spcPts val="0"/>
              </a:spcBef>
              <a:buNone/>
            </a:pPr>
            <a:r>
              <a:rPr lang="en" sz="1800" dirty="0">
                <a:latin typeface="Courier New"/>
                <a:ea typeface="Courier New"/>
                <a:cs typeface="Courier New"/>
                <a:sym typeface="Courier New"/>
              </a:rPr>
              <a:t>}</a:t>
            </a:r>
          </a:p>
          <a:p>
            <a:pPr marL="457200" lvl="0" indent="-342900" rtl="0">
              <a:spcBef>
                <a:spcPts val="0"/>
              </a:spcBef>
              <a:buClr>
                <a:schemeClr val="dk1"/>
              </a:buClr>
              <a:buSzPct val="100000"/>
              <a:buFont typeface="Arial"/>
              <a:buChar char="●"/>
            </a:pPr>
            <a:r>
              <a:rPr lang="en" sz="1800" dirty="0"/>
              <a:t>The Container discovers any bean of type Plugin. The ModuleDeployer will invoke these methods during deploy and undeploy. Spring XD is configured with some plugins: StreamPlugin, JobPlugin, etc. </a:t>
            </a:r>
          </a:p>
          <a:p>
            <a:pPr marL="457200" lvl="0" indent="-342900" rtl="0">
              <a:spcBef>
                <a:spcPts val="0"/>
              </a:spcBef>
              <a:buClr>
                <a:schemeClr val="dk1"/>
              </a:buClr>
              <a:buSzPct val="100000"/>
              <a:buFont typeface="Arial"/>
              <a:buChar char="●"/>
            </a:pPr>
            <a:r>
              <a:rPr lang="en" sz="1800" dirty="0"/>
              <a:t>You can register custom plugins </a:t>
            </a:r>
          </a:p>
          <a:p>
            <a:pPr lvl="0" rtl="0">
              <a:spcBef>
                <a:spcPts val="0"/>
              </a:spcBef>
              <a:buNone/>
            </a:pPr>
            <a:endParaRPr sz="1800" dirty="0"/>
          </a:p>
        </p:txBody>
      </p:sp>
      <p:sp>
        <p:nvSpPr>
          <p:cNvPr id="4" name="Slide Number Placeholder 3"/>
          <p:cNvSpPr>
            <a:spLocks noGrp="1"/>
          </p:cNvSpPr>
          <p:nvPr>
            <p:ph type="sldNum" sz="quarter" idx="12"/>
          </p:nvPr>
        </p:nvSpPr>
        <p:spPr>
          <a:xfrm>
            <a:off x="6553200" y="4767263"/>
            <a:ext cx="2133600" cy="273844"/>
          </a:xfrm>
        </p:spPr>
        <p:txBody>
          <a:bodyPr/>
          <a:lstStyle/>
          <a:p>
            <a:fld id="{3CA7D8A6-1136-4C38-ADB5-83A54ED516A9}" type="slidenum">
              <a:rPr lang="en-US" smtClean="0"/>
              <a:t>7</a:t>
            </a:fld>
            <a:endParaRPr lang="en-US" dirty="0"/>
          </a:p>
        </p:txBody>
      </p:sp>
    </p:spTree>
    <p:extLst>
      <p:ext uri="{BB962C8B-B14F-4D97-AF65-F5344CB8AC3E}">
        <p14:creationId xmlns:p14="http://schemas.microsoft.com/office/powerpoint/2010/main" val="2796138316"/>
      </p:ext>
    </p:extLst>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Message Bus</a:t>
            </a:r>
          </a:p>
        </p:txBody>
      </p:sp>
      <p:sp>
        <p:nvSpPr>
          <p:cNvPr id="72" name="Shape 72"/>
          <p:cNvSpPr txBox="1">
            <a:spLocks noGrp="1"/>
          </p:cNvSpPr>
          <p:nvPr>
            <p:ph type="body" idx="1"/>
          </p:nvPr>
        </p:nvSpPr>
        <p:spPr>
          <a:xfrm>
            <a:off x="457200" y="1047750"/>
            <a:ext cx="8229600" cy="3693288"/>
          </a:xfrm>
          <a:prstGeom prst="rect">
            <a:avLst/>
          </a:prstGeom>
        </p:spPr>
        <p:txBody>
          <a:bodyPr lIns="91425" tIns="91425" rIns="91425" bIns="91425" anchor="t" anchorCtr="0">
            <a:spAutoFit/>
          </a:bodyPr>
          <a:lstStyle/>
          <a:p>
            <a:pPr lvl="0" rtl="0">
              <a:spcBef>
                <a:spcPts val="0"/>
              </a:spcBef>
              <a:buNone/>
            </a:pPr>
            <a:r>
              <a:rPr lang="en" sz="2400" dirty="0"/>
              <a:t>Used by StreamPlugin and JobPlugin to bind a module’s input and output channels to a transport.</a:t>
            </a:r>
          </a:p>
          <a:p>
            <a:pPr lvl="0" rtl="0">
              <a:spcBef>
                <a:spcPts val="0"/>
              </a:spcBef>
              <a:buNone/>
            </a:pPr>
            <a:r>
              <a:rPr lang="en" sz="2400" dirty="0"/>
              <a:t>Binds tap points and named channels</a:t>
            </a:r>
          </a:p>
          <a:p>
            <a:pPr lvl="0" rtl="0">
              <a:spcBef>
                <a:spcPts val="0"/>
              </a:spcBef>
              <a:buNone/>
            </a:pPr>
            <a:r>
              <a:rPr lang="en" sz="2400" dirty="0"/>
              <a:t>Performs object serialization (Kryo)</a:t>
            </a:r>
          </a:p>
          <a:p>
            <a:pPr lvl="0" rtl="0">
              <a:spcBef>
                <a:spcPts val="0"/>
              </a:spcBef>
              <a:buNone/>
            </a:pPr>
            <a:r>
              <a:rPr lang="en" sz="2400" dirty="0"/>
              <a:t>Admin uses the MB to send a message to trigger a Job</a:t>
            </a:r>
          </a:p>
          <a:p>
            <a:pPr lvl="0" rtl="0">
              <a:spcBef>
                <a:spcPts val="0"/>
              </a:spcBef>
              <a:buNone/>
            </a:pPr>
            <a:r>
              <a:rPr lang="en" sz="2400" dirty="0"/>
              <a:t>XD comes with Rabbit and Redis implementations</a:t>
            </a:r>
          </a:p>
          <a:p>
            <a:pPr lvl="0" rtl="0">
              <a:spcBef>
                <a:spcPts val="0"/>
              </a:spcBef>
              <a:buNone/>
            </a:pPr>
            <a:r>
              <a:rPr lang="en" sz="2400" dirty="0"/>
              <a:t>Additional transports are easily pluggable</a:t>
            </a:r>
            <a:r>
              <a:rPr lang="en" sz="2400" dirty="0" smtClean="0"/>
              <a:t>:</a:t>
            </a:r>
            <a:r>
              <a:rPr lang="en-US" sz="2400" dirty="0" smtClean="0"/>
              <a:t> </a:t>
            </a:r>
          </a:p>
          <a:p>
            <a:r>
              <a:rPr lang="en-US" sz="2400" dirty="0" smtClean="0"/>
              <a:t>See:</a:t>
            </a:r>
            <a:r>
              <a:rPr lang="en" sz="1800" u="sng" dirty="0" smtClean="0">
                <a:solidFill>
                  <a:schemeClr val="hlink"/>
                </a:solidFill>
                <a:hlinkClick r:id="rId3"/>
              </a:rPr>
              <a:t>https</a:t>
            </a:r>
            <a:r>
              <a:rPr lang="en" sz="1800" u="sng" dirty="0">
                <a:solidFill>
                  <a:schemeClr val="hlink"/>
                </a:solidFill>
                <a:hlinkClick r:id="rId3"/>
              </a:rPr>
              <a:t>://github.com/SpringOne2GX-2014/Spring-XD-Internals/tree/master/jms-message-bus</a:t>
            </a:r>
          </a:p>
        </p:txBody>
      </p:sp>
      <p:sp>
        <p:nvSpPr>
          <p:cNvPr id="5" name="Slide Number Placeholder 3"/>
          <p:cNvSpPr txBox="1">
            <a:spLocks/>
          </p:cNvSpPr>
          <p:nvPr/>
        </p:nvSpPr>
        <p:spPr>
          <a:xfrm>
            <a:off x="6553200" y="4781550"/>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chemeClr val="bg1">
                    <a:lumMod val="50000"/>
                  </a:schemeClr>
                </a:solidFill>
              </a:rPr>
              <a:pPr algn="r"/>
              <a:t>8</a:t>
            </a:fld>
            <a:endParaRPr lang="en-US" sz="1200" dirty="0">
              <a:solidFill>
                <a:schemeClr val="bg1">
                  <a:lumMod val="50000"/>
                </a:schemeClr>
              </a:solidFill>
            </a:endParaRPr>
          </a:p>
        </p:txBody>
      </p:sp>
    </p:spTree>
    <p:extLst>
      <p:ext uri="{BB962C8B-B14F-4D97-AF65-F5344CB8AC3E}">
        <p14:creationId xmlns:p14="http://schemas.microsoft.com/office/powerpoint/2010/main" val="3245788556"/>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Spring XD Application Contexts</a:t>
            </a:r>
          </a:p>
        </p:txBody>
      </p:sp>
      <p:sp>
        <p:nvSpPr>
          <p:cNvPr id="2" name="Content Placeholder 1"/>
          <p:cNvSpPr>
            <a:spLocks noGrp="1"/>
          </p:cNvSpPr>
          <p:nvPr>
            <p:ph idx="1"/>
          </p:nvPr>
        </p:nvSpPr>
        <p:spPr/>
        <p:txBody>
          <a:bodyPr/>
          <a:lstStyle/>
          <a:p>
            <a:endParaRPr lang="en-US"/>
          </a:p>
        </p:txBody>
      </p:sp>
      <p:sp>
        <p:nvSpPr>
          <p:cNvPr id="78" name="Shape 78"/>
          <p:cNvSpPr txBox="1"/>
          <p:nvPr/>
        </p:nvSpPr>
        <p:spPr>
          <a:xfrm>
            <a:off x="293125" y="1100675"/>
            <a:ext cx="3669275" cy="4616619"/>
          </a:xfrm>
          <a:prstGeom prst="rect">
            <a:avLst/>
          </a:prstGeom>
          <a:noFill/>
          <a:ln>
            <a:noFill/>
          </a:ln>
        </p:spPr>
        <p:txBody>
          <a:bodyPr wrap="square" lIns="91425" tIns="91425" rIns="91425" bIns="91425" anchor="t" anchorCtr="0">
            <a:spAutoFit/>
          </a:bodyPr>
          <a:lstStyle/>
          <a:p>
            <a:pPr marL="285750" lvl="0" indent="-285750" rtl="0">
              <a:spcBef>
                <a:spcPts val="0"/>
              </a:spcBef>
              <a:buFont typeface="Arial"/>
              <a:buChar char="•"/>
            </a:pPr>
            <a:r>
              <a:rPr lang="en" dirty="0"/>
              <a:t>The same configuration composable (via BOOT) for distributed Admin and Container processes or single node </a:t>
            </a:r>
            <a:r>
              <a:rPr lang="en" dirty="0" smtClean="0"/>
              <a:t>runtime</a:t>
            </a:r>
            <a:endParaRPr dirty="0"/>
          </a:p>
          <a:p>
            <a:pPr marL="285750" lvl="0" indent="-285750" rtl="0">
              <a:spcBef>
                <a:spcPts val="0"/>
              </a:spcBef>
              <a:buFont typeface="Arial"/>
              <a:buChar char="•"/>
            </a:pPr>
            <a:r>
              <a:rPr lang="en" dirty="0"/>
              <a:t>Do not expose beans unnecessarily to extensible components - e.g. the plugins and modules should not have access to core </a:t>
            </a:r>
            <a:r>
              <a:rPr lang="en" dirty="0" smtClean="0"/>
              <a:t>runtime</a:t>
            </a:r>
            <a:endParaRPr dirty="0"/>
          </a:p>
          <a:p>
            <a:pPr marL="285750" lvl="0" indent="-285750" rtl="0">
              <a:spcBef>
                <a:spcPts val="0"/>
              </a:spcBef>
              <a:buFont typeface="Arial"/>
              <a:buChar char="•"/>
            </a:pPr>
            <a:r>
              <a:rPr lang="en" dirty="0"/>
              <a:t>Extensible: You may add your own Plugins plus any bean definitions to the Plugin context </a:t>
            </a:r>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p:txBody>
      </p:sp>
      <p:sp>
        <p:nvSpPr>
          <p:cNvPr id="79" name="Shape 79"/>
          <p:cNvSpPr txBox="1"/>
          <p:nvPr/>
        </p:nvSpPr>
        <p:spPr>
          <a:xfrm>
            <a:off x="1180900" y="3283325"/>
            <a:ext cx="3657600" cy="457200"/>
          </a:xfrm>
          <a:prstGeom prst="rect">
            <a:avLst/>
          </a:prstGeom>
          <a:noFill/>
          <a:ln>
            <a:noFill/>
          </a:ln>
        </p:spPr>
        <p:txBody>
          <a:bodyPr lIns="91425" tIns="91425" rIns="91425" bIns="91425" anchor="t" anchorCtr="0">
            <a:spAutoFit/>
          </a:bodyPr>
          <a:lstStyle/>
          <a:p>
            <a:pPr lvl="0" rtl="0">
              <a:spcBef>
                <a:spcPts val="0"/>
              </a:spcBef>
              <a:buNone/>
            </a:pPr>
            <a:endParaRPr/>
          </a:p>
        </p:txBody>
      </p:sp>
      <p:pic>
        <p:nvPicPr>
          <p:cNvPr id="80" name="Shape 80"/>
          <p:cNvPicPr preferRelativeResize="0"/>
          <p:nvPr/>
        </p:nvPicPr>
        <p:blipFill>
          <a:blip r:embed="rId3">
            <a:alphaModFix/>
          </a:blip>
          <a:stretch>
            <a:fillRect/>
          </a:stretch>
        </p:blipFill>
        <p:spPr>
          <a:xfrm>
            <a:off x="4724400" y="1123950"/>
            <a:ext cx="4114800" cy="3429000"/>
          </a:xfrm>
          <a:prstGeom prst="rect">
            <a:avLst/>
          </a:prstGeom>
          <a:noFill/>
          <a:ln>
            <a:solidFill>
              <a:srgbClr val="9BBB59"/>
            </a:solidFill>
          </a:ln>
        </p:spPr>
      </p:pic>
      <p:pic>
        <p:nvPicPr>
          <p:cNvPr id="6" name="Picture 17" descr="C:\Users\sdunn\Documents\Pivotal\brand\logo\project icons\spring-x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123950"/>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3"/>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CA7D8A6-1136-4C38-ADB5-83A54ED516A9}" type="slidenum">
              <a:rPr lang="en-US" sz="1200" smtClean="0">
                <a:solidFill>
                  <a:srgbClr val="7F7F7F"/>
                </a:solidFill>
              </a:rPr>
              <a:pPr algn="r"/>
              <a:t>9</a:t>
            </a:fld>
            <a:endParaRPr lang="en-US" sz="1200" dirty="0">
              <a:solidFill>
                <a:srgbClr val="7F7F7F"/>
              </a:solidFill>
            </a:endParaRPr>
          </a:p>
        </p:txBody>
      </p:sp>
    </p:spTree>
    <p:extLst>
      <p:ext uri="{BB962C8B-B14F-4D97-AF65-F5344CB8AC3E}">
        <p14:creationId xmlns:p14="http://schemas.microsoft.com/office/powerpoint/2010/main" val="4069639104"/>
      </p:ext>
    </p:extLst>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3167</TotalTime>
  <Words>1259</Words>
  <Application>Microsoft Macintosh PowerPoint</Application>
  <PresentationFormat>On-screen Show (16:9)</PresentationFormat>
  <Paragraphs>214</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Spring XD Internals: A Guided Tour</vt:lpstr>
      <vt:lpstr>Who are we?</vt:lpstr>
      <vt:lpstr>A Quick Review of Spring XD</vt:lpstr>
      <vt:lpstr>Modules</vt:lpstr>
      <vt:lpstr>Spring XD Architecture Overview</vt:lpstr>
      <vt:lpstr>Container Components</vt:lpstr>
      <vt:lpstr>Plugins</vt:lpstr>
      <vt:lpstr>Message Bus</vt:lpstr>
      <vt:lpstr>Spring XD Application Contexts</vt:lpstr>
      <vt:lpstr>Extending Spring XD</vt:lpstr>
      <vt:lpstr>Spring XD Distributed Runtime</vt:lpstr>
      <vt:lpstr>Distributed Runtime Requirements</vt:lpstr>
      <vt:lpstr>Distributed Runtime: 1st Generation</vt:lpstr>
      <vt:lpstr>Distributed Runtime: The Present</vt:lpstr>
      <vt:lpstr>Distributed Runtime: The Present</vt:lpstr>
      <vt:lpstr>Distributed Runtime Challenges</vt:lpstr>
      <vt:lpstr>About ZooKeeper</vt:lpstr>
      <vt:lpstr>How We Use ZooKeeper</vt:lpstr>
      <vt:lpstr>ZookEEPER AND Spring XD</vt:lpstr>
      <vt:lpstr>ZooKeeper/Curator Challenges</vt:lpstr>
      <vt:lpstr>Distributed Testing Methods</vt:lpstr>
      <vt:lpstr>Developing CUSTOM MODULES</vt:lpstr>
      <vt:lpstr>Adding A Custom Stream Module</vt:lpstr>
      <vt:lpstr>Module Registry</vt:lpstr>
      <vt:lpstr>Module Artifacts</vt:lpstr>
      <vt:lpstr>Custom Processor Module</vt:lpstr>
      <vt:lpstr>Custom Sink Module</vt:lpstr>
      <vt:lpstr>Custom Source Module</vt:lpstr>
      <vt:lpstr>Developing  A CUSTOM SOURCE MODULE</vt:lpstr>
      <vt:lpstr>Questions?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David Turanski</cp:lastModifiedBy>
  <cp:revision>96</cp:revision>
  <dcterms:created xsi:type="dcterms:W3CDTF">2013-07-31T23:25:28Z</dcterms:created>
  <dcterms:modified xsi:type="dcterms:W3CDTF">2014-09-03T14:45:12Z</dcterms:modified>
</cp:coreProperties>
</file>