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276" r:id="rId3"/>
    <p:sldId id="277" r:id="rId4"/>
    <p:sldId id="278" r:id="rId5"/>
    <p:sldId id="279" r:id="rId6"/>
    <p:sldId id="280" r:id="rId7"/>
    <p:sldId id="289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A41DF6-FB46-494F-8C01-75331F94934E}">
          <p14:sldIdLst>
            <p14:sldId id="258"/>
            <p14:sldId id="276"/>
            <p14:sldId id="277"/>
            <p14:sldId id="278"/>
            <p14:sldId id="279"/>
            <p14:sldId id="280"/>
            <p14:sldId id="289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1F1F1"/>
    <a:srgbClr val="999999"/>
    <a:srgbClr val="E2A12F"/>
    <a:srgbClr val="DA6666"/>
    <a:srgbClr val="3F81B3"/>
    <a:srgbClr val="40AD64"/>
    <a:srgbClr val="EEEEEE"/>
    <a:srgbClr val="546C9F"/>
    <a:srgbClr val="8F8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02" autoAdjust="0"/>
  </p:normalViewPr>
  <p:slideViewPr>
    <p:cSldViewPr>
      <p:cViewPr>
        <p:scale>
          <a:sx n="100" d="100"/>
          <a:sy n="100" d="100"/>
        </p:scale>
        <p:origin x="-1376" y="-9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4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rgbClr val="40AD64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55.0</c:v>
                </c:pt>
                <c:pt idx="2">
                  <c:v>40.0</c:v>
                </c:pt>
                <c:pt idx="3">
                  <c:v>55.0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rgbClr val="3F81B3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40.0</c:v>
                </c:pt>
                <c:pt idx="1">
                  <c:v>45.0</c:v>
                </c:pt>
                <c:pt idx="2">
                  <c:v>55.0</c:v>
                </c:pt>
                <c:pt idx="3">
                  <c:v>65.0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rgbClr val="DA6666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35.0</c:v>
                </c:pt>
                <c:pt idx="1">
                  <c:v>65.0</c:v>
                </c:pt>
                <c:pt idx="2">
                  <c:v>45.0</c:v>
                </c:pt>
                <c:pt idx="3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rgbClr val="E2A12F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45.0</c:v>
                </c:pt>
                <c:pt idx="1">
                  <c:v>50.0</c:v>
                </c:pt>
                <c:pt idx="2">
                  <c:v>35.0</c:v>
                </c:pt>
                <c:pt idx="3">
                  <c:v>70.0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549848"/>
        <c:axId val="-2124679896"/>
      </c:barChart>
      <c:catAx>
        <c:axId val="-21245498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9050">
            <a:solidFill>
              <a:schemeClr val="tx1">
                <a:lumMod val="50000"/>
                <a:lumOff val="50000"/>
              </a:schemeClr>
            </a:solidFill>
          </a:ln>
        </c:spPr>
        <c:crossAx val="-2124679896"/>
        <c:crosses val="autoZero"/>
        <c:auto val="1"/>
        <c:lblAlgn val="ctr"/>
        <c:lblOffset val="100"/>
        <c:noMultiLvlLbl val="0"/>
      </c:catAx>
      <c:valAx>
        <c:axId val="-2124679896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2124549848"/>
        <c:crosses val="autoZero"/>
        <c:crossBetween val="between"/>
        <c:majorUnit val="20.0"/>
        <c:minorUnit val="2.0"/>
      </c:valAx>
      <c:spPr>
        <a:solidFill>
          <a:srgbClr val="EEEEEE"/>
        </a:solidFill>
      </c:spPr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ln>
              <a:solidFill>
                <a:srgbClr val="40AD64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45.0</c:v>
                </c:pt>
                <c:pt idx="2">
                  <c:v>55.0</c:v>
                </c:pt>
                <c:pt idx="3">
                  <c:v>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spPr>
            <a:ln>
              <a:solidFill>
                <a:srgbClr val="3F81B3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40.0</c:v>
                </c:pt>
                <c:pt idx="1">
                  <c:v>25.0</c:v>
                </c:pt>
                <c:pt idx="2">
                  <c:v>65.0</c:v>
                </c:pt>
                <c:pt idx="3">
                  <c:v>80.0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East</c:v>
                </c:pt>
              </c:strCache>
            </c:strRef>
          </c:tx>
          <c:spPr>
            <a:ln>
              <a:solidFill>
                <a:srgbClr val="DA6666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35.0</c:v>
                </c:pt>
                <c:pt idx="1">
                  <c:v>65.0</c:v>
                </c:pt>
                <c:pt idx="2">
                  <c:v>45.0</c:v>
                </c:pt>
                <c:pt idx="3">
                  <c:v>90.0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spPr>
            <a:ln>
              <a:solidFill>
                <a:srgbClr val="E2A12F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45.0</c:v>
                </c:pt>
                <c:pt idx="1">
                  <c:v>50.0</c:v>
                </c:pt>
                <c:pt idx="2">
                  <c:v>30.0</c:v>
                </c:pt>
                <c:pt idx="3">
                  <c:v>70.0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6105112"/>
        <c:axId val="2096108104"/>
      </c:lineChart>
      <c:catAx>
        <c:axId val="20961051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9050">
            <a:solidFill>
              <a:schemeClr val="tx1">
                <a:lumMod val="50000"/>
                <a:lumOff val="50000"/>
              </a:schemeClr>
            </a:solidFill>
          </a:ln>
        </c:spPr>
        <c:crossAx val="2096108104"/>
        <c:crosses val="autoZero"/>
        <c:auto val="1"/>
        <c:lblAlgn val="ctr"/>
        <c:lblOffset val="100"/>
        <c:noMultiLvlLbl val="0"/>
      </c:catAx>
      <c:valAx>
        <c:axId val="2096108104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2096105112"/>
        <c:crosses val="autoZero"/>
        <c:crossBetween val="between"/>
      </c:valAx>
      <c:spPr>
        <a:solidFill>
          <a:srgbClr val="EEEEEE"/>
        </a:solidFill>
      </c:spPr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50800" h="25400"/>
            </a:sp3d>
          </c:spPr>
          <c:dPt>
            <c:idx val="0"/>
            <c:bubble3D val="0"/>
            <c:spPr>
              <a:solidFill>
                <a:srgbClr val="40AD64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rgbClr val="E2A12F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rgbClr val="DA6666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rgbClr val="3F81B3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60.0</c:v>
                </c:pt>
                <c:pt idx="1">
                  <c:v>20.0</c:v>
                </c:pt>
                <c:pt idx="2">
                  <c:v>10.0</c:v>
                </c:pt>
                <c:pt idx="3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2511A-3DBA-42E8-9A10-93851B7EDF84}" type="datetimeFigureOut">
              <a:rPr lang="en-US" smtClean="0"/>
              <a:t>9/3/14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7F698-0B6F-4940-9DCA-2675BCEF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9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sdunn\Documents\Pivotal Open Source\events\SpringOne2GX 2014\presentation\title-bg-0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1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4781550"/>
            <a:ext cx="9144001" cy="361950"/>
          </a:xfrm>
          <a:prstGeom prst="rect">
            <a:avLst/>
          </a:prstGeom>
          <a:solidFill>
            <a:srgbClr val="33333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 txBox="1">
            <a:spLocks/>
          </p:cNvSpPr>
          <p:nvPr userDrawn="1"/>
        </p:nvSpPr>
        <p:spPr bwMode="auto">
          <a:xfrm>
            <a:off x="304800" y="4876800"/>
            <a:ext cx="58674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 eaLnBrk="1" hangingPunct="1"/>
            <a:r>
              <a:rPr lang="en-US" sz="800" dirty="0" smtClean="0">
                <a:solidFill>
                  <a:schemeClr val="bg1"/>
                </a:solidFill>
              </a:rPr>
              <a:t>© 2014 </a:t>
            </a:r>
            <a:r>
              <a:rPr lang="en-US" sz="800" dirty="0" err="1" smtClean="0">
                <a:solidFill>
                  <a:schemeClr val="bg1"/>
                </a:solidFill>
              </a:rPr>
              <a:t>SpringOne</a:t>
            </a:r>
            <a:r>
              <a:rPr lang="en-US" sz="800" dirty="0" smtClean="0">
                <a:solidFill>
                  <a:schemeClr val="bg1"/>
                </a:solidFill>
              </a:rPr>
              <a:t> 2GX. All rights reserved. Do not distribute without permission.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9431"/>
            <a:ext cx="7772400" cy="1102519"/>
          </a:xfrm>
        </p:spPr>
        <p:txBody>
          <a:bodyPr lIns="0" tIns="0" rIns="0" bIns="0" anchor="t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2381"/>
            <a:ext cx="6400800" cy="58816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781550"/>
            <a:ext cx="914400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sdunn\Documents\Pivotal Open Source\events\SpringOne2GX 2014\presentation\SpringOne-logo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71" y="4842091"/>
            <a:ext cx="990600" cy="27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7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rrowheads="1"/>
          </p:cNvSpPr>
          <p:nvPr userDrawn="1"/>
        </p:nvSpPr>
        <p:spPr bwMode="auto">
          <a:xfrm>
            <a:off x="2509838" y="3948113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Oval 2"/>
          <p:cNvSpPr>
            <a:spLocks noChangeArrowheads="1"/>
          </p:cNvSpPr>
          <p:nvPr userDrawn="1"/>
        </p:nvSpPr>
        <p:spPr bwMode="auto">
          <a:xfrm>
            <a:off x="2514600" y="4000500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1673285133"/>
              </p:ext>
            </p:extLst>
          </p:nvPr>
        </p:nvGraphicFramePr>
        <p:xfrm>
          <a:off x="1828800" y="971550"/>
          <a:ext cx="54102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268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format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47663" y="912813"/>
            <a:ext cx="8415337" cy="3314700"/>
          </a:xfrm>
          <a:prstGeom prst="rect">
            <a:avLst/>
          </a:prstGeom>
          <a:solidFill>
            <a:srgbClr val="EDF4D4"/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lIns="274320" tIns="228600" rIns="274320" bIns="228600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3F7F5F"/>
                </a:solidFill>
                <a:latin typeface="Helvetica" charset="0"/>
              </a:rPr>
              <a:t>// This is Helvetica: 18 pt or higher please</a:t>
            </a:r>
            <a:endParaRPr lang="en-US">
              <a:solidFill>
                <a:srgbClr val="7F0055"/>
              </a:solidFill>
              <a:latin typeface="Helvetica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7F0055"/>
                </a:solidFill>
                <a:latin typeface="Helvetica" charset="0"/>
              </a:rPr>
              <a:t>public class</a:t>
            </a:r>
            <a:r>
              <a:rPr lang="en-US">
                <a:latin typeface="Helvetica" charset="0"/>
              </a:rPr>
              <a:t> TransferServiceImpl implements TransferService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</a:t>
            </a:r>
            <a:r>
              <a:rPr lang="en-US">
                <a:solidFill>
                  <a:srgbClr val="7F0055"/>
                </a:solidFill>
                <a:latin typeface="Helvetica" charset="0"/>
              </a:rPr>
              <a:t>public</a:t>
            </a:r>
            <a:r>
              <a:rPr lang="en-US">
                <a:latin typeface="Helvetica" charset="0"/>
              </a:rPr>
              <a:t> TransferServiceImpl(AccountRepository ar)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    </a:t>
            </a:r>
            <a:r>
              <a:rPr lang="en-US">
                <a:solidFill>
                  <a:srgbClr val="7F0055"/>
                </a:solidFill>
                <a:latin typeface="Helvetica" charset="0"/>
              </a:rPr>
              <a:t>this</a:t>
            </a:r>
            <a:r>
              <a:rPr lang="en-US">
                <a:latin typeface="Helvetica" charset="0"/>
              </a:rPr>
              <a:t>.</a:t>
            </a:r>
            <a:r>
              <a:rPr lang="en-US">
                <a:solidFill>
                  <a:srgbClr val="0000C0"/>
                </a:solidFill>
                <a:latin typeface="Helvetica" charset="0"/>
              </a:rPr>
              <a:t>accountRepository</a:t>
            </a:r>
            <a:r>
              <a:rPr lang="en-US">
                <a:latin typeface="Helvetica" charset="0"/>
              </a:rPr>
              <a:t> = ar;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…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94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1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55448"/>
            <a:ext cx="7577328" cy="514350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3333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638550"/>
          </a:xfrm>
        </p:spPr>
        <p:txBody>
          <a:bodyPr/>
          <a:lstStyle>
            <a:lvl1pPr>
              <a:defRPr sz="2200"/>
            </a:lvl1pPr>
            <a:lvl2pPr marL="742950" indent="-285750">
              <a:buSzPct val="8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1600"/>
            </a:lvl3pPr>
            <a:lvl4pPr marL="1600200" indent="-228600">
              <a:buSzPct val="60000"/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SzPct val="60000"/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6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Content (2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8953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1375170"/>
            <a:ext cx="4040188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53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5170"/>
            <a:ext cx="4041775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7472" y="155448"/>
            <a:ext cx="7729728" cy="5123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80" y="2038350"/>
            <a:ext cx="8453440" cy="633413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4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57937916"/>
              </p:ext>
            </p:extLst>
          </p:nvPr>
        </p:nvGraphicFramePr>
        <p:xfrm>
          <a:off x="864431" y="1193904"/>
          <a:ext cx="7372665" cy="25948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74533"/>
                <a:gridCol w="1474533"/>
                <a:gridCol w="1474533"/>
                <a:gridCol w="1474533"/>
                <a:gridCol w="1474533"/>
              </a:tblGrid>
              <a:tr h="432476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2007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2008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2009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2010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1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2.4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4.1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2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8.2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4.5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3.8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3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1.9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9.6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4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6.7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3.3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2.2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5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4.3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5.6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7.1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78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9" name="Chart 8"/>
          <p:cNvGraphicFramePr/>
          <p:nvPr userDrawn="1">
            <p:extLst>
              <p:ext uri="{D42A27DB-BD31-4B8C-83A1-F6EECF244321}">
                <p14:modId xmlns:p14="http://schemas.microsoft.com/office/powerpoint/2010/main" val="4273061922"/>
              </p:ext>
            </p:extLst>
          </p:nvPr>
        </p:nvGraphicFramePr>
        <p:xfrm>
          <a:off x="304800" y="971550"/>
          <a:ext cx="6096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238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/>
          <p:cNvGraphicFramePr/>
          <p:nvPr userDrawn="1">
            <p:extLst>
              <p:ext uri="{D42A27DB-BD31-4B8C-83A1-F6EECF244321}">
                <p14:modId xmlns:p14="http://schemas.microsoft.com/office/powerpoint/2010/main" val="779867387"/>
              </p:ext>
            </p:extLst>
          </p:nvPr>
        </p:nvGraphicFramePr>
        <p:xfrm>
          <a:off x="381000" y="1123950"/>
          <a:ext cx="6096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43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dunn\Documents\Pivotal Open Source\events\SpringOne2GX 2014\presentation\bg-strip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50486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dunn\Documents\Pivotal Open Source\events\SpringOne2GX 2014\presentation\SpringOne2014-small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8" y="-1"/>
            <a:ext cx="845108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152401"/>
            <a:ext cx="7577328" cy="5143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81" y="914400"/>
            <a:ext cx="8453439" cy="3790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472" y="4825243"/>
            <a:ext cx="689736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33333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4825243"/>
            <a:ext cx="4998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333333"/>
                </a:solidFill>
              </a:defRPr>
            </a:lvl1pPr>
          </a:lstStyle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1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SpringOne2GX-2014/Spring-XD-Internals/tree/master/jms-message-bu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spring-projects/spring-xd/wiki/Extending-X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peralta@pivotal.io" TargetMode="External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2" Type="http://schemas.openxmlformats.org/officeDocument/2006/relationships/hyperlink" Target="mailto:dturanski@pivotal.i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-xd/docs/current/reference/html/" TargetMode="External"/><Relationship Id="rId4" Type="http://schemas.openxmlformats.org/officeDocument/2006/relationships/hyperlink" Target="https://github.com/spring-projects/spring-xd-samples" TargetMode="External"/><Relationship Id="rId5" Type="http://schemas.openxmlformats.org/officeDocument/2006/relationships/hyperlink" Target="https://github.com/SpringOne2GX-2014/Spring-XD-Internals" TargetMode="External"/><Relationship Id="rId6" Type="http://schemas.openxmlformats.org/officeDocument/2006/relationships/hyperlink" Target="https://github.com/spring-projects/spring-xd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projects.spring.io/spring-x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XD Internals: A Guided Tour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 Peralta / David </a:t>
            </a:r>
            <a:r>
              <a:rPr lang="en-US" dirty="0" err="1" smtClean="0"/>
              <a:t>Turanski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2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790950"/>
          </a:xfrm>
        </p:spPr>
        <p:txBody>
          <a:bodyPr>
            <a:normAutofit fontScale="92500" lnSpcReduction="10000"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Plugin {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preprocessModule(Module module);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postProcessModule(Module module);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removeModule(Module module);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beforeShutdown(Module module);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supports(Module module);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/>
              <a:t>The Container discovers any bean of type Plugin. The ModuleDeployer will invoke these methods during deploy and undeploy. Spring XD is configured with some plugins: StreamPlugin, JobPlugin, etc. </a:t>
            </a:r>
          </a:p>
          <a:p>
            <a:pPr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/>
              <a:t>You can register custom plugins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by </a:t>
            </a:r>
            <a:r>
              <a:rPr lang="en-US" dirty="0" err="1"/>
              <a:t>StreamPlugin</a:t>
            </a:r>
            <a:r>
              <a:rPr lang="en-US" dirty="0"/>
              <a:t> and </a:t>
            </a:r>
            <a:r>
              <a:rPr lang="en-US" dirty="0" err="1"/>
              <a:t>JobPlugin</a:t>
            </a:r>
            <a:r>
              <a:rPr lang="en-US" dirty="0"/>
              <a:t> to bind a module’s input and output channels to a transport.</a:t>
            </a:r>
          </a:p>
          <a:p>
            <a:r>
              <a:rPr lang="en-US" dirty="0"/>
              <a:t>Binds tap points and named channels</a:t>
            </a:r>
          </a:p>
          <a:p>
            <a:r>
              <a:rPr lang="en-US" dirty="0"/>
              <a:t>Performs object serialization (</a:t>
            </a:r>
            <a:r>
              <a:rPr lang="en-US" dirty="0" err="1"/>
              <a:t>Kryo</a:t>
            </a:r>
            <a:r>
              <a:rPr lang="en-US" dirty="0"/>
              <a:t>)</a:t>
            </a:r>
          </a:p>
          <a:p>
            <a:r>
              <a:rPr lang="en-US" dirty="0"/>
              <a:t>Admin uses the MB to send a message to trigger a Job</a:t>
            </a:r>
          </a:p>
          <a:p>
            <a:r>
              <a:rPr lang="en-US" dirty="0"/>
              <a:t>XD comes with Rabbit and </a:t>
            </a:r>
            <a:r>
              <a:rPr lang="en-US" dirty="0" err="1"/>
              <a:t>Redis</a:t>
            </a:r>
            <a:r>
              <a:rPr lang="en-US" dirty="0"/>
              <a:t> implementations</a:t>
            </a:r>
          </a:p>
          <a:p>
            <a:r>
              <a:rPr lang="en-US" dirty="0"/>
              <a:t>Additional transports are easily </a:t>
            </a:r>
            <a:r>
              <a:rPr lang="en-US" dirty="0" smtClean="0"/>
              <a:t>pluggable</a:t>
            </a:r>
            <a:endParaRPr lang="en-US" dirty="0"/>
          </a:p>
          <a:p>
            <a:pPr marL="457200" lvl="1" indent="0">
              <a:buNone/>
            </a:pP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://github.com/SpringOne2GX-2014/Spring-XD-Internals/tree/master/jms-message-</a:t>
            </a:r>
            <a:r>
              <a:rPr lang="en-US" sz="1400" dirty="0" smtClean="0">
                <a:hlinkClick r:id="rId2"/>
              </a:rPr>
              <a:t>bus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9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XD Application Contexts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47472" y="900112"/>
            <a:ext cx="4038600" cy="36528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same configuration </a:t>
            </a:r>
            <a:r>
              <a:rPr lang="en-US" dirty="0" err="1"/>
              <a:t>composable</a:t>
            </a:r>
            <a:r>
              <a:rPr lang="en-US" dirty="0"/>
              <a:t> (via BOOT) for distributed Admin and Container processes or single node runtime</a:t>
            </a:r>
          </a:p>
          <a:p>
            <a:r>
              <a:rPr lang="en-US" dirty="0"/>
              <a:t>Do not expose beans unnecessarily to extensible components - e.g. the plugins and modules should not have access to core runtime</a:t>
            </a:r>
          </a:p>
          <a:p>
            <a:r>
              <a:rPr lang="en-US" dirty="0"/>
              <a:t>Extensible: You may add your own Plugins plus any bean definitions to the Plugin context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Shape 80"/>
          <p:cNvPicPr preferRelativeResize="0">
            <a:picLocks noGrp="1"/>
          </p:cNvPicPr>
          <p:nvPr>
            <p:ph sz="half" idx="2"/>
          </p:nvPr>
        </p:nvPicPr>
        <p:blipFill>
          <a:blip r:embed="rId2">
            <a:alphaModFix/>
          </a:blip>
          <a:srcRect t="-7907" b="-7907"/>
          <a:stretch>
            <a:fillRect/>
          </a:stretch>
        </p:blipFill>
        <p:spPr>
          <a:xfrm>
            <a:off x="4648200" y="900113"/>
            <a:ext cx="4038600" cy="3652837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</p:pic>
    </p:spTree>
    <p:extLst>
      <p:ext uri="{BB962C8B-B14F-4D97-AF65-F5344CB8AC3E}">
        <p14:creationId xmlns:p14="http://schemas.microsoft.com/office/powerpoint/2010/main" val="212334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Spring XD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custom module (stay tuned for Demo)</a:t>
            </a:r>
          </a:p>
          <a:p>
            <a:r>
              <a:rPr lang="en-US" dirty="0"/>
              <a:t>Implement a new transport (Message Bus)</a:t>
            </a:r>
          </a:p>
          <a:p>
            <a:r>
              <a:rPr lang="en-US" dirty="0"/>
              <a:t>Add a custom plugin - process modules during deployment lifecycle</a:t>
            </a:r>
          </a:p>
          <a:p>
            <a:r>
              <a:rPr lang="en-US" dirty="0"/>
              <a:t>Add bean definitions to the plugin context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://github.com/spring-projects/spring-xd/wiki/Extending-</a:t>
            </a:r>
            <a:r>
              <a:rPr lang="en-US" dirty="0" smtClean="0">
                <a:hlinkClick r:id="rId2"/>
              </a:rPr>
              <a:t>XD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3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2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Distributed Runtime </a:t>
            </a:r>
            <a:r>
              <a:rPr lang="en" dirty="0" smtClean="0"/>
              <a:t>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47472" y="900112"/>
            <a:ext cx="4376928" cy="3576638"/>
          </a:xfrm>
        </p:spPr>
        <p:txBody>
          <a:bodyPr>
            <a:noAutofit/>
          </a:bodyPr>
          <a:lstStyle/>
          <a:p>
            <a:r>
              <a:rPr lang="en-US" sz="2400" dirty="0"/>
              <a:t>Ability to deploy &amp; </a:t>
            </a:r>
            <a:r>
              <a:rPr lang="en-US" sz="2400" dirty="0" smtClean="0"/>
              <a:t>un-deploy </a:t>
            </a:r>
            <a:r>
              <a:rPr lang="en-US" sz="2400" dirty="0"/>
              <a:t>modules on containers</a:t>
            </a:r>
          </a:p>
          <a:p>
            <a:r>
              <a:rPr lang="en-US" sz="2400" dirty="0"/>
              <a:t>Ability to dynamically discover new containers</a:t>
            </a:r>
          </a:p>
          <a:p>
            <a:r>
              <a:rPr lang="en-US" sz="2400" dirty="0"/>
              <a:t>Ability to reassign modules when containers fail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 descr="ICON_Datacenter_1_R2_Q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343150"/>
            <a:ext cx="50958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ICON_Datacenter_1_R2_Q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00150"/>
            <a:ext cx="50958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ICON_Datacenter_1_R2_Q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200150"/>
            <a:ext cx="50958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ICON_Datacenter_1_R2_Q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343150"/>
            <a:ext cx="50958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ICON_Cloud_Q3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09750"/>
            <a:ext cx="99536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53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Distributed Runtime: 1st Generation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Dedicated message bus - “control bus”</a:t>
            </a:r>
          </a:p>
          <a:p>
            <a:r>
              <a:rPr lang="en-US" sz="2400" dirty="0"/>
              <a:t>Used to issue deployment and un-deployment requests from admin to containers (round robin allocation)</a:t>
            </a:r>
          </a:p>
          <a:p>
            <a:r>
              <a:rPr lang="en-US" sz="2400" dirty="0"/>
              <a:t>Extreme decoupling from admin to container</a:t>
            </a:r>
          </a:p>
          <a:p>
            <a:r>
              <a:rPr lang="en-US" sz="2400" dirty="0"/>
              <a:t>Inability to determine status</a:t>
            </a:r>
          </a:p>
          <a:p>
            <a:pPr lvl="1"/>
            <a:r>
              <a:rPr lang="en-US" sz="2000" dirty="0"/>
              <a:t>Did all the modules for this stream deploy?</a:t>
            </a:r>
          </a:p>
          <a:p>
            <a:r>
              <a:rPr lang="en-US" sz="2400" dirty="0"/>
              <a:t>Only solves 1st </a:t>
            </a:r>
            <a:r>
              <a:rPr lang="en-US" sz="2400" dirty="0" smtClean="0"/>
              <a:t>requirement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41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Distributed Runtime: The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Admin selects containers for deployment </a:t>
            </a:r>
          </a:p>
          <a:p>
            <a:pPr lvl="1"/>
            <a:r>
              <a:rPr lang="en-US" sz="2000" dirty="0"/>
              <a:t>Streams and job modules may be deployed to containers that match certain criteria</a:t>
            </a:r>
          </a:p>
          <a:p>
            <a:pPr lvl="1"/>
            <a:r>
              <a:rPr lang="en-US" sz="2000" dirty="0"/>
              <a:t>Module instance count may be specified</a:t>
            </a:r>
          </a:p>
          <a:p>
            <a:r>
              <a:rPr lang="en-US" sz="2400" dirty="0"/>
              <a:t>Admin redeploys modules upon container shutdown or failure</a:t>
            </a:r>
          </a:p>
          <a:p>
            <a:r>
              <a:rPr lang="en-US" sz="2400" dirty="0"/>
              <a:t>When containers join, admin deploys any “orphaned” </a:t>
            </a:r>
            <a:r>
              <a:rPr lang="en-US" sz="2400" dirty="0" smtClean="0"/>
              <a:t>modules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5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Distributed Runtime: The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Admin is responsible for calculating overall </a:t>
            </a:r>
            <a:r>
              <a:rPr lang="en-US" sz="2400" dirty="0" smtClean="0"/>
              <a:t>status</a:t>
            </a:r>
            <a:endParaRPr lang="en-US" sz="2400" dirty="0"/>
          </a:p>
          <a:p>
            <a:r>
              <a:rPr lang="en-US" sz="2400" dirty="0"/>
              <a:t>Multiple admins are supported</a:t>
            </a:r>
          </a:p>
          <a:p>
            <a:r>
              <a:rPr lang="en-US" sz="2400" dirty="0"/>
              <a:t>The “leader” admin (also known as “supervisor”) makes decisions on where modules are </a:t>
            </a:r>
            <a:r>
              <a:rPr lang="en-US" sz="2400" dirty="0" smtClean="0"/>
              <a:t>deployed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6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Distributed Runtime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addition to our functional requirements, we also have non-functional requirements common to every distributed system</a:t>
            </a:r>
          </a:p>
          <a:p>
            <a:r>
              <a:rPr lang="en-US" sz="2400" dirty="0"/>
              <a:t>System consensus</a:t>
            </a:r>
          </a:p>
          <a:p>
            <a:r>
              <a:rPr lang="en-US" sz="2400" dirty="0"/>
              <a:t>Leader election</a:t>
            </a:r>
          </a:p>
          <a:p>
            <a:r>
              <a:rPr lang="en-US" sz="2400" dirty="0"/>
              <a:t>Process / network failure detection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1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900112"/>
            <a:ext cx="4038600" cy="31956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David </a:t>
            </a:r>
            <a:r>
              <a:rPr lang="en-US" b="1" dirty="0" err="1"/>
              <a:t>Turanski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dirty="0" smtClean="0"/>
              <a:t>XD Developer</a:t>
            </a:r>
          </a:p>
          <a:p>
            <a:r>
              <a:rPr lang="en-US" dirty="0" smtClean="0"/>
              <a:t>Spring Integration</a:t>
            </a:r>
          </a:p>
          <a:p>
            <a:r>
              <a:rPr lang="en-US" dirty="0" smtClean="0"/>
              <a:t>Spring Data </a:t>
            </a:r>
            <a:r>
              <a:rPr lang="en-US" dirty="0" err="1" smtClean="0"/>
              <a:t>GemFire</a:t>
            </a:r>
            <a:endParaRPr lang="en-US" dirty="0" smtClean="0"/>
          </a:p>
          <a:p>
            <a:r>
              <a:rPr lang="en-US" dirty="0" smtClean="0"/>
              <a:t>Enterprise, Systems Integration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dturanski@</a:t>
            </a:r>
            <a:r>
              <a:rPr lang="en-US" dirty="0" smtClean="0">
                <a:hlinkClick r:id="rId2"/>
              </a:rPr>
              <a:t>pivotal.io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dturanski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2"/>
            <a:ext cx="4114800" cy="31956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Patrick Peralta</a:t>
            </a:r>
          </a:p>
          <a:p>
            <a:r>
              <a:rPr lang="en-US" dirty="0" smtClean="0"/>
              <a:t>XD Developer</a:t>
            </a:r>
          </a:p>
          <a:p>
            <a:r>
              <a:rPr lang="en-US" dirty="0" smtClean="0"/>
              <a:t>Oracle Coherence</a:t>
            </a:r>
          </a:p>
          <a:p>
            <a:r>
              <a:rPr lang="en-US" dirty="0" smtClean="0"/>
              <a:t>Distributed Systems, Networking, Concurrency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pperalta@pivotal.io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patrickperalta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</a:t>
            </a:fld>
            <a:endParaRPr lang="en-US"/>
          </a:p>
        </p:txBody>
      </p:sp>
      <p:pic>
        <p:nvPicPr>
          <p:cNvPr id="6" name="Shape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400" y="363855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G_005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63855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12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About </a:t>
            </a:r>
            <a:r>
              <a:rPr lang="en" dirty="0" smtClean="0"/>
              <a:t>ZooKeeper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Toolset for building distributed systems</a:t>
            </a:r>
          </a:p>
          <a:p>
            <a:r>
              <a:rPr lang="en-US" dirty="0"/>
              <a:t>Replicates a “file system”</a:t>
            </a:r>
          </a:p>
          <a:p>
            <a:r>
              <a:rPr lang="en-US" dirty="0"/>
              <a:t>Requires a quorum for updates</a:t>
            </a:r>
          </a:p>
          <a:p>
            <a:r>
              <a:rPr lang="en-US" dirty="0"/>
              <a:t>Guaranteed ordered delivery of updates</a:t>
            </a:r>
          </a:p>
          <a:p>
            <a:r>
              <a:rPr lang="en-US" dirty="0"/>
              <a:t>Notifications emitted upon node change</a:t>
            </a:r>
          </a:p>
          <a:p>
            <a:r>
              <a:rPr lang="en-US" dirty="0"/>
              <a:t>Clients may create ephemeral nodes that are automatically removed upon </a:t>
            </a:r>
            <a:r>
              <a:rPr lang="en-US" dirty="0" smtClean="0"/>
              <a:t>disconnect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Shape 129"/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400" y="666750"/>
            <a:ext cx="1422400" cy="2021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9557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Use </a:t>
            </a:r>
            <a:r>
              <a:rPr lang="en-US" dirty="0" err="1" smtClean="0"/>
              <a:t>ZooKeeper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47472" y="900112"/>
            <a:ext cx="4038600" cy="38052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Centralized storage for streams, jobs</a:t>
            </a:r>
          </a:p>
          <a:p>
            <a:r>
              <a:rPr lang="en-US" dirty="0"/>
              <a:t>Tracking of </a:t>
            </a:r>
            <a:r>
              <a:rPr lang="en-US" dirty="0" smtClean="0"/>
              <a:t>containers and the modules they are hosting</a:t>
            </a:r>
            <a:endParaRPr lang="en-US" dirty="0"/>
          </a:p>
          <a:p>
            <a:r>
              <a:rPr lang="en-US" dirty="0"/>
              <a:t>Notification of arriving and departing containers, stream/job deployments and un-deployments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1774" r="-11774"/>
          <a:stretch>
            <a:fillRect/>
          </a:stretch>
        </p:blipFill>
        <p:spPr>
          <a:xfrm>
            <a:off x="4648200" y="900113"/>
            <a:ext cx="4038600" cy="3805237"/>
          </a:xfrm>
          <a:prstGeom prst="rect">
            <a:avLst/>
          </a:prstGeom>
          <a:ln>
            <a:solidFill>
              <a:srgbClr val="9BBB59"/>
            </a:solidFill>
          </a:ln>
        </p:spPr>
      </p:pic>
    </p:spTree>
    <p:extLst>
      <p:ext uri="{BB962C8B-B14F-4D97-AF65-F5344CB8AC3E}">
        <p14:creationId xmlns:p14="http://schemas.microsoft.com/office/powerpoint/2010/main" val="528804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ZooKeeper</a:t>
            </a:r>
            <a:r>
              <a:rPr lang="en-US" dirty="0" smtClean="0"/>
              <a:t> and Spring XD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8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ZooKeeper/Curator Challenges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Correct handling of connection state</a:t>
            </a:r>
          </a:p>
          <a:p>
            <a:pPr marL="457200" lvl="1" indent="0">
              <a:buNone/>
            </a:pPr>
            <a:r>
              <a:rPr lang="en-US" sz="2000" dirty="0"/>
              <a:t>SUSPENDED != </a:t>
            </a:r>
            <a:r>
              <a:rPr lang="en-US" sz="2000" dirty="0" smtClean="0"/>
              <a:t>LOST</a:t>
            </a:r>
          </a:p>
          <a:p>
            <a:r>
              <a:rPr lang="en-US" sz="2400" dirty="0" smtClean="0"/>
              <a:t>Admin</a:t>
            </a:r>
          </a:p>
          <a:p>
            <a:pPr lvl="1"/>
            <a:r>
              <a:rPr lang="en-US" sz="2000" dirty="0" smtClean="0"/>
              <a:t>Both events result </a:t>
            </a:r>
            <a:r>
              <a:rPr lang="en-US" sz="2000" dirty="0"/>
              <a:t>in leadership relinquishment</a:t>
            </a:r>
            <a:endParaRPr lang="en-US" sz="1200" dirty="0"/>
          </a:p>
          <a:p>
            <a:r>
              <a:rPr lang="en-US" sz="2400" dirty="0" smtClean="0"/>
              <a:t>Container</a:t>
            </a:r>
            <a:endParaRPr lang="en-US" sz="2400" dirty="0"/>
          </a:p>
          <a:p>
            <a:pPr lvl="1"/>
            <a:r>
              <a:rPr lang="en-US" sz="2000" dirty="0"/>
              <a:t>SUSPENDED: container allows modules to continue execution</a:t>
            </a:r>
          </a:p>
          <a:p>
            <a:pPr lvl="1"/>
            <a:r>
              <a:rPr lang="en-US" sz="2000" dirty="0"/>
              <a:t>LOST: container </a:t>
            </a:r>
            <a:r>
              <a:rPr lang="en-US" sz="2000" dirty="0" err="1"/>
              <a:t>undeploys</a:t>
            </a:r>
            <a:r>
              <a:rPr lang="en-US" sz="2000" dirty="0"/>
              <a:t> </a:t>
            </a:r>
            <a:r>
              <a:rPr lang="en-US" sz="2000" dirty="0" smtClean="0"/>
              <a:t>modules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30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Distributed Testing </a:t>
            </a:r>
            <a:r>
              <a:rPr lang="e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urier"/>
                <a:cs typeface="Courier"/>
              </a:rPr>
              <a:t>^C</a:t>
            </a:r>
            <a:r>
              <a:rPr lang="en-US" sz="2800" dirty="0"/>
              <a:t> (clean shutdown)</a:t>
            </a:r>
          </a:p>
          <a:p>
            <a:r>
              <a:rPr lang="en-US" sz="2800" dirty="0">
                <a:latin typeface="Courier"/>
                <a:cs typeface="Courier"/>
              </a:rPr>
              <a:t>^Z </a:t>
            </a:r>
            <a:r>
              <a:rPr lang="en-US" sz="2800" dirty="0"/>
              <a:t>(simulates a long GC)</a:t>
            </a:r>
          </a:p>
          <a:p>
            <a:r>
              <a:rPr lang="en-US" sz="2800" dirty="0" err="1">
                <a:latin typeface="Courier"/>
                <a:cs typeface="Courier"/>
              </a:rPr>
              <a:t>iptables</a:t>
            </a:r>
            <a:r>
              <a:rPr lang="en-US" sz="2800" dirty="0">
                <a:latin typeface="Courier"/>
                <a:cs typeface="Courier"/>
              </a:rPr>
              <a:t> DROP</a:t>
            </a:r>
          </a:p>
          <a:p>
            <a:r>
              <a:rPr lang="en-US" sz="2800" dirty="0"/>
              <a:t>Kill </a:t>
            </a:r>
            <a:r>
              <a:rPr lang="en-US" sz="2800" dirty="0" err="1"/>
              <a:t>ZooKeeper</a:t>
            </a:r>
            <a:r>
              <a:rPr lang="en-US" sz="2800" dirty="0"/>
              <a:t> servers; disrupt quorum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62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Custom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01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Adding A Custom Stream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focus of this section is adding a custom module for building </a:t>
            </a:r>
            <a:r>
              <a:rPr lang="en-US" i="1" dirty="0"/>
              <a:t>streams</a:t>
            </a:r>
            <a:r>
              <a:rPr lang="en-US" dirty="0"/>
              <a:t>. For more information about </a:t>
            </a:r>
            <a:r>
              <a:rPr lang="en-US" i="1" dirty="0"/>
              <a:t>job</a:t>
            </a:r>
            <a:r>
              <a:rPr lang="en-US" dirty="0"/>
              <a:t> modules see: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/spring-projects/spring-</a:t>
            </a:r>
            <a:r>
              <a:rPr lang="en-US" dirty="0" err="1"/>
              <a:t>xd</a:t>
            </a:r>
            <a:r>
              <a:rPr lang="en-US" dirty="0"/>
              <a:t>/wiki/Batch-Jobs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section will cover:</a:t>
            </a:r>
          </a:p>
          <a:p>
            <a:r>
              <a:rPr lang="en-US" dirty="0"/>
              <a:t>Module Registry</a:t>
            </a:r>
          </a:p>
          <a:p>
            <a:r>
              <a:rPr lang="en-US" dirty="0"/>
              <a:t>Module Artifacts</a:t>
            </a:r>
          </a:p>
          <a:p>
            <a:r>
              <a:rPr lang="en-US" dirty="0"/>
              <a:t>Stream Modules: Source, Processor, Sink</a:t>
            </a:r>
          </a:p>
          <a:p>
            <a:r>
              <a:rPr lang="en-US" dirty="0"/>
              <a:t>Example Source Module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96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Registry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47472" y="900112"/>
            <a:ext cx="4148328" cy="36528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Spring XD 1.0 uses a </a:t>
            </a:r>
            <a:r>
              <a:rPr lang="en-US" dirty="0" err="1">
                <a:latin typeface="Courier"/>
                <a:cs typeface="Courier"/>
              </a:rPr>
              <a:t>FileModuleRegistry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Modules installed in the container’s local file system in </a:t>
            </a:r>
            <a:r>
              <a:rPr lang="en-US" dirty="0">
                <a:latin typeface="Courier"/>
                <a:cs typeface="Courier"/>
              </a:rPr>
              <a:t>$XD_HOME/modules</a:t>
            </a:r>
          </a:p>
          <a:p>
            <a:r>
              <a:rPr lang="en-US" dirty="0"/>
              <a:t>Alternate Module Registry implementations are being considered for future releases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27</a:t>
            </a:fld>
            <a:endParaRPr lang="en-US" dirty="0"/>
          </a:p>
        </p:txBody>
      </p:sp>
      <p:pic>
        <p:nvPicPr>
          <p:cNvPr id="8" name="Content Placeholder 7" descr="Screen Shot 2014-09-02 at 4.46.28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0" b="7360"/>
          <a:stretch>
            <a:fillRect/>
          </a:stretch>
        </p:blipFill>
        <p:spPr>
          <a:xfrm>
            <a:off x="4648200" y="900113"/>
            <a:ext cx="4038600" cy="3652837"/>
          </a:xfrm>
          <a:prstGeom prst="rect">
            <a:avLst/>
          </a:prstGeom>
          <a:ln>
            <a:solidFill>
              <a:srgbClr val="9BBB59"/>
            </a:solidFill>
          </a:ln>
        </p:spPr>
      </p:pic>
    </p:spTree>
    <p:extLst>
      <p:ext uri="{BB962C8B-B14F-4D97-AF65-F5344CB8AC3E}">
        <p14:creationId xmlns:p14="http://schemas.microsoft.com/office/powerpoint/2010/main" val="3153172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Artifacts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Spring XD 1.0 requires:</a:t>
            </a:r>
          </a:p>
          <a:p>
            <a:r>
              <a:rPr lang="en-US" dirty="0"/>
              <a:t>XML Spring bean definition file </a:t>
            </a:r>
            <a:r>
              <a:rPr lang="en-US" dirty="0">
                <a:latin typeface="Courier"/>
                <a:cs typeface="Courier"/>
              </a:rPr>
              <a:t>&lt;module-name&gt;.</a:t>
            </a:r>
            <a:r>
              <a:rPr lang="en-US" dirty="0" smtClean="0">
                <a:latin typeface="Courier"/>
                <a:cs typeface="Courier"/>
              </a:rPr>
              <a:t>xml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/>
              <a:t>Component scanning </a:t>
            </a:r>
            <a:r>
              <a:rPr lang="en-US" dirty="0" smtClean="0"/>
              <a:t>configured, at </a:t>
            </a:r>
            <a:r>
              <a:rPr lang="en-US" dirty="0"/>
              <a:t>a minimum)</a:t>
            </a:r>
          </a:p>
          <a:p>
            <a:r>
              <a:rPr lang="en-US" dirty="0"/>
              <a:t>Typically, a jar containing custom code installed in the module’s lib directory</a:t>
            </a:r>
          </a:p>
          <a:p>
            <a:r>
              <a:rPr lang="en-US" dirty="0"/>
              <a:t>Dependent jars installed in the module’s lib directory</a:t>
            </a:r>
          </a:p>
          <a:p>
            <a:r>
              <a:rPr lang="en-US" dirty="0"/>
              <a:t>Module classes are first loaded by the </a:t>
            </a:r>
            <a:r>
              <a:rPr lang="en-US" dirty="0" err="1"/>
              <a:t>ModuleClassLoader</a:t>
            </a:r>
            <a:r>
              <a:rPr lang="en-US" dirty="0"/>
              <a:t> (module/lib) and then the System </a:t>
            </a:r>
            <a:r>
              <a:rPr lang="en-US" dirty="0" err="1"/>
              <a:t>ClassLoader</a:t>
            </a:r>
            <a:r>
              <a:rPr lang="en-US" dirty="0"/>
              <a:t> (</a:t>
            </a:r>
            <a:r>
              <a:rPr lang="en-US" dirty="0" err="1"/>
              <a:t>xd</a:t>
            </a:r>
            <a:r>
              <a:rPr lang="en-US" dirty="0"/>
              <a:t>/lib)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10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Custom Processor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processor</a:t>
            </a:r>
            <a:r>
              <a:rPr lang="en-US" dirty="0"/>
              <a:t> module is typically the easiest to implement </a:t>
            </a:r>
          </a:p>
          <a:p>
            <a:r>
              <a:rPr lang="en-US" dirty="0"/>
              <a:t>Spring XD includes </a:t>
            </a:r>
            <a:r>
              <a:rPr lang="en-US" i="1" dirty="0"/>
              <a:t>transform</a:t>
            </a:r>
            <a:r>
              <a:rPr lang="en-US" dirty="0"/>
              <a:t> and </a:t>
            </a:r>
            <a:r>
              <a:rPr lang="en-US" i="1" dirty="0"/>
              <a:t>filter</a:t>
            </a:r>
            <a:r>
              <a:rPr lang="en-US" dirty="0"/>
              <a:t> processors out of the box, backed by </a:t>
            </a:r>
            <a:r>
              <a:rPr lang="en-US" dirty="0" err="1"/>
              <a:t>SpEL</a:t>
            </a:r>
            <a:r>
              <a:rPr lang="en-US" dirty="0"/>
              <a:t> expressions or Groovy scripts</a:t>
            </a:r>
          </a:p>
          <a:p>
            <a:r>
              <a:rPr lang="en-US" dirty="0"/>
              <a:t>When this is not enough, you can write your </a:t>
            </a:r>
            <a:r>
              <a:rPr lang="en-US" dirty="0" smtClean="0"/>
              <a:t>own</a:t>
            </a:r>
          </a:p>
          <a:p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accent3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---myProcessor.xml---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&lt;beans&gt; …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&lt;int:channel </a:t>
            </a:r>
            <a:r>
              <a:rPr lang="en" sz="24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”input”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&lt;int:channel </a:t>
            </a:r>
            <a:r>
              <a:rPr lang="en" sz="2400" dirty="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”output”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&lt;int:transformer </a:t>
            </a:r>
            <a:r>
              <a:rPr lang="en" sz="2400" dirty="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input-channel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”input”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output-channel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”output”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indent="45720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&lt;bean</a:t>
            </a:r>
            <a:r>
              <a:rPr lang="en" sz="24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24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”example.MyProcessor”</a:t>
            </a:r>
            <a:r>
              <a:rPr lang="en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&lt;/int:transformer&gt;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&lt;/beans&gt;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Shape 179"/>
          <p:cNvSpPr txBox="1"/>
          <p:nvPr/>
        </p:nvSpPr>
        <p:spPr>
          <a:xfrm>
            <a:off x="4267200" y="2266950"/>
            <a:ext cx="4478700" cy="553968"/>
          </a:xfrm>
          <a:prstGeom prst="rect">
            <a:avLst/>
          </a:prstGeom>
          <a:noFill/>
          <a:ln w="9525" cap="flat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4F6228"/>
                </a:solidFill>
                <a:latin typeface="Consolas"/>
                <a:ea typeface="Consolas"/>
                <a:cs typeface="Consolas"/>
                <a:sym typeface="Consolas"/>
              </a:rPr>
              <a:t>http | myProcessor | </a:t>
            </a:r>
            <a:r>
              <a:rPr lang="en" sz="2400" dirty="0" smtClean="0">
                <a:solidFill>
                  <a:srgbClr val="4F6228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endParaRPr lang="en" sz="2400" dirty="0">
              <a:solidFill>
                <a:srgbClr val="4F622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2515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Review of Spring XD</a:t>
            </a:r>
          </a:p>
          <a:p>
            <a:r>
              <a:rPr lang="en-US" dirty="0" smtClean="0"/>
              <a:t>Architecture Overview</a:t>
            </a:r>
          </a:p>
          <a:p>
            <a:r>
              <a:rPr lang="en-US" dirty="0" smtClean="0"/>
              <a:t>Distributed Runtime</a:t>
            </a:r>
          </a:p>
          <a:p>
            <a:r>
              <a:rPr lang="en-US" dirty="0" smtClean="0"/>
              <a:t>Custom Modules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17" descr="C:\Users\sdunn\Documents\Pivotal\brand\logo\project icons\spring-xd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26" r="-2932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57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Custom Sink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 dirty="0"/>
              <a:t>A </a:t>
            </a:r>
            <a:r>
              <a:rPr lang="en" sz="2600" i="1" dirty="0"/>
              <a:t>sink</a:t>
            </a:r>
            <a:r>
              <a:rPr lang="en" sz="2600" dirty="0"/>
              <a:t> is used to capture the the results of a stream</a:t>
            </a:r>
          </a:p>
          <a:p>
            <a:pPr>
              <a:spcBef>
                <a:spcPts val="0"/>
              </a:spcBef>
              <a:buNone/>
            </a:pPr>
            <a:r>
              <a:rPr lang="en" sz="2600" dirty="0"/>
              <a:t>A custom sink is useful for feeding a legacy system</a:t>
            </a:r>
          </a:p>
          <a:p>
            <a:pPr lvl="0">
              <a:spcBef>
                <a:spcPts val="0"/>
              </a:spcBef>
              <a:buNone/>
            </a:pPr>
            <a:endParaRPr lang="en" sz="16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 dirty="0">
                <a:solidFill>
                  <a:srgbClr val="4F6228"/>
                </a:solidFill>
                <a:latin typeface="Consolas"/>
                <a:ea typeface="Consolas"/>
                <a:cs typeface="Consolas"/>
                <a:sym typeface="Consolas"/>
              </a:rPr>
              <a:t>--- </a:t>
            </a:r>
            <a:r>
              <a:rPr lang="en" sz="2000" dirty="0">
                <a:solidFill>
                  <a:srgbClr val="4F6228"/>
                </a:solidFill>
                <a:latin typeface="Consolas"/>
                <a:ea typeface="Consolas"/>
                <a:cs typeface="Consolas"/>
                <a:sym typeface="Consolas"/>
              </a:rPr>
              <a:t>mySink.xml</a:t>
            </a:r>
            <a:r>
              <a:rPr lang="en" sz="1600" dirty="0">
                <a:solidFill>
                  <a:srgbClr val="4F6228"/>
                </a:solidFill>
                <a:latin typeface="Consolas"/>
                <a:ea typeface="Consolas"/>
                <a:cs typeface="Consolas"/>
                <a:sym typeface="Consolas"/>
              </a:rPr>
              <a:t> ---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&lt;beans&gt; …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&lt;int:channel </a:t>
            </a:r>
            <a:r>
              <a:rPr lang="en" sz="24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”input”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 &lt;int:service-activator </a:t>
            </a:r>
            <a:r>
              <a:rPr lang="en" sz="2400" dirty="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input-channel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”input”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45720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&lt;bean</a:t>
            </a:r>
            <a:r>
              <a:rPr lang="en" sz="24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24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”example.MyService”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&lt;/int:service-activator&gt;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&lt;/beans&gt;</a:t>
            </a:r>
            <a:endParaRPr lang="en"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Shape 186"/>
          <p:cNvSpPr txBox="1"/>
          <p:nvPr/>
        </p:nvSpPr>
        <p:spPr>
          <a:xfrm>
            <a:off x="5486400" y="3943350"/>
            <a:ext cx="2988300" cy="553968"/>
          </a:xfrm>
          <a:prstGeom prst="rect">
            <a:avLst/>
          </a:prstGeom>
          <a:noFill/>
          <a:ln w="9525" cap="flat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 dirty="0">
                <a:solidFill>
                  <a:srgbClr val="4F6228"/>
                </a:solidFill>
                <a:latin typeface="Consolas"/>
                <a:ea typeface="Consolas"/>
                <a:cs typeface="Consolas"/>
                <a:sym typeface="Consolas"/>
              </a:rPr>
              <a:t>http |..| mySink</a:t>
            </a:r>
          </a:p>
        </p:txBody>
      </p:sp>
    </p:spTree>
    <p:extLst>
      <p:ext uri="{BB962C8B-B14F-4D97-AF65-F5344CB8AC3E}">
        <p14:creationId xmlns:p14="http://schemas.microsoft.com/office/powerpoint/2010/main" val="447992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Custom Source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189119" cy="3638550"/>
          </a:xfrm>
        </p:spPr>
        <p:txBody>
          <a:bodyPr>
            <a:normAutofit/>
          </a:bodyPr>
          <a:lstStyle/>
          <a:p>
            <a:r>
              <a:rPr lang="en-US" dirty="0"/>
              <a:t>A source produces messages continually or in response to events</a:t>
            </a:r>
          </a:p>
          <a:p>
            <a:r>
              <a:rPr lang="en-US" dirty="0"/>
              <a:t>Most OOTB sources rely on existing </a:t>
            </a:r>
            <a:r>
              <a:rPr lang="en-US" dirty="0" smtClean="0"/>
              <a:t>Spring Integration (SI) </a:t>
            </a:r>
            <a:r>
              <a:rPr lang="en-US" dirty="0"/>
              <a:t>inbound channel adapters, so do not require custom code</a:t>
            </a:r>
          </a:p>
          <a:p>
            <a:r>
              <a:rPr lang="en-US" dirty="0"/>
              <a:t>If an SI adapter is not available, writing a source requires some advanced knowledge of </a:t>
            </a:r>
            <a:r>
              <a:rPr lang="en-US" dirty="0" smtClean="0"/>
              <a:t>SI:</a:t>
            </a:r>
          </a:p>
          <a:p>
            <a:pPr lvl="1"/>
            <a:r>
              <a:rPr lang="en-US" dirty="0" smtClean="0"/>
              <a:t>Configure </a:t>
            </a:r>
            <a:r>
              <a:rPr lang="en-US" dirty="0"/>
              <a:t>an </a:t>
            </a:r>
            <a:r>
              <a:rPr lang="en-US" dirty="0">
                <a:latin typeface="Courier"/>
                <a:cs typeface="Courier"/>
              </a:rPr>
              <a:t>&lt;inbound-channel-adapter&gt;</a:t>
            </a:r>
            <a:r>
              <a:rPr lang="en-US" dirty="0"/>
              <a:t> with a simple POJO and a </a:t>
            </a:r>
            <a:r>
              <a:rPr lang="en-US" dirty="0" err="1"/>
              <a:t>poller</a:t>
            </a:r>
            <a:endParaRPr lang="en-US" dirty="0"/>
          </a:p>
          <a:p>
            <a:pPr lvl="1"/>
            <a:r>
              <a:rPr lang="en-US" dirty="0"/>
              <a:t>Extend </a:t>
            </a:r>
            <a:r>
              <a:rPr lang="en-US" dirty="0" err="1" smtClean="0">
                <a:latin typeface="Courier"/>
                <a:cs typeface="Courier"/>
              </a:rPr>
              <a:t>MessageProducerSupport</a:t>
            </a:r>
            <a:r>
              <a:rPr lang="en-US" dirty="0" smtClean="0"/>
              <a:t> </a:t>
            </a:r>
          </a:p>
          <a:p>
            <a:pPr marL="914400" lvl="2" indent="0">
              <a:buNone/>
            </a:pPr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github.com</a:t>
            </a:r>
            <a:r>
              <a:rPr lang="en-US" sz="1200" dirty="0"/>
              <a:t>/SpringOne2GX-2014/Spring-XD-Internals/tree/master/spring-</a:t>
            </a:r>
            <a:r>
              <a:rPr lang="en-US" sz="1200" dirty="0" err="1"/>
              <a:t>xd</a:t>
            </a:r>
            <a:r>
              <a:rPr lang="en-US" sz="1200" dirty="0"/>
              <a:t>-source-template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65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Developing A Custom Source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34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42" r="-2724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775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Project </a:t>
            </a:r>
            <a:r>
              <a:rPr lang="en-US" dirty="0" smtClean="0"/>
              <a:t>Page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://projects.spring.io/spring-xd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Reference </a:t>
            </a:r>
            <a:r>
              <a:rPr lang="en-US" dirty="0" smtClean="0"/>
              <a:t>Guide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://docs.spring.io/spring-xd/docs/current/reference/html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Samples</a:t>
            </a: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://github.com/spring-projects/spring-xd-</a:t>
            </a:r>
            <a:r>
              <a:rPr lang="en-US" dirty="0" smtClean="0">
                <a:hlinkClick r:id="rId4"/>
              </a:rPr>
              <a:t>samples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Demo Code for This </a:t>
            </a:r>
            <a:r>
              <a:rPr lang="en-US" dirty="0" smtClean="0"/>
              <a:t>Session </a:t>
            </a: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://github.com/SpringOne2GX-2014/Spring-XD-</a:t>
            </a:r>
            <a:r>
              <a:rPr lang="en-US" dirty="0" smtClean="0">
                <a:hlinkClick r:id="rId5"/>
              </a:rPr>
              <a:t>Internals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Spring XD Source </a:t>
            </a:r>
            <a:r>
              <a:rPr lang="en-US" dirty="0" smtClean="0"/>
              <a:t>Code</a:t>
            </a:r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://github.com/spring-projects/spring-</a:t>
            </a:r>
            <a:r>
              <a:rPr lang="en-US" dirty="0" smtClean="0">
                <a:hlinkClick r:id="rId6"/>
              </a:rPr>
              <a:t>xd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9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Review of Spring XD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</a:t>
            </a:fld>
            <a:endParaRPr lang="en-US"/>
          </a:p>
        </p:txBody>
      </p:sp>
      <p:pic>
        <p:nvPicPr>
          <p:cNvPr id="9" name="Shape 40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3000" y="1657350"/>
            <a:ext cx="6629400" cy="3352800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143000" y="895350"/>
            <a:ext cx="6629400" cy="646331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stream is composed from </a:t>
            </a:r>
            <a:r>
              <a:rPr lang="en-US" i="1" dirty="0"/>
              <a:t>modules</a:t>
            </a:r>
            <a:r>
              <a:rPr lang="en-US" dirty="0"/>
              <a:t>. Each module is deployed to a </a:t>
            </a:r>
            <a:r>
              <a:rPr lang="en-US" i="1" dirty="0"/>
              <a:t>container</a:t>
            </a:r>
            <a:r>
              <a:rPr lang="en-US" dirty="0"/>
              <a:t> and its channels are bound to the </a:t>
            </a:r>
            <a:r>
              <a:rPr lang="en-US" i="1" dirty="0"/>
              <a:t>transport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430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i="1" dirty="0" smtClean="0"/>
              <a:t>http, rabbit, log, file</a:t>
            </a:r>
          </a:p>
          <a:p>
            <a:r>
              <a:rPr lang="en-US" dirty="0" smtClean="0"/>
              <a:t>Type: </a:t>
            </a:r>
            <a:r>
              <a:rPr lang="en-US" i="1" dirty="0" smtClean="0"/>
              <a:t>source, processor, sink, job</a:t>
            </a:r>
          </a:p>
          <a:p>
            <a:r>
              <a:rPr lang="en-US" dirty="0" smtClean="0"/>
              <a:t>Modules used in streams are simple, reusable Spring Integration message 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chann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69" y="2923995"/>
            <a:ext cx="6630063" cy="106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0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Application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7960519" cy="3638550"/>
          </a:xfrm>
        </p:spPr>
        <p:txBody>
          <a:bodyPr/>
          <a:lstStyle/>
          <a:p>
            <a:r>
              <a:rPr lang="en-US" dirty="0"/>
              <a:t>Each module has its own application context</a:t>
            </a:r>
          </a:p>
          <a:p>
            <a:r>
              <a:rPr lang="en-US" dirty="0"/>
              <a:t>Enables different property values per instance</a:t>
            </a:r>
          </a:p>
          <a:p>
            <a:r>
              <a:rPr lang="en-US" dirty="0"/>
              <a:t>Avoids bean name collisions, e.g. ‘input’ and ‘output’</a:t>
            </a:r>
          </a:p>
          <a:p>
            <a:r>
              <a:rPr lang="en-US" dirty="0"/>
              <a:t>Better encapsulation and lifecycle management</a:t>
            </a:r>
          </a:p>
          <a:p>
            <a:r>
              <a:rPr lang="en-US" dirty="0" err="1">
                <a:latin typeface="Courier"/>
                <a:cs typeface="Courier"/>
              </a:rPr>
              <a:t>SimpleModule</a:t>
            </a:r>
            <a:r>
              <a:rPr lang="en-US" dirty="0"/>
              <a:t> - uses Boot to load and configure the </a:t>
            </a:r>
            <a:r>
              <a:rPr lang="en-US" dirty="0" smtClean="0"/>
              <a:t>Application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8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XD Architecture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4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XD Architecture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Shape 54"/>
          <p:cNvPicPr preferRelativeResize="0">
            <a:picLocks noGrp="1"/>
          </p:cNvPicPr>
          <p:nvPr>
            <p:ph sz="half" idx="1"/>
          </p:nvPr>
        </p:nvPicPr>
        <p:blipFill>
          <a:blip r:embed="rId2">
            <a:alphaModFix/>
          </a:blip>
          <a:srcRect l="-21552" r="-21552"/>
          <a:stretch>
            <a:fillRect/>
          </a:stretch>
        </p:blipFill>
        <p:spPr>
          <a:xfrm>
            <a:off x="457200" y="1885950"/>
            <a:ext cx="4038600" cy="2546350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</p:pic>
      <p:pic>
        <p:nvPicPr>
          <p:cNvPr id="8" name="Shape 53"/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rcRect t="-4320" b="-4320"/>
          <a:stretch>
            <a:fillRect/>
          </a:stretch>
        </p:blipFill>
        <p:spPr>
          <a:xfrm>
            <a:off x="4724400" y="1885950"/>
            <a:ext cx="4038600" cy="2545556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295400" y="971550"/>
            <a:ext cx="731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Runs as a distributed application or as a single </a:t>
            </a:r>
            <a:r>
              <a:rPr lang="en-US" sz="2400" dirty="0" smtClean="0"/>
              <a:t>node</a:t>
            </a:r>
            <a:endParaRPr lang="en-US" sz="2400" dirty="0"/>
          </a:p>
        </p:txBody>
      </p:sp>
      <p:pic>
        <p:nvPicPr>
          <p:cNvPr id="10" name="Picture 17" descr="C:\Users\sdunn\Documents\Pivotal\brand\logo\project icons\spring-x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19150"/>
            <a:ext cx="745079" cy="7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01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Components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ContainerRegistrar</a:t>
            </a:r>
            <a:r>
              <a:rPr lang="en-US" b="1" dirty="0"/>
              <a:t> </a:t>
            </a:r>
          </a:p>
          <a:p>
            <a:r>
              <a:rPr lang="en-US" dirty="0"/>
              <a:t>Registers the container with the cluster (ZK)</a:t>
            </a:r>
          </a:p>
          <a:p>
            <a:r>
              <a:rPr lang="en-US" dirty="0"/>
              <a:t>Handles module deployment/</a:t>
            </a:r>
            <a:r>
              <a:rPr lang="en-US" dirty="0" err="1"/>
              <a:t>undeployment</a:t>
            </a:r>
            <a:r>
              <a:rPr lang="en-US" dirty="0"/>
              <a:t> events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/>
              <a:t>ModuleDeployer</a:t>
            </a:r>
            <a:endParaRPr lang="en-US" b="1" dirty="0"/>
          </a:p>
          <a:p>
            <a:r>
              <a:rPr lang="en-US" dirty="0"/>
              <a:t>Deploys and </a:t>
            </a:r>
            <a:r>
              <a:rPr lang="en-US" dirty="0" err="1"/>
              <a:t>undeploys</a:t>
            </a:r>
            <a:r>
              <a:rPr lang="en-US" dirty="0"/>
              <a:t> modules on request. </a:t>
            </a:r>
          </a:p>
          <a:p>
            <a:r>
              <a:rPr lang="en-US" dirty="0"/>
              <a:t>Initializes the module application context and invokes lifecycle methods on registered plugins (any bean of type Plugin)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2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2GX-2014">
      <a:dk1>
        <a:srgbClr val="333333"/>
      </a:dk1>
      <a:lt1>
        <a:sysClr val="window" lastClr="FFFFFF"/>
      </a:lt1>
      <a:dk2>
        <a:srgbClr val="6DB33F"/>
      </a:dk2>
      <a:lt2>
        <a:srgbClr val="EEEEEE"/>
      </a:lt2>
      <a:accent1>
        <a:srgbClr val="40AD64"/>
      </a:accent1>
      <a:accent2>
        <a:srgbClr val="4DACA9"/>
      </a:accent2>
      <a:accent3>
        <a:srgbClr val="3F81B3"/>
      </a:accent3>
      <a:accent4>
        <a:srgbClr val="7D4E80"/>
      </a:accent4>
      <a:accent5>
        <a:srgbClr val="DA6666"/>
      </a:accent5>
      <a:accent6>
        <a:srgbClr val="E2A12F"/>
      </a:accent6>
      <a:hlink>
        <a:srgbClr val="3F81B3"/>
      </a:hlink>
      <a:folHlink>
        <a:srgbClr val="3F81B3"/>
      </a:folHlink>
    </a:clrScheme>
    <a:fontScheme name="S2G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</TotalTime>
  <Words>1403</Words>
  <Application>Microsoft Macintosh PowerPoint</Application>
  <PresentationFormat>On-screen Show (16:9)</PresentationFormat>
  <Paragraphs>228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Spring XD Internals: A Guided Tour</vt:lpstr>
      <vt:lpstr>Who Are We?</vt:lpstr>
      <vt:lpstr>Agenda</vt:lpstr>
      <vt:lpstr>A Quick Review of Spring XD</vt:lpstr>
      <vt:lpstr>Modules</vt:lpstr>
      <vt:lpstr>Module Application Context</vt:lpstr>
      <vt:lpstr>Spring XD Architecture Overview</vt:lpstr>
      <vt:lpstr>Spring XD Architecture Overview</vt:lpstr>
      <vt:lpstr>Container Components</vt:lpstr>
      <vt:lpstr>Plugins</vt:lpstr>
      <vt:lpstr>Message Bus</vt:lpstr>
      <vt:lpstr>Spring XD Application Contexts</vt:lpstr>
      <vt:lpstr>Extending Spring XD</vt:lpstr>
      <vt:lpstr>Distributed Runtime</vt:lpstr>
      <vt:lpstr>Distributed Runtime Requirements</vt:lpstr>
      <vt:lpstr>Distributed Runtime: 1st Generation</vt:lpstr>
      <vt:lpstr>Distributed Runtime: The Present</vt:lpstr>
      <vt:lpstr>Distributed Runtime: The Present</vt:lpstr>
      <vt:lpstr>Distributed Runtime Challenges</vt:lpstr>
      <vt:lpstr>About ZooKeeper</vt:lpstr>
      <vt:lpstr>How We Use ZooKeeper</vt:lpstr>
      <vt:lpstr>Demo: ZooKeeper and Spring XD</vt:lpstr>
      <vt:lpstr>ZooKeeper/Curator Challenges</vt:lpstr>
      <vt:lpstr>Distributed Testing Methods</vt:lpstr>
      <vt:lpstr>Developing Custom Modules</vt:lpstr>
      <vt:lpstr>Adding A Custom Stream Module</vt:lpstr>
      <vt:lpstr>Module Registry</vt:lpstr>
      <vt:lpstr>Module Artifacts</vt:lpstr>
      <vt:lpstr>Custom Processor Module</vt:lpstr>
      <vt:lpstr>Custom Sink Module</vt:lpstr>
      <vt:lpstr>Custom Source Module</vt:lpstr>
      <vt:lpstr>Demo: Developing A Custom Source Module</vt:lpstr>
      <vt:lpstr>Questions?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sdunn</dc:creator>
  <cp:lastModifiedBy>Patrick Peralta</cp:lastModifiedBy>
  <cp:revision>113</cp:revision>
  <dcterms:created xsi:type="dcterms:W3CDTF">2013-07-31T23:25:28Z</dcterms:created>
  <dcterms:modified xsi:type="dcterms:W3CDTF">2014-09-03T15:55:20Z</dcterms:modified>
</cp:coreProperties>
</file>