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8" r:id="rId2"/>
    <p:sldId id="274" r:id="rId3"/>
    <p:sldId id="296" r:id="rId4"/>
    <p:sldId id="302" r:id="rId5"/>
    <p:sldId id="301" r:id="rId6"/>
    <p:sldId id="303" r:id="rId7"/>
    <p:sldId id="277" r:id="rId8"/>
    <p:sldId id="278" r:id="rId9"/>
    <p:sldId id="279" r:id="rId10"/>
    <p:sldId id="345" r:id="rId11"/>
    <p:sldId id="280" r:id="rId12"/>
    <p:sldId id="294" r:id="rId13"/>
    <p:sldId id="336" r:id="rId14"/>
    <p:sldId id="314" r:id="rId15"/>
    <p:sldId id="315" r:id="rId16"/>
    <p:sldId id="316" r:id="rId17"/>
    <p:sldId id="317" r:id="rId18"/>
    <p:sldId id="346" r:id="rId19"/>
    <p:sldId id="347" r:id="rId20"/>
    <p:sldId id="348" r:id="rId21"/>
    <p:sldId id="349" r:id="rId22"/>
    <p:sldId id="319" r:id="rId23"/>
    <p:sldId id="320" r:id="rId24"/>
    <p:sldId id="321" r:id="rId25"/>
    <p:sldId id="322" r:id="rId26"/>
    <p:sldId id="323" r:id="rId27"/>
    <p:sldId id="324" r:id="rId28"/>
    <p:sldId id="337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50" r:id="rId37"/>
    <p:sldId id="338" r:id="rId38"/>
    <p:sldId id="339" r:id="rId39"/>
    <p:sldId id="340" r:id="rId40"/>
    <p:sldId id="341" r:id="rId41"/>
    <p:sldId id="342" r:id="rId42"/>
    <p:sldId id="332" r:id="rId43"/>
    <p:sldId id="333" r:id="rId44"/>
    <p:sldId id="334" r:id="rId45"/>
    <p:sldId id="335" r:id="rId46"/>
    <p:sldId id="295" r:id="rId47"/>
    <p:sldId id="281" r:id="rId48"/>
    <p:sldId id="259" r:id="rId49"/>
    <p:sldId id="283" r:id="rId50"/>
    <p:sldId id="284" r:id="rId51"/>
    <p:sldId id="285" r:id="rId52"/>
    <p:sldId id="286" r:id="rId53"/>
    <p:sldId id="287" r:id="rId54"/>
    <p:sldId id="288" r:id="rId55"/>
    <p:sldId id="290" r:id="rId56"/>
    <p:sldId id="289" r:id="rId57"/>
    <p:sldId id="291" r:id="rId58"/>
    <p:sldId id="292" r:id="rId59"/>
    <p:sldId id="293" r:id="rId60"/>
    <p:sldId id="304" r:id="rId61"/>
    <p:sldId id="305" r:id="rId62"/>
    <p:sldId id="306" r:id="rId63"/>
    <p:sldId id="307" r:id="rId64"/>
    <p:sldId id="310" r:id="rId65"/>
    <p:sldId id="313" r:id="rId66"/>
    <p:sldId id="297" r:id="rId67"/>
    <p:sldId id="308" r:id="rId68"/>
    <p:sldId id="309" r:id="rId69"/>
    <p:sldId id="311" r:id="rId70"/>
    <p:sldId id="299" r:id="rId71"/>
    <p:sldId id="300" r:id="rId72"/>
    <p:sldId id="298" r:id="rId73"/>
    <p:sldId id="312" r:id="rId7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1F1F1"/>
    <a:srgbClr val="999999"/>
    <a:srgbClr val="E2A12F"/>
    <a:srgbClr val="DA6666"/>
    <a:srgbClr val="3F81B3"/>
    <a:srgbClr val="40AD64"/>
    <a:srgbClr val="EEEEEE"/>
    <a:srgbClr val="546C9F"/>
    <a:srgbClr val="8F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2" autoAdjust="0"/>
  </p:normalViewPr>
  <p:slideViewPr>
    <p:cSldViewPr>
      <p:cViewPr>
        <p:scale>
          <a:sx n="100" d="100"/>
          <a:sy n="100" d="100"/>
        </p:scale>
        <p:origin x="-808" y="-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7154808"/>
        <c:axId val="2126765080"/>
      </c:barChart>
      <c:catAx>
        <c:axId val="2127154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2126765080"/>
        <c:crosses val="autoZero"/>
        <c:auto val="1"/>
        <c:lblAlgn val="ctr"/>
        <c:lblOffset val="100"/>
        <c:noMultiLvlLbl val="0"/>
      </c:catAx>
      <c:valAx>
        <c:axId val="212676508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127154808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932072"/>
        <c:axId val="2127148264"/>
      </c:lineChart>
      <c:catAx>
        <c:axId val="2126932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2127148264"/>
        <c:crosses val="autoZero"/>
        <c:auto val="1"/>
        <c:lblAlgn val="ctr"/>
        <c:lblOffset val="100"/>
        <c:noMultiLvlLbl val="0"/>
      </c:catAx>
      <c:valAx>
        <c:axId val="212714826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126932072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//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IE8 is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Part</a:t>
            </a:r>
            <a:r>
              <a:rPr lang="en-US" baseline="0" dirty="0" smtClean="0">
                <a:ea typeface="ＭＳ Ｐゴシック" charset="0"/>
              </a:rPr>
              <a:t> of Selenium project, typically no need to run Selenium server, Selenium injects </a:t>
            </a:r>
            <a:r>
              <a:rPr lang="en-US" baseline="0" dirty="0" err="1" smtClean="0">
                <a:ea typeface="ＭＳ Ｐゴシック" charset="0"/>
              </a:rPr>
              <a:t>javascript</a:t>
            </a:r>
            <a:r>
              <a:rPr lang="en-US" baseline="0" dirty="0" smtClean="0">
                <a:ea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</a:rPr>
              <a:t>WebDriver</a:t>
            </a:r>
            <a:r>
              <a:rPr lang="en-US" baseline="0" dirty="0" smtClean="0">
                <a:ea typeface="ＭＳ Ｐゴシック" charset="0"/>
              </a:rPr>
              <a:t> uses native browser APIs to interact with browser, we use </a:t>
            </a:r>
            <a:r>
              <a:rPr lang="en-US" baseline="0" dirty="0" err="1" smtClean="0">
                <a:ea typeface="ＭＳ Ｐゴシック" charset="0"/>
              </a:rPr>
              <a:t>HtmlUnit</a:t>
            </a:r>
            <a:r>
              <a:rPr lang="en-US" baseline="0" dirty="0" smtClean="0">
                <a:ea typeface="ＭＳ Ｐゴシック" charset="0"/>
              </a:rPr>
              <a:t> to emulate headless browsers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13 min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 that the question we are asking is automatically converted to the question</a:t>
            </a:r>
            <a:r>
              <a:rPr lang="en-US" baseline="0" dirty="0" smtClean="0"/>
              <a:t> input’s value</a:t>
            </a:r>
            <a:endParaRPr lang="en-US" dirty="0" smtClean="0"/>
          </a:p>
          <a:p>
            <a:r>
              <a:rPr lang="en-US" dirty="0" smtClean="0"/>
              <a:t>Demo the</a:t>
            </a:r>
            <a:r>
              <a:rPr lang="en-US" baseline="0" dirty="0" smtClean="0"/>
              <a:t> test, demo not at with power assert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//	The driver expects "</a:t>
            </a:r>
            <a:r>
              <a:rPr lang="en-US" sz="1200" b="1" u="sng" dirty="0" smtClean="0">
                <a:latin typeface="Courier New"/>
                <a:cs typeface="Courier New"/>
              </a:rPr>
              <a:t>http" to establish which protocol to use. 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		//	Don't know why it needs </a:t>
            </a:r>
            <a:r>
              <a:rPr lang="en-US" sz="1200" b="1" u="sng" dirty="0" err="1" smtClean="0">
                <a:latin typeface="Courier New"/>
                <a:cs typeface="Courier New"/>
              </a:rPr>
              <a:t>localhost</a:t>
            </a:r>
            <a:r>
              <a:rPr lang="en-US" sz="1200" b="1" u="sng" dirty="0" smtClean="0">
                <a:latin typeface="Courier New"/>
                <a:cs typeface="Courier New"/>
              </a:rPr>
              <a:t>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		//	Also don't know why it needs the </a:t>
            </a:r>
            <a:r>
              <a:rPr lang="en-US" sz="1200" b="1" u="sng" dirty="0" smtClean="0">
                <a:latin typeface="Courier New"/>
                <a:cs typeface="Courier New"/>
              </a:rPr>
              <a:t>servlet mapping or how it determined '</a:t>
            </a:r>
            <a:r>
              <a:rPr lang="en-US" sz="1200" b="1" u="sng" dirty="0" err="1" smtClean="0">
                <a:latin typeface="Courier New"/>
                <a:cs typeface="Courier New"/>
              </a:rPr>
              <a:t>mpt</a:t>
            </a:r>
            <a:r>
              <a:rPr lang="en-US" sz="1200" b="1" u="sng" dirty="0" smtClean="0">
                <a:latin typeface="Courier New"/>
                <a:cs typeface="Courier New"/>
              </a:rPr>
              <a:t>' since this is only known to maven or eclipse; it is not in any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5"/>
            <a:ext cx="8540750" cy="931069"/>
          </a:xfrm>
        </p:spPr>
        <p:txBody>
          <a:bodyPr anchor="b"/>
          <a:lstStyle>
            <a:lvl1pPr algn="ctr">
              <a:defRPr sz="28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7" y="2614612"/>
            <a:ext cx="8540749" cy="471488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169149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Quest for the Holy Integration Test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Rob Winch, Ken Krueger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MockMvc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latin typeface="Arial" charset="0"/>
              </a:rPr>
              <a:t>Samples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17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HtmlUnit</a:t>
            </a:r>
            <a:r>
              <a:rPr lang="en-US" dirty="0" smtClean="0"/>
              <a:t> + Spring MVC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3581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Spring MVC testing + Browser Behavior!</a:t>
            </a:r>
          </a:p>
          <a:p>
            <a:pPr lvl="1"/>
            <a:r>
              <a:rPr lang="en-US" sz="1600" dirty="0" smtClean="0"/>
              <a:t>Still no container</a:t>
            </a:r>
          </a:p>
          <a:p>
            <a:pPr lvl="1"/>
            <a:r>
              <a:rPr lang="en-US" sz="1600" dirty="0" smtClean="0"/>
              <a:t>No (real) Browser!</a:t>
            </a:r>
          </a:p>
          <a:p>
            <a:pPr lvl="1"/>
            <a:r>
              <a:rPr lang="en-US" sz="1600" dirty="0" smtClean="0"/>
              <a:t>No HTTP!</a:t>
            </a:r>
          </a:p>
          <a:p>
            <a:r>
              <a:rPr lang="en-US" sz="2000" dirty="0" smtClean="0"/>
              <a:t>This </a:t>
            </a:r>
            <a:r>
              <a:rPr lang="en-US" sz="2000" u="sng" dirty="0" smtClean="0"/>
              <a:t>includes</a:t>
            </a:r>
            <a:r>
              <a:rPr lang="en-US" sz="2000" dirty="0" smtClean="0"/>
              <a:t> JavaScript</a:t>
            </a:r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</a:t>
            </a:r>
            <a:r>
              <a:rPr lang="en-US" sz="2400" b="1" dirty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  <a:endParaRPr lang="en-US" sz="20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800000"/>
                </a:solidFill>
              </a:rPr>
              <a:t>HtmlUnit</a:t>
            </a:r>
            <a:r>
              <a:rPr lang="en-US" sz="1600" b="1" dirty="0" smtClean="0">
                <a:solidFill>
                  <a:srgbClr val="800000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+ </a:t>
            </a: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0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/>
              <a:t>Introductions / Sample Application</a:t>
            </a:r>
          </a:p>
          <a:p>
            <a:r>
              <a:rPr lang="en-US" dirty="0" smtClean="0"/>
              <a:t>A review of Unit, Integration, and MVC Test</a:t>
            </a:r>
          </a:p>
          <a:p>
            <a:r>
              <a:rPr lang="en-US" b="1" dirty="0" smtClean="0"/>
              <a:t>MVC Test with </a:t>
            </a:r>
            <a:r>
              <a:rPr lang="en-US" b="1" dirty="0" err="1" smtClean="0"/>
              <a:t>HtmlUnit</a:t>
            </a:r>
            <a:endParaRPr lang="en-US" b="1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625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3124200" y="1200150"/>
            <a:ext cx="2971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&lt;form&gt;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3124200" y="2876550"/>
            <a:ext cx="2971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Success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6400" y="1200150"/>
            <a:ext cx="1447800" cy="406400"/>
            <a:chOff x="1676400" y="1200150"/>
            <a:chExt cx="1447800" cy="406400"/>
          </a:xfrm>
        </p:grpSpPr>
        <p:sp>
          <p:nvSpPr>
            <p:cNvPr id="11" name="TextBox 10"/>
            <p:cNvSpPr txBox="1"/>
            <p:nvPr/>
          </p:nvSpPr>
          <p:spPr>
            <a:xfrm>
              <a:off x="1905000" y="1200150"/>
              <a:ext cx="864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GET /</a:t>
              </a:r>
              <a:endParaRPr lang="en-US" sz="2000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676400" y="1606550"/>
              <a:ext cx="1447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>
            <a:off x="4610100" y="21145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3949" y="2190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POST /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68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Monaco"/>
              </a:rPr>
              <a:t>mockMvc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.perform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get(</a:t>
            </a:r>
            <a:r>
              <a:rPr lang="en-US" i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andExpect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xpath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Monaco"/>
              </a:rPr>
              <a:t>"//input[@name='question']"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).exists());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856422"/>
            <a:ext cx="83820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MockHttpServletRequestBuilder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post(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it-IT" sz="2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.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param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it-IT" sz="2000" dirty="0" err="1">
                <a:solidFill>
                  <a:srgbClr val="2A00FF"/>
                </a:solidFill>
                <a:latin typeface="Monaco"/>
              </a:rPr>
              <a:t>question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"1"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it-IT" sz="2000" dirty="0">
              <a:latin typeface="Monaco"/>
            </a:endParaRPr>
          </a:p>
          <a:p>
            <a:r>
              <a:rPr lang="it-IT" sz="2000" dirty="0" err="1">
                <a:solidFill>
                  <a:srgbClr val="0000C0"/>
                </a:solidFill>
                <a:latin typeface="Monaco"/>
              </a:rPr>
              <a:t>mockMvc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.perform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it-IT" sz="2000" dirty="0">
                <a:solidFill>
                  <a:srgbClr val="000000"/>
                </a:solidFill>
                <a:latin typeface="Monaco"/>
              </a:rPr>
              <a:t>  .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andExpect</a:t>
            </a:r>
            <a:r>
              <a:rPr lang="it-IT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i="1" dirty="0" smtClean="0">
                <a:solidFill>
                  <a:srgbClr val="000000"/>
                </a:solidFill>
                <a:latin typeface="Monaco"/>
              </a:rPr>
              <a:t>…);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330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19150"/>
            <a:ext cx="8229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org.springframework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spring-test-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htmlunit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1.0.0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.M2</a:t>
            </a:r>
            <a:r>
              <a:rPr lang="en-US" sz="20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scope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test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scope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51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Test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RunWith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(SpringJUnit4ClassRunner.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ContextConfiguration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(classes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Config.</a:t>
            </a:r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WebAppConfiguration</a:t>
            </a:r>
            <a:endParaRPr lang="en-US" sz="2000" dirty="0">
              <a:solidFill>
                <a:srgbClr val="646464"/>
              </a:solidFill>
              <a:latin typeface="Monaco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HtmlUnitTest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Autowired</a:t>
            </a:r>
            <a:endParaRPr lang="en-US" sz="2000" dirty="0">
              <a:solidFill>
                <a:srgbClr val="646464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WebApplicationContext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150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endParaRPr lang="en-US" sz="2000" i="1" dirty="0" smtClean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910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 </a:t>
            </a:r>
            <a:r>
              <a:rPr lang="en-US" sz="2000" i="1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000" i="1" dirty="0" smtClean="0">
                <a:solidFill>
                  <a:srgbClr val="3F7F5F"/>
                </a:solidFill>
                <a:latin typeface="Monaco"/>
              </a:rPr>
              <a:t>Optional</a:t>
            </a:r>
            <a:endParaRPr lang="en-US" sz="2000" i="1" dirty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581150"/>
            <a:ext cx="5791200" cy="304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762_backd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835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The Quest for the Holy Integration Test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162751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 </a:t>
            </a:r>
            <a:r>
              <a:rPr lang="en-US" sz="2000" i="1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000" i="1" dirty="0" smtClean="0">
                <a:solidFill>
                  <a:srgbClr val="3F7F5F"/>
                </a:solidFill>
                <a:latin typeface="Monaco"/>
              </a:rPr>
              <a:t>Optional</a:t>
            </a:r>
            <a:endParaRPr lang="en-US" sz="2000" i="1" dirty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addFilters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filter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2000" smtClean="0">
                <a:solidFill>
                  <a:srgbClr val="000000"/>
                </a:solidFill>
                <a:latin typeface="Monaco"/>
              </a:rPr>
              <a:t> 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885950"/>
            <a:ext cx="5791200" cy="304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 </a:t>
            </a:r>
            <a:r>
              <a:rPr lang="en-US" sz="2000" i="1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000" i="1" dirty="0" smtClean="0">
                <a:solidFill>
                  <a:srgbClr val="3F7F5F"/>
                </a:solidFill>
                <a:latin typeface="Monaco"/>
              </a:rPr>
              <a:t>Optional</a:t>
            </a:r>
            <a:endParaRPr lang="en-US" sz="2000" i="1" dirty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addFilters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filter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.apply(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springSecurity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())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90750"/>
            <a:ext cx="5791200" cy="304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.setWebConnection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MockMvcWebConnection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915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(BrowserVersion.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FIREFOX_24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; </a:t>
            </a:r>
            <a:br>
              <a:rPr lang="en-US" sz="2000" b="1" i="1" dirty="0" smtClean="0">
                <a:solidFill>
                  <a:srgbClr val="000000"/>
                </a:solidFill>
                <a:latin typeface="Monaco"/>
              </a:rPr>
            </a:b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.setWebConnection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MockMvcWebConnection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.setAjaxController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857250"/>
            <a:ext cx="3886200" cy="3810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2266950"/>
            <a:ext cx="7924800" cy="838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"http://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localhost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/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mpt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/"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"Monty Python Trivia"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.getTitleText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594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.getByXPath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"//form"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).get(0);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HtmlSelect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.getSelectByName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"movie"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holyGrail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.getOptionByText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"Holy Grail"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.setSelectedAttribute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holyGrail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7833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HtmlSelect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.getSelectByName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"question"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knightsSay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.getOptionByText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What do the Knights of Ni say?"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.setSelectedAttribute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knightsSay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068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HtmlSubmitInput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submit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HtmlSubmitInput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"submit"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submit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.click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DomElement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questionElmt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questionDisplay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DomElement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answerElmt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answerDisplay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questionElmt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.getTextContent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"Ni!"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answerElmt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.getTextContent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393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625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…</a:t>
            </a:r>
            <a:endParaRPr lang="en-US" sz="2000" dirty="0">
              <a:latin typeface="Monaco"/>
            </a:endParaRPr>
          </a:p>
          <a:p>
            <a:endParaRPr lang="en-US" sz="2000" dirty="0">
              <a:latin typeface="Monaco"/>
            </a:endParaRPr>
          </a:p>
          <a:p>
            <a:r>
              <a:rPr lang="en-US" sz="2000" dirty="0" smtClean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 err="1" smtClean="0">
                <a:solidFill>
                  <a:srgbClr val="6A3E3E"/>
                </a:solidFill>
                <a:latin typeface="Monaco"/>
              </a:rPr>
              <a:t>javaScriptEnabled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772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b="1" dirty="0" smtClean="0"/>
              <a:t>Introductions / Sample Application</a:t>
            </a:r>
          </a:p>
          <a:p>
            <a:r>
              <a:rPr lang="en-US"/>
              <a:t>A review of Unit, Integration, and MVC </a:t>
            </a:r>
            <a:r>
              <a:rPr lang="en-US" smtClean="0"/>
              <a:t>Test</a:t>
            </a:r>
            <a:endParaRPr lang="en-US" b="1" dirty="0" smtClean="0"/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Capabilities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config</a:t>
            </a:r>
            <a:r>
              <a:rPr lang="en-US" sz="2000" dirty="0" smtClean="0">
                <a:solidFill>
                  <a:srgbClr val="6A3E3E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= 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DesiredCapabilities.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firefox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(); 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 err="1" smtClean="0">
                <a:solidFill>
                  <a:srgbClr val="6A3E3E"/>
                </a:solidFill>
                <a:latin typeface="Monaco"/>
              </a:rPr>
              <a:t>config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endParaRPr lang="en-US" sz="2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.configureWebClient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.setAjaxController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952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QuestionPage.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to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.selectMovieOption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"Holy Grail"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.selectQuestionOption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.submit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77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AnswerPage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AnswerPage.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assertTrue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.hasQuestion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assertTrue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.hasAnswer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"Ni!"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041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Monaco"/>
              </a:rPr>
              <a:t>movie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Monaco"/>
              </a:rPr>
              <a:t>question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FindBy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css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"input[type=submit]"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Monaco"/>
              </a:rPr>
              <a:t>submitButton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415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to(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"http://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localhost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mpt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/"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PageFactory.</a:t>
            </a:r>
            <a:r>
              <a:rPr lang="en-US" sz="2000" b="1" i="1" dirty="0" err="1" smtClean="0">
                <a:solidFill>
                  <a:srgbClr val="000000"/>
                </a:solidFill>
                <a:latin typeface="Monaco"/>
              </a:rPr>
              <a:t>initElements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i="1" dirty="0" err="1">
                <a:solidFill>
                  <a:srgbClr val="000000"/>
                </a:solidFill>
                <a:latin typeface="Monaco"/>
              </a:rPr>
              <a:t>QuestionPage.</a:t>
            </a:r>
            <a:r>
              <a:rPr lang="en-US" sz="2000" b="1" i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b="1" i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006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selectQuestionOption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(String </a:t>
            </a:r>
            <a:r>
              <a:rPr lang="en-US" sz="2000" b="1" dirty="0" err="1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movieOption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Select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Select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6A3E3E"/>
                </a:solidFill>
                <a:latin typeface="Monaco"/>
              </a:rPr>
              <a:t> 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select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.selectByVisibleText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469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9144000" cy="50643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09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I’m not dead yet…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429270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Geb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625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64646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464646"/>
                </a:solidFill>
                <a:latin typeface="Monaco"/>
              </a:rPr>
              <a:t>ContextConfiguration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(classes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Config.</a:t>
            </a:r>
            <a:r>
              <a:rPr lang="en-US" sz="2000" b="1" dirty="0" err="1">
                <a:solidFill>
                  <a:srgbClr val="972C78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464646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464646"/>
                </a:solidFill>
                <a:latin typeface="Monaco"/>
              </a:rPr>
              <a:t>WebAppConfiguration</a:t>
            </a:r>
            <a:endParaRPr lang="en-US" sz="2000" dirty="0">
              <a:solidFill>
                <a:srgbClr val="464646"/>
              </a:solidFill>
              <a:latin typeface="Monaco"/>
            </a:endParaRPr>
          </a:p>
          <a:p>
            <a:r>
              <a:rPr lang="en-US" sz="2000" dirty="0">
                <a:solidFill>
                  <a:srgbClr val="464646"/>
                </a:solidFill>
                <a:latin typeface="Monaco"/>
              </a:rPr>
              <a:t>@Stepwise</a:t>
            </a:r>
          </a:p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GebTest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GebReportingSpec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464646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464646"/>
                </a:solidFill>
                <a:latin typeface="Monaco"/>
              </a:rPr>
              <a:t>Autowired</a:t>
            </a:r>
            <a:endParaRPr lang="en-US" sz="2000" dirty="0">
              <a:solidFill>
                <a:srgbClr val="464646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WebApplicationContext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Monaco"/>
              </a:rPr>
              <a:t>context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142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dirty="0" err="1" smtClean="0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Monaco"/>
              </a:rPr>
              <a:t>MockMvcBuilders</a:t>
            </a:r>
            <a:endParaRPr lang="cs-CZ" sz="2000" dirty="0">
              <a:solidFill>
                <a:srgbClr val="000000"/>
              </a:solidFill>
              <a:latin typeface="Monaco"/>
            </a:endParaRPr>
          </a:p>
          <a:p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cs-CZ" sz="2000" i="1" dirty="0" err="1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cs-CZ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cs-CZ" sz="2000" i="1" dirty="0" err="1">
                <a:solidFill>
                  <a:srgbClr val="0000C0"/>
                </a:solidFill>
                <a:latin typeface="Monaco"/>
              </a:rPr>
              <a:t>context</a:t>
            </a:r>
            <a:r>
              <a:rPr lang="cs-CZ" sz="2000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6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62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13335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Introductions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278891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 err="1" smtClean="0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dirty="0">
                <a:solidFill>
                  <a:srgbClr val="000000"/>
                </a:solidFill>
                <a:latin typeface="Monaco"/>
              </a:rPr>
              <a:t> = </a:t>
            </a:r>
            <a:r>
              <a:rPr lang="cs-CZ" dirty="0" smtClean="0">
                <a:solidFill>
                  <a:srgbClr val="000000"/>
                </a:solidFill>
                <a:latin typeface="Monaco"/>
              </a:rPr>
              <a:t>…</a:t>
            </a:r>
          </a:p>
          <a:p>
            <a:endParaRPr lang="cs-CZ" dirty="0">
              <a:solidFill>
                <a:srgbClr val="000000"/>
              </a:solidFill>
              <a:latin typeface="Monaco"/>
            </a:endParaRPr>
          </a:p>
          <a:p>
            <a:r>
              <a:rPr lang="en-US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browser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.driver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b="1" dirty="0" smtClean="0">
                <a:solidFill>
                  <a:srgbClr val="972C78"/>
                </a:solidFill>
                <a:highlight>
                  <a:srgbClr val="E8F2FE"/>
                </a:highlight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MockMvcHtmlUnitDriver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mockMvc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javascriptEnabled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182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dirty="0" err="1" smtClean="0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…</a:t>
            </a:r>
          </a:p>
          <a:p>
            <a:endParaRPr lang="cs-CZ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browser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.driver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capabilities) {</a:t>
            </a:r>
          </a:p>
          <a:p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smtClean="0">
                <a:solidFill>
                  <a:srgbClr val="972C78"/>
                </a:solidFill>
                <a:latin typeface="Monaco"/>
              </a:rPr>
              <a:t>protected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configureWebClient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client)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client = </a:t>
            </a:r>
            <a:r>
              <a:rPr lang="en-US" sz="2000" b="1" dirty="0" err="1">
                <a:solidFill>
                  <a:srgbClr val="972C78"/>
                </a:solidFill>
                <a:latin typeface="Monaco"/>
              </a:rPr>
              <a:t>super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.configureWebClient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(client)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client.ajaxController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client</a:t>
            </a:r>
            <a:endParaRPr lang="en-US" sz="2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033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972C78"/>
                </a:solidFill>
                <a:latin typeface="Monaco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'I select Holy Grail'()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when: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'I select Holy Grail'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to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movie 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'Holy Grail'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'What do the Knights of Ni say?'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then: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'The answer is displayed'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at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AnswerPage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==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'What do the Knights of Ni say?'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answer ==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'Ni!'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11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Page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err="1">
                <a:solidFill>
                  <a:srgbClr val="0000C0"/>
                </a:solidFill>
                <a:latin typeface="Monaco"/>
              </a:rPr>
              <a:t>url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i="1" dirty="0">
                <a:solidFill>
                  <a:srgbClr val="FF00CC"/>
                </a:solidFill>
                <a:latin typeface="Monaco"/>
              </a:rPr>
              <a:t>''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at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{ </a:t>
            </a: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        </a:t>
            </a:r>
            <a:r>
              <a:rPr lang="en-US" sz="2000" b="1" i="1" dirty="0" smtClean="0">
                <a:solidFill>
                  <a:srgbClr val="972C78"/>
                </a:solidFill>
                <a:latin typeface="Monaco"/>
              </a:rPr>
              <a:t>assert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title == </a:t>
            </a:r>
            <a:r>
              <a:rPr lang="en-US" sz="2000" b="1" i="1" dirty="0">
                <a:solidFill>
                  <a:srgbClr val="FF00CC"/>
                </a:solidFill>
                <a:latin typeface="Monaco"/>
              </a:rPr>
              <a:t>'Monty Python Trivia'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en-US" sz="2000" b="1" i="1" dirty="0" smtClean="0">
                <a:solidFill>
                  <a:srgbClr val="972C78"/>
                </a:solidFill>
                <a:latin typeface="Monaco"/>
              </a:rPr>
              <a:t>true</a:t>
            </a: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    }</a:t>
            </a:r>
          </a:p>
          <a:p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  <a:cs typeface="Courier New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  <a:cs typeface="Courier New"/>
              </a:rPr>
              <a:t>    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...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628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content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movie {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ask.movie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{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ask.question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submitButton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{ $(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'input[type=submit]'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}</a:t>
            </a:r>
          </a:p>
          <a:p>
            <a:r>
              <a:rPr lang="tr-TR" sz="2000" dirty="0">
                <a:solidFill>
                  <a:srgbClr val="000000"/>
                </a:solidFill>
                <a:latin typeface="Monaco"/>
              </a:rPr>
              <a:t>	ask { $(</a:t>
            </a:r>
            <a:r>
              <a:rPr lang="tr-TR" sz="2000" dirty="0">
                <a:solidFill>
                  <a:srgbClr val="FF00CC"/>
                </a:solidFill>
                <a:latin typeface="Monaco"/>
              </a:rPr>
              <a:t>'form'</a:t>
            </a:r>
            <a:r>
              <a:rPr lang="tr-TR" sz="2000" dirty="0">
                <a:solidFill>
                  <a:srgbClr val="000000"/>
                </a:solidFill>
                <a:latin typeface="Monaco"/>
              </a:rPr>
              <a:t>) }</a:t>
            </a:r>
          </a:p>
          <a:p>
            <a:r>
              <a:rPr lang="tr-TR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007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askQuestion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(String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toAsk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toAsk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submitButton.click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455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/>
              <a:t>Introductions / Sample Application</a:t>
            </a:r>
          </a:p>
          <a:p>
            <a:r>
              <a:rPr lang="en-US" dirty="0" smtClean="0"/>
              <a:t>A review of Unit, Integration, and MVC Test</a:t>
            </a:r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b="1" dirty="0" smtClean="0"/>
              <a:t>Behavior Driven Development with MVC Test &amp; </a:t>
            </a:r>
            <a:r>
              <a:rPr lang="en-US" b="1" dirty="0" err="1" smtClean="0"/>
              <a:t>HtmlUnit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2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HtmlUnit</a:t>
            </a:r>
            <a:r>
              <a:rPr lang="en-US" dirty="0" smtClean="0"/>
              <a:t> + Spring MVC Test is Awesome!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3581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Covers from browser through all app layers.</a:t>
            </a:r>
          </a:p>
          <a:p>
            <a:r>
              <a:rPr lang="en-US" sz="2000" dirty="0" smtClean="0"/>
              <a:t>All without a container, browser, or HTTP!</a:t>
            </a:r>
          </a:p>
          <a:p>
            <a:r>
              <a:rPr lang="en-US" sz="2000" dirty="0" smtClean="0"/>
              <a:t>We love it!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So… What’s Missing?</a:t>
            </a:r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HtmlUnit</a:t>
            </a:r>
            <a:r>
              <a:rPr lang="en-US" sz="1600" b="1" dirty="0" smtClean="0">
                <a:solidFill>
                  <a:srgbClr val="FFFFFF"/>
                </a:solidFill>
              </a:rPr>
              <a:t> + </a:t>
            </a: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3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We want testers, analysts, product owners, project managers, etc. involved</a:t>
            </a:r>
          </a:p>
          <a:p>
            <a:pPr lvl="1"/>
            <a:r>
              <a:rPr lang="en-US" dirty="0" smtClean="0"/>
              <a:t>Not just developers</a:t>
            </a:r>
          </a:p>
          <a:p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We want acceptance criteria from our features / stories to drive our tests</a:t>
            </a:r>
          </a:p>
          <a:p>
            <a:endParaRPr lang="en-US" dirty="0" smtClean="0"/>
          </a:p>
          <a:p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We want testing scenarios to be organized and described in a high-level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5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Level…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BDD</a:t>
            </a:r>
          </a:p>
          <a:p>
            <a:pPr marL="0" indent="0" algn="ctr">
              <a:buNone/>
            </a:pPr>
            <a:r>
              <a:rPr lang="en-US" dirty="0" smtClean="0"/>
              <a:t>Behavior Driven Development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Software Development Process Reminiscent of TDD</a:t>
            </a:r>
          </a:p>
          <a:p>
            <a:pPr marL="0" indent="0" algn="ctr">
              <a:buNone/>
            </a:pPr>
            <a:r>
              <a:rPr lang="en-US" dirty="0" smtClean="0"/>
              <a:t>But at a higher level (the feature)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7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5"/>
            <a:ext cx="9144000" cy="5064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The Experimental Application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576" y="4095750"/>
            <a:ext cx="82764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1F1F1"/>
                </a:solidFill>
              </a:rPr>
              <a:t>http://monty-python-</a:t>
            </a:r>
            <a:r>
              <a:rPr lang="en-US" sz="2800" dirty="0" smtClean="0">
                <a:solidFill>
                  <a:srgbClr val="F1F1F1"/>
                </a:solidFill>
              </a:rPr>
              <a:t>trivia.cfapps.io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github.com</a:t>
            </a:r>
            <a:r>
              <a:rPr lang="en-US" sz="2400" dirty="0">
                <a:solidFill>
                  <a:schemeClr val="bg1"/>
                </a:solidFill>
              </a:rPr>
              <a:t>/SpringOne2GX-2014/</a:t>
            </a:r>
            <a:r>
              <a:rPr lang="en-US" sz="2400" dirty="0" err="1">
                <a:solidFill>
                  <a:schemeClr val="bg1"/>
                </a:solidFill>
              </a:rPr>
              <a:t>monty</a:t>
            </a:r>
            <a:r>
              <a:rPr lang="en-US" sz="2400" dirty="0">
                <a:solidFill>
                  <a:schemeClr val="bg1"/>
                </a:solidFill>
              </a:rPr>
              <a:t>-python-trivia</a:t>
            </a:r>
          </a:p>
        </p:txBody>
      </p:sp>
    </p:spTree>
    <p:extLst>
      <p:ext uri="{BB962C8B-B14F-4D97-AF65-F5344CB8AC3E}">
        <p14:creationId xmlns:p14="http://schemas.microsoft.com/office/powerpoint/2010/main" val="175594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BEFORE developing a feature, describe the behavior</a:t>
            </a:r>
          </a:p>
          <a:p>
            <a:pPr lvl="1"/>
            <a:r>
              <a:rPr lang="en-US" dirty="0" smtClean="0"/>
              <a:t>Most development processes already do this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Describe the Acceptance Criteria, or Confirmation</a:t>
            </a:r>
          </a:p>
          <a:p>
            <a:pPr marL="685800" lvl="1"/>
            <a:r>
              <a:rPr lang="en-US" dirty="0" smtClean="0"/>
              <a:t>Agreement on how we know when the feature is complete</a:t>
            </a:r>
          </a:p>
          <a:p>
            <a:pPr marL="1085850" lvl="2"/>
            <a:r>
              <a:rPr lang="en-US" dirty="0" smtClean="0"/>
              <a:t>Using a formal “Gherkin” language (Given, When, Then)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Write the Tests</a:t>
            </a:r>
          </a:p>
          <a:p>
            <a:pPr marL="800100" lvl="1" indent="-457200"/>
            <a:r>
              <a:rPr lang="en-US" dirty="0" smtClean="0"/>
              <a:t>Translate “Gherkin” into “Step Definitions”</a:t>
            </a:r>
          </a:p>
          <a:p>
            <a:pPr marL="800100" lvl="1" indent="-457200"/>
            <a:r>
              <a:rPr lang="en-US" dirty="0" smtClean="0"/>
              <a:t>Use Software like Cucumber or </a:t>
            </a:r>
            <a:r>
              <a:rPr lang="en-US" dirty="0" err="1" smtClean="0"/>
              <a:t>JBehave</a:t>
            </a:r>
            <a:r>
              <a:rPr lang="en-US" dirty="0" smtClean="0"/>
              <a:t> to do this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Run the Tests</a:t>
            </a:r>
          </a:p>
          <a:p>
            <a:pPr marL="800100" lvl="1" indent="-457200"/>
            <a:r>
              <a:rPr lang="en-US" dirty="0" smtClean="0"/>
              <a:t>They will fail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Implement Software until the Tests Pass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– Describe the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methodologies / frameworks for doing this</a:t>
            </a:r>
          </a:p>
          <a:p>
            <a:pPr marL="857250" lvl="1" indent="-457200"/>
            <a:r>
              <a:rPr lang="en-US" dirty="0" smtClean="0"/>
              <a:t>Scrum / story card illustrated here: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 descr="20140724_14102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7350"/>
            <a:ext cx="5536935" cy="33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0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 – Describe 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Use “Gherkin” (Given, When, Then) syntax</a:t>
            </a:r>
          </a:p>
          <a:p>
            <a:pPr marL="857250" lvl="1" indent="-457200"/>
            <a:r>
              <a:rPr lang="en-US" dirty="0" smtClean="0"/>
              <a:t>Allows for easy automation later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 descr="20140724_14103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33550"/>
            <a:ext cx="5229244" cy="30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Write the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This example uses Cucumber</a:t>
            </a:r>
          </a:p>
          <a:p>
            <a:pPr lvl="1"/>
            <a:r>
              <a:rPr lang="en-US" dirty="0" smtClean="0"/>
              <a:t>BDD tool that started in the Ruby/Rails world</a:t>
            </a:r>
          </a:p>
          <a:p>
            <a:pPr lvl="1"/>
            <a:r>
              <a:rPr lang="en-US" dirty="0" smtClean="0"/>
              <a:t>Works great with Java, Spring, MVC Test, and </a:t>
            </a:r>
            <a:r>
              <a:rPr lang="en-US" dirty="0" err="1" smtClean="0"/>
              <a:t>HtmlUnit</a:t>
            </a:r>
            <a:r>
              <a:rPr lang="en-US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 descr="Screen Shot 2014-07-24 at 2.2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14550"/>
            <a:ext cx="4800600" cy="2823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486150"/>
            <a:ext cx="6019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Disclaimer:</a:t>
            </a:r>
          </a:p>
          <a:p>
            <a:pPr algn="ctr"/>
            <a:r>
              <a:rPr lang="en-US" dirty="0" smtClean="0"/>
              <a:t>I am not a Cucumber Expert!</a:t>
            </a:r>
          </a:p>
          <a:p>
            <a:pPr algn="ctr"/>
            <a:r>
              <a:rPr lang="en-US" dirty="0" smtClean="0"/>
              <a:t>Just thought it would be fun to explore this technology!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8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maven dependency: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1050" dirty="0" smtClean="0"/>
          </a:p>
          <a:p>
            <a:pPr marL="857250" lvl="1" indent="-457200"/>
            <a:endParaRPr lang="en-US" dirty="0" smtClean="0"/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352550"/>
            <a:ext cx="62484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dependency&gt;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groupId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  <a:r>
              <a:rPr lang="en-US" sz="1600" b="1" dirty="0" err="1">
                <a:latin typeface="Courier New"/>
                <a:cs typeface="Courier New"/>
              </a:rPr>
              <a:t>info.cukes</a:t>
            </a:r>
            <a:r>
              <a:rPr lang="en-US" sz="1600" b="1" dirty="0">
                <a:latin typeface="Courier New"/>
                <a:cs typeface="Courier New"/>
              </a:rPr>
              <a:t>&lt;/</a:t>
            </a:r>
            <a:r>
              <a:rPr lang="en-US" sz="1600" b="1" dirty="0" err="1">
                <a:latin typeface="Courier New"/>
                <a:cs typeface="Courier New"/>
              </a:rPr>
              <a:t>groupId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artifactId</a:t>
            </a:r>
            <a:r>
              <a:rPr lang="en-US" sz="1600" b="1" dirty="0">
                <a:latin typeface="Courier New"/>
                <a:cs typeface="Courier New"/>
              </a:rPr>
              <a:t>&gt;cucumber-spring&lt;/</a:t>
            </a:r>
            <a:r>
              <a:rPr lang="en-US" sz="1600" b="1" dirty="0" err="1">
                <a:latin typeface="Courier New"/>
                <a:cs typeface="Courier New"/>
              </a:rPr>
              <a:t>artifactId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version&gt;1.1.6&lt;/version&gt;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scope&gt;test&lt;/scope&gt;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916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Add the </a:t>
            </a:r>
            <a:r>
              <a:rPr lang="en-US" dirty="0" err="1" smtClean="0"/>
              <a:t>JUnit</a:t>
            </a:r>
            <a:r>
              <a:rPr lang="en-US" dirty="0" smtClean="0"/>
              <a:t> test:</a:t>
            </a:r>
          </a:p>
          <a:p>
            <a:pPr marL="857250" lvl="1" indent="-457200"/>
            <a:r>
              <a:rPr lang="en-US" dirty="0" err="1" smtClean="0"/>
              <a:t>org.demo.ApplicationTests.java</a:t>
            </a:r>
            <a:endParaRPr lang="en-US" dirty="0" smtClean="0"/>
          </a:p>
          <a:p>
            <a:pPr marL="857250" lvl="1" indent="-457200"/>
            <a:endParaRPr lang="en-US" dirty="0" smtClean="0"/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787426"/>
            <a:ext cx="51816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package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org.demo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import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org.junit.runner.RunWith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import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cucumber.api</a:t>
            </a:r>
            <a:r>
              <a:rPr lang="en-US" sz="1200" b="1" dirty="0" smtClean="0">
                <a:latin typeface="Courier New"/>
                <a:cs typeface="Courier New"/>
              </a:rPr>
              <a:t>.*;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RunWith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Cucumber.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CucumberOptions</a:t>
            </a:r>
            <a:r>
              <a:rPr lang="en-US" sz="1200" b="1" dirty="0">
                <a:latin typeface="Courier New"/>
                <a:cs typeface="Courier New"/>
              </a:rPr>
              <a:t>(format = "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pretty</a:t>
            </a:r>
            <a:r>
              <a:rPr lang="en-US" sz="1200" b="1" dirty="0">
                <a:latin typeface="Courier New"/>
                <a:cs typeface="Courier New"/>
              </a:rPr>
              <a:t>")</a:t>
            </a: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ApplicationTests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876800" y="1123950"/>
            <a:ext cx="4038600" cy="1371600"/>
          </a:xfrm>
          <a:prstGeom prst="cloudCallout">
            <a:avLst>
              <a:gd name="adj1" fmla="val -46728"/>
              <a:gd name="adj2" fmla="val 5162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Hmm,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completely empty </a:t>
            </a:r>
            <a:r>
              <a:rPr lang="en-US" dirty="0" err="1" smtClean="0">
                <a:solidFill>
                  <a:schemeClr val="tx1"/>
                </a:solidFill>
              </a:rPr>
              <a:t>JUnit</a:t>
            </a:r>
            <a:r>
              <a:rPr lang="en-US" dirty="0" smtClean="0">
                <a:solidFill>
                  <a:schemeClr val="tx1"/>
                </a:solidFill>
              </a:rPr>
              <a:t> test class…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4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Add a .feature file</a:t>
            </a:r>
          </a:p>
          <a:p>
            <a:pPr marL="857250" lvl="1" indent="-457200"/>
            <a:r>
              <a:rPr lang="en-US" dirty="0" smtClean="0"/>
              <a:t>In the same folder as the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</a:p>
          <a:p>
            <a:pPr marL="857250" lvl="1" indent="-457200"/>
            <a:r>
              <a:rPr lang="en-US" dirty="0" smtClean="0"/>
              <a:t>org/demo/</a:t>
            </a:r>
            <a:r>
              <a:rPr lang="en-US" dirty="0" err="1" smtClean="0"/>
              <a:t>questionAndAnswer.feature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080558"/>
            <a:ext cx="5181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Feature: </a:t>
            </a:r>
            <a:r>
              <a:rPr lang="en-US" sz="1600" dirty="0" err="1"/>
              <a:t>QuestionAndAnswer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Scenario: Trivia Question and Answer Feature</a:t>
            </a:r>
          </a:p>
          <a:p>
            <a:r>
              <a:rPr lang="en-US" sz="1600" dirty="0"/>
              <a:t>    Given I am on the first page</a:t>
            </a:r>
          </a:p>
          <a:p>
            <a:r>
              <a:rPr lang="en-US" sz="1600" dirty="0"/>
              <a:t>    When I select 'Holy Grail'</a:t>
            </a:r>
          </a:p>
          <a:p>
            <a:r>
              <a:rPr lang="en-US" sz="1600" dirty="0"/>
              <a:t>    And I select 'What do the Knights of Ni say'?</a:t>
            </a:r>
          </a:p>
          <a:p>
            <a:r>
              <a:rPr lang="en-US" sz="1600" dirty="0"/>
              <a:t>    And I press submit</a:t>
            </a:r>
          </a:p>
          <a:p>
            <a:r>
              <a:rPr lang="en-US" sz="1600" dirty="0"/>
              <a:t>    Then I should see the answer page</a:t>
            </a:r>
          </a:p>
          <a:p>
            <a:r>
              <a:rPr lang="en-US" sz="1600" dirty="0"/>
              <a:t>    And I should see the question displayed</a:t>
            </a:r>
          </a:p>
          <a:p>
            <a:r>
              <a:rPr lang="en-US" sz="1600" dirty="0"/>
              <a:t>    And I should see the answer 'Ni!'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465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81915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Make a “Steps Definition” class</a:t>
            </a:r>
          </a:p>
          <a:p>
            <a:pPr marL="857250" lvl="1" indent="-457200"/>
            <a:r>
              <a:rPr lang="en-US" dirty="0" smtClean="0"/>
              <a:t>This is where Spring MVC Test and </a:t>
            </a:r>
            <a:r>
              <a:rPr lang="en-US" dirty="0" err="1" smtClean="0"/>
              <a:t>HtmlUnit</a:t>
            </a:r>
            <a:r>
              <a:rPr lang="en-US" dirty="0" smtClean="0"/>
              <a:t> come in: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4729993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39313"/>
            <a:ext cx="8153400" cy="313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class </a:t>
            </a:r>
            <a:r>
              <a:rPr lang="en-US" sz="1200" b="1" dirty="0" err="1">
                <a:latin typeface="Courier New"/>
                <a:cs typeface="Courier New"/>
              </a:rPr>
              <a:t>StepDefs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Given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am on the first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page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on_first_page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 smtClean="0">
                <a:latin typeface="Courier New"/>
                <a:cs typeface="Courier New"/>
              </a:rPr>
              <a:t>fail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</a:t>
            </a:r>
            <a:r>
              <a:rPr lang="en-US" sz="1200" b="1" i="1" dirty="0" smtClean="0">
                <a:latin typeface="Courier New"/>
                <a:cs typeface="Courier New"/>
              </a:rPr>
              <a:t>;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When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select 'Holy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Grail’"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i_select_category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select 'What do the Knights of Ni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say’"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i_select_question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press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submit"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>
                <a:latin typeface="Courier New"/>
                <a:cs typeface="Courier New"/>
              </a:rPr>
              <a:t>submit()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…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19800" y="1562100"/>
            <a:ext cx="2971800" cy="685800"/>
          </a:xfrm>
          <a:prstGeom prst="borderCallout1">
            <a:avLst>
              <a:gd name="adj1" fmla="val 52083"/>
              <a:gd name="adj2" fmla="val -1495"/>
              <a:gd name="adj3" fmla="val 86574"/>
              <a:gd name="adj4" fmla="val -661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method for each Given, When, Then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562600" y="4152900"/>
            <a:ext cx="2971800" cy="914400"/>
          </a:xfrm>
          <a:prstGeom prst="borderCallout1">
            <a:avLst>
              <a:gd name="adj1" fmla="val 52083"/>
              <a:gd name="adj2" fmla="val -1495"/>
              <a:gd name="adj3" fmla="val -6944"/>
              <a:gd name="adj4" fmla="val -250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Steps should initially fail.</a:t>
            </a:r>
          </a:p>
          <a:p>
            <a:pPr algn="ctr"/>
            <a:r>
              <a:rPr lang="en-US" dirty="0" smtClean="0"/>
              <a:t>We will implement these with </a:t>
            </a:r>
            <a:r>
              <a:rPr lang="en-US" dirty="0" err="1" smtClean="0"/>
              <a:t>HtmlUnit</a:t>
            </a:r>
            <a:r>
              <a:rPr lang="en-US" dirty="0" smtClean="0"/>
              <a:t>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2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Definition,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Instantiate Spring MVC, Setup </a:t>
            </a:r>
            <a:r>
              <a:rPr lang="en-US" dirty="0" err="1" smtClean="0"/>
              <a:t>MockMvcHtmlUnitDriver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8001000" cy="3600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WebAppConfiguration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ContextConfiguration</a:t>
            </a:r>
            <a:r>
              <a:rPr lang="en-US" sz="1200" b="1" dirty="0">
                <a:latin typeface="Courier New"/>
                <a:cs typeface="Courier New"/>
              </a:rPr>
              <a:t>(classes = </a:t>
            </a:r>
            <a:r>
              <a:rPr lang="en-US" sz="1200" b="1" dirty="0" err="1">
                <a:latin typeface="Courier New"/>
                <a:cs typeface="Courier New"/>
              </a:rPr>
              <a:t>Config.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StepDefs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@</a:t>
            </a:r>
            <a:r>
              <a:rPr lang="en-US" sz="1200" b="1" dirty="0" err="1">
                <a:latin typeface="Courier New"/>
                <a:cs typeface="Courier New"/>
              </a:rPr>
              <a:t>Autowired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WebApplicationContext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context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MockMvcHtmlUnitDriver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Before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>
                <a:latin typeface="Courier New"/>
                <a:cs typeface="Courier New"/>
              </a:rPr>
              <a:t>setup()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throws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IOException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MockMvc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mockMvc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latin typeface="Courier New"/>
                <a:cs typeface="Courier New"/>
              </a:rPr>
              <a:t>MockMvcBuilders.</a:t>
            </a:r>
            <a:r>
              <a:rPr lang="en-US" sz="1200" b="1" i="1" dirty="0" err="1">
                <a:latin typeface="Courier New"/>
                <a:cs typeface="Courier New"/>
              </a:rPr>
              <a:t>webAppContextSetup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context</a:t>
            </a:r>
            <a:r>
              <a:rPr lang="en-US" sz="1200" b="1" i="1" dirty="0">
                <a:latin typeface="Courier New"/>
                <a:cs typeface="Courier New"/>
              </a:rPr>
              <a:t>).build();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Capabilities </a:t>
            </a:r>
            <a:r>
              <a:rPr lang="en-US" sz="1200" b="1" dirty="0">
                <a:latin typeface="Courier New"/>
                <a:cs typeface="Courier New"/>
              </a:rPr>
              <a:t>capabilities = </a:t>
            </a:r>
            <a:r>
              <a:rPr lang="en-US" sz="1200" b="1" dirty="0" err="1">
                <a:latin typeface="Courier New"/>
                <a:cs typeface="Courier New"/>
              </a:rPr>
              <a:t>DesiredCapabilities.</a:t>
            </a:r>
            <a:r>
              <a:rPr lang="en-US" sz="1200" b="1" i="1" dirty="0" err="1">
                <a:latin typeface="Courier New"/>
                <a:cs typeface="Courier New"/>
              </a:rPr>
              <a:t>chrome</a:t>
            </a:r>
            <a:r>
              <a:rPr lang="en-US" sz="1200" b="1" i="1" dirty="0">
                <a:latin typeface="Courier New"/>
                <a:cs typeface="Courier New"/>
              </a:rPr>
              <a:t>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MockMvcHtmlUnitDriver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mockMvc</a:t>
            </a:r>
            <a:r>
              <a:rPr lang="en-US" sz="1200" b="1" dirty="0">
                <a:latin typeface="Courier New"/>
                <a:cs typeface="Courier New"/>
              </a:rPr>
              <a:t>, capabilities);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  <a:endParaRPr lang="en-US" sz="1200" b="1" dirty="0">
              <a:latin typeface="Courier New"/>
              <a:cs typeface="Courier New"/>
            </a:endParaRP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@</a:t>
            </a:r>
            <a:r>
              <a:rPr lang="en-US" sz="1200" b="1" dirty="0">
                <a:latin typeface="Courier New"/>
                <a:cs typeface="Courier New"/>
              </a:rPr>
              <a:t>Given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am on the first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page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void </a:t>
            </a:r>
            <a:r>
              <a:rPr lang="en-US" sz="1200" b="1" dirty="0" err="1">
                <a:latin typeface="Courier New"/>
                <a:cs typeface="Courier New"/>
              </a:rPr>
              <a:t>on_first_page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 // …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061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 Run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Expect failure, until we implement the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59</a:t>
            </a:fld>
            <a:endParaRPr lang="en-US" dirty="0"/>
          </a:p>
        </p:txBody>
      </p:sp>
      <p:pic>
        <p:nvPicPr>
          <p:cNvPr id="5" name="Picture 4" descr="Screen Shot 2014-07-24 at 3.2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09750"/>
            <a:ext cx="8229600" cy="25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0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 smtClean="0"/>
              <a:t>Introductions / Sample Application</a:t>
            </a:r>
          </a:p>
          <a:p>
            <a:r>
              <a:rPr lang="en-US" b="1" dirty="0" smtClean="0"/>
              <a:t>A review of Unit, Integration, and MVC Test</a:t>
            </a:r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each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Delegate to </a:t>
            </a:r>
            <a:r>
              <a:rPr lang="en-US" dirty="0" err="1" smtClean="0"/>
              <a:t>WebDriver</a:t>
            </a:r>
            <a:r>
              <a:rPr lang="en-US" dirty="0" smtClean="0"/>
              <a:t>-based “Page” objects: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@Given(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am on the first page</a:t>
            </a:r>
            <a:r>
              <a:rPr lang="en-US" sz="1200" b="1" dirty="0" smtClean="0">
                <a:latin typeface="Courier New"/>
                <a:cs typeface="Courier New"/>
              </a:rPr>
              <a:t>")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void </a:t>
            </a:r>
            <a:r>
              <a:rPr lang="en-US" sz="1200" b="1" dirty="0" err="1" smtClean="0">
                <a:latin typeface="Courier New"/>
                <a:cs typeface="Courier New"/>
              </a:rPr>
              <a:t>on_first_page</a:t>
            </a:r>
            <a:r>
              <a:rPr lang="en-US" sz="1200" b="1" dirty="0" smtClean="0">
                <a:latin typeface="Courier New"/>
                <a:cs typeface="Courier New"/>
              </a:rPr>
              <a:t>() { 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QuestionPage.</a:t>
            </a:r>
            <a:r>
              <a:rPr lang="en-US" sz="1200" b="1" i="1" dirty="0" err="1">
                <a:latin typeface="Courier New"/>
                <a:cs typeface="Courier New"/>
              </a:rPr>
              <a:t>to</a:t>
            </a:r>
            <a:r>
              <a:rPr lang="en-US" sz="1200" b="1" i="1" dirty="0">
                <a:latin typeface="Courier New"/>
                <a:cs typeface="Courier New"/>
              </a:rPr>
              <a:t>(driver);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 Have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WebDriver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go to the index page, and return an 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 object that represents this page in future tests.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*/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static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to(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driver)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driver.get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"http://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localhost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mpt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/"</a:t>
            </a:r>
            <a:r>
              <a:rPr lang="en-US" sz="1200" b="1" i="1" dirty="0" smtClean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PageFactory.</a:t>
            </a:r>
            <a:r>
              <a:rPr lang="en-US" sz="1200" b="1" i="1" dirty="0" err="1">
                <a:latin typeface="Courier New"/>
                <a:cs typeface="Courier New"/>
              </a:rPr>
              <a:t>initElements</a:t>
            </a:r>
            <a:r>
              <a:rPr lang="en-US" sz="1200" b="1" i="1" dirty="0">
                <a:latin typeface="Courier New"/>
                <a:cs typeface="Courier New"/>
              </a:rPr>
              <a:t>(driver, </a:t>
            </a:r>
            <a:r>
              <a:rPr lang="en-US" sz="1200" b="1" i="1" dirty="0" err="1">
                <a:latin typeface="Courier New"/>
                <a:cs typeface="Courier New"/>
              </a:rPr>
              <a:t>QuestionPage.class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15" name="Freeform 14"/>
          <p:cNvSpPr/>
          <p:nvPr/>
        </p:nvSpPr>
        <p:spPr>
          <a:xfrm>
            <a:off x="1066800" y="2438400"/>
            <a:ext cx="1295400" cy="1651892"/>
          </a:xfrm>
          <a:custGeom>
            <a:avLst/>
            <a:gdLst>
              <a:gd name="connsiteX0" fmla="*/ 1931680 w 1931680"/>
              <a:gd name="connsiteY0" fmla="*/ 0 h 1651892"/>
              <a:gd name="connsiteX1" fmla="*/ 725180 w 1931680"/>
              <a:gd name="connsiteY1" fmla="*/ 241300 h 1651892"/>
              <a:gd name="connsiteX2" fmla="*/ 166380 w 1931680"/>
              <a:gd name="connsiteY2" fmla="*/ 495300 h 1651892"/>
              <a:gd name="connsiteX3" fmla="*/ 1280 w 1931680"/>
              <a:gd name="connsiteY3" fmla="*/ 863600 h 1651892"/>
              <a:gd name="connsiteX4" fmla="*/ 229880 w 1931680"/>
              <a:gd name="connsiteY4" fmla="*/ 1460500 h 1651892"/>
              <a:gd name="connsiteX5" fmla="*/ 699780 w 1931680"/>
              <a:gd name="connsiteY5" fmla="*/ 1651000 h 1651892"/>
              <a:gd name="connsiteX6" fmla="*/ 1576080 w 1931680"/>
              <a:gd name="connsiteY6" fmla="*/ 1536700 h 1651892"/>
              <a:gd name="connsiteX7" fmla="*/ 1576080 w 1931680"/>
              <a:gd name="connsiteY7" fmla="*/ 1536700 h 1651892"/>
              <a:gd name="connsiteX8" fmla="*/ 1576080 w 1931680"/>
              <a:gd name="connsiteY8" fmla="*/ 1536700 h 16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680" h="1651892">
                <a:moveTo>
                  <a:pt x="1931680" y="0"/>
                </a:moveTo>
                <a:cubicBezTo>
                  <a:pt x="1475538" y="79375"/>
                  <a:pt x="1019397" y="158750"/>
                  <a:pt x="725180" y="241300"/>
                </a:cubicBezTo>
                <a:cubicBezTo>
                  <a:pt x="430963" y="323850"/>
                  <a:pt x="287030" y="391583"/>
                  <a:pt x="166380" y="495300"/>
                </a:cubicBezTo>
                <a:cubicBezTo>
                  <a:pt x="45730" y="599017"/>
                  <a:pt x="-9303" y="702733"/>
                  <a:pt x="1280" y="863600"/>
                </a:cubicBezTo>
                <a:cubicBezTo>
                  <a:pt x="11863" y="1024467"/>
                  <a:pt x="113463" y="1329267"/>
                  <a:pt x="229880" y="1460500"/>
                </a:cubicBezTo>
                <a:cubicBezTo>
                  <a:pt x="346297" y="1591733"/>
                  <a:pt x="475413" y="1638300"/>
                  <a:pt x="699780" y="1651000"/>
                </a:cubicBezTo>
                <a:cubicBezTo>
                  <a:pt x="924147" y="1663700"/>
                  <a:pt x="1576080" y="1536700"/>
                  <a:pt x="1576080" y="1536700"/>
                </a:cubicBezTo>
                <a:lnTo>
                  <a:pt x="1576080" y="1536700"/>
                </a:lnTo>
                <a:lnTo>
                  <a:pt x="1576080" y="153670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63595" y="2514600"/>
            <a:ext cx="1812905" cy="1949606"/>
          </a:xfrm>
          <a:custGeom>
            <a:avLst/>
            <a:gdLst>
              <a:gd name="connsiteX0" fmla="*/ 1812905 w 1812905"/>
              <a:gd name="connsiteY0" fmla="*/ 1739900 h 1949606"/>
              <a:gd name="connsiteX1" fmla="*/ 809605 w 1812905"/>
              <a:gd name="connsiteY1" fmla="*/ 1943100 h 1949606"/>
              <a:gd name="connsiteX2" fmla="*/ 123805 w 1812905"/>
              <a:gd name="connsiteY2" fmla="*/ 1524000 h 1949606"/>
              <a:gd name="connsiteX3" fmla="*/ 34905 w 1812905"/>
              <a:gd name="connsiteY3" fmla="*/ 647700 h 1949606"/>
              <a:gd name="connsiteX4" fmla="*/ 517505 w 1812905"/>
              <a:gd name="connsiteY4" fmla="*/ 0 h 1949606"/>
              <a:gd name="connsiteX5" fmla="*/ 517505 w 1812905"/>
              <a:gd name="connsiteY5" fmla="*/ 0 h 1949606"/>
              <a:gd name="connsiteX6" fmla="*/ 517505 w 1812905"/>
              <a:gd name="connsiteY6" fmla="*/ 0 h 194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2905" h="1949606">
                <a:moveTo>
                  <a:pt x="1812905" y="1739900"/>
                </a:moveTo>
                <a:cubicBezTo>
                  <a:pt x="1452013" y="1859491"/>
                  <a:pt x="1091122" y="1979083"/>
                  <a:pt x="809605" y="1943100"/>
                </a:cubicBezTo>
                <a:cubicBezTo>
                  <a:pt x="528088" y="1907117"/>
                  <a:pt x="252922" y="1739900"/>
                  <a:pt x="123805" y="1524000"/>
                </a:cubicBezTo>
                <a:cubicBezTo>
                  <a:pt x="-5312" y="1308100"/>
                  <a:pt x="-30712" y="901700"/>
                  <a:pt x="34905" y="647700"/>
                </a:cubicBezTo>
                <a:cubicBezTo>
                  <a:pt x="100522" y="393700"/>
                  <a:pt x="517505" y="0"/>
                  <a:pt x="517505" y="0"/>
                </a:cubicBezTo>
                <a:lnTo>
                  <a:pt x="517505" y="0"/>
                </a:lnTo>
                <a:lnTo>
                  <a:pt x="517505" y="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3 16"/>
          <p:cNvSpPr/>
          <p:nvPr/>
        </p:nvSpPr>
        <p:spPr>
          <a:xfrm>
            <a:off x="5791200" y="1581150"/>
            <a:ext cx="2667000" cy="609600"/>
          </a:xfrm>
          <a:prstGeom prst="borderCallout3">
            <a:avLst>
              <a:gd name="adj1" fmla="val 100000"/>
              <a:gd name="adj2" fmla="val 48611"/>
              <a:gd name="adj3" fmla="val 279167"/>
              <a:gd name="adj4" fmla="val 56666"/>
              <a:gd name="adj5" fmla="val 397917"/>
              <a:gd name="adj6" fmla="val 41170"/>
              <a:gd name="adj7" fmla="val 400463"/>
              <a:gd name="adj8" fmla="val 81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 </a:t>
            </a:r>
            <a:r>
              <a:rPr lang="en-US" dirty="0" err="1" smtClean="0"/>
              <a:t>WebDriver</a:t>
            </a:r>
            <a:r>
              <a:rPr lang="en-US" dirty="0" smtClean="0"/>
              <a:t> position at desired page</a:t>
            </a:r>
            <a:endParaRPr lang="en-US" dirty="0"/>
          </a:p>
        </p:txBody>
      </p:sp>
      <p:sp>
        <p:nvSpPr>
          <p:cNvPr id="18" name="Line Callout 3 17"/>
          <p:cNvSpPr/>
          <p:nvPr/>
        </p:nvSpPr>
        <p:spPr>
          <a:xfrm>
            <a:off x="4419600" y="4552950"/>
            <a:ext cx="3124200" cy="381000"/>
          </a:xfrm>
          <a:prstGeom prst="borderCallout3">
            <a:avLst>
              <a:gd name="adj1" fmla="val -4583"/>
              <a:gd name="adj2" fmla="val 49797"/>
              <a:gd name="adj3" fmla="val -31250"/>
              <a:gd name="adj4" fmla="val 29268"/>
              <a:gd name="adj5" fmla="val -23333"/>
              <a:gd name="adj6" fmla="val 4066"/>
              <a:gd name="adj7" fmla="val -60846"/>
              <a:gd name="adj8" fmla="val -10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this Page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@When – Perform Some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Selecting from a select element: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When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select 'Holy Grail'"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i_select_category</a:t>
            </a:r>
            <a:r>
              <a:rPr lang="en-US" sz="12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err="1" smtClean="0">
                <a:latin typeface="Courier New"/>
                <a:cs typeface="Courier New"/>
              </a:rPr>
              <a:t>.selectMovieOption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"Holy Grail"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movie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**</a:t>
            </a:r>
          </a:p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* Select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the given movie from the list of movies, like "Holy Grail". </a:t>
            </a:r>
          </a:p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selectMovieOption</a:t>
            </a:r>
            <a:r>
              <a:rPr lang="en-US" sz="1200" b="1" dirty="0">
                <a:latin typeface="Courier New"/>
                <a:cs typeface="Courier New"/>
              </a:rPr>
              <a:t>(String </a:t>
            </a:r>
            <a:r>
              <a:rPr lang="en-US" sz="1200" b="1" dirty="0" err="1">
                <a:latin typeface="Courier New"/>
                <a:cs typeface="Courier New"/>
              </a:rPr>
              <a:t>movieOption</a:t>
            </a:r>
            <a:r>
              <a:rPr lang="en-US" sz="1200" b="1" dirty="0">
                <a:latin typeface="Courier New"/>
                <a:cs typeface="Courier New"/>
              </a:rPr>
              <a:t>)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Select </a:t>
            </a:r>
            <a:r>
              <a:rPr lang="en-US" sz="1200" b="1" dirty="0">
                <a:latin typeface="Courier New"/>
                <a:cs typeface="Courier New"/>
              </a:rPr>
              <a:t>select =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</a:t>
            </a:r>
            <a:r>
              <a:rPr lang="en-US" sz="1200" b="1" dirty="0">
                <a:latin typeface="Courier New"/>
                <a:cs typeface="Courier New"/>
              </a:rPr>
              <a:t> Select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movie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select.selectByVisibleText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movieOption</a:t>
            </a:r>
            <a:r>
              <a:rPr lang="en-US" sz="1200" b="1" dirty="0" smtClean="0">
                <a:latin typeface="Courier New"/>
                <a:cs typeface="Courier New"/>
              </a:rPr>
              <a:t>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17" name="Line Callout 3 16"/>
          <p:cNvSpPr/>
          <p:nvPr/>
        </p:nvSpPr>
        <p:spPr>
          <a:xfrm>
            <a:off x="5943600" y="666750"/>
            <a:ext cx="2667000" cy="609600"/>
          </a:xfrm>
          <a:prstGeom prst="borderCallout3">
            <a:avLst>
              <a:gd name="adj1" fmla="val 56250"/>
              <a:gd name="adj2" fmla="val -437"/>
              <a:gd name="adj3" fmla="val 110417"/>
              <a:gd name="adj4" fmla="val -24763"/>
              <a:gd name="adj5" fmla="val 145834"/>
              <a:gd name="adj6" fmla="val -54068"/>
              <a:gd name="adj7" fmla="val 152546"/>
              <a:gd name="adj8" fmla="val -1023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Previously initialized in @Given step</a:t>
            </a:r>
            <a:endParaRPr lang="en-US" dirty="0"/>
          </a:p>
        </p:txBody>
      </p:sp>
      <p:sp>
        <p:nvSpPr>
          <p:cNvPr id="12" name="Line Callout 3 11"/>
          <p:cNvSpPr/>
          <p:nvPr/>
        </p:nvSpPr>
        <p:spPr>
          <a:xfrm>
            <a:off x="5943600" y="2571750"/>
            <a:ext cx="3048000" cy="609600"/>
          </a:xfrm>
          <a:prstGeom prst="borderCallout3">
            <a:avLst>
              <a:gd name="adj1" fmla="val 108333"/>
              <a:gd name="adj2" fmla="val 49980"/>
              <a:gd name="adj3" fmla="val 231250"/>
              <a:gd name="adj4" fmla="val 48808"/>
              <a:gd name="adj5" fmla="val 277084"/>
              <a:gd name="adj6" fmla="val 27301"/>
              <a:gd name="adj7" fmla="val 273379"/>
              <a:gd name="adj8" fmla="val -13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WebDriver</a:t>
            </a:r>
            <a:r>
              <a:rPr lang="en-US" dirty="0" smtClean="0"/>
              <a:t> class for working with select elements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43600" y="1352550"/>
            <a:ext cx="2667000" cy="1143000"/>
            <a:chOff x="5943600" y="1352550"/>
            <a:chExt cx="2667000" cy="1143000"/>
          </a:xfrm>
        </p:grpSpPr>
        <p:sp>
          <p:nvSpPr>
            <p:cNvPr id="11" name="Line Callout 3 10"/>
            <p:cNvSpPr/>
            <p:nvPr/>
          </p:nvSpPr>
          <p:spPr>
            <a:xfrm>
              <a:off x="5943600" y="1352550"/>
              <a:ext cx="2667000" cy="1143000"/>
            </a:xfrm>
            <a:prstGeom prst="borderCallout3">
              <a:avLst>
                <a:gd name="adj1" fmla="val 56250"/>
                <a:gd name="adj2" fmla="val -437"/>
                <a:gd name="adj3" fmla="val 85973"/>
                <a:gd name="adj4" fmla="val -17144"/>
                <a:gd name="adj5" fmla="val 135279"/>
                <a:gd name="adj6" fmla="val -28354"/>
                <a:gd name="adj7" fmla="val 157685"/>
                <a:gd name="adj8" fmla="val -5376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Initialized by </a:t>
              </a:r>
              <a:r>
                <a:rPr lang="en-US" dirty="0" err="1" smtClean="0"/>
                <a:t>WebDriver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Points to: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200" y="1962150"/>
              <a:ext cx="1524000" cy="45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@When – Perform Some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Submitting a form: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@And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press submit"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 smtClean="0">
                <a:latin typeface="Courier New"/>
                <a:cs typeface="Courier New"/>
              </a:rPr>
              <a:t>i_press_submit</a:t>
            </a:r>
            <a:r>
              <a:rPr lang="en-US" sz="1200" b="1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err="1" smtClean="0">
                <a:latin typeface="Courier New"/>
                <a:cs typeface="Courier New"/>
              </a:rPr>
              <a:t>.submit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@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FindBy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css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"input[type=submit]"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submitButton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 …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  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smtClean="0">
                <a:latin typeface="Courier New"/>
                <a:cs typeface="Courier New"/>
              </a:rPr>
              <a:t>submit()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submitButton</a:t>
            </a:r>
            <a:r>
              <a:rPr lang="en-US" sz="1200" b="1" dirty="0" err="1" smtClean="0">
                <a:latin typeface="Courier New"/>
                <a:cs typeface="Courier New"/>
              </a:rPr>
              <a:t>.click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12" name="Line Callout 3 11"/>
          <p:cNvSpPr/>
          <p:nvPr/>
        </p:nvSpPr>
        <p:spPr>
          <a:xfrm>
            <a:off x="5867400" y="2952750"/>
            <a:ext cx="3048000" cy="609600"/>
          </a:xfrm>
          <a:prstGeom prst="borderCallout3">
            <a:avLst>
              <a:gd name="adj1" fmla="val 108333"/>
              <a:gd name="adj2" fmla="val 49980"/>
              <a:gd name="adj3" fmla="val 185417"/>
              <a:gd name="adj4" fmla="val 34641"/>
              <a:gd name="adj5" fmla="val 227084"/>
              <a:gd name="adj6" fmla="val -7699"/>
              <a:gd name="adj7" fmla="val 221296"/>
              <a:gd name="adj8" fmla="val -48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easy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2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if we are on the correct page: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754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@Then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answer page"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on_answer_page</a:t>
            </a:r>
            <a:r>
              <a:rPr lang="en-US" sz="1200" b="1" dirty="0">
                <a:latin typeface="Courier New"/>
                <a:cs typeface="Courier New"/>
              </a:rPr>
              <a:t>()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”Should be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on the Answer page"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AnswerPage.</a:t>
            </a:r>
            <a:r>
              <a:rPr lang="en-US" sz="1200" b="1" i="1" dirty="0" err="1" smtClean="0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latin typeface="Courier New"/>
                <a:cs typeface="Courier New"/>
              </a:rPr>
              <a:t>at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static 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boolean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isCurrentPage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webDriver.getTitle</a:t>
            </a:r>
            <a:r>
              <a:rPr lang="en-US" sz="1200" b="1" dirty="0">
                <a:latin typeface="Courier New"/>
                <a:cs typeface="Courier New"/>
              </a:rPr>
              <a:t>().equals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"Monty Python Trivia - Answer"</a:t>
            </a:r>
            <a:r>
              <a:rPr lang="en-US" sz="1200" b="1" i="1" dirty="0" smtClean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8" name="Line Callout 3 7"/>
          <p:cNvSpPr/>
          <p:nvPr/>
        </p:nvSpPr>
        <p:spPr>
          <a:xfrm>
            <a:off x="3581400" y="4248150"/>
            <a:ext cx="3048000" cy="609600"/>
          </a:xfrm>
          <a:prstGeom prst="borderCallout3">
            <a:avLst>
              <a:gd name="adj1" fmla="val -2084"/>
              <a:gd name="adj2" fmla="val 51647"/>
              <a:gd name="adj3" fmla="val -25000"/>
              <a:gd name="adj4" fmla="val 40058"/>
              <a:gd name="adj5" fmla="val -37499"/>
              <a:gd name="adj6" fmla="val 26051"/>
              <a:gd name="adj7" fmla="val -47454"/>
              <a:gd name="adj8" fmla="val 130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also check URL, or any identifying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3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Set the target correct page: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754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@Then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answer page"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on_answer_page</a:t>
            </a:r>
            <a:r>
              <a:rPr lang="en-US" sz="1200" b="1" dirty="0">
                <a:latin typeface="Courier New"/>
                <a:cs typeface="Courier New"/>
              </a:rPr>
              <a:t>()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”Should be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on the Answer page"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AnswerPage.</a:t>
            </a:r>
            <a:r>
              <a:rPr lang="en-US" sz="1200" b="1" i="1" dirty="0" err="1" smtClean="0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latin typeface="Courier New"/>
                <a:cs typeface="Courier New"/>
              </a:rPr>
              <a:t>at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static </a:t>
            </a:r>
            <a:r>
              <a:rPr lang="en-US" sz="1200" b="1" dirty="0" err="1"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 at(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driver)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if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(!</a:t>
            </a:r>
            <a:r>
              <a:rPr lang="en-US" sz="1200" b="1" i="1" dirty="0" err="1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(driver))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throw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 </a:t>
            </a:r>
            <a:r>
              <a:rPr lang="en-US" sz="1200" b="1" dirty="0" err="1">
                <a:latin typeface="Courier New"/>
                <a:cs typeface="Courier New"/>
              </a:rPr>
              <a:t>RuntimeException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"Web Driver is not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on Answer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page."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}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PageFactory.</a:t>
            </a:r>
            <a:r>
              <a:rPr lang="en-US" sz="1200" b="1" i="1" dirty="0" err="1">
                <a:latin typeface="Courier New"/>
                <a:cs typeface="Courier New"/>
              </a:rPr>
              <a:t>initElements</a:t>
            </a:r>
            <a:r>
              <a:rPr lang="en-US" sz="1200" b="1" i="1" dirty="0">
                <a:latin typeface="Courier New"/>
                <a:cs typeface="Courier New"/>
              </a:rPr>
              <a:t>(driver, </a:t>
            </a:r>
            <a:r>
              <a:rPr lang="en-US" sz="1200" b="1" i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r>
              <a:rPr lang="en-US" sz="1200" b="1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Line Callout 3 7"/>
          <p:cNvSpPr/>
          <p:nvPr/>
        </p:nvSpPr>
        <p:spPr>
          <a:xfrm>
            <a:off x="5791200" y="1733550"/>
            <a:ext cx="2819400" cy="914400"/>
          </a:xfrm>
          <a:prstGeom prst="borderCallout3">
            <a:avLst>
              <a:gd name="adj1" fmla="val 100694"/>
              <a:gd name="adj2" fmla="val 49845"/>
              <a:gd name="adj3" fmla="val 188889"/>
              <a:gd name="adj4" fmla="val 40508"/>
              <a:gd name="adj5" fmla="val 241667"/>
              <a:gd name="adj6" fmla="val 14790"/>
              <a:gd name="adj7" fmla="val 277546"/>
              <a:gd name="adj8" fmla="val -21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and return an instance of </a:t>
            </a:r>
            <a:r>
              <a:rPr lang="en-US" dirty="0" err="1" smtClean="0"/>
              <a:t>AnswerPage</a:t>
            </a:r>
            <a:r>
              <a:rPr lang="en-US" dirty="0" smtClean="0"/>
              <a:t> for later asserts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252336" y="3009900"/>
            <a:ext cx="843164" cy="1358900"/>
          </a:xfrm>
          <a:custGeom>
            <a:avLst/>
            <a:gdLst>
              <a:gd name="connsiteX0" fmla="*/ 843164 w 843164"/>
              <a:gd name="connsiteY0" fmla="*/ 1358900 h 1358900"/>
              <a:gd name="connsiteX1" fmla="*/ 233564 w 843164"/>
              <a:gd name="connsiteY1" fmla="*/ 1282700 h 1358900"/>
              <a:gd name="connsiteX2" fmla="*/ 4964 w 843164"/>
              <a:gd name="connsiteY2" fmla="*/ 952500 h 1358900"/>
              <a:gd name="connsiteX3" fmla="*/ 93864 w 843164"/>
              <a:gd name="connsiteY3" fmla="*/ 673100 h 1358900"/>
              <a:gd name="connsiteX4" fmla="*/ 297064 w 843164"/>
              <a:gd name="connsiteY4" fmla="*/ 431800 h 1358900"/>
              <a:gd name="connsiteX5" fmla="*/ 360564 w 843164"/>
              <a:gd name="connsiteY5" fmla="*/ 203200 h 1358900"/>
              <a:gd name="connsiteX6" fmla="*/ 233564 w 843164"/>
              <a:gd name="connsiteY6" fmla="*/ 0 h 1358900"/>
              <a:gd name="connsiteX7" fmla="*/ 233564 w 843164"/>
              <a:gd name="connsiteY7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164" h="1358900">
                <a:moveTo>
                  <a:pt x="843164" y="1358900"/>
                </a:moveTo>
                <a:cubicBezTo>
                  <a:pt x="608214" y="1354666"/>
                  <a:pt x="373264" y="1350433"/>
                  <a:pt x="233564" y="1282700"/>
                </a:cubicBezTo>
                <a:cubicBezTo>
                  <a:pt x="93864" y="1214967"/>
                  <a:pt x="28247" y="1054100"/>
                  <a:pt x="4964" y="952500"/>
                </a:cubicBezTo>
                <a:cubicBezTo>
                  <a:pt x="-18319" y="850900"/>
                  <a:pt x="45181" y="759883"/>
                  <a:pt x="93864" y="673100"/>
                </a:cubicBezTo>
                <a:cubicBezTo>
                  <a:pt x="142547" y="586317"/>
                  <a:pt x="252614" y="510117"/>
                  <a:pt x="297064" y="431800"/>
                </a:cubicBezTo>
                <a:cubicBezTo>
                  <a:pt x="341514" y="353483"/>
                  <a:pt x="371147" y="275167"/>
                  <a:pt x="360564" y="203200"/>
                </a:cubicBezTo>
                <a:cubicBezTo>
                  <a:pt x="349981" y="131233"/>
                  <a:pt x="233564" y="0"/>
                  <a:pt x="233564" y="0"/>
                </a:cubicBezTo>
                <a:lnTo>
                  <a:pt x="233564" y="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7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Check for element contents: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52550"/>
            <a:ext cx="6858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question displayed"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 smtClean="0">
                <a:latin typeface="Courier New"/>
                <a:cs typeface="Courier New"/>
              </a:rPr>
              <a:t>question_displayed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latin typeface="Courier New"/>
                <a:cs typeface="Courier New"/>
              </a:rPr>
              <a:t>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”Was expecting to see the question"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answerPage.</a:t>
            </a:r>
            <a:r>
              <a:rPr lang="en-US" sz="1200" b="1" dirty="0" err="1" smtClean="0">
                <a:latin typeface="Courier New"/>
                <a:cs typeface="Courier New"/>
              </a:rPr>
              <a:t>hasQuestion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lastQuestionAsked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questionDisplay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boolean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hasQuestion</a:t>
            </a:r>
            <a:r>
              <a:rPr lang="en-US" sz="1200" b="1" dirty="0" smtClean="0">
                <a:latin typeface="Courier New"/>
                <a:cs typeface="Courier New"/>
              </a:rPr>
              <a:t>(String question)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questionDisplay</a:t>
            </a:r>
            <a:r>
              <a:rPr lang="en-US" sz="1200" b="1" dirty="0" err="1">
                <a:latin typeface="Courier New"/>
                <a:cs typeface="Courier New"/>
              </a:rPr>
              <a:t>.getText</a:t>
            </a:r>
            <a:r>
              <a:rPr lang="en-US" sz="1200" b="1" dirty="0">
                <a:latin typeface="Courier New"/>
                <a:cs typeface="Courier New"/>
              </a:rPr>
              <a:t>().equals(question);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3600" y="1352550"/>
            <a:ext cx="2667000" cy="1524000"/>
            <a:chOff x="5943600" y="1352550"/>
            <a:chExt cx="2667000" cy="1524000"/>
          </a:xfrm>
        </p:grpSpPr>
        <p:sp>
          <p:nvSpPr>
            <p:cNvPr id="10" name="Line Callout 3 9"/>
            <p:cNvSpPr/>
            <p:nvPr/>
          </p:nvSpPr>
          <p:spPr>
            <a:xfrm>
              <a:off x="5943600" y="1352550"/>
              <a:ext cx="2667000" cy="1524000"/>
            </a:xfrm>
            <a:prstGeom prst="borderCallout3">
              <a:avLst>
                <a:gd name="adj1" fmla="val 56250"/>
                <a:gd name="adj2" fmla="val -437"/>
                <a:gd name="adj3" fmla="val 85973"/>
                <a:gd name="adj4" fmla="val -17144"/>
                <a:gd name="adj5" fmla="val 121112"/>
                <a:gd name="adj6" fmla="val -25497"/>
                <a:gd name="adj7" fmla="val 142685"/>
                <a:gd name="adj8" fmla="val -3948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Initialized by </a:t>
              </a:r>
              <a:r>
                <a:rPr lang="en-US" dirty="0" err="1" smtClean="0"/>
                <a:t>WebDriver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Points to: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2200" y="2038350"/>
              <a:ext cx="2164909" cy="806450"/>
            </a:xfrm>
            <a:prstGeom prst="rect">
              <a:avLst/>
            </a:prstGeom>
          </p:spPr>
        </p:pic>
      </p:grpSp>
      <p:sp>
        <p:nvSpPr>
          <p:cNvPr id="12" name="Line Callout 3 11"/>
          <p:cNvSpPr/>
          <p:nvPr/>
        </p:nvSpPr>
        <p:spPr>
          <a:xfrm>
            <a:off x="5943600" y="2952750"/>
            <a:ext cx="2667000" cy="609600"/>
          </a:xfrm>
          <a:prstGeom prst="borderCallout3">
            <a:avLst>
              <a:gd name="adj1" fmla="val 108333"/>
              <a:gd name="adj2" fmla="val 49980"/>
              <a:gd name="adj3" fmla="val 143750"/>
              <a:gd name="adj4" fmla="val 43689"/>
              <a:gd name="adj5" fmla="val 170834"/>
              <a:gd name="adj6" fmla="val 31349"/>
              <a:gd name="adj7" fmla="val 194213"/>
              <a:gd name="adj8" fmla="val 161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easy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7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2"/>
            <a:ext cx="9144000" cy="5134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209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Observations…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13521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…Cucumber and BDD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150325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Cucumber – My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Deceptively Simple!</a:t>
            </a:r>
          </a:p>
          <a:p>
            <a:pPr lvl="1"/>
            <a:r>
              <a:rPr lang="en-US" dirty="0" smtClean="0"/>
              <a:t>Basically performs String matching between feature files and code</a:t>
            </a:r>
          </a:p>
          <a:p>
            <a:pPr lvl="1"/>
            <a:r>
              <a:rPr lang="en-US" dirty="0" smtClean="0"/>
              <a:t>Bulk of work done by Spring MVC Test, </a:t>
            </a:r>
            <a:r>
              <a:rPr lang="en-US" dirty="0" err="1" smtClean="0"/>
              <a:t>HtmlUnit</a:t>
            </a:r>
            <a:r>
              <a:rPr lang="en-US" dirty="0" smtClean="0"/>
              <a:t>, and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Yet, a game changer</a:t>
            </a:r>
          </a:p>
          <a:p>
            <a:pPr lvl="1"/>
            <a:r>
              <a:rPr lang="en-US" dirty="0" smtClean="0"/>
              <a:t>BDD can transform your organization</a:t>
            </a:r>
          </a:p>
          <a:p>
            <a:pPr lvl="1"/>
            <a:endParaRPr lang="en-US" dirty="0"/>
          </a:p>
          <a:p>
            <a:r>
              <a:rPr lang="en-US" dirty="0" smtClean="0"/>
              <a:t>Cucumber vs. </a:t>
            </a:r>
            <a:r>
              <a:rPr lang="en-US" dirty="0" err="1" smtClean="0"/>
              <a:t>JBehave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Both great tools, hard to make a wrong choice</a:t>
            </a:r>
          </a:p>
          <a:p>
            <a:pPr lvl="1"/>
            <a:r>
              <a:rPr lang="en-US" dirty="0" smtClean="0"/>
              <a:t>Cucumber advantage – not limited to Java (Ruby, </a:t>
            </a:r>
            <a:r>
              <a:rPr lang="en-US" dirty="0" err="1" smtClean="0"/>
              <a:t>.Net</a:t>
            </a:r>
            <a:r>
              <a:rPr lang="en-US" dirty="0" smtClean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– My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Awesome Transformational Effect on Organization</a:t>
            </a:r>
          </a:p>
          <a:p>
            <a:pPr lvl="1"/>
            <a:r>
              <a:rPr lang="en-US" dirty="0" smtClean="0"/>
              <a:t>Analysts, Product Owners, Project Managers, Line Managers, and other stakeholders can learn “Given, When, Then”</a:t>
            </a:r>
          </a:p>
          <a:p>
            <a:pPr lvl="2"/>
            <a:r>
              <a:rPr lang="en-US" dirty="0" smtClean="0"/>
              <a:t>Even the VP of Marketing!</a:t>
            </a:r>
          </a:p>
          <a:p>
            <a:pPr lvl="1"/>
            <a:endParaRPr lang="en-US" dirty="0"/>
          </a:p>
          <a:p>
            <a:r>
              <a:rPr lang="en-US" dirty="0" smtClean="0"/>
              <a:t>Things to Watch Out For</a:t>
            </a:r>
          </a:p>
          <a:p>
            <a:pPr lvl="1"/>
            <a:r>
              <a:rPr lang="en-US" dirty="0" smtClean="0"/>
              <a:t>The verbiage doesn’t really affect the test </a:t>
            </a:r>
          </a:p>
          <a:p>
            <a:pPr lvl="2"/>
            <a:r>
              <a:rPr lang="en-US" dirty="0" smtClean="0"/>
              <a:t>Need code reviews to determine if statement matches code</a:t>
            </a:r>
          </a:p>
          <a:p>
            <a:pPr lvl="1"/>
            <a:r>
              <a:rPr lang="en-US" dirty="0" smtClean="0"/>
              <a:t>Keep scenarios simple</a:t>
            </a:r>
          </a:p>
          <a:p>
            <a:pPr lvl="2"/>
            <a:r>
              <a:rPr lang="en-US" dirty="0" smtClean="0"/>
              <a:t>Easy to create overly-complicated scenarios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9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62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209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And Yet…             …The Quest Continues         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421405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334000" y="895350"/>
            <a:ext cx="3505200" cy="2514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- Unit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4150519" cy="3638550"/>
          </a:xfrm>
        </p:spPr>
        <p:txBody>
          <a:bodyPr>
            <a:normAutofit/>
          </a:bodyPr>
          <a:lstStyle/>
          <a:p>
            <a:r>
              <a:rPr lang="en-US" dirty="0" smtClean="0"/>
              <a:t>Just your object</a:t>
            </a:r>
          </a:p>
          <a:p>
            <a:pPr lvl="1"/>
            <a:r>
              <a:rPr lang="en-US" dirty="0" smtClean="0"/>
              <a:t>Wired with stubs / mocks for dependencies</a:t>
            </a:r>
          </a:p>
          <a:p>
            <a:r>
              <a:rPr lang="en-US" dirty="0" smtClean="0"/>
              <a:t>Spring should </a:t>
            </a:r>
            <a:r>
              <a:rPr lang="en-US" u="sng" dirty="0" smtClean="0"/>
              <a:t>not</a:t>
            </a:r>
            <a:r>
              <a:rPr lang="en-US" dirty="0" smtClean="0"/>
              <a:t> be involved</a:t>
            </a:r>
          </a:p>
          <a:p>
            <a:r>
              <a:rPr lang="en-US" sz="2800" b="1" dirty="0" smtClean="0">
                <a:latin typeface="+mj-lt"/>
                <a:cs typeface="Wingdings" charset="2"/>
              </a:rPr>
              <a:t> </a:t>
            </a:r>
            <a:r>
              <a:rPr lang="en-US" sz="28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</a:p>
          <a:p>
            <a:endParaRPr lang="en-US" dirty="0">
              <a:cs typeface="Wingdings" charset="2"/>
            </a:endParaRPr>
          </a:p>
          <a:p>
            <a:endParaRPr lang="en-US" dirty="0" smtClean="0">
              <a:cs typeface="Wingdings" charset="2"/>
            </a:endParaRPr>
          </a:p>
          <a:p>
            <a:r>
              <a:rPr lang="en-US" dirty="0" smtClean="0">
                <a:cs typeface="Wingdings" charset="2"/>
              </a:rPr>
              <a:t>Limitations – </a:t>
            </a:r>
            <a:endParaRPr lang="en-US" dirty="0">
              <a:cs typeface="Wingdings" charset="2"/>
            </a:endParaRPr>
          </a:p>
          <a:p>
            <a:pPr lvl="1"/>
            <a:r>
              <a:rPr lang="en-US" dirty="0" smtClean="0">
                <a:cs typeface="Wingdings" charset="2"/>
              </a:rPr>
              <a:t>Ignores component interaction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562600" y="1200150"/>
            <a:ext cx="1447800" cy="685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b="1" dirty="0" err="1" smtClean="0">
                <a:solidFill>
                  <a:srgbClr val="FFFFFF"/>
                </a:solidFill>
              </a:rPr>
              <a:t>JUnit</a:t>
            </a:r>
            <a:endParaRPr lang="en-US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b="1" dirty="0" smtClean="0">
                <a:solidFill>
                  <a:srgbClr val="FFFFFF"/>
                </a:solidFill>
              </a:rPr>
              <a:t>Test Class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562600" y="2114550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Your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POJO</a:t>
            </a:r>
            <a:endParaRPr lang="en-US" sz="20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7696200" y="1581150"/>
            <a:ext cx="688975" cy="520700"/>
          </a:xfrm>
          <a:prstGeom prst="roundRect">
            <a:avLst>
              <a:gd name="adj" fmla="val 16667"/>
            </a:avLst>
          </a:prstGeom>
          <a:solidFill>
            <a:srgbClr val="546C9F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Stub</a:t>
            </a:r>
            <a:endParaRPr lang="en-US" sz="16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8001000" y="2190750"/>
            <a:ext cx="761999" cy="520700"/>
          </a:xfrm>
          <a:prstGeom prst="roundRect">
            <a:avLst>
              <a:gd name="adj" fmla="val 16667"/>
            </a:avLst>
          </a:prstGeom>
          <a:solidFill>
            <a:srgbClr val="7D4E80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dirty="0" smtClean="0">
                <a:solidFill>
                  <a:srgbClr val="FFFFFF"/>
                </a:solidFill>
              </a:rPr>
              <a:t>Mock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7693025" y="2813050"/>
            <a:ext cx="765175" cy="520700"/>
          </a:xfrm>
          <a:prstGeom prst="roundRect">
            <a:avLst>
              <a:gd name="adj" fmla="val 16667"/>
            </a:avLst>
          </a:prstGeom>
          <a:solidFill>
            <a:srgbClr val="7D4E80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dirty="0" smtClean="0">
                <a:solidFill>
                  <a:srgbClr val="FFFFFF"/>
                </a:solidFill>
              </a:rPr>
              <a:t>Mock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/>
          <p:cNvCxnSpPr>
            <a:stCxn id="7" idx="3"/>
            <a:endCxn id="18" idx="1"/>
          </p:cNvCxnSpPr>
          <p:nvPr/>
        </p:nvCxnSpPr>
        <p:spPr>
          <a:xfrm flipV="1">
            <a:off x="7010400" y="2451100"/>
            <a:ext cx="990600" cy="8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4" idx="1"/>
          </p:cNvCxnSpPr>
          <p:nvPr/>
        </p:nvCxnSpPr>
        <p:spPr>
          <a:xfrm flipV="1">
            <a:off x="7010400" y="1841500"/>
            <a:ext cx="685800" cy="692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1"/>
          </p:cNvCxnSpPr>
          <p:nvPr/>
        </p:nvCxnSpPr>
        <p:spPr>
          <a:xfrm>
            <a:off x="7010400" y="2533650"/>
            <a:ext cx="682625" cy="53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7" idx="0"/>
          </p:cNvCxnSpPr>
          <p:nvPr/>
        </p:nvCxnSpPr>
        <p:spPr>
          <a:xfrm>
            <a:off x="6286500" y="188595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b="1" dirty="0" smtClean="0"/>
              <a:t>The techniques you’ve seen here are impressive</a:t>
            </a:r>
          </a:p>
          <a:p>
            <a:pPr marL="457200" lvl="1" indent="0" algn="ctr">
              <a:buNone/>
            </a:pPr>
            <a:endParaRPr lang="en-US" sz="3200" b="1" dirty="0"/>
          </a:p>
          <a:p>
            <a:pPr marL="457200" lvl="1" indent="0" algn="ctr">
              <a:buNone/>
            </a:pPr>
            <a:r>
              <a:rPr lang="en-US" sz="3200" b="1" dirty="0" smtClean="0"/>
              <a:t>And yet, there are still improvements that can be made…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Testing with JSPs</a:t>
            </a:r>
          </a:p>
          <a:p>
            <a:pPr lvl="1"/>
            <a:r>
              <a:rPr lang="en-US" sz="2400" b="1" dirty="0" smtClean="0"/>
              <a:t>Testing with other technologies</a:t>
            </a:r>
          </a:p>
          <a:p>
            <a:pPr lvl="1"/>
            <a:r>
              <a:rPr lang="en-US" sz="2400" b="1" dirty="0" smtClean="0"/>
              <a:t>More reliable, easier browser simulation</a:t>
            </a:r>
          </a:p>
          <a:p>
            <a:pPr lvl="2"/>
            <a:r>
              <a:rPr lang="en-US" sz="2000" b="1" dirty="0" smtClean="0"/>
              <a:t>Dealing with page delays</a:t>
            </a:r>
          </a:p>
          <a:p>
            <a:pPr lvl="1"/>
            <a:r>
              <a:rPr lang="en-US" sz="2400" b="1" dirty="0" smtClean="0"/>
              <a:t>Testing of “Look and Feel” items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4596643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219646"/>
            <a:ext cx="10058400" cy="5544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285750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Questions?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2361" y="4113709"/>
            <a:ext cx="74302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F1F1F1"/>
                </a:solidFill>
              </a:rPr>
              <a:t>https://</a:t>
            </a:r>
            <a:r>
              <a:rPr lang="en-US" sz="2400" dirty="0" err="1">
                <a:solidFill>
                  <a:srgbClr val="F1F1F1"/>
                </a:solidFill>
              </a:rPr>
              <a:t>github.com</a:t>
            </a:r>
            <a:r>
              <a:rPr lang="en-US" sz="2400" dirty="0">
                <a:solidFill>
                  <a:srgbClr val="F1F1F1"/>
                </a:solidFill>
              </a:rPr>
              <a:t>/spring-projects/spring-test-</a:t>
            </a:r>
            <a:r>
              <a:rPr lang="en-US" sz="2400" dirty="0" err="1">
                <a:solidFill>
                  <a:srgbClr val="F1F1F1"/>
                </a:solidFill>
              </a:rPr>
              <a:t>htmlunit</a:t>
            </a:r>
            <a:endParaRPr lang="en-US" sz="2400" dirty="0" smtClean="0">
              <a:solidFill>
                <a:srgbClr val="F1F1F1"/>
              </a:solidFill>
            </a:endParaRPr>
          </a:p>
          <a:p>
            <a:pPr algn="r"/>
            <a:r>
              <a:rPr lang="en-US" sz="2400" dirty="0" smtClean="0">
                <a:solidFill>
                  <a:srgbClr val="F1F1F1"/>
                </a:solidFill>
              </a:rPr>
              <a:t>http</a:t>
            </a:r>
            <a:r>
              <a:rPr lang="en-US" sz="2400" dirty="0">
                <a:solidFill>
                  <a:srgbClr val="F1F1F1"/>
                </a:solidFill>
              </a:rPr>
              <a:t>://monty-python-</a:t>
            </a:r>
            <a:r>
              <a:rPr lang="en-US" sz="2400" dirty="0" smtClean="0">
                <a:solidFill>
                  <a:srgbClr val="F1F1F1"/>
                </a:solidFill>
              </a:rPr>
              <a:t>trivia.cfapps.io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github.com</a:t>
            </a:r>
            <a:r>
              <a:rPr lang="en-US" sz="2000" dirty="0">
                <a:solidFill>
                  <a:schemeClr val="bg1"/>
                </a:solidFill>
              </a:rPr>
              <a:t>/SpringOne2GX-2014/</a:t>
            </a:r>
            <a:r>
              <a:rPr lang="en-US" sz="2000" dirty="0" err="1">
                <a:solidFill>
                  <a:schemeClr val="bg1"/>
                </a:solidFill>
              </a:rPr>
              <a:t>monty</a:t>
            </a:r>
            <a:r>
              <a:rPr lang="en-US" sz="2000" dirty="0">
                <a:solidFill>
                  <a:schemeClr val="bg1"/>
                </a:solidFill>
              </a:rPr>
              <a:t>-python-trivia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8712" y="3257550"/>
            <a:ext cx="4653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Ken (email) kkrueger@pivotal.io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Rob (Twitter) @</a:t>
            </a:r>
            <a:r>
              <a:rPr lang="en-US" sz="2400" dirty="0" err="1" smtClean="0">
                <a:solidFill>
                  <a:schemeClr val="bg1"/>
                </a:solidFill>
              </a:rPr>
              <a:t>rob_winch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9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626" y="-219646"/>
            <a:ext cx="10011251" cy="5544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2060" y="4324350"/>
            <a:ext cx="480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Thanks For Attending!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23339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4419600" y="1123950"/>
            <a:ext cx="4457700" cy="2514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533900" y="1797013"/>
            <a:ext cx="3543300" cy="16764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Application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Integration / System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4302919" cy="40195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Multiple Components Together</a:t>
            </a:r>
          </a:p>
          <a:p>
            <a:r>
              <a:rPr lang="en-US" sz="2000" dirty="0" smtClean="0"/>
              <a:t>Includes Spring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+ @</a:t>
            </a:r>
            <a:r>
              <a:rPr lang="en-US" sz="2000" dirty="0" err="1" smtClean="0"/>
              <a:t>ContextConfiguration</a:t>
            </a:r>
            <a:endParaRPr lang="en-US" sz="2000" dirty="0" smtClean="0"/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</a:t>
            </a:r>
            <a:endParaRPr lang="en-US" sz="24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r>
              <a:rPr lang="en-US" sz="2000" dirty="0" smtClean="0">
                <a:cs typeface="Wingdings" charset="2"/>
              </a:rPr>
              <a:t>Limitations – </a:t>
            </a:r>
            <a:endParaRPr lang="en-US" sz="2000" dirty="0">
              <a:cs typeface="Wingdings" charset="2"/>
            </a:endParaRPr>
          </a:p>
          <a:p>
            <a:pPr lvl="1"/>
            <a:r>
              <a:rPr lang="en-US" sz="1600" dirty="0" smtClean="0">
                <a:cs typeface="Wingdings" charset="2"/>
              </a:rPr>
              <a:t>Ignores MVC Components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2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006937" y="2025613"/>
            <a:ext cx="692727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DAO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5867400" y="2190750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Service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648200" y="2647950"/>
            <a:ext cx="1143000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Controller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7006937" y="2711413"/>
            <a:ext cx="692727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DAO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5791200" y="2495550"/>
            <a:ext cx="76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 flipV="1">
            <a:off x="6770543" y="2330413"/>
            <a:ext cx="247651" cy="165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3"/>
            <a:endCxn id="24" idx="1"/>
          </p:cNvCxnSpPr>
          <p:nvPr/>
        </p:nvCxnSpPr>
        <p:spPr>
          <a:xfrm>
            <a:off x="6770543" y="2495550"/>
            <a:ext cx="247651" cy="52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7848600" y="2254213"/>
            <a:ext cx="990600" cy="7620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In-Memory</a:t>
            </a:r>
          </a:p>
          <a:p>
            <a:pPr algn="ctr"/>
            <a:r>
              <a:rPr lang="en-US" sz="1200" b="1" dirty="0" smtClean="0"/>
              <a:t>DB</a:t>
            </a:r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>
            <a:off x="7692217" y="2330413"/>
            <a:ext cx="16383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3"/>
            <a:endCxn id="17" idx="2"/>
          </p:cNvCxnSpPr>
          <p:nvPr/>
        </p:nvCxnSpPr>
        <p:spPr>
          <a:xfrm flipV="1">
            <a:off x="7692217" y="2635213"/>
            <a:ext cx="16383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Spring MVC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40195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Integration Test + Spring MVC testing WITHOUT deploying to a container!</a:t>
            </a:r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JJJ</a:t>
            </a:r>
            <a:endParaRPr lang="en-US" sz="20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r>
              <a:rPr lang="en-US" sz="2000" dirty="0" smtClean="0">
                <a:cs typeface="Wingdings" charset="2"/>
              </a:rPr>
              <a:t>Limitations – </a:t>
            </a:r>
            <a:endParaRPr lang="en-US" sz="2000" dirty="0">
              <a:cs typeface="Wingdings" charset="2"/>
            </a:endParaRPr>
          </a:p>
          <a:p>
            <a:pPr lvl="1"/>
            <a:r>
              <a:rPr lang="en-US" sz="1600" dirty="0" smtClean="0">
                <a:cs typeface="Wingdings" charset="2"/>
              </a:rPr>
              <a:t>Browser Interaction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7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3228</TotalTime>
  <Words>2793</Words>
  <Application>Microsoft Macintosh PowerPoint</Application>
  <PresentationFormat>On-screen Show (16:9)</PresentationFormat>
  <Paragraphs>702</Paragraphs>
  <Slides>73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The Quest for the Holy Integration Test</vt:lpstr>
      <vt:lpstr>PowerPoint Presentation</vt:lpstr>
      <vt:lpstr>Contents</vt:lpstr>
      <vt:lpstr>PowerPoint Presentation</vt:lpstr>
      <vt:lpstr>PowerPoint Presentation</vt:lpstr>
      <vt:lpstr>Contents</vt:lpstr>
      <vt:lpstr>Recap - Unit Testing</vt:lpstr>
      <vt:lpstr>Recap – Integration / System Testing</vt:lpstr>
      <vt:lpstr>Recap – Spring MVC Test</vt:lpstr>
      <vt:lpstr>MockMvc</vt:lpstr>
      <vt:lpstr>HtmlUnit + Spring MVC Test</vt:lpstr>
      <vt:lpstr>Contents</vt:lpstr>
      <vt:lpstr>HtmlUnit</vt:lpstr>
      <vt:lpstr>Why use HtmlUnit</vt:lpstr>
      <vt:lpstr>Why use HtmlUnit</vt:lpstr>
      <vt:lpstr>Dependencies</vt:lpstr>
      <vt:lpstr>Spring Test Setup</vt:lpstr>
      <vt:lpstr>MockMvc Setup</vt:lpstr>
      <vt:lpstr>MockMvc Setup</vt:lpstr>
      <vt:lpstr>MockMvc Setup</vt:lpstr>
      <vt:lpstr>MockMvc Setup</vt:lpstr>
      <vt:lpstr>HtmlUnit Setup</vt:lpstr>
      <vt:lpstr>HtmlUnit Setup</vt:lpstr>
      <vt:lpstr>Using HtmlUnit</vt:lpstr>
      <vt:lpstr>Using HtmlUnit</vt:lpstr>
      <vt:lpstr>Using HtmlUnit</vt:lpstr>
      <vt:lpstr>Using HtmlUnit</vt:lpstr>
      <vt:lpstr>WebDriver</vt:lpstr>
      <vt:lpstr>WebDriver Setup</vt:lpstr>
      <vt:lpstr>WebDriver Setup</vt:lpstr>
      <vt:lpstr>WebDriver Usage</vt:lpstr>
      <vt:lpstr>WebDriver Usage</vt:lpstr>
      <vt:lpstr>WebDriver Usage</vt:lpstr>
      <vt:lpstr>WebDriver Usage</vt:lpstr>
      <vt:lpstr>WebDriver Usage</vt:lpstr>
      <vt:lpstr>PowerPoint Presentation</vt:lpstr>
      <vt:lpstr>Geb</vt:lpstr>
      <vt:lpstr>Geb Setup</vt:lpstr>
      <vt:lpstr>Geb Setup</vt:lpstr>
      <vt:lpstr>Geb Setup</vt:lpstr>
      <vt:lpstr>Geb Setup</vt:lpstr>
      <vt:lpstr>Geb Usage</vt:lpstr>
      <vt:lpstr>Geb Usage</vt:lpstr>
      <vt:lpstr>Geb Usage</vt:lpstr>
      <vt:lpstr>Geb Usage</vt:lpstr>
      <vt:lpstr>Contents</vt:lpstr>
      <vt:lpstr>HtmlUnit + Spring MVC Test is Awesome!</vt:lpstr>
      <vt:lpstr>What is Missing</vt:lpstr>
      <vt:lpstr>The Next Level…</vt:lpstr>
      <vt:lpstr>BDD – How it Works</vt:lpstr>
      <vt:lpstr>Step 1 – Describe the Behavior</vt:lpstr>
      <vt:lpstr>Step 2 – Describe Acceptance Criteria</vt:lpstr>
      <vt:lpstr>3. Write the Tests</vt:lpstr>
      <vt:lpstr>How to use Cucumber with Spring MVC Test</vt:lpstr>
      <vt:lpstr>How to use Cucumber with Spring MVC Test (2)</vt:lpstr>
      <vt:lpstr>How to use Cucumber with Spring MVC Test (3)</vt:lpstr>
      <vt:lpstr>How to use Cucumber with Spring MVC Test (4)</vt:lpstr>
      <vt:lpstr>Steps Definition, (continued)</vt:lpstr>
      <vt:lpstr>4.  Run the test</vt:lpstr>
      <vt:lpstr>Implement each step</vt:lpstr>
      <vt:lpstr>@When – Perform Some Action</vt:lpstr>
      <vt:lpstr>@When – Perform Some Action</vt:lpstr>
      <vt:lpstr>@Then – Assert the result</vt:lpstr>
      <vt:lpstr>@Then – Assert the result</vt:lpstr>
      <vt:lpstr>@Then – Assert the result</vt:lpstr>
      <vt:lpstr>PowerPoint Presentation</vt:lpstr>
      <vt:lpstr>Cucumber – My Observations</vt:lpstr>
      <vt:lpstr>BDD – My Observations</vt:lpstr>
      <vt:lpstr>PowerPoint Presentation</vt:lpstr>
      <vt:lpstr>PowerPoint Presentation</vt:lpstr>
      <vt:lpstr>What is Missing?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User</cp:lastModifiedBy>
  <cp:revision>174</cp:revision>
  <dcterms:created xsi:type="dcterms:W3CDTF">2013-07-31T23:25:28Z</dcterms:created>
  <dcterms:modified xsi:type="dcterms:W3CDTF">2014-09-10T18:02:33Z</dcterms:modified>
</cp:coreProperties>
</file>