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258" r:id="rId2"/>
    <p:sldId id="274" r:id="rId3"/>
    <p:sldId id="296" r:id="rId4"/>
    <p:sldId id="302" r:id="rId5"/>
    <p:sldId id="301" r:id="rId6"/>
    <p:sldId id="303" r:id="rId7"/>
    <p:sldId id="277" r:id="rId8"/>
    <p:sldId id="278" r:id="rId9"/>
    <p:sldId id="279" r:id="rId10"/>
    <p:sldId id="345" r:id="rId11"/>
    <p:sldId id="280" r:id="rId12"/>
    <p:sldId id="294" r:id="rId13"/>
    <p:sldId id="336" r:id="rId14"/>
    <p:sldId id="314" r:id="rId15"/>
    <p:sldId id="315" r:id="rId16"/>
    <p:sldId id="316" r:id="rId17"/>
    <p:sldId id="317" r:id="rId18"/>
    <p:sldId id="346" r:id="rId19"/>
    <p:sldId id="347" r:id="rId20"/>
    <p:sldId id="348" r:id="rId21"/>
    <p:sldId id="349" r:id="rId22"/>
    <p:sldId id="319" r:id="rId23"/>
    <p:sldId id="320" r:id="rId24"/>
    <p:sldId id="321" r:id="rId25"/>
    <p:sldId id="322" r:id="rId26"/>
    <p:sldId id="323" r:id="rId27"/>
    <p:sldId id="324" r:id="rId28"/>
    <p:sldId id="337" r:id="rId29"/>
    <p:sldId id="325" r:id="rId30"/>
    <p:sldId id="326" r:id="rId31"/>
    <p:sldId id="327" r:id="rId32"/>
    <p:sldId id="328" r:id="rId33"/>
    <p:sldId id="329" r:id="rId34"/>
    <p:sldId id="330" r:id="rId35"/>
    <p:sldId id="331" r:id="rId36"/>
    <p:sldId id="338" r:id="rId37"/>
    <p:sldId id="339" r:id="rId38"/>
    <p:sldId id="340" r:id="rId39"/>
    <p:sldId id="341" r:id="rId40"/>
    <p:sldId id="342" r:id="rId41"/>
    <p:sldId id="332" r:id="rId42"/>
    <p:sldId id="333" r:id="rId43"/>
    <p:sldId id="334" r:id="rId44"/>
    <p:sldId id="335" r:id="rId45"/>
    <p:sldId id="295" r:id="rId46"/>
    <p:sldId id="281" r:id="rId47"/>
    <p:sldId id="259" r:id="rId48"/>
    <p:sldId id="283" r:id="rId49"/>
    <p:sldId id="284" r:id="rId50"/>
    <p:sldId id="285" r:id="rId51"/>
    <p:sldId id="286" r:id="rId52"/>
    <p:sldId id="287" r:id="rId53"/>
    <p:sldId id="288" r:id="rId54"/>
    <p:sldId id="290" r:id="rId55"/>
    <p:sldId id="289" r:id="rId56"/>
    <p:sldId id="291" r:id="rId57"/>
    <p:sldId id="292" r:id="rId58"/>
    <p:sldId id="293" r:id="rId59"/>
    <p:sldId id="304" r:id="rId60"/>
    <p:sldId id="305" r:id="rId61"/>
    <p:sldId id="306" r:id="rId62"/>
    <p:sldId id="307" r:id="rId63"/>
    <p:sldId id="310" r:id="rId64"/>
    <p:sldId id="313" r:id="rId65"/>
    <p:sldId id="297" r:id="rId66"/>
    <p:sldId id="308" r:id="rId67"/>
    <p:sldId id="309" r:id="rId68"/>
    <p:sldId id="311" r:id="rId69"/>
    <p:sldId id="299" r:id="rId70"/>
    <p:sldId id="300" r:id="rId71"/>
    <p:sldId id="298" r:id="rId72"/>
    <p:sldId id="312" r:id="rId7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F1F1F1"/>
    <a:srgbClr val="999999"/>
    <a:srgbClr val="E2A12F"/>
    <a:srgbClr val="DA6666"/>
    <a:srgbClr val="3F81B3"/>
    <a:srgbClr val="40AD64"/>
    <a:srgbClr val="EEEEEE"/>
    <a:srgbClr val="546C9F"/>
    <a:srgbClr val="8F88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02" autoAdjust="0"/>
  </p:normalViewPr>
  <p:slideViewPr>
    <p:cSldViewPr>
      <p:cViewPr>
        <p:scale>
          <a:sx n="100" d="100"/>
          <a:sy n="100" d="100"/>
        </p:scale>
        <p:origin x="-2696" y="-15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42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notesMaster" Target="notesMasters/notesMaster1.xml"/><Relationship Id="rId75" Type="http://schemas.openxmlformats.org/officeDocument/2006/relationships/printerSettings" Target="printerSettings/printerSettings1.bin"/><Relationship Id="rId76" Type="http://schemas.openxmlformats.org/officeDocument/2006/relationships/presProps" Target="presProps.xml"/><Relationship Id="rId77" Type="http://schemas.openxmlformats.org/officeDocument/2006/relationships/viewProps" Target="viewProps.xml"/><Relationship Id="rId78" Type="http://schemas.openxmlformats.org/officeDocument/2006/relationships/theme" Target="theme/theme1.xml"/><Relationship Id="rId79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North</c:v>
                </c:pt>
              </c:strCache>
            </c:strRef>
          </c:tx>
          <c:spPr>
            <a:solidFill>
              <a:srgbClr val="40AD64"/>
            </a:solidFill>
            <a:ln>
              <a:noFill/>
            </a:ln>
            <a:scene3d>
              <a:camera prst="orthographicFront"/>
              <a:lightRig rig="threePt" dir="t"/>
            </a:scene3d>
          </c:spPr>
          <c:invertIfNegative val="0"/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30.0</c:v>
                </c:pt>
                <c:pt idx="1">
                  <c:v>55.0</c:v>
                </c:pt>
                <c:pt idx="2">
                  <c:v>40.0</c:v>
                </c:pt>
                <c:pt idx="3">
                  <c:v>55.0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South</c:v>
                </c:pt>
              </c:strCache>
            </c:strRef>
          </c:tx>
          <c:spPr>
            <a:solidFill>
              <a:srgbClr val="3F81B3"/>
            </a:solidFill>
            <a:ln>
              <a:noFill/>
            </a:ln>
            <a:scene3d>
              <a:camera prst="orthographicFront"/>
              <a:lightRig rig="threePt" dir="t"/>
            </a:scene3d>
          </c:spPr>
          <c:invertIfNegative val="0"/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40.0</c:v>
                </c:pt>
                <c:pt idx="1">
                  <c:v>45.0</c:v>
                </c:pt>
                <c:pt idx="2">
                  <c:v>55.0</c:v>
                </c:pt>
                <c:pt idx="3">
                  <c:v>65.0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East</c:v>
                </c:pt>
              </c:strCache>
            </c:strRef>
          </c:tx>
          <c:spPr>
            <a:solidFill>
              <a:srgbClr val="DA6666"/>
            </a:solidFill>
            <a:ln>
              <a:noFill/>
            </a:ln>
            <a:scene3d>
              <a:camera prst="orthographicFront"/>
              <a:lightRig rig="threePt" dir="t"/>
            </a:scene3d>
          </c:spPr>
          <c:invertIfNegative val="0"/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35.0</c:v>
                </c:pt>
                <c:pt idx="1">
                  <c:v>65.0</c:v>
                </c:pt>
                <c:pt idx="2">
                  <c:v>45.0</c:v>
                </c:pt>
                <c:pt idx="3">
                  <c:v>90.0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West</c:v>
                </c:pt>
              </c:strCache>
            </c:strRef>
          </c:tx>
          <c:spPr>
            <a:solidFill>
              <a:srgbClr val="E2A12F"/>
            </a:solidFill>
            <a:ln>
              <a:noFill/>
            </a:ln>
            <a:scene3d>
              <a:camera prst="orthographicFront"/>
              <a:lightRig rig="threePt" dir="t"/>
            </a:scene3d>
          </c:spPr>
          <c:invertIfNegative val="0"/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45.0</c:v>
                </c:pt>
                <c:pt idx="1">
                  <c:v>50.0</c:v>
                </c:pt>
                <c:pt idx="2">
                  <c:v>35.0</c:v>
                </c:pt>
                <c:pt idx="3">
                  <c:v>70.0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0829384"/>
        <c:axId val="2128630168"/>
      </c:barChart>
      <c:catAx>
        <c:axId val="-20608293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 w="19050">
            <a:solidFill>
              <a:schemeClr val="tx1">
                <a:lumMod val="50000"/>
                <a:lumOff val="50000"/>
              </a:schemeClr>
            </a:solidFill>
          </a:ln>
        </c:spPr>
        <c:crossAx val="2128630168"/>
        <c:crosses val="autoZero"/>
        <c:auto val="1"/>
        <c:lblAlgn val="ctr"/>
        <c:lblOffset val="100"/>
        <c:noMultiLvlLbl val="0"/>
      </c:catAx>
      <c:valAx>
        <c:axId val="2128630168"/>
        <c:scaling>
          <c:orientation val="minMax"/>
        </c:scaling>
        <c:delete val="0"/>
        <c:axPos val="l"/>
        <c:majorGridlines>
          <c:spPr>
            <a:ln>
              <a:solidFill>
                <a:schemeClr val="bg1"/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crossAx val="-2060829384"/>
        <c:crosses val="autoZero"/>
        <c:crossBetween val="between"/>
        <c:majorUnit val="20.0"/>
        <c:minorUnit val="2.0"/>
      </c:valAx>
      <c:spPr>
        <a:solidFill>
          <a:srgbClr val="EEEEEE"/>
        </a:solidFill>
      </c:spPr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400">
          <a:solidFill>
            <a:srgbClr val="333333"/>
          </a:solidFill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North</c:v>
                </c:pt>
              </c:strCache>
            </c:strRef>
          </c:tx>
          <c:spPr>
            <a:ln>
              <a:solidFill>
                <a:srgbClr val="40AD64"/>
              </a:solidFill>
            </a:ln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30.0</c:v>
                </c:pt>
                <c:pt idx="1">
                  <c:v>45.0</c:v>
                </c:pt>
                <c:pt idx="2">
                  <c:v>55.0</c:v>
                </c:pt>
                <c:pt idx="3">
                  <c:v>55.0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South</c:v>
                </c:pt>
              </c:strCache>
            </c:strRef>
          </c:tx>
          <c:spPr>
            <a:ln>
              <a:solidFill>
                <a:srgbClr val="3F81B3"/>
              </a:solidFill>
            </a:ln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40.0</c:v>
                </c:pt>
                <c:pt idx="1">
                  <c:v>25.0</c:v>
                </c:pt>
                <c:pt idx="2">
                  <c:v>65.0</c:v>
                </c:pt>
                <c:pt idx="3">
                  <c:v>80.0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East</c:v>
                </c:pt>
              </c:strCache>
            </c:strRef>
          </c:tx>
          <c:spPr>
            <a:ln>
              <a:solidFill>
                <a:srgbClr val="DA6666"/>
              </a:solidFill>
            </a:ln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35.0</c:v>
                </c:pt>
                <c:pt idx="1">
                  <c:v>65.0</c:v>
                </c:pt>
                <c:pt idx="2">
                  <c:v>45.0</c:v>
                </c:pt>
                <c:pt idx="3">
                  <c:v>90.0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West</c:v>
                </c:pt>
              </c:strCache>
            </c:strRef>
          </c:tx>
          <c:spPr>
            <a:ln>
              <a:solidFill>
                <a:srgbClr val="E2A12F"/>
              </a:solidFill>
            </a:ln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45.0</c:v>
                </c:pt>
                <c:pt idx="1">
                  <c:v>50.0</c:v>
                </c:pt>
                <c:pt idx="2">
                  <c:v>30.0</c:v>
                </c:pt>
                <c:pt idx="3">
                  <c:v>70.0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81087064"/>
        <c:axId val="-2060782216"/>
      </c:lineChart>
      <c:catAx>
        <c:axId val="-208108706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 w="19050">
            <a:solidFill>
              <a:schemeClr val="tx1">
                <a:lumMod val="50000"/>
                <a:lumOff val="50000"/>
              </a:schemeClr>
            </a:solidFill>
          </a:ln>
        </c:spPr>
        <c:crossAx val="-2060782216"/>
        <c:crosses val="autoZero"/>
        <c:auto val="1"/>
        <c:lblAlgn val="ctr"/>
        <c:lblOffset val="100"/>
        <c:noMultiLvlLbl val="0"/>
      </c:catAx>
      <c:valAx>
        <c:axId val="-2060782216"/>
        <c:scaling>
          <c:orientation val="minMax"/>
        </c:scaling>
        <c:delete val="0"/>
        <c:axPos val="l"/>
        <c:majorGridlines>
          <c:spPr>
            <a:ln>
              <a:solidFill>
                <a:schemeClr val="bg1"/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crossAx val="-2081087064"/>
        <c:crosses val="autoZero"/>
        <c:crossBetween val="between"/>
      </c:valAx>
      <c:spPr>
        <a:solidFill>
          <a:srgbClr val="EEEEEE"/>
        </a:solidFill>
      </c:spPr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400">
          <a:solidFill>
            <a:srgbClr val="333333"/>
          </a:solidFill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>
              <a:bevelT w="50800" h="25400"/>
            </a:sp3d>
          </c:spPr>
          <c:dPt>
            <c:idx val="0"/>
            <c:bubble3D val="0"/>
            <c:spPr>
              <a:solidFill>
                <a:srgbClr val="40AD64"/>
              </a:solidFill>
              <a:ln>
                <a:noFill/>
              </a:ln>
              <a:scene3d>
                <a:camera prst="orthographicFront"/>
                <a:lightRig rig="threePt" dir="t"/>
              </a:scene3d>
            </c:spPr>
          </c:dPt>
          <c:dPt>
            <c:idx val="1"/>
            <c:bubble3D val="0"/>
            <c:spPr>
              <a:solidFill>
                <a:srgbClr val="E2A12F"/>
              </a:solidFill>
              <a:ln>
                <a:noFill/>
              </a:ln>
              <a:scene3d>
                <a:camera prst="orthographicFront"/>
                <a:lightRig rig="threePt" dir="t"/>
              </a:scene3d>
            </c:spPr>
          </c:dPt>
          <c:dPt>
            <c:idx val="2"/>
            <c:bubble3D val="0"/>
            <c:spPr>
              <a:solidFill>
                <a:srgbClr val="DA6666"/>
              </a:solidFill>
              <a:ln>
                <a:noFill/>
              </a:ln>
              <a:scene3d>
                <a:camera prst="orthographicFront"/>
                <a:lightRig rig="threePt" dir="t"/>
              </a:scene3d>
            </c:spPr>
          </c:dPt>
          <c:dPt>
            <c:idx val="3"/>
            <c:bubble3D val="0"/>
            <c:spPr>
              <a:solidFill>
                <a:srgbClr val="3F81B3"/>
              </a:solidFill>
              <a:ln>
                <a:noFill/>
              </a:ln>
              <a:scene3d>
                <a:camera prst="orthographicFront"/>
                <a:lightRig rig="threePt" dir="t"/>
              </a:scene3d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60.0</c:v>
                </c:pt>
                <c:pt idx="1">
                  <c:v>20.0</c:v>
                </c:pt>
                <c:pt idx="2">
                  <c:v>10.0</c:v>
                </c:pt>
                <c:pt idx="3">
                  <c:v>10.0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400">
          <a:solidFill>
            <a:srgbClr val="333333"/>
          </a:solidFill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2511A-3DBA-42E8-9A10-93851B7EDF84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7F698-0B6F-4940-9DCA-2675BCEFC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94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9156FA-0AD0-7146-9607-9296030A708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>
                <a:latin typeface="Courier New"/>
                <a:cs typeface="Courier New"/>
              </a:rPr>
              <a:t>	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7F698-0B6F-4940-9DCA-2675BCEFC4BE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911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>
                <a:latin typeface="Courier New"/>
                <a:cs typeface="Courier New"/>
              </a:rPr>
              <a:t>	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7F698-0B6F-4940-9DCA-2675BCEFC4BE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91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>
                <a:latin typeface="Courier New"/>
                <a:cs typeface="Courier New"/>
              </a:rPr>
              <a:t>		//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7F698-0B6F-4940-9DCA-2675BCEFC4BE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91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9156FA-0AD0-7146-9607-9296030A708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IE8 is default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7F698-0B6F-4940-9DCA-2675BCEFC4B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85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</a:rPr>
              <a:t>Part</a:t>
            </a:r>
            <a:r>
              <a:rPr lang="en-US" baseline="0" dirty="0" smtClean="0">
                <a:ea typeface="ＭＳ Ｐゴシック" charset="0"/>
              </a:rPr>
              <a:t> of Selenium project, typically no need to run Selenium server, Selenium injects </a:t>
            </a:r>
            <a:r>
              <a:rPr lang="en-US" baseline="0" dirty="0" err="1" smtClean="0">
                <a:ea typeface="ＭＳ Ｐゴシック" charset="0"/>
              </a:rPr>
              <a:t>javascript</a:t>
            </a:r>
            <a:r>
              <a:rPr lang="en-US" baseline="0" dirty="0" smtClean="0">
                <a:ea typeface="ＭＳ Ｐゴシック" charset="0"/>
              </a:rPr>
              <a:t>, </a:t>
            </a:r>
            <a:r>
              <a:rPr lang="en-US" baseline="0" dirty="0" err="1" smtClean="0">
                <a:ea typeface="ＭＳ Ｐゴシック" charset="0"/>
              </a:rPr>
              <a:t>WebDriver</a:t>
            </a:r>
            <a:r>
              <a:rPr lang="en-US" baseline="0" dirty="0" smtClean="0">
                <a:ea typeface="ＭＳ Ｐゴシック" charset="0"/>
              </a:rPr>
              <a:t> uses native browser APIs to interact with browser, we use </a:t>
            </a:r>
            <a:r>
              <a:rPr lang="en-US" baseline="0" dirty="0" err="1" smtClean="0">
                <a:ea typeface="ＭＳ Ｐゴシック" charset="0"/>
              </a:rPr>
              <a:t>HtmlUnit</a:t>
            </a:r>
            <a:r>
              <a:rPr lang="en-US" baseline="0" dirty="0" smtClean="0">
                <a:ea typeface="ＭＳ Ｐゴシック" charset="0"/>
              </a:rPr>
              <a:t> to emulate headless browsers</a:t>
            </a:r>
            <a:endParaRPr lang="en-US" dirty="0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9156FA-0AD0-7146-9607-9296030A708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</a:rPr>
              <a:t>13 min</a:t>
            </a:r>
            <a:endParaRPr lang="en-US" dirty="0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9156FA-0AD0-7146-9607-9296030A708E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Observe that the question we are asking is automatically converted to the question</a:t>
            </a:r>
            <a:r>
              <a:rPr lang="en-US" baseline="0" dirty="0" smtClean="0"/>
              <a:t> input’s value</a:t>
            </a:r>
            <a:endParaRPr lang="en-US" dirty="0" smtClean="0"/>
          </a:p>
          <a:p>
            <a:r>
              <a:rPr lang="en-US" dirty="0" smtClean="0"/>
              <a:t>Demo the</a:t>
            </a:r>
            <a:r>
              <a:rPr lang="en-US" baseline="0" dirty="0" smtClean="0"/>
              <a:t> test, demo not at with power assert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7F698-0B6F-4940-9DCA-2675BCEFC4B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29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>
                <a:latin typeface="Courier New"/>
                <a:cs typeface="Courier New"/>
              </a:rPr>
              <a:t>		//	The driver expects "</a:t>
            </a:r>
            <a:r>
              <a:rPr lang="en-US" sz="1200" b="1" u="sng" dirty="0" smtClean="0">
                <a:latin typeface="Courier New"/>
                <a:cs typeface="Courier New"/>
              </a:rPr>
              <a:t>http" to establish which protocol to use.  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		//	Don't know why it needs </a:t>
            </a:r>
            <a:r>
              <a:rPr lang="en-US" sz="1200" b="1" u="sng" dirty="0" err="1" smtClean="0">
                <a:latin typeface="Courier New"/>
                <a:cs typeface="Courier New"/>
              </a:rPr>
              <a:t>localhost</a:t>
            </a:r>
            <a:r>
              <a:rPr lang="en-US" sz="1200" b="1" u="sng" dirty="0" smtClean="0">
                <a:latin typeface="Courier New"/>
                <a:cs typeface="Courier New"/>
              </a:rPr>
              <a:t>.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		//	Also don't know why it needs the </a:t>
            </a:r>
            <a:r>
              <a:rPr lang="en-US" sz="1200" b="1" u="sng" dirty="0" smtClean="0">
                <a:latin typeface="Courier New"/>
                <a:cs typeface="Courier New"/>
              </a:rPr>
              <a:t>servlet mapping or how it determined '</a:t>
            </a:r>
            <a:r>
              <a:rPr lang="en-US" sz="1200" b="1" u="sng" dirty="0" err="1" smtClean="0">
                <a:latin typeface="Courier New"/>
                <a:cs typeface="Courier New"/>
              </a:rPr>
              <a:t>mpt</a:t>
            </a:r>
            <a:r>
              <a:rPr lang="en-US" sz="1200" b="1" u="sng" dirty="0" smtClean="0">
                <a:latin typeface="Courier New"/>
                <a:cs typeface="Courier New"/>
              </a:rPr>
              <a:t>' since this is only known to maven or eclipse; it is not in any code.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7F698-0B6F-4940-9DCA-2675BCEFC4BE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91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>
                <a:latin typeface="Courier New"/>
                <a:cs typeface="Courier New"/>
              </a:rPr>
              <a:t>	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7F698-0B6F-4940-9DCA-2675BCEFC4B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91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>
                <a:latin typeface="Courier New"/>
                <a:cs typeface="Courier New"/>
              </a:rPr>
              <a:t>	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7F698-0B6F-4940-9DCA-2675BCEFC4BE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91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sdunn\Documents\Pivotal Open Source\events\SpringOne2GX 2014\presentation\title-bg-0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1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4781550"/>
            <a:ext cx="9144001" cy="361950"/>
          </a:xfrm>
          <a:prstGeom prst="rect">
            <a:avLst/>
          </a:prstGeom>
          <a:solidFill>
            <a:srgbClr val="333333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1"/>
          <p:cNvSpPr txBox="1">
            <a:spLocks/>
          </p:cNvSpPr>
          <p:nvPr userDrawn="1"/>
        </p:nvSpPr>
        <p:spPr bwMode="auto">
          <a:xfrm>
            <a:off x="304800" y="4876800"/>
            <a:ext cx="586740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0" latinLnBrk="0" hangingPunct="0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l" eaLnBrk="1" hangingPunct="1"/>
            <a:r>
              <a:rPr lang="en-US" sz="800" dirty="0" smtClean="0">
                <a:solidFill>
                  <a:schemeClr val="bg1"/>
                </a:solidFill>
              </a:rPr>
              <a:t>© 2014 </a:t>
            </a:r>
            <a:r>
              <a:rPr lang="en-US" sz="800" dirty="0" err="1" smtClean="0">
                <a:solidFill>
                  <a:schemeClr val="bg1"/>
                </a:solidFill>
              </a:rPr>
              <a:t>SpringOne</a:t>
            </a:r>
            <a:r>
              <a:rPr lang="en-US" sz="800" dirty="0" smtClean="0">
                <a:solidFill>
                  <a:schemeClr val="bg1"/>
                </a:solidFill>
              </a:rPr>
              <a:t> 2GX. All rights reserved. Do not distribute without permission. 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69431"/>
            <a:ext cx="7772400" cy="1102519"/>
          </a:xfrm>
        </p:spPr>
        <p:txBody>
          <a:bodyPr lIns="0" tIns="0" rIns="0" bIns="0" anchor="t" anchorCtr="0"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2381"/>
            <a:ext cx="6400800" cy="588169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4781550"/>
            <a:ext cx="914400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C:\Users\sdunn\Documents\Pivotal Open Source\events\SpringOne2GX 2014\presentation\SpringOne-logo-white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271" y="4842091"/>
            <a:ext cx="990600" cy="27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37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>
            <a:spLocks noChangeArrowheads="1"/>
          </p:cNvSpPr>
          <p:nvPr userDrawn="1"/>
        </p:nvSpPr>
        <p:spPr bwMode="auto">
          <a:xfrm>
            <a:off x="2509838" y="3948113"/>
            <a:ext cx="2895600" cy="400050"/>
          </a:xfrm>
          <a:prstGeom prst="ellipse">
            <a:avLst/>
          </a:prstGeom>
          <a:gradFill rotWithShape="1">
            <a:gsLst>
              <a:gs pos="0">
                <a:srgbClr val="333333">
                  <a:alpha val="78998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7" name="Oval 2"/>
          <p:cNvSpPr>
            <a:spLocks noChangeArrowheads="1"/>
          </p:cNvSpPr>
          <p:nvPr userDrawn="1"/>
        </p:nvSpPr>
        <p:spPr bwMode="auto">
          <a:xfrm>
            <a:off x="2514600" y="4000500"/>
            <a:ext cx="2895600" cy="400050"/>
          </a:xfrm>
          <a:prstGeom prst="ellipse">
            <a:avLst/>
          </a:prstGeom>
          <a:gradFill rotWithShape="1">
            <a:gsLst>
              <a:gs pos="0">
                <a:srgbClr val="333333">
                  <a:alpha val="78998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5" name="Chart 4"/>
          <p:cNvGraphicFramePr/>
          <p:nvPr userDrawn="1">
            <p:extLst>
              <p:ext uri="{D42A27DB-BD31-4B8C-83A1-F6EECF244321}">
                <p14:modId xmlns:p14="http://schemas.microsoft.com/office/powerpoint/2010/main" val="1673285133"/>
              </p:ext>
            </p:extLst>
          </p:nvPr>
        </p:nvGraphicFramePr>
        <p:xfrm>
          <a:off x="1828800" y="971550"/>
          <a:ext cx="54102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2680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format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347663" y="912813"/>
            <a:ext cx="8415337" cy="3314700"/>
          </a:xfrm>
          <a:prstGeom prst="rect">
            <a:avLst/>
          </a:prstGeom>
          <a:solidFill>
            <a:srgbClr val="EDF4D4"/>
          </a:solidFill>
          <a:ln w="12700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lIns="274320" tIns="228600" rIns="274320" bIns="228600"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>
                <a:solidFill>
                  <a:srgbClr val="3F7F5F"/>
                </a:solidFill>
                <a:latin typeface="Helvetica" charset="0"/>
              </a:rPr>
              <a:t>// This is Helvetica: 18 pt or higher please</a:t>
            </a:r>
            <a:endParaRPr lang="en-US">
              <a:solidFill>
                <a:srgbClr val="7F0055"/>
              </a:solidFill>
              <a:latin typeface="Helvetica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>
                <a:solidFill>
                  <a:srgbClr val="7F0055"/>
                </a:solidFill>
                <a:latin typeface="Helvetica" charset="0"/>
              </a:rPr>
              <a:t>public class</a:t>
            </a:r>
            <a:r>
              <a:rPr lang="en-US">
                <a:latin typeface="Helvetica" charset="0"/>
              </a:rPr>
              <a:t> TransferServiceImpl implements TransferService 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>
                <a:latin typeface="Helvetica" charset="0"/>
              </a:rPr>
              <a:t>    </a:t>
            </a:r>
            <a:r>
              <a:rPr lang="en-US">
                <a:solidFill>
                  <a:srgbClr val="7F0055"/>
                </a:solidFill>
                <a:latin typeface="Helvetica" charset="0"/>
              </a:rPr>
              <a:t>public</a:t>
            </a:r>
            <a:r>
              <a:rPr lang="en-US">
                <a:latin typeface="Helvetica" charset="0"/>
              </a:rPr>
              <a:t> TransferServiceImpl(AccountRepository ar) 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>
                <a:latin typeface="Helvetica" charset="0"/>
              </a:rPr>
              <a:t>        </a:t>
            </a:r>
            <a:r>
              <a:rPr lang="en-US">
                <a:solidFill>
                  <a:srgbClr val="7F0055"/>
                </a:solidFill>
                <a:latin typeface="Helvetica" charset="0"/>
              </a:rPr>
              <a:t>this</a:t>
            </a:r>
            <a:r>
              <a:rPr lang="en-US">
                <a:latin typeface="Helvetica" charset="0"/>
              </a:rPr>
              <a:t>.</a:t>
            </a:r>
            <a:r>
              <a:rPr lang="en-US">
                <a:solidFill>
                  <a:srgbClr val="0000C0"/>
                </a:solidFill>
                <a:latin typeface="Helvetica" charset="0"/>
              </a:rPr>
              <a:t>accountRepository</a:t>
            </a:r>
            <a:r>
              <a:rPr lang="en-US">
                <a:latin typeface="Helvetica" charset="0"/>
              </a:rPr>
              <a:t> = ar;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>
                <a:latin typeface="Helvetica" charset="0"/>
              </a:rPr>
              <a:t>    }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>
                <a:latin typeface="Helvetica" charset="0"/>
              </a:rPr>
              <a:t>    …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>
                <a:latin typeface="Helvetica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945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8" y="1621635"/>
            <a:ext cx="8540750" cy="931069"/>
          </a:xfrm>
        </p:spPr>
        <p:txBody>
          <a:bodyPr anchor="b"/>
          <a:lstStyle>
            <a:lvl1pPr algn="ctr">
              <a:defRPr sz="2800" b="0" i="0">
                <a:solidFill>
                  <a:srgbClr val="33333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0047" y="2614612"/>
            <a:ext cx="8540749" cy="471488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169149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0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1 C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472" y="155448"/>
            <a:ext cx="7577328" cy="514350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rgbClr val="33333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638550"/>
          </a:xfrm>
        </p:spPr>
        <p:txBody>
          <a:bodyPr/>
          <a:lstStyle>
            <a:lvl1pPr>
              <a:defRPr sz="2200"/>
            </a:lvl1pPr>
            <a:lvl2pPr marL="742950" indent="-285750">
              <a:buSzPct val="80000"/>
              <a:buFont typeface="Arial" panose="020B0604020202020204" pitchFamily="34" charset="0"/>
              <a:buChar char="•"/>
              <a:defRPr sz="1800"/>
            </a:lvl2pPr>
            <a:lvl3pPr marL="1143000" indent="-228600">
              <a:buSzPct val="60000"/>
              <a:buFont typeface="Courier New" panose="02070309020205020404" pitchFamily="49" charset="0"/>
              <a:buChar char="o"/>
              <a:defRPr sz="1600"/>
            </a:lvl3pPr>
            <a:lvl4pPr marL="1600200" indent="-228600">
              <a:buSzPct val="60000"/>
              <a:buFont typeface="Courier New" panose="02070309020205020404" pitchFamily="49" charset="0"/>
              <a:buChar char="o"/>
              <a:defRPr sz="1600"/>
            </a:lvl4pPr>
            <a:lvl5pPr marL="2057400" indent="-228600">
              <a:buSzPct val="60000"/>
              <a:buFont typeface="Courier New" panose="02070309020205020404" pitchFamily="49" charset="0"/>
              <a:buChar char="o"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668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Content (2 C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7472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895350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472" y="1375170"/>
            <a:ext cx="4040188" cy="31777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95350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75170"/>
            <a:ext cx="4041775" cy="31777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47472" y="155448"/>
            <a:ext cx="7729728" cy="5123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6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280" y="2038350"/>
            <a:ext cx="8453440" cy="633413"/>
          </a:xfrm>
        </p:spPr>
        <p:txBody>
          <a:bodyPr>
            <a:normAutofit/>
          </a:bodyPr>
          <a:lstStyle>
            <a:lvl1pPr algn="ctr">
              <a:defRPr sz="3200" b="0">
                <a:solidFill>
                  <a:srgbClr val="33333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48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57937916"/>
              </p:ext>
            </p:extLst>
          </p:nvPr>
        </p:nvGraphicFramePr>
        <p:xfrm>
          <a:off x="864431" y="1193904"/>
          <a:ext cx="7372665" cy="259485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474533"/>
                <a:gridCol w="1474533"/>
                <a:gridCol w="1474533"/>
                <a:gridCol w="1474533"/>
                <a:gridCol w="1474533"/>
              </a:tblGrid>
              <a:tr h="432476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</a:rPr>
                        <a:t>2007</a:t>
                      </a:r>
                      <a:endParaRPr 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</a:rPr>
                        <a:t>2008</a:t>
                      </a:r>
                      <a:endParaRPr 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</a:rPr>
                        <a:t>2009</a:t>
                      </a:r>
                      <a:endParaRPr 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</a:rPr>
                        <a:t>2010</a:t>
                      </a:r>
                      <a:endParaRPr 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</a:tr>
              <a:tr h="43247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333333"/>
                          </a:solidFill>
                        </a:rPr>
                        <a:t>Category</a:t>
                      </a:r>
                      <a:r>
                        <a:rPr lang="en-US" sz="1200" b="0" baseline="0" dirty="0" smtClean="0">
                          <a:solidFill>
                            <a:srgbClr val="333333"/>
                          </a:solidFill>
                        </a:rPr>
                        <a:t> 1</a:t>
                      </a:r>
                      <a:endParaRPr lang="en-US" sz="1200" b="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2.4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6.4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4.1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6.6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</a:tr>
              <a:tr h="43247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333333"/>
                          </a:solidFill>
                        </a:rPr>
                        <a:t>Category</a:t>
                      </a:r>
                      <a:r>
                        <a:rPr lang="en-US" sz="1200" b="0" baseline="0" dirty="0" smtClean="0">
                          <a:solidFill>
                            <a:srgbClr val="333333"/>
                          </a:solidFill>
                        </a:rPr>
                        <a:t> 2</a:t>
                      </a:r>
                      <a:endParaRPr lang="en-US" sz="1200" b="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8.2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4.5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3.2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3.8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43247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333333"/>
                          </a:solidFill>
                        </a:rPr>
                        <a:t>Category</a:t>
                      </a:r>
                      <a:r>
                        <a:rPr lang="en-US" sz="1200" b="0" baseline="0" dirty="0" smtClean="0">
                          <a:solidFill>
                            <a:srgbClr val="333333"/>
                          </a:solidFill>
                        </a:rPr>
                        <a:t> 3</a:t>
                      </a:r>
                      <a:endParaRPr lang="en-US" sz="1200" b="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4.6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3.2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1.9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9.6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</a:tr>
              <a:tr h="43247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333333"/>
                          </a:solidFill>
                        </a:rPr>
                        <a:t>Category</a:t>
                      </a:r>
                      <a:r>
                        <a:rPr lang="en-US" sz="1200" b="0" baseline="0" dirty="0" smtClean="0">
                          <a:solidFill>
                            <a:srgbClr val="333333"/>
                          </a:solidFill>
                        </a:rPr>
                        <a:t> 4</a:t>
                      </a:r>
                      <a:endParaRPr lang="en-US" sz="1200" b="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6.7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3.3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3.4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2.2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43247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333333"/>
                          </a:solidFill>
                        </a:rPr>
                        <a:t>Category</a:t>
                      </a:r>
                      <a:r>
                        <a:rPr lang="en-US" sz="1200" b="0" baseline="0" dirty="0" smtClean="0">
                          <a:solidFill>
                            <a:srgbClr val="333333"/>
                          </a:solidFill>
                        </a:rPr>
                        <a:t> 5</a:t>
                      </a:r>
                      <a:endParaRPr lang="en-US" sz="1200" b="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4.3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5.6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7.1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333333"/>
                          </a:solidFill>
                        </a:rPr>
                        <a:t>3.4</a:t>
                      </a:r>
                      <a:endParaRPr lang="en-US" sz="1200" dirty="0">
                        <a:solidFill>
                          <a:srgbClr val="333333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786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9" name="Chart 8"/>
          <p:cNvGraphicFramePr/>
          <p:nvPr userDrawn="1">
            <p:extLst>
              <p:ext uri="{D42A27DB-BD31-4B8C-83A1-F6EECF244321}">
                <p14:modId xmlns:p14="http://schemas.microsoft.com/office/powerpoint/2010/main" val="4273061922"/>
              </p:ext>
            </p:extLst>
          </p:nvPr>
        </p:nvGraphicFramePr>
        <p:xfrm>
          <a:off x="304800" y="971550"/>
          <a:ext cx="60960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92384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Chart 5"/>
          <p:cNvGraphicFramePr/>
          <p:nvPr userDrawn="1">
            <p:extLst>
              <p:ext uri="{D42A27DB-BD31-4B8C-83A1-F6EECF244321}">
                <p14:modId xmlns:p14="http://schemas.microsoft.com/office/powerpoint/2010/main" val="779867387"/>
              </p:ext>
            </p:extLst>
          </p:nvPr>
        </p:nvGraphicFramePr>
        <p:xfrm>
          <a:off x="381000" y="1123950"/>
          <a:ext cx="60960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4439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dunn\Documents\Pivotal Open Source\events\SpringOne2GX 2014\presentation\bg-strip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50486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sdunn\Documents\Pivotal Open Source\events\SpringOne2GX 2014\presentation\SpringOne2014-small-logo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398" y="-1"/>
            <a:ext cx="845108" cy="74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7472" y="152401"/>
            <a:ext cx="7577328" cy="51434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281" y="914400"/>
            <a:ext cx="8453439" cy="37909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472" y="4825243"/>
            <a:ext cx="6897367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rgbClr val="33333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4825243"/>
            <a:ext cx="4998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rgbClr val="333333"/>
                </a:solidFill>
              </a:defRPr>
            </a:lvl1pPr>
          </a:lstStyle>
          <a:p>
            <a:fld id="{3CA7D8A6-1136-4C38-ADB5-83A54ED516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18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52" r:id="rId4"/>
    <p:sldLayoutId id="2147483653" r:id="rId5"/>
    <p:sldLayoutId id="2147483654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5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333333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rgbClr val="33333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33333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rgbClr val="33333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jp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jpe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jp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jp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jp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Quest for the Holy Integration Test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Rob Winch, Ken Krueger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426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8" y="1621632"/>
            <a:ext cx="8540750" cy="931069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MockMvc</a:t>
            </a:r>
            <a:endParaRPr lang="en-US" dirty="0"/>
          </a:p>
        </p:txBody>
      </p:sp>
      <p:sp>
        <p:nvSpPr>
          <p:cNvPr id="54274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00038" y="2614612"/>
            <a:ext cx="8540750" cy="471488"/>
          </a:xfrm>
        </p:spPr>
        <p:txBody>
          <a:bodyPr/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en-US" dirty="0" smtClean="0">
                <a:latin typeface="Arial" charset="0"/>
              </a:rPr>
              <a:t>Samples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41726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utoShape 8"/>
          <p:cNvSpPr>
            <a:spLocks noChangeArrowheads="1"/>
          </p:cNvSpPr>
          <p:nvPr/>
        </p:nvSpPr>
        <p:spPr bwMode="auto">
          <a:xfrm>
            <a:off x="3657600" y="895350"/>
            <a:ext cx="5410200" cy="30480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>
            <a:noFill/>
          </a:ln>
        </p:spPr>
        <p:txBody>
          <a:bodyPr anchor="t" anchorCtr="0"/>
          <a:lstStyle/>
          <a:p>
            <a:pPr algn="r">
              <a:lnSpc>
                <a:spcPct val="90000"/>
              </a:lnSpc>
              <a:spcAft>
                <a:spcPct val="15000"/>
              </a:spcAft>
              <a:buSzPct val="65000"/>
            </a:pPr>
            <a:r>
              <a:rPr lang="en-US" sz="1200" dirty="0" err="1" smtClean="0">
                <a:solidFill>
                  <a:srgbClr val="333333"/>
                </a:solidFill>
              </a:rPr>
              <a:t>Junit</a:t>
            </a:r>
            <a:r>
              <a:rPr lang="en-US" sz="1200" dirty="0" smtClean="0">
                <a:solidFill>
                  <a:srgbClr val="333333"/>
                </a:solidFill>
              </a:rPr>
              <a:t> Test Framework</a:t>
            </a:r>
            <a:endParaRPr lang="en-US" sz="1200" dirty="0">
              <a:solidFill>
                <a:srgbClr val="333333"/>
              </a:solidFill>
            </a:endParaRPr>
          </a:p>
        </p:txBody>
      </p:sp>
      <p:sp>
        <p:nvSpPr>
          <p:cNvPr id="46" name="AutoShape 7"/>
          <p:cNvSpPr>
            <a:spLocks noChangeArrowheads="1"/>
          </p:cNvSpPr>
          <p:nvPr/>
        </p:nvSpPr>
        <p:spPr bwMode="auto">
          <a:xfrm>
            <a:off x="4495800" y="1809750"/>
            <a:ext cx="2438400" cy="1828800"/>
          </a:xfrm>
          <a:prstGeom prst="roundRect">
            <a:avLst>
              <a:gd name="adj" fmla="val 16667"/>
            </a:avLst>
          </a:prstGeom>
          <a:solidFill>
            <a:srgbClr val="6DB33F"/>
          </a:solidFill>
          <a:ln>
            <a:noFill/>
          </a:ln>
          <a:extLst/>
        </p:spPr>
        <p:txBody>
          <a:bodyPr anchor="t" anchorCtr="0"/>
          <a:lstStyle/>
          <a:p>
            <a:pPr marL="171450" indent="-171450">
              <a:lnSpc>
                <a:spcPct val="90000"/>
              </a:lnSpc>
              <a:buSzPct val="65000"/>
            </a:pPr>
            <a:r>
              <a:rPr lang="en-US" sz="1000" b="1" dirty="0" smtClean="0">
                <a:solidFill>
                  <a:schemeClr val="bg1"/>
                </a:solidFill>
              </a:rPr>
              <a:t>Dispatcher Servlet Context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7010400" y="1797012"/>
            <a:ext cx="1752600" cy="1841537"/>
          </a:xfrm>
          <a:prstGeom prst="roundRect">
            <a:avLst>
              <a:gd name="adj" fmla="val 16667"/>
            </a:avLst>
          </a:prstGeom>
          <a:solidFill>
            <a:srgbClr val="6DB33F"/>
          </a:solidFill>
          <a:ln>
            <a:noFill/>
          </a:ln>
          <a:extLst/>
        </p:spPr>
        <p:txBody>
          <a:bodyPr anchor="t" anchorCtr="0"/>
          <a:lstStyle/>
          <a:p>
            <a:pPr marL="171450" indent="-171450">
              <a:lnSpc>
                <a:spcPct val="90000"/>
              </a:lnSpc>
              <a:buSzPct val="65000"/>
            </a:pPr>
            <a:r>
              <a:rPr lang="en-US" sz="1000" b="1" dirty="0" smtClean="0">
                <a:solidFill>
                  <a:schemeClr val="bg1"/>
                </a:solidFill>
              </a:rPr>
              <a:t>Spring  Root Context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HtmlUnit</a:t>
            </a:r>
            <a:r>
              <a:rPr lang="en-US" dirty="0" smtClean="0"/>
              <a:t> + Spring MVC Test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5281" y="1200150"/>
            <a:ext cx="3388519" cy="3581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Spring MVC testing + Browser Behavior!</a:t>
            </a:r>
          </a:p>
          <a:p>
            <a:pPr lvl="1"/>
            <a:r>
              <a:rPr lang="en-US" sz="1600" dirty="0" smtClean="0"/>
              <a:t>Still no container</a:t>
            </a:r>
          </a:p>
          <a:p>
            <a:pPr lvl="1"/>
            <a:r>
              <a:rPr lang="en-US" sz="1600" dirty="0" smtClean="0"/>
              <a:t>No (real) Browser!</a:t>
            </a:r>
          </a:p>
          <a:p>
            <a:pPr lvl="1"/>
            <a:r>
              <a:rPr lang="en-US" sz="1600" dirty="0" smtClean="0"/>
              <a:t>No HTTP!</a:t>
            </a:r>
          </a:p>
          <a:p>
            <a:r>
              <a:rPr lang="en-US" sz="2000" dirty="0" smtClean="0"/>
              <a:t>This </a:t>
            </a:r>
            <a:r>
              <a:rPr lang="en-US" sz="2000" u="sng" dirty="0" smtClean="0"/>
              <a:t>includes</a:t>
            </a:r>
            <a:r>
              <a:rPr lang="en-US" sz="2000" dirty="0" smtClean="0"/>
              <a:t> JavaScript</a:t>
            </a:r>
          </a:p>
          <a:p>
            <a:r>
              <a:rPr lang="en-US" sz="2400" b="1" dirty="0" smtClean="0">
                <a:latin typeface="+mj-lt"/>
                <a:cs typeface="Wingdings" charset="2"/>
              </a:rPr>
              <a:t> </a:t>
            </a:r>
            <a:r>
              <a:rPr lang="en-US" sz="2400" b="1" dirty="0" smtClean="0">
                <a:solidFill>
                  <a:srgbClr val="E2A12F"/>
                </a:solidFill>
                <a:latin typeface="Wingdings" charset="2"/>
                <a:cs typeface="Wingdings" charset="2"/>
              </a:rPr>
              <a:t>JJ</a:t>
            </a:r>
            <a:r>
              <a:rPr lang="en-US" sz="2400" b="1" dirty="0">
                <a:solidFill>
                  <a:srgbClr val="E2A12F"/>
                </a:solidFill>
                <a:latin typeface="Wingdings" charset="2"/>
                <a:cs typeface="Wingdings" charset="2"/>
              </a:rPr>
              <a:t>J</a:t>
            </a:r>
            <a:r>
              <a:rPr lang="en-US" sz="2400" b="1" dirty="0" smtClean="0">
                <a:solidFill>
                  <a:srgbClr val="E2A12F"/>
                </a:solidFill>
                <a:latin typeface="Wingdings" charset="2"/>
                <a:cs typeface="Wingdings" charset="2"/>
              </a:rPr>
              <a:t>J</a:t>
            </a:r>
            <a:endParaRPr lang="en-US" sz="2000" b="1" dirty="0">
              <a:solidFill>
                <a:srgbClr val="E2A12F"/>
              </a:solidFill>
              <a:latin typeface="Wingdings" charset="2"/>
              <a:cs typeface="Wingdings" charset="2"/>
            </a:endParaRPr>
          </a:p>
          <a:p>
            <a:endParaRPr lang="en-US" sz="2000" dirty="0">
              <a:cs typeface="Wingdings" charset="2"/>
            </a:endParaRPr>
          </a:p>
          <a:p>
            <a:endParaRPr lang="en-US" sz="2000" dirty="0" smtClean="0">
              <a:cs typeface="Wingdings" charset="2"/>
            </a:endParaRPr>
          </a:p>
          <a:p>
            <a:endParaRPr lang="en-US" sz="2000" dirty="0" smtClean="0">
              <a:cs typeface="Wingdings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8728" y="4850606"/>
            <a:ext cx="499872" cy="273844"/>
          </a:xfrm>
        </p:spPr>
        <p:txBody>
          <a:bodyPr/>
          <a:lstStyle/>
          <a:p>
            <a:fld id="{3CA7D8A6-1136-4C38-ADB5-83A54ED516A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3810000" y="1200150"/>
            <a:ext cx="1257300" cy="546137"/>
          </a:xfrm>
          <a:prstGeom prst="roundRect">
            <a:avLst>
              <a:gd name="adj" fmla="val 16667"/>
            </a:avLst>
          </a:prstGeom>
          <a:solidFill>
            <a:srgbClr val="40AD64"/>
          </a:solidFill>
          <a:ln>
            <a:noFill/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</a:pPr>
            <a:r>
              <a:rPr lang="en-US" sz="1600" b="1" dirty="0" err="1" smtClean="0">
                <a:solidFill>
                  <a:srgbClr val="FFFFFF"/>
                </a:solidFill>
              </a:rPr>
              <a:t>JUnit</a:t>
            </a:r>
            <a:endParaRPr lang="en-US" sz="1600" b="1" dirty="0" smtClean="0">
              <a:solidFill>
                <a:srgbClr val="FFFFFF"/>
              </a:solidFill>
            </a:endParaRPr>
          </a:p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</a:pPr>
            <a:r>
              <a:rPr lang="en-US" sz="1600" b="1" dirty="0" smtClean="0">
                <a:solidFill>
                  <a:srgbClr val="FFFFFF"/>
                </a:solidFill>
              </a:rPr>
              <a:t>Test Class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7696200" y="2343149"/>
            <a:ext cx="457200" cy="381001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400" b="1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1" name="AutoShape 9"/>
          <p:cNvSpPr>
            <a:spLocks noChangeArrowheads="1"/>
          </p:cNvSpPr>
          <p:nvPr/>
        </p:nvSpPr>
        <p:spPr bwMode="auto">
          <a:xfrm>
            <a:off x="7086600" y="2190750"/>
            <a:ext cx="381000" cy="38100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400" b="1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2" name="AutoShape 9"/>
          <p:cNvSpPr>
            <a:spLocks noChangeArrowheads="1"/>
          </p:cNvSpPr>
          <p:nvPr/>
        </p:nvSpPr>
        <p:spPr bwMode="auto">
          <a:xfrm>
            <a:off x="6248400" y="2647950"/>
            <a:ext cx="533400" cy="30480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400" b="1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cxnSp>
        <p:nvCxnSpPr>
          <p:cNvPr id="10" name="Straight Connector 9"/>
          <p:cNvCxnSpPr>
            <a:stCxn id="22" idx="3"/>
            <a:endCxn id="21" idx="1"/>
          </p:cNvCxnSpPr>
          <p:nvPr/>
        </p:nvCxnSpPr>
        <p:spPr>
          <a:xfrm flipV="1">
            <a:off x="6781800" y="2381250"/>
            <a:ext cx="304800" cy="419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1" idx="3"/>
            <a:endCxn id="7" idx="1"/>
          </p:cNvCxnSpPr>
          <p:nvPr/>
        </p:nvCxnSpPr>
        <p:spPr>
          <a:xfrm>
            <a:off x="7467600" y="2381250"/>
            <a:ext cx="2286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Magnetic Disk 16"/>
          <p:cNvSpPr/>
          <p:nvPr/>
        </p:nvSpPr>
        <p:spPr>
          <a:xfrm>
            <a:off x="8534400" y="2254213"/>
            <a:ext cx="457200" cy="393737"/>
          </a:xfrm>
          <a:prstGeom prst="flowChartMagneticDisk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cxnSp>
        <p:nvCxnSpPr>
          <p:cNvPr id="28" name="Straight Connector 27"/>
          <p:cNvCxnSpPr>
            <a:stCxn id="7" idx="3"/>
            <a:endCxn id="17" idx="2"/>
          </p:cNvCxnSpPr>
          <p:nvPr/>
        </p:nvCxnSpPr>
        <p:spPr>
          <a:xfrm flipV="1">
            <a:off x="8153400" y="2451082"/>
            <a:ext cx="381000" cy="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AutoShape 9"/>
          <p:cNvSpPr>
            <a:spLocks noChangeArrowheads="1"/>
          </p:cNvSpPr>
          <p:nvPr/>
        </p:nvSpPr>
        <p:spPr bwMode="auto">
          <a:xfrm>
            <a:off x="7696200" y="2800350"/>
            <a:ext cx="457200" cy="381001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400" b="1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cxnSp>
        <p:nvCxnSpPr>
          <p:cNvPr id="40" name="Straight Connector 39"/>
          <p:cNvCxnSpPr>
            <a:stCxn id="38" idx="3"/>
            <a:endCxn id="17" idx="2"/>
          </p:cNvCxnSpPr>
          <p:nvPr/>
        </p:nvCxnSpPr>
        <p:spPr>
          <a:xfrm flipV="1">
            <a:off x="8153400" y="2451082"/>
            <a:ext cx="381000" cy="5397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1" idx="3"/>
            <a:endCxn id="38" idx="1"/>
          </p:cNvCxnSpPr>
          <p:nvPr/>
        </p:nvCxnSpPr>
        <p:spPr>
          <a:xfrm>
            <a:off x="7467600" y="2381250"/>
            <a:ext cx="228600" cy="609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AutoShape 9"/>
          <p:cNvSpPr>
            <a:spLocks noChangeArrowheads="1"/>
          </p:cNvSpPr>
          <p:nvPr/>
        </p:nvSpPr>
        <p:spPr bwMode="auto">
          <a:xfrm>
            <a:off x="4724400" y="3257550"/>
            <a:ext cx="533400" cy="30480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400" b="1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3" name="AutoShape 9"/>
          <p:cNvSpPr>
            <a:spLocks noChangeArrowheads="1"/>
          </p:cNvSpPr>
          <p:nvPr/>
        </p:nvSpPr>
        <p:spPr bwMode="auto">
          <a:xfrm>
            <a:off x="5410200" y="2190750"/>
            <a:ext cx="533400" cy="304800"/>
          </a:xfrm>
          <a:prstGeom prst="roundRect">
            <a:avLst>
              <a:gd name="adj" fmla="val 16667"/>
            </a:avLst>
          </a:prstGeom>
          <a:solidFill>
            <a:srgbClr val="E2A12F"/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000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4" name="AutoShape 9"/>
          <p:cNvSpPr>
            <a:spLocks noChangeArrowheads="1"/>
          </p:cNvSpPr>
          <p:nvPr/>
        </p:nvSpPr>
        <p:spPr bwMode="auto">
          <a:xfrm>
            <a:off x="5638800" y="2647950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E2A12F"/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000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" name="AutoShape 9"/>
          <p:cNvSpPr>
            <a:spLocks noChangeArrowheads="1"/>
          </p:cNvSpPr>
          <p:nvPr/>
        </p:nvSpPr>
        <p:spPr bwMode="auto">
          <a:xfrm>
            <a:off x="4648200" y="2647950"/>
            <a:ext cx="695916" cy="304800"/>
          </a:xfrm>
          <a:prstGeom prst="roundRect">
            <a:avLst>
              <a:gd name="adj" fmla="val 16667"/>
            </a:avLst>
          </a:prstGeom>
          <a:solidFill>
            <a:srgbClr val="E2A12F"/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000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" name="AutoShape 9"/>
          <p:cNvSpPr>
            <a:spLocks noChangeArrowheads="1"/>
          </p:cNvSpPr>
          <p:nvPr/>
        </p:nvSpPr>
        <p:spPr bwMode="auto">
          <a:xfrm>
            <a:off x="5410200" y="3105150"/>
            <a:ext cx="533400" cy="304800"/>
          </a:xfrm>
          <a:prstGeom prst="roundRect">
            <a:avLst>
              <a:gd name="adj" fmla="val 16667"/>
            </a:avLst>
          </a:prstGeom>
          <a:solidFill>
            <a:srgbClr val="E2A12F"/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000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cxnSp>
        <p:nvCxnSpPr>
          <p:cNvPr id="58" name="Straight Arrow Connector 57"/>
          <p:cNvCxnSpPr>
            <a:stCxn id="55" idx="0"/>
            <a:endCxn id="53" idx="1"/>
          </p:cNvCxnSpPr>
          <p:nvPr/>
        </p:nvCxnSpPr>
        <p:spPr>
          <a:xfrm flipV="1">
            <a:off x="4996158" y="2343150"/>
            <a:ext cx="414042" cy="3048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5" idx="3"/>
            <a:endCxn id="54" idx="1"/>
          </p:cNvCxnSpPr>
          <p:nvPr/>
        </p:nvCxnSpPr>
        <p:spPr>
          <a:xfrm>
            <a:off x="5344116" y="2800350"/>
            <a:ext cx="294684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4" idx="3"/>
            <a:endCxn id="22" idx="1"/>
          </p:cNvCxnSpPr>
          <p:nvPr/>
        </p:nvCxnSpPr>
        <p:spPr>
          <a:xfrm>
            <a:off x="5943600" y="280035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5" idx="2"/>
            <a:endCxn id="56" idx="1"/>
          </p:cNvCxnSpPr>
          <p:nvPr/>
        </p:nvCxnSpPr>
        <p:spPr>
          <a:xfrm>
            <a:off x="4996158" y="2952750"/>
            <a:ext cx="414042" cy="3048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5" idx="2"/>
            <a:endCxn id="52" idx="0"/>
          </p:cNvCxnSpPr>
          <p:nvPr/>
        </p:nvCxnSpPr>
        <p:spPr>
          <a:xfrm flipH="1">
            <a:off x="4991100" y="2952750"/>
            <a:ext cx="5058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AutoShape 8"/>
          <p:cNvSpPr>
            <a:spLocks noChangeArrowheads="1"/>
          </p:cNvSpPr>
          <p:nvPr/>
        </p:nvSpPr>
        <p:spPr bwMode="auto">
          <a:xfrm>
            <a:off x="3810000" y="1809750"/>
            <a:ext cx="609600" cy="1828800"/>
          </a:xfrm>
          <a:prstGeom prst="roundRect">
            <a:avLst>
              <a:gd name="adj" fmla="val 16667"/>
            </a:avLst>
          </a:prstGeom>
          <a:solidFill>
            <a:srgbClr val="40AD64"/>
          </a:solidFill>
          <a:ln>
            <a:noFill/>
          </a:ln>
        </p:spPr>
        <p:txBody>
          <a:bodyPr vert="vert270"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</a:pPr>
            <a:r>
              <a:rPr lang="en-US" sz="1600" b="1" dirty="0" err="1" smtClean="0">
                <a:solidFill>
                  <a:srgbClr val="800000"/>
                </a:solidFill>
              </a:rPr>
              <a:t>HtmlUnit</a:t>
            </a:r>
            <a:r>
              <a:rPr lang="en-US" sz="1600" b="1" dirty="0" smtClean="0">
                <a:solidFill>
                  <a:srgbClr val="800000"/>
                </a:solidFill>
              </a:rPr>
              <a:t> </a:t>
            </a:r>
            <a:r>
              <a:rPr lang="en-US" sz="1600" b="1" dirty="0" smtClean="0">
                <a:solidFill>
                  <a:srgbClr val="FFFFFF"/>
                </a:solidFill>
              </a:rPr>
              <a:t>+ </a:t>
            </a:r>
            <a:r>
              <a:rPr lang="en-US" sz="1600" b="1" dirty="0" err="1" smtClean="0">
                <a:solidFill>
                  <a:srgbClr val="FFFFFF"/>
                </a:solidFill>
              </a:rPr>
              <a:t>MockMvc</a:t>
            </a:r>
            <a:endParaRPr lang="en-US" sz="1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306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5281" y="914400"/>
            <a:ext cx="7655719" cy="3638550"/>
          </a:xfrm>
        </p:spPr>
        <p:txBody>
          <a:bodyPr/>
          <a:lstStyle/>
          <a:p>
            <a:r>
              <a:rPr lang="en-US" dirty="0"/>
              <a:t>Introductions / Sample Application</a:t>
            </a:r>
          </a:p>
          <a:p>
            <a:r>
              <a:rPr lang="en-US" dirty="0" smtClean="0"/>
              <a:t>A review of Unit, Integration, and MVC Test</a:t>
            </a:r>
          </a:p>
          <a:p>
            <a:r>
              <a:rPr lang="en-US" b="1" dirty="0" smtClean="0"/>
              <a:t>MVC Test with </a:t>
            </a:r>
            <a:r>
              <a:rPr lang="en-US" b="1" dirty="0" err="1" smtClean="0"/>
              <a:t>HtmlUnit</a:t>
            </a:r>
            <a:endParaRPr lang="en-US" b="1" dirty="0" smtClean="0"/>
          </a:p>
          <a:p>
            <a:r>
              <a:rPr lang="en-US" dirty="0" smtClean="0"/>
              <a:t>Behavior Driven Development with MVC Test &amp; </a:t>
            </a:r>
            <a:r>
              <a:rPr lang="en-US" dirty="0" err="1" smtClean="0"/>
              <a:t>HtmlUnit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04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8" y="1621632"/>
            <a:ext cx="8540750" cy="931069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HtmlUnit</a:t>
            </a:r>
            <a:endParaRPr lang="en-US" dirty="0"/>
          </a:p>
        </p:txBody>
      </p:sp>
      <p:sp>
        <p:nvSpPr>
          <p:cNvPr id="54274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00038" y="2614612"/>
            <a:ext cx="8540750" cy="471488"/>
          </a:xfrm>
        </p:spPr>
        <p:txBody>
          <a:bodyPr/>
          <a:lstStyle/>
          <a:p>
            <a:pPr>
              <a:spcBef>
                <a:spcPct val="0"/>
              </a:spcBef>
              <a:buFont typeface="Arial" charset="0"/>
              <a:buNone/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56250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</a:t>
            </a:r>
            <a:r>
              <a:rPr lang="en-US" dirty="0" err="1" smtClean="0"/>
              <a:t>HtmlUnit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8728" y="4850606"/>
            <a:ext cx="499872" cy="273844"/>
          </a:xfrm>
        </p:spPr>
        <p:txBody>
          <a:bodyPr/>
          <a:lstStyle/>
          <a:p>
            <a:fld id="{3CA7D8A6-1136-4C38-ADB5-83A54ED516A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1" name="AutoShape 9"/>
          <p:cNvSpPr>
            <a:spLocks noChangeArrowheads="1"/>
          </p:cNvSpPr>
          <p:nvPr/>
        </p:nvSpPr>
        <p:spPr bwMode="auto">
          <a:xfrm>
            <a:off x="3124200" y="1200150"/>
            <a:ext cx="2971800" cy="838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r>
              <a:rPr lang="en-US" sz="2400" dirty="0" smtClean="0">
                <a:latin typeface="Arial" charset="0"/>
                <a:ea typeface="ＭＳ Ｐゴシック" charset="0"/>
              </a:rPr>
              <a:t>&lt;form&gt;</a:t>
            </a:r>
            <a:endParaRPr lang="en-US" sz="2400" dirty="0">
              <a:latin typeface="Arial" charset="0"/>
              <a:ea typeface="ＭＳ Ｐゴシック" charset="0"/>
            </a:endParaRPr>
          </a:p>
        </p:txBody>
      </p:sp>
      <p:sp>
        <p:nvSpPr>
          <p:cNvPr id="37" name="AutoShape 9"/>
          <p:cNvSpPr>
            <a:spLocks noChangeArrowheads="1"/>
          </p:cNvSpPr>
          <p:nvPr/>
        </p:nvSpPr>
        <p:spPr bwMode="auto">
          <a:xfrm>
            <a:off x="3124200" y="2876550"/>
            <a:ext cx="2971800" cy="838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r>
              <a:rPr lang="en-US" sz="2400" dirty="0" smtClean="0">
                <a:latin typeface="Arial" charset="0"/>
                <a:ea typeface="ＭＳ Ｐゴシック" charset="0"/>
              </a:rPr>
              <a:t>Success</a:t>
            </a:r>
            <a:endParaRPr lang="en-US" sz="2400" dirty="0">
              <a:latin typeface="Arial" charset="0"/>
              <a:ea typeface="ＭＳ Ｐゴシック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1676400" y="1200150"/>
            <a:ext cx="1447800" cy="406400"/>
            <a:chOff x="1676400" y="1200150"/>
            <a:chExt cx="1447800" cy="406400"/>
          </a:xfrm>
        </p:grpSpPr>
        <p:sp>
          <p:nvSpPr>
            <p:cNvPr id="11" name="TextBox 10"/>
            <p:cNvSpPr txBox="1"/>
            <p:nvPr/>
          </p:nvSpPr>
          <p:spPr>
            <a:xfrm>
              <a:off x="1905000" y="1200150"/>
              <a:ext cx="8643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GET /</a:t>
              </a:r>
              <a:endParaRPr lang="en-US" sz="2000" b="1" dirty="0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1676400" y="1606550"/>
              <a:ext cx="1447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Arrow Connector 41"/>
          <p:cNvCxnSpPr/>
          <p:nvPr/>
        </p:nvCxnSpPr>
        <p:spPr>
          <a:xfrm>
            <a:off x="4610100" y="211455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683949" y="2190750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POST /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7689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 animBg="1"/>
      <p:bldP spid="5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use </a:t>
            </a:r>
            <a:r>
              <a:rPr lang="en-US" dirty="0" err="1" smtClean="0"/>
              <a:t>HtmlUnit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15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895350"/>
            <a:ext cx="838200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C0"/>
                </a:solidFill>
                <a:latin typeface="Monaco"/>
              </a:rPr>
              <a:t>mockMvc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.perform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get(</a:t>
            </a:r>
            <a:r>
              <a:rPr lang="en-US" i="1" dirty="0">
                <a:solidFill>
                  <a:srgbClr val="2A00FF"/>
                </a:solidFill>
                <a:latin typeface="Monaco"/>
              </a:rPr>
              <a:t>"/"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.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andExpect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i="1" dirty="0" err="1">
                <a:solidFill>
                  <a:srgbClr val="000000"/>
                </a:solidFill>
                <a:latin typeface="Monaco"/>
              </a:rPr>
              <a:t>xpath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Monaco"/>
              </a:rPr>
              <a:t>"//input[@name='question']"</a:t>
            </a:r>
            <a:r>
              <a:rPr lang="en-US" i="1" dirty="0">
                <a:solidFill>
                  <a:srgbClr val="000000"/>
                </a:solidFill>
                <a:latin typeface="Monaco"/>
              </a:rPr>
              <a:t>).exists());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1856422"/>
            <a:ext cx="8382000" cy="16312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Monaco"/>
              </a:rPr>
              <a:t>MockHttpServletRequestBuilder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Monaco"/>
              </a:rPr>
              <a:t>question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post(</a:t>
            </a:r>
            <a:r>
              <a:rPr lang="en-US" sz="2000" i="1" dirty="0">
                <a:solidFill>
                  <a:srgbClr val="2A00FF"/>
                </a:solidFill>
                <a:latin typeface="Monaco"/>
              </a:rPr>
              <a:t>"/"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it-IT" sz="2000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it-IT" sz="2000" dirty="0">
                <a:solidFill>
                  <a:srgbClr val="000000"/>
                </a:solidFill>
                <a:latin typeface="Monaco"/>
              </a:rPr>
              <a:t>.</a:t>
            </a:r>
            <a:r>
              <a:rPr lang="it-IT" sz="2000" dirty="0" err="1">
                <a:solidFill>
                  <a:srgbClr val="000000"/>
                </a:solidFill>
                <a:latin typeface="Monaco"/>
              </a:rPr>
              <a:t>param</a:t>
            </a:r>
            <a:r>
              <a:rPr lang="it-IT" sz="2000" dirty="0">
                <a:solidFill>
                  <a:srgbClr val="000000"/>
                </a:solidFill>
                <a:latin typeface="Monaco"/>
              </a:rPr>
              <a:t>(</a:t>
            </a:r>
            <a:r>
              <a:rPr lang="it-IT" sz="2000" dirty="0">
                <a:solidFill>
                  <a:srgbClr val="2A00FF"/>
                </a:solidFill>
                <a:latin typeface="Monaco"/>
              </a:rPr>
              <a:t>"</a:t>
            </a:r>
            <a:r>
              <a:rPr lang="it-IT" sz="2000" dirty="0" err="1">
                <a:solidFill>
                  <a:srgbClr val="2A00FF"/>
                </a:solidFill>
                <a:latin typeface="Monaco"/>
              </a:rPr>
              <a:t>question</a:t>
            </a:r>
            <a:r>
              <a:rPr lang="it-IT" sz="2000" dirty="0">
                <a:solidFill>
                  <a:srgbClr val="2A00FF"/>
                </a:solidFill>
                <a:latin typeface="Monaco"/>
              </a:rPr>
              <a:t>"</a:t>
            </a:r>
            <a:r>
              <a:rPr lang="it-IT" sz="2000" dirty="0">
                <a:solidFill>
                  <a:srgbClr val="000000"/>
                </a:solidFill>
                <a:latin typeface="Monaco"/>
              </a:rPr>
              <a:t>, </a:t>
            </a:r>
            <a:r>
              <a:rPr lang="it-IT" sz="2000" dirty="0">
                <a:solidFill>
                  <a:srgbClr val="2A00FF"/>
                </a:solidFill>
                <a:latin typeface="Monaco"/>
              </a:rPr>
              <a:t>"1"</a:t>
            </a:r>
            <a:r>
              <a:rPr lang="it-IT" sz="20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endParaRPr lang="it-IT" sz="2000" dirty="0">
              <a:latin typeface="Monaco"/>
            </a:endParaRPr>
          </a:p>
          <a:p>
            <a:r>
              <a:rPr lang="it-IT" sz="2000" dirty="0" err="1">
                <a:solidFill>
                  <a:srgbClr val="0000C0"/>
                </a:solidFill>
                <a:latin typeface="Monaco"/>
              </a:rPr>
              <a:t>mockMvc</a:t>
            </a:r>
            <a:r>
              <a:rPr lang="it-IT" sz="2000" dirty="0" err="1">
                <a:solidFill>
                  <a:srgbClr val="000000"/>
                </a:solidFill>
                <a:latin typeface="Monaco"/>
              </a:rPr>
              <a:t>.perform</a:t>
            </a:r>
            <a:r>
              <a:rPr lang="it-IT" sz="2000" dirty="0">
                <a:solidFill>
                  <a:srgbClr val="000000"/>
                </a:solidFill>
                <a:latin typeface="Monaco"/>
              </a:rPr>
              <a:t>(</a:t>
            </a:r>
            <a:r>
              <a:rPr lang="it-IT" sz="2000" dirty="0" err="1">
                <a:solidFill>
                  <a:srgbClr val="6A3E3E"/>
                </a:solidFill>
                <a:latin typeface="Monaco"/>
              </a:rPr>
              <a:t>question</a:t>
            </a:r>
            <a:r>
              <a:rPr lang="it-IT" sz="2000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it-IT" sz="2000" dirty="0">
                <a:solidFill>
                  <a:srgbClr val="000000"/>
                </a:solidFill>
                <a:latin typeface="Monaco"/>
              </a:rPr>
              <a:t>  .</a:t>
            </a:r>
            <a:r>
              <a:rPr lang="it-IT" sz="2000" dirty="0" err="1">
                <a:solidFill>
                  <a:srgbClr val="000000"/>
                </a:solidFill>
                <a:latin typeface="Monaco"/>
              </a:rPr>
              <a:t>andExpect</a:t>
            </a:r>
            <a:r>
              <a:rPr lang="it-IT" sz="2000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it-IT" sz="2000" i="1" dirty="0" smtClean="0">
                <a:solidFill>
                  <a:srgbClr val="000000"/>
                </a:solidFill>
                <a:latin typeface="Monaco"/>
              </a:rPr>
              <a:t>…);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23308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819150"/>
            <a:ext cx="8229600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2000" dirty="0">
                <a:solidFill>
                  <a:srgbClr val="3F7F7F"/>
                </a:solidFill>
                <a:latin typeface="Monaco"/>
              </a:rPr>
              <a:t>dependency</a:t>
            </a:r>
            <a:r>
              <a:rPr lang="en-US" sz="2000" dirty="0">
                <a:solidFill>
                  <a:srgbClr val="008080"/>
                </a:solidFill>
                <a:latin typeface="Monaco"/>
              </a:rPr>
              <a:t>&gt;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2000" dirty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2000" dirty="0" err="1">
                <a:solidFill>
                  <a:srgbClr val="3F7F7F"/>
                </a:solidFill>
                <a:latin typeface="Monaco"/>
              </a:rPr>
              <a:t>groupId</a:t>
            </a:r>
            <a:r>
              <a:rPr lang="en-US" sz="2000" dirty="0">
                <a:solidFill>
                  <a:srgbClr val="008080"/>
                </a:solidFill>
                <a:latin typeface="Monaco"/>
              </a:rPr>
              <a:t>&gt;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org.springframework</a:t>
            </a:r>
            <a:r>
              <a:rPr lang="en-US" sz="2000" dirty="0">
                <a:solidFill>
                  <a:srgbClr val="008080"/>
                </a:solidFill>
                <a:latin typeface="Monaco"/>
              </a:rPr>
              <a:t>&lt;/</a:t>
            </a:r>
            <a:r>
              <a:rPr lang="en-US" sz="2000" dirty="0" err="1">
                <a:solidFill>
                  <a:srgbClr val="3F7F7F"/>
                </a:solidFill>
                <a:latin typeface="Monaco"/>
              </a:rPr>
              <a:t>groupId</a:t>
            </a:r>
            <a:r>
              <a:rPr lang="en-US" sz="2000" dirty="0">
                <a:solidFill>
                  <a:srgbClr val="008080"/>
                </a:solidFill>
                <a:latin typeface="Monaco"/>
              </a:rPr>
              <a:t>&gt;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2000" dirty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2000" dirty="0" err="1">
                <a:solidFill>
                  <a:srgbClr val="3F7F7F"/>
                </a:solidFill>
                <a:latin typeface="Monaco"/>
              </a:rPr>
              <a:t>artifactId</a:t>
            </a:r>
            <a:r>
              <a:rPr lang="en-US" sz="2000" dirty="0">
                <a:solidFill>
                  <a:srgbClr val="008080"/>
                </a:solidFill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spring-test-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htmlunit</a:t>
            </a:r>
            <a:r>
              <a:rPr lang="en-US" sz="2000" dirty="0">
                <a:solidFill>
                  <a:srgbClr val="008080"/>
                </a:solidFill>
                <a:latin typeface="Monaco"/>
              </a:rPr>
              <a:t>&lt;/</a:t>
            </a:r>
            <a:r>
              <a:rPr lang="en-US" sz="2000" dirty="0" err="1">
                <a:solidFill>
                  <a:srgbClr val="3F7F7F"/>
                </a:solidFill>
                <a:latin typeface="Monaco"/>
              </a:rPr>
              <a:t>artifactId</a:t>
            </a:r>
            <a:r>
              <a:rPr lang="en-US" sz="2000" dirty="0">
                <a:solidFill>
                  <a:srgbClr val="008080"/>
                </a:solidFill>
                <a:latin typeface="Monaco"/>
              </a:rPr>
              <a:t>&gt;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2000" dirty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2000" dirty="0">
                <a:solidFill>
                  <a:srgbClr val="3F7F7F"/>
                </a:solidFill>
                <a:latin typeface="Monaco"/>
              </a:rPr>
              <a:t>version</a:t>
            </a:r>
            <a:r>
              <a:rPr lang="en-US" sz="2000" dirty="0">
                <a:solidFill>
                  <a:srgbClr val="008080"/>
                </a:solidFill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1.0.0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.M2</a:t>
            </a:r>
            <a:r>
              <a:rPr lang="en-US" sz="2000" dirty="0" smtClean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2000" dirty="0">
                <a:solidFill>
                  <a:srgbClr val="008080"/>
                </a:solidFill>
                <a:latin typeface="Monaco"/>
              </a:rPr>
              <a:t>/</a:t>
            </a:r>
            <a:r>
              <a:rPr lang="en-US" sz="2000" dirty="0">
                <a:solidFill>
                  <a:srgbClr val="3F7F7F"/>
                </a:solidFill>
                <a:latin typeface="Monaco"/>
              </a:rPr>
              <a:t>version</a:t>
            </a:r>
            <a:r>
              <a:rPr lang="en-US" sz="2000" dirty="0">
                <a:solidFill>
                  <a:srgbClr val="008080"/>
                </a:solidFill>
                <a:latin typeface="Monaco"/>
              </a:rPr>
              <a:t>&gt;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2000" dirty="0">
                <a:solidFill>
                  <a:srgbClr val="008080"/>
                </a:solidFill>
                <a:latin typeface="Monaco"/>
              </a:rPr>
              <a:t>&lt;</a:t>
            </a:r>
            <a:r>
              <a:rPr lang="en-US" sz="2000" dirty="0">
                <a:solidFill>
                  <a:srgbClr val="3F7F7F"/>
                </a:solidFill>
                <a:latin typeface="Monaco"/>
              </a:rPr>
              <a:t>scope</a:t>
            </a:r>
            <a:r>
              <a:rPr lang="en-US" sz="2000" dirty="0">
                <a:solidFill>
                  <a:srgbClr val="008080"/>
                </a:solidFill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test</a:t>
            </a:r>
            <a:r>
              <a:rPr lang="en-US" sz="2000" dirty="0">
                <a:solidFill>
                  <a:srgbClr val="008080"/>
                </a:solidFill>
                <a:latin typeface="Monaco"/>
              </a:rPr>
              <a:t>&lt;/</a:t>
            </a:r>
            <a:r>
              <a:rPr lang="en-US" sz="2000" dirty="0">
                <a:solidFill>
                  <a:srgbClr val="3F7F7F"/>
                </a:solidFill>
                <a:latin typeface="Monaco"/>
              </a:rPr>
              <a:t>scope</a:t>
            </a:r>
            <a:r>
              <a:rPr lang="en-US" sz="2000" dirty="0">
                <a:solidFill>
                  <a:srgbClr val="008080"/>
                </a:solidFill>
                <a:latin typeface="Monaco"/>
              </a:rPr>
              <a:t>&gt;</a:t>
            </a:r>
          </a:p>
          <a:p>
            <a:r>
              <a:rPr lang="en-US" sz="2000" dirty="0">
                <a:solidFill>
                  <a:srgbClr val="008080"/>
                </a:solidFill>
                <a:latin typeface="Monaco"/>
              </a:rPr>
              <a:t>&lt;/</a:t>
            </a:r>
            <a:r>
              <a:rPr lang="en-US" sz="2000" dirty="0">
                <a:solidFill>
                  <a:srgbClr val="3F7F7F"/>
                </a:solidFill>
                <a:latin typeface="Monaco"/>
              </a:rPr>
              <a:t>dependency</a:t>
            </a:r>
            <a:r>
              <a:rPr lang="en-US" sz="2000" dirty="0">
                <a:solidFill>
                  <a:srgbClr val="008080"/>
                </a:solidFill>
                <a:latin typeface="Monaco"/>
              </a:rPr>
              <a:t>&gt;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85126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Spring Test Setup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17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895350"/>
            <a:ext cx="8382000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646464"/>
                </a:solidFill>
                <a:latin typeface="Monaco"/>
              </a:rPr>
              <a:t>@</a:t>
            </a:r>
            <a:r>
              <a:rPr lang="en-US" sz="2000" dirty="0" err="1">
                <a:solidFill>
                  <a:srgbClr val="646464"/>
                </a:solidFill>
                <a:latin typeface="Monaco"/>
              </a:rPr>
              <a:t>RunWith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(SpringJUnit4ClassRunner.</a:t>
            </a:r>
            <a:r>
              <a:rPr lang="en-US" sz="2000" b="1" dirty="0">
                <a:solidFill>
                  <a:srgbClr val="7F0055"/>
                </a:solidFill>
                <a:latin typeface="Monaco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sz="2000" dirty="0">
                <a:solidFill>
                  <a:srgbClr val="646464"/>
                </a:solidFill>
                <a:latin typeface="Monaco"/>
              </a:rPr>
              <a:t>@</a:t>
            </a:r>
            <a:r>
              <a:rPr lang="en-US" sz="2000" dirty="0" err="1">
                <a:solidFill>
                  <a:srgbClr val="646464"/>
                </a:solidFill>
                <a:latin typeface="Monaco"/>
              </a:rPr>
              <a:t>ContextConfiguration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(classes = 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Config.</a:t>
            </a:r>
            <a:r>
              <a:rPr lang="en-US" sz="2000" b="1" dirty="0" err="1">
                <a:solidFill>
                  <a:srgbClr val="7F0055"/>
                </a:solidFill>
                <a:latin typeface="Monaco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sz="2000" dirty="0">
                <a:solidFill>
                  <a:srgbClr val="646464"/>
                </a:solidFill>
                <a:latin typeface="Monaco"/>
              </a:rPr>
              <a:t>@</a:t>
            </a:r>
            <a:r>
              <a:rPr lang="en-US" sz="2000" dirty="0" err="1">
                <a:solidFill>
                  <a:srgbClr val="646464"/>
                </a:solidFill>
                <a:latin typeface="Monaco"/>
              </a:rPr>
              <a:t>WebAppConfiguration</a:t>
            </a:r>
            <a:endParaRPr lang="en-US" sz="2000" dirty="0">
              <a:solidFill>
                <a:srgbClr val="646464"/>
              </a:solidFill>
              <a:latin typeface="Monaco"/>
            </a:endParaRPr>
          </a:p>
          <a:p>
            <a:r>
              <a:rPr lang="en-US" sz="2000" b="1" dirty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Monaco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HtmlUnitTest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{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2000" dirty="0">
                <a:solidFill>
                  <a:srgbClr val="646464"/>
                </a:solidFill>
                <a:latin typeface="Monaco"/>
              </a:rPr>
              <a:t>@</a:t>
            </a:r>
            <a:r>
              <a:rPr lang="en-US" sz="2000" dirty="0" err="1">
                <a:solidFill>
                  <a:srgbClr val="646464"/>
                </a:solidFill>
                <a:latin typeface="Monaco"/>
              </a:rPr>
              <a:t>Autowired</a:t>
            </a:r>
            <a:endParaRPr lang="en-US" sz="2000" dirty="0">
              <a:solidFill>
                <a:srgbClr val="646464"/>
              </a:solidFill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WebApplicationContext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>
                <a:solidFill>
                  <a:srgbClr val="0000C0"/>
                </a:solidFill>
                <a:latin typeface="Monaco"/>
              </a:rPr>
              <a:t>context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31501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MockMvc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18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895350"/>
            <a:ext cx="8382000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Monaco"/>
              </a:rPr>
              <a:t>MockMvc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err="1">
                <a:solidFill>
                  <a:srgbClr val="6A3E3E"/>
                </a:solidFill>
                <a:latin typeface="Monaco"/>
              </a:rPr>
              <a:t>mockMvc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MockMvcBuilders</a:t>
            </a:r>
            <a:endParaRPr lang="en-US" sz="2000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	.</a:t>
            </a:r>
            <a:r>
              <a:rPr lang="en-US" sz="2000" i="1" dirty="0" err="1" smtClean="0">
                <a:solidFill>
                  <a:srgbClr val="000000"/>
                </a:solidFill>
                <a:latin typeface="Monaco"/>
              </a:rPr>
              <a:t>webAppContextSetup</a:t>
            </a:r>
            <a:r>
              <a:rPr lang="en-US" sz="2000" i="1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i="1" dirty="0" smtClean="0">
                <a:solidFill>
                  <a:srgbClr val="0000C0"/>
                </a:solidFill>
                <a:latin typeface="Monaco"/>
              </a:rPr>
              <a:t>context</a:t>
            </a:r>
            <a:r>
              <a:rPr lang="en-US" sz="2000" i="1" dirty="0" smtClean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</a:t>
            </a:r>
            <a:endParaRPr lang="en-US" sz="2000" i="1" dirty="0" smtClean="0">
              <a:solidFill>
                <a:srgbClr val="3F7F5F"/>
              </a:solidFill>
              <a:latin typeface="Monaco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    </a:t>
            </a:r>
            <a:endParaRPr lang="en-US" sz="2000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     </a:t>
            </a:r>
            <a:endParaRPr lang="en-US" sz="2000" dirty="0">
              <a:solidFill>
                <a:srgbClr val="000000"/>
              </a:solidFill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build();</a:t>
            </a:r>
            <a:endParaRPr lang="en-US" sz="2000" dirty="0" smtClean="0">
              <a:solidFill>
                <a:srgbClr val="000000"/>
              </a:solidFill>
              <a:latin typeface="Monaco"/>
            </a:endParaRPr>
          </a:p>
          <a:p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39105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MockMvc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19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895350"/>
            <a:ext cx="8382000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Monaco"/>
              </a:rPr>
              <a:t>MockMvc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err="1">
                <a:solidFill>
                  <a:srgbClr val="6A3E3E"/>
                </a:solidFill>
                <a:latin typeface="Monaco"/>
              </a:rPr>
              <a:t>mockMvc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MockMvcBuilders</a:t>
            </a:r>
            <a:endParaRPr lang="en-US" sz="2000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	.</a:t>
            </a:r>
            <a:r>
              <a:rPr lang="en-US" sz="2000" i="1" dirty="0" err="1" smtClean="0">
                <a:solidFill>
                  <a:srgbClr val="000000"/>
                </a:solidFill>
                <a:latin typeface="Monaco"/>
              </a:rPr>
              <a:t>webAppContextSetup</a:t>
            </a:r>
            <a:r>
              <a:rPr lang="en-US" sz="2000" i="1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i="1" dirty="0" smtClean="0">
                <a:solidFill>
                  <a:srgbClr val="0000C0"/>
                </a:solidFill>
                <a:latin typeface="Monaco"/>
              </a:rPr>
              <a:t>context</a:t>
            </a:r>
            <a:r>
              <a:rPr lang="en-US" sz="2000" i="1" dirty="0" smtClean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alwaysDo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print()) </a:t>
            </a:r>
            <a:r>
              <a:rPr lang="en-US" sz="2000" i="1" dirty="0">
                <a:solidFill>
                  <a:srgbClr val="3F7F5F"/>
                </a:solidFill>
                <a:latin typeface="Monaco"/>
              </a:rPr>
              <a:t>// </a:t>
            </a:r>
            <a:r>
              <a:rPr lang="en-US" sz="2000" i="1" dirty="0" smtClean="0">
                <a:solidFill>
                  <a:srgbClr val="3F7F5F"/>
                </a:solidFill>
                <a:latin typeface="Monaco"/>
              </a:rPr>
              <a:t>Optional</a:t>
            </a:r>
            <a:endParaRPr lang="en-US" sz="2000" i="1" dirty="0">
              <a:solidFill>
                <a:srgbClr val="3F7F5F"/>
              </a:solidFill>
              <a:latin typeface="Monaco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    </a:t>
            </a:r>
            <a:endParaRPr lang="en-US" sz="2000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     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build();</a:t>
            </a:r>
            <a:endParaRPr lang="en-US" sz="2000" dirty="0" smtClean="0">
              <a:solidFill>
                <a:srgbClr val="000000"/>
              </a:solidFill>
              <a:latin typeface="Monaco"/>
            </a:endParaRPr>
          </a:p>
          <a:p>
            <a:endParaRPr lang="en-US" sz="2000" b="1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1581150"/>
            <a:ext cx="5791200" cy="30480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11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 descr="762_backd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050"/>
            <a:ext cx="9144000" cy="5143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209550"/>
            <a:ext cx="8350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Lucida Blackletter"/>
                <a:cs typeface="Lucida Blackletter"/>
              </a:rPr>
              <a:t>The Quest for the Holy Integration Test</a:t>
            </a:r>
            <a:endParaRPr lang="en-US" sz="3600" b="1" dirty="0">
              <a:solidFill>
                <a:schemeClr val="bg1"/>
              </a:solidFill>
              <a:latin typeface="Lucida Blackletter"/>
              <a:cs typeface="Lucida Blackletter"/>
            </a:endParaRPr>
          </a:p>
        </p:txBody>
      </p:sp>
    </p:spTree>
    <p:extLst>
      <p:ext uri="{BB962C8B-B14F-4D97-AF65-F5344CB8AC3E}">
        <p14:creationId xmlns:p14="http://schemas.microsoft.com/office/powerpoint/2010/main" val="1627515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MockMvc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20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895350"/>
            <a:ext cx="8382000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Monaco"/>
              </a:rPr>
              <a:t>MockMvc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err="1">
                <a:solidFill>
                  <a:srgbClr val="6A3E3E"/>
                </a:solidFill>
                <a:latin typeface="Monaco"/>
              </a:rPr>
              <a:t>mockMvc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MockMvcBuilders</a:t>
            </a:r>
            <a:endParaRPr lang="en-US" sz="2000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	.</a:t>
            </a:r>
            <a:r>
              <a:rPr lang="en-US" sz="2000" i="1" dirty="0" err="1" smtClean="0">
                <a:solidFill>
                  <a:srgbClr val="000000"/>
                </a:solidFill>
                <a:latin typeface="Monaco"/>
              </a:rPr>
              <a:t>webAppContextSetup</a:t>
            </a:r>
            <a:r>
              <a:rPr lang="en-US" sz="2000" i="1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i="1" dirty="0" smtClean="0">
                <a:solidFill>
                  <a:srgbClr val="0000C0"/>
                </a:solidFill>
                <a:latin typeface="Monaco"/>
              </a:rPr>
              <a:t>context</a:t>
            </a:r>
            <a:r>
              <a:rPr lang="en-US" sz="2000" i="1" dirty="0" smtClean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alwaysDo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print()) </a:t>
            </a:r>
            <a:r>
              <a:rPr lang="en-US" sz="2000" i="1" dirty="0">
                <a:solidFill>
                  <a:srgbClr val="3F7F5F"/>
                </a:solidFill>
                <a:latin typeface="Monaco"/>
              </a:rPr>
              <a:t>// </a:t>
            </a:r>
            <a:r>
              <a:rPr lang="en-US" sz="2000" i="1" dirty="0" smtClean="0">
                <a:solidFill>
                  <a:srgbClr val="3F7F5F"/>
                </a:solidFill>
                <a:latin typeface="Monaco"/>
              </a:rPr>
              <a:t>Optional</a:t>
            </a:r>
            <a:endParaRPr lang="en-US" sz="2000" i="1" dirty="0">
              <a:solidFill>
                <a:srgbClr val="3F7F5F"/>
              </a:solidFill>
              <a:latin typeface="Monaco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    .</a:t>
            </a:r>
            <a:r>
              <a:rPr lang="en-US" sz="20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addFilters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2000" dirty="0">
                <a:solidFill>
                  <a:srgbClr val="6A3E3E"/>
                </a:solidFill>
                <a:highlight>
                  <a:srgbClr val="E8F2FE"/>
                </a:highlight>
                <a:latin typeface="Monaco"/>
              </a:rPr>
              <a:t>filter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endParaRPr lang="en-US" sz="2000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    </a:t>
            </a:r>
            <a:r>
              <a:rPr lang="en-US" sz="2000" smtClean="0">
                <a:solidFill>
                  <a:srgbClr val="000000"/>
                </a:solidFill>
                <a:latin typeface="Monaco"/>
              </a:rPr>
              <a:t> </a:t>
            </a:r>
            <a:endParaRPr lang="en-US" sz="2000" dirty="0">
              <a:solidFill>
                <a:srgbClr val="000000"/>
              </a:solidFill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build();</a:t>
            </a:r>
            <a:endParaRPr lang="en-US" sz="2000" dirty="0" smtClean="0">
              <a:solidFill>
                <a:srgbClr val="000000"/>
              </a:solidFill>
              <a:latin typeface="Monaco"/>
            </a:endParaRPr>
          </a:p>
          <a:p>
            <a:endParaRPr lang="en-US" sz="2000" b="1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1885950"/>
            <a:ext cx="5791200" cy="30480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85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MockMvc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21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895350"/>
            <a:ext cx="8382000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Monaco"/>
              </a:rPr>
              <a:t>MockMvc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err="1">
                <a:solidFill>
                  <a:srgbClr val="6A3E3E"/>
                </a:solidFill>
                <a:latin typeface="Monaco"/>
              </a:rPr>
              <a:t>mockMvc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MockMvcBuilders</a:t>
            </a:r>
            <a:endParaRPr lang="en-US" sz="2000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	.</a:t>
            </a:r>
            <a:r>
              <a:rPr lang="en-US" sz="2000" i="1" dirty="0" err="1" smtClean="0">
                <a:solidFill>
                  <a:srgbClr val="000000"/>
                </a:solidFill>
                <a:latin typeface="Monaco"/>
              </a:rPr>
              <a:t>webAppContextSetup</a:t>
            </a:r>
            <a:r>
              <a:rPr lang="en-US" sz="2000" i="1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i="1" dirty="0" smtClean="0">
                <a:solidFill>
                  <a:srgbClr val="0000C0"/>
                </a:solidFill>
                <a:latin typeface="Monaco"/>
              </a:rPr>
              <a:t>context</a:t>
            </a:r>
            <a:r>
              <a:rPr lang="en-US" sz="2000" i="1" dirty="0" smtClean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alwaysDo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print()) </a:t>
            </a:r>
            <a:r>
              <a:rPr lang="en-US" sz="2000" i="1" dirty="0">
                <a:solidFill>
                  <a:srgbClr val="3F7F5F"/>
                </a:solidFill>
                <a:latin typeface="Monaco"/>
              </a:rPr>
              <a:t>// </a:t>
            </a:r>
            <a:r>
              <a:rPr lang="en-US" sz="2000" i="1" dirty="0" smtClean="0">
                <a:solidFill>
                  <a:srgbClr val="3F7F5F"/>
                </a:solidFill>
                <a:latin typeface="Monaco"/>
              </a:rPr>
              <a:t>Optional</a:t>
            </a:r>
            <a:endParaRPr lang="en-US" sz="2000" i="1" dirty="0">
              <a:solidFill>
                <a:srgbClr val="3F7F5F"/>
              </a:solidFill>
              <a:latin typeface="Monaco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    .</a:t>
            </a:r>
            <a:r>
              <a:rPr lang="en-US" sz="20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addFilters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2000" dirty="0">
                <a:solidFill>
                  <a:srgbClr val="6A3E3E"/>
                </a:solidFill>
                <a:highlight>
                  <a:srgbClr val="E8F2FE"/>
                </a:highlight>
                <a:latin typeface="Monaco"/>
              </a:rPr>
              <a:t>filter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endParaRPr lang="en-US" sz="2000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     .apply(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springSecurity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())</a:t>
            </a:r>
            <a:endParaRPr lang="en-US" sz="2000" dirty="0">
              <a:solidFill>
                <a:srgbClr val="000000"/>
              </a:solidFill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build();</a:t>
            </a:r>
            <a:endParaRPr lang="en-US" sz="2000" dirty="0" smtClean="0">
              <a:solidFill>
                <a:srgbClr val="000000"/>
              </a:solidFill>
              <a:latin typeface="Monaco"/>
            </a:endParaRPr>
          </a:p>
          <a:p>
            <a:endParaRPr lang="en-US" sz="2000" b="1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2190750"/>
            <a:ext cx="5791200" cy="30480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80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HtmlUnit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22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895350"/>
            <a:ext cx="861060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C0"/>
                </a:solidFill>
                <a:latin typeface="Monaco"/>
              </a:rPr>
              <a:t>webClient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Monaco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WebClient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();</a:t>
            </a:r>
          </a:p>
          <a:p>
            <a:endParaRPr lang="en-US" sz="2000" dirty="0" smtClean="0">
              <a:solidFill>
                <a:srgbClr val="0000C0"/>
              </a:solidFill>
              <a:latin typeface="Monaco"/>
            </a:endParaRPr>
          </a:p>
          <a:p>
            <a:r>
              <a:rPr lang="en-US" sz="2000" dirty="0" err="1" smtClean="0">
                <a:solidFill>
                  <a:srgbClr val="0000C0"/>
                </a:solidFill>
                <a:latin typeface="Monaco"/>
              </a:rPr>
              <a:t>webClient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.setWebConnection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(</a:t>
            </a:r>
          </a:p>
          <a:p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sz="2000" b="1" dirty="0" smtClean="0">
                <a:solidFill>
                  <a:srgbClr val="7F0055"/>
                </a:solidFill>
                <a:latin typeface="Monaco"/>
              </a:rPr>
              <a:t>new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MockMvcWebConnection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b="1" dirty="0" err="1">
                <a:solidFill>
                  <a:srgbClr val="6A3E3E"/>
                </a:solidFill>
                <a:latin typeface="Monaco"/>
              </a:rPr>
              <a:t>mockMvc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));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59155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HtmlUnit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23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865822"/>
            <a:ext cx="8610600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C0"/>
                </a:solidFill>
                <a:latin typeface="Monaco"/>
              </a:rPr>
              <a:t>webClient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Monaco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WebClient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(BrowserVersion.</a:t>
            </a:r>
            <a:r>
              <a:rPr lang="en-US" sz="2000" b="1" i="1" dirty="0">
                <a:solidFill>
                  <a:srgbClr val="0000C0"/>
                </a:solidFill>
                <a:latin typeface="Monaco"/>
              </a:rPr>
              <a:t>FIREFOX_24</a:t>
            </a:r>
            <a:r>
              <a:rPr lang="en-US" sz="2000" b="1" i="1" dirty="0">
                <a:solidFill>
                  <a:srgbClr val="000000"/>
                </a:solidFill>
                <a:latin typeface="Monaco"/>
              </a:rPr>
              <a:t>)</a:t>
            </a:r>
            <a:r>
              <a:rPr lang="en-US" sz="2000" b="1" i="1" dirty="0" smtClean="0">
                <a:solidFill>
                  <a:srgbClr val="000000"/>
                </a:solidFill>
                <a:latin typeface="Monaco"/>
              </a:rPr>
              <a:t>; </a:t>
            </a:r>
            <a:br>
              <a:rPr lang="en-US" sz="2000" b="1" i="1" dirty="0" smtClean="0">
                <a:solidFill>
                  <a:srgbClr val="000000"/>
                </a:solidFill>
                <a:latin typeface="Monaco"/>
              </a:rPr>
            </a:br>
            <a:endParaRPr lang="en-US" sz="2000" b="1" i="1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sz="2000" dirty="0" err="1" smtClean="0">
                <a:solidFill>
                  <a:srgbClr val="0000C0"/>
                </a:solidFill>
                <a:latin typeface="Monaco"/>
              </a:rPr>
              <a:t>webClient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.setWebConnection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(</a:t>
            </a:r>
          </a:p>
          <a:p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sz="2000" b="1" dirty="0" smtClean="0">
                <a:solidFill>
                  <a:srgbClr val="7F0055"/>
                </a:solidFill>
                <a:latin typeface="Monaco"/>
              </a:rPr>
              <a:t>new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MockMvcWebConnection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b="1" dirty="0" err="1">
                <a:solidFill>
                  <a:srgbClr val="6A3E3E"/>
                </a:solidFill>
                <a:latin typeface="Monaco"/>
              </a:rPr>
              <a:t>mockMvc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));</a:t>
            </a:r>
          </a:p>
          <a:p>
            <a:endParaRPr lang="en-US" sz="2000" dirty="0" smtClean="0">
              <a:solidFill>
                <a:srgbClr val="0000C0"/>
              </a:solidFill>
              <a:latin typeface="Monaco"/>
            </a:endParaRPr>
          </a:p>
          <a:p>
            <a:r>
              <a:rPr lang="en-US" sz="2000" dirty="0" err="1" smtClean="0">
                <a:solidFill>
                  <a:srgbClr val="0000C0"/>
                </a:solidFill>
                <a:latin typeface="Monaco"/>
              </a:rPr>
              <a:t>webClient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.setAjaxController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(</a:t>
            </a:r>
          </a:p>
          <a:p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sz="2000" b="1" dirty="0" smtClean="0">
                <a:solidFill>
                  <a:srgbClr val="7F0055"/>
                </a:solidFill>
                <a:latin typeface="Monaco"/>
              </a:rPr>
              <a:t>new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NicelyResynchronizingAjaxController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());</a:t>
            </a:r>
            <a:endParaRPr lang="en-US" sz="2000" b="1" dirty="0">
              <a:latin typeface="Courier New"/>
              <a:cs typeface="Courier New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19600" y="857250"/>
            <a:ext cx="3886200" cy="38100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" y="2266950"/>
            <a:ext cx="7924800" cy="83820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15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HtmlUnit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24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865822"/>
            <a:ext cx="8610600" cy="16312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Monaco"/>
              </a:rPr>
              <a:t>HtmlPage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Monaco"/>
              </a:rPr>
              <a:t>index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= </a:t>
            </a:r>
            <a:endParaRPr lang="en-US" sz="2000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sz="2000" dirty="0" err="1" smtClean="0">
                <a:solidFill>
                  <a:srgbClr val="0000C0"/>
                </a:solidFill>
                <a:latin typeface="Monaco"/>
              </a:rPr>
              <a:t>webClient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.getPage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Monaco"/>
              </a:rPr>
              <a:t>"http://</a:t>
            </a:r>
            <a:r>
              <a:rPr lang="en-US" sz="2000" dirty="0" err="1">
                <a:solidFill>
                  <a:srgbClr val="2A00FF"/>
                </a:solidFill>
                <a:latin typeface="Monaco"/>
              </a:rPr>
              <a:t>localhost</a:t>
            </a:r>
            <a:r>
              <a:rPr lang="en-US" sz="2000" dirty="0">
                <a:solidFill>
                  <a:srgbClr val="2A00FF"/>
                </a:solidFill>
                <a:latin typeface="Monaco"/>
              </a:rPr>
              <a:t>/</a:t>
            </a:r>
            <a:r>
              <a:rPr lang="en-US" sz="2000" dirty="0" err="1">
                <a:solidFill>
                  <a:srgbClr val="2A00FF"/>
                </a:solidFill>
                <a:latin typeface="Monaco"/>
              </a:rPr>
              <a:t>mpt</a:t>
            </a:r>
            <a:r>
              <a:rPr lang="en-US" sz="2000" dirty="0">
                <a:solidFill>
                  <a:srgbClr val="2A00FF"/>
                </a:solidFill>
                <a:latin typeface="Monaco"/>
              </a:rPr>
              <a:t>/"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)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;</a:t>
            </a:r>
          </a:p>
          <a:p>
            <a:endParaRPr lang="en-US" sz="2000" dirty="0">
              <a:solidFill>
                <a:srgbClr val="000000"/>
              </a:solidFill>
              <a:latin typeface="Monaco"/>
            </a:endParaRPr>
          </a:p>
          <a:p>
            <a:r>
              <a:rPr lang="en-US" sz="2000" i="1" dirty="0" err="1">
                <a:solidFill>
                  <a:srgbClr val="000000"/>
                </a:solidFill>
                <a:latin typeface="Monaco"/>
              </a:rPr>
              <a:t>assertEquals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i="1" dirty="0">
                <a:solidFill>
                  <a:srgbClr val="2A00FF"/>
                </a:solidFill>
                <a:latin typeface="Monaco"/>
              </a:rPr>
              <a:t>"Monty Python Trivia"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2000" i="1" dirty="0" err="1">
                <a:solidFill>
                  <a:srgbClr val="6A3E3E"/>
                </a:solidFill>
                <a:latin typeface="Monaco"/>
              </a:rPr>
              <a:t>index</a:t>
            </a:r>
            <a:r>
              <a:rPr lang="en-US" sz="2000" i="1" dirty="0" err="1">
                <a:solidFill>
                  <a:srgbClr val="000000"/>
                </a:solidFill>
                <a:latin typeface="Monaco"/>
              </a:rPr>
              <a:t>.getTitleText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());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95946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HtmlUnit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25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865822"/>
            <a:ext cx="8610600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Monaco"/>
              </a:rPr>
              <a:t>HtmlForm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Monaco"/>
              </a:rPr>
              <a:t>form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= </a:t>
            </a:r>
            <a:endParaRPr lang="en-US" sz="2000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  (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HtmlForm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) </a:t>
            </a:r>
            <a:r>
              <a:rPr lang="en-US" sz="2000" dirty="0" err="1">
                <a:solidFill>
                  <a:srgbClr val="6A3E3E"/>
                </a:solidFill>
                <a:latin typeface="Monaco"/>
              </a:rPr>
              <a:t>index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.getByXPath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Monaco"/>
              </a:rPr>
              <a:t>"//form"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).get(0);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	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HtmlSelect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Monaco"/>
              </a:rPr>
              <a:t>movie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latin typeface="Monaco"/>
              </a:rPr>
              <a:t>form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.getSelectByName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Monaco"/>
              </a:rPr>
              <a:t>"movie"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HtmlOption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err="1">
                <a:solidFill>
                  <a:srgbClr val="6A3E3E"/>
                </a:solidFill>
                <a:latin typeface="Monaco"/>
              </a:rPr>
              <a:t>holyGrail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= </a:t>
            </a:r>
            <a:endParaRPr lang="en-US" sz="2000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sz="2000" dirty="0" err="1" smtClean="0">
                <a:solidFill>
                  <a:srgbClr val="6A3E3E"/>
                </a:solidFill>
                <a:latin typeface="Monaco"/>
              </a:rPr>
              <a:t>movie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.getOptionByText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Monaco"/>
              </a:rPr>
              <a:t>"Holy Grail"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2000" dirty="0" err="1" smtClean="0">
                <a:solidFill>
                  <a:srgbClr val="6A3E3E"/>
                </a:solidFill>
                <a:latin typeface="Monaco"/>
              </a:rPr>
              <a:t>movie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.setSelectedAttribute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dirty="0" err="1">
                <a:solidFill>
                  <a:srgbClr val="6A3E3E"/>
                </a:solidFill>
                <a:latin typeface="Monaco"/>
              </a:rPr>
              <a:t>holyGrail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2000" b="1" dirty="0">
                <a:solidFill>
                  <a:srgbClr val="7F0055"/>
                </a:solidFill>
                <a:latin typeface="Monaco"/>
              </a:rPr>
              <a:t>true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);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78338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HtmlUnit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26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865822"/>
            <a:ext cx="861060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Monaco"/>
              </a:rPr>
              <a:t>HtmlSelect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Monaco"/>
              </a:rPr>
              <a:t>question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latin typeface="Monaco"/>
              </a:rPr>
              <a:t>form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.getSelectByName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Monaco"/>
              </a:rPr>
              <a:t>"question"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HtmlOption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err="1">
                <a:solidFill>
                  <a:srgbClr val="6A3E3E"/>
                </a:solidFill>
                <a:latin typeface="Monaco"/>
              </a:rPr>
              <a:t>knightsSay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latin typeface="Monaco"/>
              </a:rPr>
              <a:t>question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.getOptionByText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(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sz="2000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2000" dirty="0">
                <a:solidFill>
                  <a:srgbClr val="2A00FF"/>
                </a:solidFill>
                <a:latin typeface="Monaco"/>
              </a:rPr>
              <a:t>What do the Knights of Ni say?"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2000" dirty="0" err="1" smtClean="0">
                <a:solidFill>
                  <a:srgbClr val="6A3E3E"/>
                </a:solidFill>
                <a:latin typeface="Monaco"/>
              </a:rPr>
              <a:t>question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.setSelectedAttribute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dirty="0" err="1">
                <a:solidFill>
                  <a:srgbClr val="6A3E3E"/>
                </a:solidFill>
                <a:latin typeface="Monaco"/>
              </a:rPr>
              <a:t>knightsSay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2000" b="1" dirty="0">
                <a:solidFill>
                  <a:srgbClr val="7F0055"/>
                </a:solidFill>
                <a:latin typeface="Monaco"/>
              </a:rPr>
              <a:t>true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);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40685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HtmlUnit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27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865822"/>
            <a:ext cx="8610600" cy="37856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Monaco"/>
              </a:rPr>
              <a:t>HtmlSubmitInput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Monaco"/>
              </a:rPr>
              <a:t>submit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= (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HtmlSubmitInput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) </a:t>
            </a:r>
            <a:endParaRPr lang="en-US" sz="2000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sz="2000" dirty="0" err="1" smtClean="0">
                <a:solidFill>
                  <a:srgbClr val="6A3E3E"/>
                </a:solidFill>
                <a:latin typeface="Monaco"/>
              </a:rPr>
              <a:t>index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.getElementById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Monaco"/>
              </a:rPr>
              <a:t>"submit"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Monaco"/>
              </a:rPr>
              <a:t>HtmlPage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Monaco"/>
              </a:rPr>
              <a:t>answer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latin typeface="Monaco"/>
              </a:rPr>
              <a:t>submit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.click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();</a:t>
            </a:r>
          </a:p>
          <a:p>
            <a:endParaRPr lang="en-US" sz="2000" dirty="0">
              <a:latin typeface="Monaco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Monaco"/>
              </a:rPr>
              <a:t>DomElement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err="1">
                <a:solidFill>
                  <a:srgbClr val="6A3E3E"/>
                </a:solidFill>
                <a:latin typeface="Monaco"/>
              </a:rPr>
              <a:t>questionElmt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= </a:t>
            </a:r>
            <a:endParaRPr lang="en-US" sz="2000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sz="2000" dirty="0" err="1" smtClean="0">
                <a:solidFill>
                  <a:srgbClr val="6A3E3E"/>
                </a:solidFill>
                <a:latin typeface="Monaco"/>
              </a:rPr>
              <a:t>answer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.getElementById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2000" dirty="0" err="1">
                <a:solidFill>
                  <a:srgbClr val="2A00FF"/>
                </a:solidFill>
                <a:latin typeface="Monaco"/>
              </a:rPr>
              <a:t>questionDisplay</a:t>
            </a:r>
            <a:r>
              <a:rPr lang="en-US" sz="2000" dirty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Monaco"/>
              </a:rPr>
              <a:t>DomElement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err="1">
                <a:solidFill>
                  <a:srgbClr val="6A3E3E"/>
                </a:solidFill>
                <a:latin typeface="Monaco"/>
              </a:rPr>
              <a:t>answerElmt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= </a:t>
            </a:r>
            <a:endParaRPr lang="en-US" sz="2000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sz="2000" dirty="0" err="1" smtClean="0">
                <a:solidFill>
                  <a:srgbClr val="6A3E3E"/>
                </a:solidFill>
                <a:latin typeface="Monaco"/>
              </a:rPr>
              <a:t>answer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.getElementById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2000" dirty="0" err="1">
                <a:solidFill>
                  <a:srgbClr val="2A00FF"/>
                </a:solidFill>
                <a:latin typeface="Monaco"/>
              </a:rPr>
              <a:t>answerDisplay</a:t>
            </a:r>
            <a:r>
              <a:rPr lang="en-US" sz="2000" dirty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endParaRPr lang="en-US" sz="2000" dirty="0">
              <a:latin typeface="Monaco"/>
            </a:endParaRPr>
          </a:p>
          <a:p>
            <a:r>
              <a:rPr lang="en-US" sz="2000" i="1" dirty="0" err="1">
                <a:solidFill>
                  <a:srgbClr val="000000"/>
                </a:solidFill>
                <a:latin typeface="Monaco"/>
              </a:rPr>
              <a:t>assertEquals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i="1" dirty="0">
                <a:solidFill>
                  <a:srgbClr val="2A00FF"/>
                </a:solidFill>
                <a:latin typeface="Monaco"/>
              </a:rPr>
              <a:t>"What do the Knights of Ni say?"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2000" i="1" dirty="0" err="1">
                <a:solidFill>
                  <a:srgbClr val="6A3E3E"/>
                </a:solidFill>
                <a:latin typeface="Monaco"/>
              </a:rPr>
              <a:t>questionElmt</a:t>
            </a:r>
            <a:r>
              <a:rPr lang="en-US" sz="2000" i="1" dirty="0" err="1">
                <a:solidFill>
                  <a:srgbClr val="000000"/>
                </a:solidFill>
                <a:latin typeface="Monaco"/>
              </a:rPr>
              <a:t>.getTextContent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());</a:t>
            </a:r>
          </a:p>
          <a:p>
            <a:r>
              <a:rPr lang="en-US" sz="2000" i="1" dirty="0" err="1">
                <a:solidFill>
                  <a:srgbClr val="000000"/>
                </a:solidFill>
                <a:latin typeface="Monaco"/>
              </a:rPr>
              <a:t>assertEquals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i="1" dirty="0">
                <a:solidFill>
                  <a:srgbClr val="2A00FF"/>
                </a:solidFill>
                <a:latin typeface="Monaco"/>
              </a:rPr>
              <a:t>"Ni!"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2000" i="1" dirty="0" err="1">
                <a:solidFill>
                  <a:srgbClr val="6A3E3E"/>
                </a:solidFill>
                <a:latin typeface="Monaco"/>
              </a:rPr>
              <a:t>answerElmt</a:t>
            </a:r>
            <a:r>
              <a:rPr lang="en-US" sz="2000" i="1" dirty="0" err="1">
                <a:solidFill>
                  <a:srgbClr val="000000"/>
                </a:solidFill>
                <a:latin typeface="Monaco"/>
              </a:rPr>
              <a:t>.getTextContent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());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93935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8" y="1621632"/>
            <a:ext cx="8540750" cy="931069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WebDriver</a:t>
            </a:r>
            <a:endParaRPr lang="en-US" dirty="0"/>
          </a:p>
        </p:txBody>
      </p:sp>
      <p:sp>
        <p:nvSpPr>
          <p:cNvPr id="54274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00038" y="2614612"/>
            <a:ext cx="8540750" cy="471488"/>
          </a:xfrm>
        </p:spPr>
        <p:txBody>
          <a:bodyPr/>
          <a:lstStyle/>
          <a:p>
            <a:pPr>
              <a:spcBef>
                <a:spcPct val="0"/>
              </a:spcBef>
              <a:buFont typeface="Arial" charset="0"/>
              <a:buNone/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56250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WebDriver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29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865822"/>
            <a:ext cx="861060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Monaco"/>
              </a:rPr>
              <a:t>MockMvc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err="1">
                <a:solidFill>
                  <a:srgbClr val="6A3E3E"/>
                </a:solidFill>
                <a:latin typeface="Monaco"/>
              </a:rPr>
              <a:t>mockMvc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…</a:t>
            </a:r>
            <a:endParaRPr lang="en-US" sz="2000" dirty="0">
              <a:latin typeface="Monaco"/>
            </a:endParaRPr>
          </a:p>
          <a:p>
            <a:endParaRPr lang="en-US" sz="2000" dirty="0">
              <a:latin typeface="Monaco"/>
            </a:endParaRPr>
          </a:p>
          <a:p>
            <a:r>
              <a:rPr lang="en-US" sz="2000" dirty="0" smtClean="0">
                <a:solidFill>
                  <a:srgbClr val="0000C0"/>
                </a:solidFill>
                <a:latin typeface="Monaco"/>
              </a:rPr>
              <a:t>driver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= </a:t>
            </a:r>
            <a:r>
              <a:rPr lang="en-US" sz="2000" b="1" dirty="0" smtClean="0">
                <a:solidFill>
                  <a:srgbClr val="7F0055"/>
                </a:solidFill>
                <a:latin typeface="Monaco"/>
              </a:rPr>
              <a:t>new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MockMvcHtmlUnitDriver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b="1" dirty="0" err="1">
                <a:solidFill>
                  <a:srgbClr val="6A3E3E"/>
                </a:solidFill>
                <a:latin typeface="Monaco"/>
              </a:rPr>
              <a:t>mockMvc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2000" b="1" dirty="0" err="1" smtClean="0">
                <a:solidFill>
                  <a:srgbClr val="6A3E3E"/>
                </a:solidFill>
                <a:latin typeface="Monaco"/>
              </a:rPr>
              <a:t>javaScriptEnabled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)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47722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5281" y="914400"/>
            <a:ext cx="7655719" cy="3638550"/>
          </a:xfrm>
        </p:spPr>
        <p:txBody>
          <a:bodyPr/>
          <a:lstStyle/>
          <a:p>
            <a:r>
              <a:rPr lang="en-US" b="1" dirty="0" smtClean="0"/>
              <a:t>Introductions / Sample Application</a:t>
            </a:r>
          </a:p>
          <a:p>
            <a:r>
              <a:rPr lang="en-US"/>
              <a:t>A review of Unit, Integration, and MVC </a:t>
            </a:r>
            <a:r>
              <a:rPr lang="en-US" smtClean="0"/>
              <a:t>Test</a:t>
            </a:r>
            <a:endParaRPr lang="en-US" b="1" dirty="0" smtClean="0"/>
          </a:p>
          <a:p>
            <a:r>
              <a:rPr lang="en-US" dirty="0" smtClean="0"/>
              <a:t>MVC Test with </a:t>
            </a:r>
            <a:r>
              <a:rPr lang="en-US" dirty="0" err="1" smtClean="0"/>
              <a:t>HtmlUnit</a:t>
            </a:r>
            <a:endParaRPr lang="en-US" dirty="0" smtClean="0"/>
          </a:p>
          <a:p>
            <a:r>
              <a:rPr lang="en-US" dirty="0" smtClean="0"/>
              <a:t>Behavior Driven Development with MVC Test &amp; </a:t>
            </a:r>
            <a:r>
              <a:rPr lang="en-US" dirty="0" err="1" smtClean="0"/>
              <a:t>HtmlUnit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3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WebDriver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30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865822"/>
            <a:ext cx="8610600" cy="40934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Capabilities </a:t>
            </a:r>
            <a:r>
              <a:rPr lang="en-US" sz="2000" dirty="0" err="1" smtClean="0">
                <a:solidFill>
                  <a:srgbClr val="6A3E3E"/>
                </a:solidFill>
                <a:latin typeface="Monaco"/>
              </a:rPr>
              <a:t>config</a:t>
            </a:r>
            <a:r>
              <a:rPr lang="en-US" sz="2000" dirty="0" smtClean="0">
                <a:solidFill>
                  <a:srgbClr val="6A3E3E"/>
                </a:solidFill>
                <a:latin typeface="Monaco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= 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DesiredCapabilities.</a:t>
            </a:r>
            <a:r>
              <a:rPr lang="en-US" sz="2000" i="1" dirty="0" err="1" smtClean="0">
                <a:solidFill>
                  <a:srgbClr val="000000"/>
                </a:solidFill>
                <a:latin typeface="Monaco"/>
              </a:rPr>
              <a:t>firefox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(); </a:t>
            </a:r>
          </a:p>
          <a:p>
            <a:endParaRPr lang="en-US" sz="2000" dirty="0" smtClean="0">
              <a:solidFill>
                <a:srgbClr val="0000C0"/>
              </a:solidFill>
              <a:latin typeface="Monaco"/>
            </a:endParaRPr>
          </a:p>
          <a:p>
            <a:r>
              <a:rPr lang="en-US" sz="2000" dirty="0" smtClean="0">
                <a:solidFill>
                  <a:srgbClr val="0000C0"/>
                </a:solidFill>
                <a:latin typeface="Monaco"/>
              </a:rPr>
              <a:t>driver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= </a:t>
            </a:r>
            <a:r>
              <a:rPr lang="en-US" sz="2000" b="1" dirty="0">
                <a:solidFill>
                  <a:srgbClr val="7F0055"/>
                </a:solidFill>
                <a:latin typeface="Monaco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MockMvcHtmlUnitDriver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b="1" dirty="0" err="1">
                <a:solidFill>
                  <a:srgbClr val="6A3E3E"/>
                </a:solidFill>
                <a:latin typeface="Monaco"/>
              </a:rPr>
              <a:t>mockMvc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2000" b="1" dirty="0" err="1" smtClean="0">
                <a:solidFill>
                  <a:srgbClr val="6A3E3E"/>
                </a:solidFill>
                <a:latin typeface="Monaco"/>
              </a:rPr>
              <a:t>config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) {</a:t>
            </a:r>
          </a:p>
          <a:p>
            <a:endParaRPr lang="en-US" sz="2000" b="1" dirty="0">
              <a:solidFill>
                <a:srgbClr val="000000"/>
              </a:solidFill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2000" b="1" dirty="0">
                <a:solidFill>
                  <a:srgbClr val="7F0055"/>
                </a:solidFill>
                <a:latin typeface="Monaco"/>
              </a:rPr>
              <a:t>protected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WebClient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configureWebClient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WebClient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>
                <a:solidFill>
                  <a:srgbClr val="6A3E3E"/>
                </a:solidFill>
                <a:latin typeface="Monaco"/>
              </a:rPr>
              <a:t>client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) {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	</a:t>
            </a:r>
            <a:r>
              <a:rPr lang="en-US" sz="2000" dirty="0">
                <a:solidFill>
                  <a:srgbClr val="6A3E3E"/>
                </a:solidFill>
                <a:latin typeface="Monaco"/>
              </a:rPr>
              <a:t>client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2000" b="1" dirty="0" err="1">
                <a:solidFill>
                  <a:srgbClr val="7F0055"/>
                </a:solidFill>
                <a:latin typeface="Monaco"/>
              </a:rPr>
              <a:t>super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.configureWebClient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b="1" dirty="0">
                <a:solidFill>
                  <a:srgbClr val="6A3E3E"/>
                </a:solidFill>
                <a:latin typeface="Monaco"/>
              </a:rPr>
              <a:t>client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	</a:t>
            </a:r>
            <a:r>
              <a:rPr lang="en-US" sz="2000" dirty="0" err="1">
                <a:solidFill>
                  <a:srgbClr val="6A3E3E"/>
                </a:solidFill>
                <a:latin typeface="Monaco"/>
              </a:rPr>
              <a:t>client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.setAjaxController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b="1" dirty="0">
                <a:solidFill>
                  <a:srgbClr val="7F0055"/>
                </a:solidFill>
                <a:latin typeface="Monaco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NicelyResynchronizingAjaxController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());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	</a:t>
            </a:r>
            <a:r>
              <a:rPr lang="en-US" sz="2000" b="1" dirty="0">
                <a:solidFill>
                  <a:srgbClr val="7F0055"/>
                </a:solidFill>
                <a:latin typeface="Monaco"/>
              </a:rPr>
              <a:t>return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>
                <a:solidFill>
                  <a:srgbClr val="6A3E3E"/>
                </a:solidFill>
                <a:latin typeface="Monaco"/>
              </a:rPr>
              <a:t>client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}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};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09521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WebDriver</a:t>
            </a:r>
            <a:r>
              <a:rPr lang="en-US" dirty="0" smtClean="0"/>
              <a:t> 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31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865822"/>
            <a:ext cx="8610600" cy="25545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Monaco"/>
              </a:rPr>
              <a:t>QuestionPage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Monaco"/>
              </a:rPr>
              <a:t>question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QuestionPage.</a:t>
            </a:r>
            <a:r>
              <a:rPr lang="en-US" sz="2000" i="1" dirty="0" err="1">
                <a:solidFill>
                  <a:srgbClr val="000000"/>
                </a:solidFill>
                <a:latin typeface="Monaco"/>
              </a:rPr>
              <a:t>to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i="1" dirty="0">
                <a:solidFill>
                  <a:srgbClr val="0000C0"/>
                </a:solidFill>
                <a:latin typeface="Monaco"/>
              </a:rPr>
              <a:t>driver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endParaRPr lang="en-US" sz="2000" dirty="0">
              <a:latin typeface="Monaco"/>
            </a:endParaRPr>
          </a:p>
          <a:p>
            <a:r>
              <a:rPr lang="en-US" sz="2000" dirty="0" err="1">
                <a:solidFill>
                  <a:srgbClr val="6A3E3E"/>
                </a:solidFill>
                <a:latin typeface="Monaco"/>
              </a:rPr>
              <a:t>question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.selectMovieOption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Monaco"/>
              </a:rPr>
              <a:t>"Holy Grail"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endParaRPr lang="en-US" sz="2000" dirty="0">
              <a:latin typeface="Monaco"/>
            </a:endParaRPr>
          </a:p>
          <a:p>
            <a:r>
              <a:rPr lang="en-US" sz="2000" dirty="0" err="1">
                <a:solidFill>
                  <a:srgbClr val="6A3E3E"/>
                </a:solidFill>
                <a:latin typeface="Monaco"/>
              </a:rPr>
              <a:t>question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.selectQuestionOption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Monaco"/>
              </a:rPr>
              <a:t>"What do the Knights of Ni say?"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endParaRPr lang="en-US" sz="2000" dirty="0">
              <a:latin typeface="Monaco"/>
            </a:endParaRPr>
          </a:p>
          <a:p>
            <a:r>
              <a:rPr lang="en-US" sz="2000" dirty="0" err="1">
                <a:solidFill>
                  <a:srgbClr val="6A3E3E"/>
                </a:solidFill>
                <a:latin typeface="Monaco"/>
              </a:rPr>
              <a:t>question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.submit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()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;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97750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WebDriver</a:t>
            </a:r>
            <a:r>
              <a:rPr lang="en-US" dirty="0" smtClean="0"/>
              <a:t> 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32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865822"/>
            <a:ext cx="8610600" cy="16312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AnswerPage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Monaco"/>
              </a:rPr>
              <a:t>answer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AnswerPage.</a:t>
            </a:r>
            <a:r>
              <a:rPr lang="en-US" sz="2000" i="1" dirty="0" err="1">
                <a:solidFill>
                  <a:srgbClr val="000000"/>
                </a:solidFill>
                <a:latin typeface="Monaco"/>
              </a:rPr>
              <a:t>at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i="1" dirty="0">
                <a:solidFill>
                  <a:srgbClr val="0000C0"/>
                </a:solidFill>
                <a:latin typeface="Monaco"/>
              </a:rPr>
              <a:t>driver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endParaRPr lang="en-US" sz="2000" dirty="0">
              <a:latin typeface="Monaco"/>
            </a:endParaRPr>
          </a:p>
          <a:p>
            <a:r>
              <a:rPr lang="en-US" sz="2000" i="1" dirty="0" err="1">
                <a:solidFill>
                  <a:srgbClr val="000000"/>
                </a:solidFill>
                <a:latin typeface="Monaco"/>
              </a:rPr>
              <a:t>assertTrue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i="1" dirty="0" err="1">
                <a:solidFill>
                  <a:srgbClr val="6A3E3E"/>
                </a:solidFill>
                <a:latin typeface="Monaco"/>
              </a:rPr>
              <a:t>answer</a:t>
            </a:r>
            <a:r>
              <a:rPr lang="en-US" sz="2000" i="1" dirty="0" err="1">
                <a:solidFill>
                  <a:srgbClr val="000000"/>
                </a:solidFill>
                <a:latin typeface="Monaco"/>
              </a:rPr>
              <a:t>.hasQuestion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i="1" dirty="0">
                <a:solidFill>
                  <a:srgbClr val="2A00FF"/>
                </a:solidFill>
                <a:latin typeface="Monaco"/>
              </a:rPr>
              <a:t>"What do the Knights of Ni say?"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));</a:t>
            </a:r>
          </a:p>
          <a:p>
            <a:r>
              <a:rPr lang="en-US" sz="2000" i="1" dirty="0" err="1">
                <a:solidFill>
                  <a:srgbClr val="000000"/>
                </a:solidFill>
                <a:latin typeface="Monaco"/>
              </a:rPr>
              <a:t>assertTrue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i="1" dirty="0" err="1">
                <a:solidFill>
                  <a:srgbClr val="6A3E3E"/>
                </a:solidFill>
                <a:latin typeface="Monaco"/>
              </a:rPr>
              <a:t>answer</a:t>
            </a:r>
            <a:r>
              <a:rPr lang="en-US" sz="2000" i="1" dirty="0" err="1">
                <a:solidFill>
                  <a:srgbClr val="000000"/>
                </a:solidFill>
                <a:latin typeface="Monaco"/>
              </a:rPr>
              <a:t>.hasAnswer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i="1" dirty="0">
                <a:solidFill>
                  <a:srgbClr val="2A00FF"/>
                </a:solidFill>
                <a:latin typeface="Monaco"/>
              </a:rPr>
              <a:t>"Ni!"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));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00415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WebDriver</a:t>
            </a:r>
            <a:r>
              <a:rPr lang="en-US" dirty="0" smtClean="0"/>
              <a:t> 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33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865822"/>
            <a:ext cx="8610600" cy="25545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Monaco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QuestionPage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 {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2000" b="1" dirty="0" smtClean="0">
                <a:solidFill>
                  <a:srgbClr val="7F0055"/>
                </a:solidFill>
                <a:latin typeface="Monaco"/>
              </a:rPr>
              <a:t>private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WebElement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>
                <a:solidFill>
                  <a:srgbClr val="0000C0"/>
                </a:solidFill>
                <a:latin typeface="Monaco"/>
              </a:rPr>
              <a:t>movie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endParaRPr lang="en-US" sz="2000" dirty="0"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2000" b="1" dirty="0">
                <a:solidFill>
                  <a:srgbClr val="7F0055"/>
                </a:solidFill>
                <a:latin typeface="Monaco"/>
              </a:rPr>
              <a:t>private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WebElement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>
                <a:solidFill>
                  <a:srgbClr val="0000C0"/>
                </a:solidFill>
                <a:latin typeface="Monaco"/>
              </a:rPr>
              <a:t>question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endParaRPr lang="en-US" sz="2000" dirty="0"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2000" dirty="0">
                <a:solidFill>
                  <a:srgbClr val="646464"/>
                </a:solidFill>
                <a:latin typeface="Monaco"/>
              </a:rPr>
              <a:t>@</a:t>
            </a:r>
            <a:r>
              <a:rPr lang="en-US" sz="2000" dirty="0" err="1">
                <a:solidFill>
                  <a:srgbClr val="646464"/>
                </a:solidFill>
                <a:latin typeface="Monaco"/>
              </a:rPr>
              <a:t>FindBy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css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2000" dirty="0">
                <a:solidFill>
                  <a:srgbClr val="2A00FF"/>
                </a:solidFill>
                <a:latin typeface="Monaco"/>
              </a:rPr>
              <a:t>"input[type=submit]"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2000" b="1" dirty="0">
                <a:solidFill>
                  <a:srgbClr val="7F0055"/>
                </a:solidFill>
                <a:latin typeface="Monaco"/>
              </a:rPr>
              <a:t>private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WebElement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>
                <a:solidFill>
                  <a:srgbClr val="0000C0"/>
                </a:solidFill>
                <a:latin typeface="Monaco"/>
              </a:rPr>
              <a:t>submitButton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;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64154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WebDriver</a:t>
            </a:r>
            <a:r>
              <a:rPr lang="en-US" dirty="0" smtClean="0"/>
              <a:t> 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34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865822"/>
            <a:ext cx="8610600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latin typeface="Monaco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Monaco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QuestionPage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to(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WebDriver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>
                <a:solidFill>
                  <a:srgbClr val="6A3E3E"/>
                </a:solidFill>
                <a:latin typeface="Monaco"/>
              </a:rPr>
              <a:t>driver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) 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{</a:t>
            </a:r>
          </a:p>
          <a:p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sz="2000" dirty="0" err="1" smtClean="0">
                <a:solidFill>
                  <a:srgbClr val="6A3E3E"/>
                </a:solidFill>
                <a:latin typeface="Monaco"/>
              </a:rPr>
              <a:t>driver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.get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dirty="0">
                <a:solidFill>
                  <a:srgbClr val="2A00FF"/>
                </a:solidFill>
                <a:highlight>
                  <a:srgbClr val="E8F2FE"/>
                </a:highlight>
                <a:latin typeface="Monaco"/>
              </a:rPr>
              <a:t>"http://</a:t>
            </a:r>
            <a:r>
              <a:rPr lang="en-US" sz="2000" dirty="0" err="1">
                <a:solidFill>
                  <a:srgbClr val="2A00FF"/>
                </a:solidFill>
                <a:highlight>
                  <a:srgbClr val="E8F2FE"/>
                </a:highlight>
                <a:latin typeface="Monaco"/>
              </a:rPr>
              <a:t>localhost</a:t>
            </a:r>
            <a:r>
              <a:rPr lang="en-US" sz="2000" dirty="0">
                <a:solidFill>
                  <a:srgbClr val="2A00FF"/>
                </a:solidFill>
                <a:highlight>
                  <a:srgbClr val="E8F2FE"/>
                </a:highlight>
                <a:latin typeface="Monaco"/>
              </a:rPr>
              <a:t>/</a:t>
            </a:r>
            <a:r>
              <a:rPr lang="en-US" sz="2000" dirty="0" err="1">
                <a:solidFill>
                  <a:srgbClr val="2A00FF"/>
                </a:solidFill>
                <a:highlight>
                  <a:srgbClr val="E8F2FE"/>
                </a:highlight>
                <a:latin typeface="Monaco"/>
              </a:rPr>
              <a:t>mpt</a:t>
            </a:r>
            <a:r>
              <a:rPr lang="en-US" sz="2000" dirty="0">
                <a:solidFill>
                  <a:srgbClr val="2A00FF"/>
                </a:solidFill>
                <a:highlight>
                  <a:srgbClr val="E8F2FE"/>
                </a:highlight>
                <a:latin typeface="Monaco"/>
              </a:rPr>
              <a:t>/"</a:t>
            </a:r>
            <a:r>
              <a:rPr lang="en-US" sz="2000" i="1" dirty="0" smtClean="0">
                <a:solidFill>
                  <a:srgbClr val="000000"/>
                </a:solidFill>
                <a:latin typeface="Monaco"/>
              </a:rPr>
              <a:t>)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2000" b="1" dirty="0">
                <a:solidFill>
                  <a:srgbClr val="7F0055"/>
                </a:solidFill>
                <a:latin typeface="Monaco"/>
              </a:rPr>
              <a:t>return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Monaco"/>
              </a:rPr>
              <a:t>PageFactory.</a:t>
            </a:r>
            <a:r>
              <a:rPr lang="en-US" sz="2000" b="1" i="1" dirty="0" err="1" smtClean="0">
                <a:solidFill>
                  <a:srgbClr val="000000"/>
                </a:solidFill>
                <a:latin typeface="Monaco"/>
              </a:rPr>
              <a:t>initElements</a:t>
            </a:r>
            <a:r>
              <a:rPr lang="en-US" sz="2000" b="1" i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b="1" i="1" dirty="0">
                <a:solidFill>
                  <a:srgbClr val="6A3E3E"/>
                </a:solidFill>
                <a:latin typeface="Monaco"/>
              </a:rPr>
              <a:t>driver</a:t>
            </a:r>
            <a:r>
              <a:rPr lang="en-US" sz="2000" b="1" i="1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2000" b="1" i="1" dirty="0" err="1">
                <a:solidFill>
                  <a:srgbClr val="000000"/>
                </a:solidFill>
                <a:latin typeface="Monaco"/>
              </a:rPr>
              <a:t>QuestionPage.</a:t>
            </a:r>
            <a:r>
              <a:rPr lang="en-US" sz="2000" b="1" i="1" dirty="0" err="1">
                <a:solidFill>
                  <a:srgbClr val="7F0055"/>
                </a:solidFill>
                <a:latin typeface="Monaco"/>
              </a:rPr>
              <a:t>class</a:t>
            </a:r>
            <a:r>
              <a:rPr lang="en-US" sz="2000" b="1" i="1" dirty="0">
                <a:solidFill>
                  <a:srgbClr val="000000"/>
                </a:solidFill>
                <a:latin typeface="Monaco"/>
              </a:rPr>
              <a:t>)</a:t>
            </a:r>
            <a:r>
              <a:rPr lang="en-US" sz="2000" b="1" i="1" dirty="0" smtClean="0">
                <a:solidFill>
                  <a:srgbClr val="000000"/>
                </a:solidFill>
                <a:latin typeface="Monaco"/>
              </a:rPr>
              <a:t>;</a:t>
            </a:r>
          </a:p>
          <a:p>
            <a:endParaRPr lang="en-US" sz="2000" b="1" i="1" dirty="0">
              <a:solidFill>
                <a:srgbClr val="000000"/>
              </a:solidFill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}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10062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WebDriver</a:t>
            </a:r>
            <a:r>
              <a:rPr lang="en-US" dirty="0" smtClean="0"/>
              <a:t> 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35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865822"/>
            <a:ext cx="861060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000" b="1" dirty="0">
                <a:solidFill>
                  <a:srgbClr val="7F0055"/>
                </a:solidFill>
                <a:highlight>
                  <a:srgbClr val="E8F2FE"/>
                </a:highlight>
                <a:latin typeface="Monaco"/>
              </a:rPr>
              <a:t>void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selectQuestionOption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(String </a:t>
            </a:r>
            <a:r>
              <a:rPr lang="en-US" sz="2000" b="1" dirty="0" err="1">
                <a:solidFill>
                  <a:srgbClr val="6A3E3E"/>
                </a:solidFill>
                <a:highlight>
                  <a:srgbClr val="E8F2FE"/>
                </a:highlight>
                <a:latin typeface="Monaco"/>
              </a:rPr>
              <a:t>movieOption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 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 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Select </a:t>
            </a:r>
            <a:r>
              <a:rPr lang="en-US" sz="2000" dirty="0">
                <a:solidFill>
                  <a:srgbClr val="6A3E3E"/>
                </a:solidFill>
                <a:latin typeface="Monaco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Monaco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Select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b="1" dirty="0" smtClean="0">
                <a:solidFill>
                  <a:srgbClr val="6A3E3E"/>
                </a:solidFill>
                <a:latin typeface="Monaco"/>
              </a:rPr>
              <a:t>movie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)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r>
              <a:rPr lang="en-US" sz="2000" dirty="0" smtClean="0">
                <a:solidFill>
                  <a:srgbClr val="6A3E3E"/>
                </a:solidFill>
                <a:latin typeface="Monaco"/>
              </a:rPr>
              <a:t>    </a:t>
            </a:r>
            <a:r>
              <a:rPr lang="en-US" sz="2000" dirty="0" err="1" smtClean="0">
                <a:solidFill>
                  <a:srgbClr val="6A3E3E"/>
                </a:solidFill>
                <a:latin typeface="Monaco"/>
              </a:rPr>
              <a:t>select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.selectByVisibleText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dirty="0" err="1" smtClean="0">
                <a:solidFill>
                  <a:srgbClr val="6A3E3E"/>
                </a:solidFill>
                <a:latin typeface="Monaco"/>
              </a:rPr>
              <a:t>movieOption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2000" b="1" dirty="0">
                <a:solidFill>
                  <a:srgbClr val="000000"/>
                </a:solidFill>
                <a:latin typeface="Monaco"/>
                <a:cs typeface="Courier New"/>
              </a:rPr>
              <a:t>}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24691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8" y="1621632"/>
            <a:ext cx="8540750" cy="931069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Geb</a:t>
            </a:r>
            <a:endParaRPr lang="en-US" dirty="0"/>
          </a:p>
        </p:txBody>
      </p:sp>
      <p:sp>
        <p:nvSpPr>
          <p:cNvPr id="54274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00038" y="2614612"/>
            <a:ext cx="8540750" cy="471488"/>
          </a:xfrm>
        </p:spPr>
        <p:txBody>
          <a:bodyPr/>
          <a:lstStyle/>
          <a:p>
            <a:pPr>
              <a:spcBef>
                <a:spcPct val="0"/>
              </a:spcBef>
              <a:buFont typeface="Arial" charset="0"/>
              <a:buNone/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56250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Geb</a:t>
            </a:r>
            <a:r>
              <a:rPr lang="en-US" dirty="0" smtClean="0"/>
              <a:t> </a:t>
            </a:r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37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865822"/>
            <a:ext cx="8610600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464646"/>
                </a:solidFill>
                <a:latin typeface="Monaco"/>
              </a:rPr>
              <a:t>@</a:t>
            </a:r>
            <a:r>
              <a:rPr lang="en-US" sz="2000" dirty="0" err="1">
                <a:solidFill>
                  <a:srgbClr val="464646"/>
                </a:solidFill>
                <a:latin typeface="Monaco"/>
              </a:rPr>
              <a:t>ContextConfiguration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(classes = 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Config.</a:t>
            </a:r>
            <a:r>
              <a:rPr lang="en-US" sz="2000" b="1" dirty="0" err="1">
                <a:solidFill>
                  <a:srgbClr val="972C78"/>
                </a:solidFill>
                <a:latin typeface="Monaco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sz="2000" dirty="0">
                <a:solidFill>
                  <a:srgbClr val="464646"/>
                </a:solidFill>
                <a:latin typeface="Monaco"/>
              </a:rPr>
              <a:t>@</a:t>
            </a:r>
            <a:r>
              <a:rPr lang="en-US" sz="2000" dirty="0" err="1">
                <a:solidFill>
                  <a:srgbClr val="464646"/>
                </a:solidFill>
                <a:latin typeface="Monaco"/>
              </a:rPr>
              <a:t>WebAppConfiguration</a:t>
            </a:r>
            <a:endParaRPr lang="en-US" sz="2000" dirty="0">
              <a:solidFill>
                <a:srgbClr val="464646"/>
              </a:solidFill>
              <a:latin typeface="Monaco"/>
            </a:endParaRPr>
          </a:p>
          <a:p>
            <a:r>
              <a:rPr lang="en-US" sz="2000" dirty="0">
                <a:solidFill>
                  <a:srgbClr val="464646"/>
                </a:solidFill>
                <a:latin typeface="Monaco"/>
              </a:rPr>
              <a:t>@Stepwise</a:t>
            </a:r>
          </a:p>
          <a:p>
            <a:r>
              <a:rPr lang="en-US" sz="2000" b="1" dirty="0">
                <a:solidFill>
                  <a:srgbClr val="972C78"/>
                </a:solidFill>
                <a:latin typeface="Monaco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GebTest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>
                <a:solidFill>
                  <a:srgbClr val="972C78"/>
                </a:solidFill>
                <a:latin typeface="Monaco"/>
              </a:rPr>
              <a:t>extends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GebReportingSpec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{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2000" dirty="0">
                <a:solidFill>
                  <a:srgbClr val="464646"/>
                </a:solidFill>
                <a:latin typeface="Monaco"/>
              </a:rPr>
              <a:t>@</a:t>
            </a:r>
            <a:r>
              <a:rPr lang="en-US" sz="2000" dirty="0" err="1">
                <a:solidFill>
                  <a:srgbClr val="464646"/>
                </a:solidFill>
                <a:latin typeface="Monaco"/>
              </a:rPr>
              <a:t>Autowired</a:t>
            </a:r>
            <a:endParaRPr lang="en-US" sz="2000" dirty="0">
              <a:solidFill>
                <a:srgbClr val="464646"/>
              </a:solidFill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WebApplicationContext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>
                <a:solidFill>
                  <a:srgbClr val="0000C0"/>
                </a:solidFill>
                <a:latin typeface="Monaco"/>
              </a:rPr>
              <a:t>context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71426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Geb</a:t>
            </a:r>
            <a:r>
              <a:rPr lang="en-US" dirty="0" smtClean="0"/>
              <a:t> </a:t>
            </a:r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38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865822"/>
            <a:ext cx="8610600" cy="16312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cs-CZ" sz="2000" dirty="0" err="1" smtClean="0">
                <a:solidFill>
                  <a:srgbClr val="000000"/>
                </a:solidFill>
                <a:latin typeface="Monaco"/>
              </a:rPr>
              <a:t>MockMvc</a:t>
            </a:r>
            <a:r>
              <a:rPr lang="cs-CZ" sz="20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Monaco"/>
              </a:rPr>
              <a:t>mockMvc</a:t>
            </a:r>
            <a:r>
              <a:rPr lang="cs-CZ" sz="20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cs-CZ" sz="2000" dirty="0" err="1">
                <a:solidFill>
                  <a:srgbClr val="000000"/>
                </a:solidFill>
                <a:latin typeface="Monaco"/>
              </a:rPr>
              <a:t>MockMvcBuilders</a:t>
            </a:r>
            <a:endParaRPr lang="cs-CZ" sz="2000" dirty="0">
              <a:solidFill>
                <a:srgbClr val="000000"/>
              </a:solidFill>
              <a:latin typeface="Monaco"/>
            </a:endParaRPr>
          </a:p>
          <a:p>
            <a:r>
              <a:rPr lang="cs-CZ" sz="2000" dirty="0" smtClean="0">
                <a:solidFill>
                  <a:srgbClr val="000000"/>
                </a:solidFill>
                <a:latin typeface="Monaco"/>
              </a:rPr>
              <a:t>    .</a:t>
            </a:r>
            <a:r>
              <a:rPr lang="cs-CZ" sz="2000" i="1" dirty="0" err="1">
                <a:solidFill>
                  <a:srgbClr val="000000"/>
                </a:solidFill>
                <a:latin typeface="Monaco"/>
              </a:rPr>
              <a:t>webAppContextSetup</a:t>
            </a:r>
            <a:r>
              <a:rPr lang="cs-CZ" sz="2000" i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cs-CZ" sz="2000" i="1" dirty="0" err="1">
                <a:solidFill>
                  <a:srgbClr val="0000C0"/>
                </a:solidFill>
                <a:latin typeface="Monaco"/>
              </a:rPr>
              <a:t>context</a:t>
            </a:r>
            <a:r>
              <a:rPr lang="cs-CZ" sz="2000" i="1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   .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alwaysDo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i="1" dirty="0">
                <a:solidFill>
                  <a:srgbClr val="000000"/>
                </a:solidFill>
                <a:latin typeface="Monaco"/>
              </a:rPr>
              <a:t>print())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   .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build(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)</a:t>
            </a:r>
          </a:p>
          <a:p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91604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Geb</a:t>
            </a:r>
            <a:r>
              <a:rPr lang="en-US" dirty="0" smtClean="0"/>
              <a:t> </a:t>
            </a:r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39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865822"/>
            <a:ext cx="8610600" cy="15081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cs-CZ" dirty="0" err="1" smtClean="0">
                <a:solidFill>
                  <a:srgbClr val="000000"/>
                </a:solidFill>
                <a:latin typeface="Monaco"/>
              </a:rPr>
              <a:t>MockMvc</a:t>
            </a:r>
            <a:r>
              <a:rPr lang="cs-CZ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Monaco"/>
              </a:rPr>
              <a:t>mockMvc</a:t>
            </a:r>
            <a:r>
              <a:rPr lang="cs-CZ" dirty="0">
                <a:solidFill>
                  <a:srgbClr val="000000"/>
                </a:solidFill>
                <a:latin typeface="Monaco"/>
              </a:rPr>
              <a:t> = </a:t>
            </a:r>
            <a:r>
              <a:rPr lang="cs-CZ" dirty="0" smtClean="0">
                <a:solidFill>
                  <a:srgbClr val="000000"/>
                </a:solidFill>
                <a:latin typeface="Monaco"/>
              </a:rPr>
              <a:t>…</a:t>
            </a:r>
          </a:p>
          <a:p>
            <a:endParaRPr lang="cs-CZ" dirty="0">
              <a:solidFill>
                <a:srgbClr val="000000"/>
              </a:solidFill>
              <a:latin typeface="Monaco"/>
            </a:endParaRPr>
          </a:p>
          <a:p>
            <a:r>
              <a:rPr lang="en-US" dirty="0" err="1" smtClean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browser</a:t>
            </a:r>
            <a:r>
              <a:rPr lang="en-US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.driver</a:t>
            </a:r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= </a:t>
            </a:r>
            <a:endParaRPr lang="en-US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  </a:t>
            </a:r>
            <a:r>
              <a:rPr lang="en-US" b="1" dirty="0" smtClean="0">
                <a:solidFill>
                  <a:srgbClr val="972C78"/>
                </a:solidFill>
                <a:highlight>
                  <a:srgbClr val="E8F2FE"/>
                </a:highlight>
                <a:latin typeface="Monaco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MockMvcHtmlUnitDriver</a:t>
            </a:r>
            <a:r>
              <a:rPr lang="en-US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mockMvc</a:t>
            </a:r>
            <a:r>
              <a:rPr lang="en-US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javascriptEnabled</a:t>
            </a:r>
            <a:r>
              <a:rPr lang="en-US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endParaRPr lang="en-US" dirty="0" smtClean="0">
              <a:solidFill>
                <a:srgbClr val="000000"/>
              </a:solidFill>
              <a:latin typeface="Monaco"/>
            </a:endParaRPr>
          </a:p>
          <a:p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51827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050"/>
            <a:ext cx="9144000" cy="5162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0" y="133350"/>
            <a:ext cx="2890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Lucida Blackletter"/>
                <a:cs typeface="Lucida Blackletter"/>
              </a:rPr>
              <a:t>Introductions</a:t>
            </a:r>
            <a:endParaRPr lang="en-US" sz="3600" b="1" dirty="0">
              <a:solidFill>
                <a:schemeClr val="bg1"/>
              </a:solidFill>
              <a:latin typeface="Lucida Blackletter"/>
              <a:cs typeface="Lucida Blackletter"/>
            </a:endParaRPr>
          </a:p>
        </p:txBody>
      </p:sp>
    </p:spTree>
    <p:extLst>
      <p:ext uri="{BB962C8B-B14F-4D97-AF65-F5344CB8AC3E}">
        <p14:creationId xmlns:p14="http://schemas.microsoft.com/office/powerpoint/2010/main" val="2788911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Geb</a:t>
            </a:r>
            <a:r>
              <a:rPr lang="en-US" dirty="0" smtClean="0"/>
              <a:t> </a:t>
            </a:r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40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865822"/>
            <a:ext cx="8610600" cy="40934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cs-CZ" sz="2000" dirty="0" err="1" smtClean="0">
                <a:solidFill>
                  <a:srgbClr val="000000"/>
                </a:solidFill>
                <a:latin typeface="Monaco"/>
              </a:rPr>
              <a:t>MockMvc</a:t>
            </a:r>
            <a:r>
              <a:rPr lang="cs-CZ" sz="20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Monaco"/>
              </a:rPr>
              <a:t>mockMvc</a:t>
            </a:r>
            <a:r>
              <a:rPr lang="cs-CZ" sz="20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cs-CZ" sz="2000" dirty="0" smtClean="0">
                <a:solidFill>
                  <a:srgbClr val="000000"/>
                </a:solidFill>
                <a:latin typeface="Monaco"/>
              </a:rPr>
              <a:t>…</a:t>
            </a:r>
          </a:p>
          <a:p>
            <a:endParaRPr lang="cs-CZ" sz="2000" dirty="0">
              <a:solidFill>
                <a:srgbClr val="000000"/>
              </a:solidFill>
              <a:latin typeface="Monaco"/>
            </a:endParaRPr>
          </a:p>
          <a:p>
            <a:r>
              <a:rPr lang="en-US" sz="2000" dirty="0" err="1" smtClean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browser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.driver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= </a:t>
            </a:r>
            <a:endParaRPr lang="en-US" sz="20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  </a:t>
            </a:r>
            <a:r>
              <a:rPr lang="en-US" sz="2000" b="1" dirty="0">
                <a:solidFill>
                  <a:srgbClr val="972C78"/>
                </a:solidFill>
                <a:latin typeface="Monaco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MockMvcHtmlUnitDriver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mockMvc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, capabilities) {</a:t>
            </a:r>
          </a:p>
          <a:p>
            <a:endParaRPr lang="en-US" sz="2000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2000" b="1" dirty="0" smtClean="0">
                <a:solidFill>
                  <a:srgbClr val="972C78"/>
                </a:solidFill>
                <a:latin typeface="Monaco"/>
              </a:rPr>
              <a:t>protected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Monaco"/>
              </a:rPr>
              <a:t>WebClient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Monaco"/>
              </a:rPr>
              <a:t>configureWebClient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2000" b="1" dirty="0" err="1" smtClean="0">
                <a:solidFill>
                  <a:srgbClr val="000000"/>
                </a:solidFill>
                <a:latin typeface="Monaco"/>
              </a:rPr>
              <a:t>WebClient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 client) {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client = </a:t>
            </a:r>
            <a:r>
              <a:rPr lang="en-US" sz="2000" b="1" dirty="0" err="1">
                <a:solidFill>
                  <a:srgbClr val="972C78"/>
                </a:solidFill>
                <a:latin typeface="Monaco"/>
              </a:rPr>
              <a:t>super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.configureWebClient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(client)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client.ajaxController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2000" b="1" dirty="0">
                <a:solidFill>
                  <a:srgbClr val="972C78"/>
                </a:solidFill>
                <a:latin typeface="Monaco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NicelyResynchronizingAjaxController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()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2000" b="1" dirty="0" smtClean="0">
                <a:solidFill>
                  <a:srgbClr val="000000"/>
                </a:solidFill>
                <a:latin typeface="Monaco"/>
              </a:rPr>
              <a:t>client</a:t>
            </a:r>
            <a:endParaRPr lang="en-US" sz="2000" b="1" dirty="0">
              <a:solidFill>
                <a:srgbClr val="000000"/>
              </a:solidFill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}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70331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Geb</a:t>
            </a:r>
            <a:r>
              <a:rPr lang="en-US" dirty="0" smtClean="0"/>
              <a:t> 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41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865822"/>
            <a:ext cx="8610600" cy="31700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972C78"/>
                </a:solidFill>
                <a:latin typeface="Monaco"/>
              </a:rPr>
              <a:t>def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'I select Holy Grail'() {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when: </a:t>
            </a:r>
            <a:r>
              <a:rPr lang="en-US" sz="2000" dirty="0">
                <a:solidFill>
                  <a:srgbClr val="FF00CC"/>
                </a:solidFill>
                <a:latin typeface="Monaco"/>
              </a:rPr>
              <a:t>'I select Holy Grail'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to 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QuestionPage</a:t>
            </a:r>
            <a:endParaRPr lang="en-US" sz="2000" dirty="0">
              <a:solidFill>
                <a:srgbClr val="000000"/>
              </a:solidFill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movie = </a:t>
            </a:r>
            <a:r>
              <a:rPr lang="en-US" sz="2000" dirty="0">
                <a:solidFill>
                  <a:srgbClr val="FF00CC"/>
                </a:solidFill>
                <a:latin typeface="Monaco"/>
              </a:rPr>
              <a:t>'Holy Grail'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askQuestion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>
                <a:solidFill>
                  <a:srgbClr val="FF00CC"/>
                </a:solidFill>
                <a:latin typeface="Monaco"/>
              </a:rPr>
              <a:t>'What do the Knights of Ni say?'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then: </a:t>
            </a:r>
            <a:r>
              <a:rPr lang="en-US" sz="2000" dirty="0">
                <a:solidFill>
                  <a:srgbClr val="FF00CC"/>
                </a:solidFill>
                <a:latin typeface="Monaco"/>
              </a:rPr>
              <a:t>'The answer is displayed'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at 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AnswerPage</a:t>
            </a:r>
            <a:endParaRPr lang="en-US" sz="2000" dirty="0">
              <a:solidFill>
                <a:srgbClr val="000000"/>
              </a:solidFill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question == </a:t>
            </a:r>
            <a:r>
              <a:rPr lang="en-US" sz="2000" dirty="0">
                <a:solidFill>
                  <a:srgbClr val="FF00CC"/>
                </a:solidFill>
                <a:latin typeface="Monaco"/>
              </a:rPr>
              <a:t>'What do the Knights of Ni say?'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answer == </a:t>
            </a:r>
            <a:r>
              <a:rPr lang="en-US" sz="2000" dirty="0">
                <a:solidFill>
                  <a:srgbClr val="FF00CC"/>
                </a:solidFill>
                <a:latin typeface="Monaco"/>
              </a:rPr>
              <a:t>'Ni!'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}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9118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Geb</a:t>
            </a:r>
            <a:r>
              <a:rPr lang="en-US" dirty="0" smtClean="0"/>
              <a:t> 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42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865822"/>
            <a:ext cx="8610600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972C78"/>
                </a:solidFill>
                <a:latin typeface="Monaco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QuestionPage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>
                <a:solidFill>
                  <a:srgbClr val="972C78"/>
                </a:solidFill>
                <a:latin typeface="Monaco"/>
              </a:rPr>
              <a:t>extends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Page {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2000" b="1" dirty="0">
                <a:solidFill>
                  <a:srgbClr val="972C78"/>
                </a:solidFill>
                <a:latin typeface="Monaco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i="1" dirty="0" err="1">
                <a:solidFill>
                  <a:srgbClr val="0000C0"/>
                </a:solidFill>
                <a:latin typeface="Monaco"/>
              </a:rPr>
              <a:t>url</a:t>
            </a:r>
            <a:r>
              <a:rPr lang="en-US" sz="2000" b="1" i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2000" b="1" i="1" dirty="0">
                <a:solidFill>
                  <a:srgbClr val="FF00CC"/>
                </a:solidFill>
                <a:latin typeface="Monaco"/>
              </a:rPr>
              <a:t>''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2000" b="1" dirty="0">
                <a:solidFill>
                  <a:srgbClr val="972C78"/>
                </a:solidFill>
                <a:latin typeface="Monaco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i="1" dirty="0">
                <a:solidFill>
                  <a:srgbClr val="0000C0"/>
                </a:solidFill>
                <a:latin typeface="Monaco"/>
              </a:rPr>
              <a:t>at</a:t>
            </a:r>
            <a:r>
              <a:rPr lang="en-US" sz="2000" b="1" i="1" dirty="0">
                <a:solidFill>
                  <a:srgbClr val="000000"/>
                </a:solidFill>
                <a:latin typeface="Monaco"/>
              </a:rPr>
              <a:t> = { </a:t>
            </a:r>
            <a:endParaRPr lang="en-US" sz="2000" b="1" i="1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sz="2000" b="1" i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i="1" dirty="0" smtClean="0">
                <a:solidFill>
                  <a:srgbClr val="000000"/>
                </a:solidFill>
                <a:latin typeface="Monaco"/>
              </a:rPr>
              <a:t>         </a:t>
            </a:r>
            <a:r>
              <a:rPr lang="en-US" sz="2000" b="1" i="1" dirty="0" smtClean="0">
                <a:solidFill>
                  <a:srgbClr val="972C78"/>
                </a:solidFill>
                <a:latin typeface="Monaco"/>
              </a:rPr>
              <a:t>assert</a:t>
            </a:r>
            <a:r>
              <a:rPr lang="en-US" sz="2000" b="1" i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i="1" dirty="0">
                <a:solidFill>
                  <a:srgbClr val="000000"/>
                </a:solidFill>
                <a:latin typeface="Monaco"/>
              </a:rPr>
              <a:t>title == </a:t>
            </a:r>
            <a:r>
              <a:rPr lang="en-US" sz="2000" b="1" i="1" dirty="0">
                <a:solidFill>
                  <a:srgbClr val="FF00CC"/>
                </a:solidFill>
                <a:latin typeface="Monaco"/>
              </a:rPr>
              <a:t>'Monty Python Trivia'</a:t>
            </a:r>
            <a:r>
              <a:rPr lang="en-US" sz="2000" b="1" i="1" dirty="0">
                <a:solidFill>
                  <a:srgbClr val="000000"/>
                </a:solidFill>
                <a:latin typeface="Monaco"/>
              </a:rPr>
              <a:t>; </a:t>
            </a:r>
            <a:r>
              <a:rPr lang="en-US" sz="2000" b="1" i="1" dirty="0" smtClean="0">
                <a:solidFill>
                  <a:srgbClr val="972C78"/>
                </a:solidFill>
                <a:latin typeface="Monaco"/>
              </a:rPr>
              <a:t>true</a:t>
            </a:r>
            <a:endParaRPr lang="en-US" sz="2000" b="1" i="1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sz="2000" b="1" i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i="1" dirty="0" smtClean="0">
                <a:solidFill>
                  <a:srgbClr val="000000"/>
                </a:solidFill>
                <a:latin typeface="Monaco"/>
              </a:rPr>
              <a:t>     }</a:t>
            </a:r>
          </a:p>
          <a:p>
            <a:endParaRPr lang="en-US" sz="2000" b="1" i="1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sz="2000" b="1" i="1" dirty="0">
                <a:solidFill>
                  <a:srgbClr val="000000"/>
                </a:solidFill>
                <a:latin typeface="Monaco"/>
                <a:cs typeface="Courier New"/>
              </a:rPr>
              <a:t> </a:t>
            </a:r>
            <a:r>
              <a:rPr lang="en-US" sz="2000" b="1" i="1" dirty="0" smtClean="0">
                <a:solidFill>
                  <a:srgbClr val="000000"/>
                </a:solidFill>
                <a:latin typeface="Monaco"/>
                <a:cs typeface="Courier New"/>
              </a:rPr>
              <a:t>     </a:t>
            </a:r>
            <a:r>
              <a:rPr lang="en-US" sz="2000" dirty="0">
                <a:solidFill>
                  <a:srgbClr val="3F7F5F"/>
                </a:solidFill>
                <a:highlight>
                  <a:srgbClr val="E8F2FE"/>
                </a:highlight>
                <a:latin typeface="Monaco"/>
              </a:rPr>
              <a:t>...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36284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Geb</a:t>
            </a:r>
            <a:r>
              <a:rPr lang="en-US" dirty="0" smtClean="0"/>
              <a:t> 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43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865822"/>
            <a:ext cx="8610600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972C78"/>
                </a:solidFill>
                <a:latin typeface="Monaco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i="1" dirty="0">
                <a:solidFill>
                  <a:srgbClr val="0000C0"/>
                </a:solidFill>
                <a:latin typeface="Monaco"/>
              </a:rPr>
              <a:t>content</a:t>
            </a:r>
            <a:r>
              <a:rPr lang="en-US" sz="2000" b="1" i="1" dirty="0">
                <a:solidFill>
                  <a:srgbClr val="000000"/>
                </a:solidFill>
                <a:latin typeface="Monaco"/>
              </a:rPr>
              <a:t> = {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movie { 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ask.movie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() }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question { 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ask.question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() }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submitButton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{ $(</a:t>
            </a:r>
            <a:r>
              <a:rPr lang="en-US" sz="2000" dirty="0">
                <a:solidFill>
                  <a:srgbClr val="FF00CC"/>
                </a:solidFill>
                <a:latin typeface="Monaco"/>
              </a:rPr>
              <a:t>'input[type=submit]'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) }</a:t>
            </a:r>
          </a:p>
          <a:p>
            <a:r>
              <a:rPr lang="tr-TR" sz="2000" dirty="0">
                <a:solidFill>
                  <a:srgbClr val="000000"/>
                </a:solidFill>
                <a:latin typeface="Monaco"/>
              </a:rPr>
              <a:t>	ask { $(</a:t>
            </a:r>
            <a:r>
              <a:rPr lang="tr-TR" sz="2000" dirty="0">
                <a:solidFill>
                  <a:srgbClr val="FF00CC"/>
                </a:solidFill>
                <a:latin typeface="Monaco"/>
              </a:rPr>
              <a:t>'form'</a:t>
            </a:r>
            <a:r>
              <a:rPr lang="tr-TR" sz="2000" dirty="0">
                <a:solidFill>
                  <a:srgbClr val="000000"/>
                </a:solidFill>
                <a:latin typeface="Monaco"/>
              </a:rPr>
              <a:t>) }</a:t>
            </a:r>
          </a:p>
          <a:p>
            <a:r>
              <a:rPr lang="tr-TR" sz="2000" dirty="0">
                <a:solidFill>
                  <a:srgbClr val="000000"/>
                </a:solidFill>
                <a:latin typeface="Monaco"/>
              </a:rPr>
              <a:t>}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20072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Geb</a:t>
            </a:r>
            <a:r>
              <a:rPr lang="en-US" dirty="0" smtClean="0"/>
              <a:t> 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44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865822"/>
            <a:ext cx="861060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972C78"/>
                </a:solidFill>
                <a:latin typeface="Monaco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askQuestion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(String </a:t>
            </a:r>
            <a:r>
              <a:rPr lang="en-US" sz="2000" b="1" dirty="0" err="1">
                <a:solidFill>
                  <a:srgbClr val="000000"/>
                </a:solidFill>
                <a:latin typeface="Monaco"/>
              </a:rPr>
              <a:t>toAsk</a:t>
            </a:r>
            <a:r>
              <a:rPr lang="en-US" sz="2000" b="1" dirty="0">
                <a:solidFill>
                  <a:srgbClr val="000000"/>
                </a:solidFill>
                <a:latin typeface="Monaco"/>
              </a:rPr>
              <a:t>) {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question = 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toAsk</a:t>
            </a:r>
            <a:endParaRPr lang="en-US" sz="2000" dirty="0">
              <a:solidFill>
                <a:srgbClr val="000000"/>
              </a:solidFill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submitButton.click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()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}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54551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5281" y="914400"/>
            <a:ext cx="7655719" cy="3638550"/>
          </a:xfrm>
        </p:spPr>
        <p:txBody>
          <a:bodyPr/>
          <a:lstStyle/>
          <a:p>
            <a:r>
              <a:rPr lang="en-US" dirty="0"/>
              <a:t>Introductions / Sample Application</a:t>
            </a:r>
          </a:p>
          <a:p>
            <a:r>
              <a:rPr lang="en-US" dirty="0" smtClean="0"/>
              <a:t>A review of Unit, Integration, and MVC Test</a:t>
            </a:r>
          </a:p>
          <a:p>
            <a:r>
              <a:rPr lang="en-US" dirty="0" smtClean="0"/>
              <a:t>MVC Test with </a:t>
            </a:r>
            <a:r>
              <a:rPr lang="en-US" dirty="0" err="1" smtClean="0"/>
              <a:t>HtmlUnit</a:t>
            </a:r>
            <a:endParaRPr lang="en-US" dirty="0" smtClean="0"/>
          </a:p>
          <a:p>
            <a:r>
              <a:rPr lang="en-US" b="1" dirty="0" smtClean="0"/>
              <a:t>Behavior Driven Development with MVC Test &amp; </a:t>
            </a:r>
            <a:r>
              <a:rPr lang="en-US" b="1" dirty="0" err="1" smtClean="0"/>
              <a:t>HtmlUnit</a:t>
            </a:r>
            <a:endParaRPr lang="en-US" b="1" dirty="0" smtClean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20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utoShape 8"/>
          <p:cNvSpPr>
            <a:spLocks noChangeArrowheads="1"/>
          </p:cNvSpPr>
          <p:nvPr/>
        </p:nvSpPr>
        <p:spPr bwMode="auto">
          <a:xfrm>
            <a:off x="3657600" y="895350"/>
            <a:ext cx="5410200" cy="30480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>
            <a:noFill/>
          </a:ln>
        </p:spPr>
        <p:txBody>
          <a:bodyPr anchor="t" anchorCtr="0"/>
          <a:lstStyle/>
          <a:p>
            <a:pPr algn="r">
              <a:lnSpc>
                <a:spcPct val="90000"/>
              </a:lnSpc>
              <a:spcAft>
                <a:spcPct val="15000"/>
              </a:spcAft>
              <a:buSzPct val="65000"/>
            </a:pPr>
            <a:r>
              <a:rPr lang="en-US" sz="1200" dirty="0" err="1" smtClean="0">
                <a:solidFill>
                  <a:srgbClr val="333333"/>
                </a:solidFill>
              </a:rPr>
              <a:t>Junit</a:t>
            </a:r>
            <a:r>
              <a:rPr lang="en-US" sz="1200" dirty="0" smtClean="0">
                <a:solidFill>
                  <a:srgbClr val="333333"/>
                </a:solidFill>
              </a:rPr>
              <a:t> Test Framework</a:t>
            </a:r>
            <a:endParaRPr lang="en-US" sz="1200" dirty="0">
              <a:solidFill>
                <a:srgbClr val="333333"/>
              </a:solidFill>
            </a:endParaRPr>
          </a:p>
        </p:txBody>
      </p:sp>
      <p:sp>
        <p:nvSpPr>
          <p:cNvPr id="46" name="AutoShape 7"/>
          <p:cNvSpPr>
            <a:spLocks noChangeArrowheads="1"/>
          </p:cNvSpPr>
          <p:nvPr/>
        </p:nvSpPr>
        <p:spPr bwMode="auto">
          <a:xfrm>
            <a:off x="4495800" y="1809750"/>
            <a:ext cx="2438400" cy="1828800"/>
          </a:xfrm>
          <a:prstGeom prst="roundRect">
            <a:avLst>
              <a:gd name="adj" fmla="val 16667"/>
            </a:avLst>
          </a:prstGeom>
          <a:solidFill>
            <a:srgbClr val="6DB33F"/>
          </a:solidFill>
          <a:ln>
            <a:noFill/>
          </a:ln>
          <a:extLst/>
        </p:spPr>
        <p:txBody>
          <a:bodyPr anchor="t" anchorCtr="0"/>
          <a:lstStyle/>
          <a:p>
            <a:pPr marL="171450" indent="-171450">
              <a:lnSpc>
                <a:spcPct val="90000"/>
              </a:lnSpc>
              <a:buSzPct val="65000"/>
            </a:pPr>
            <a:r>
              <a:rPr lang="en-US" sz="1000" b="1" dirty="0" smtClean="0">
                <a:solidFill>
                  <a:schemeClr val="bg1"/>
                </a:solidFill>
              </a:rPr>
              <a:t>Dispatcher Servlet Context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7010400" y="1797012"/>
            <a:ext cx="1752600" cy="1841537"/>
          </a:xfrm>
          <a:prstGeom prst="roundRect">
            <a:avLst>
              <a:gd name="adj" fmla="val 16667"/>
            </a:avLst>
          </a:prstGeom>
          <a:solidFill>
            <a:srgbClr val="6DB33F"/>
          </a:solidFill>
          <a:ln>
            <a:noFill/>
          </a:ln>
          <a:extLst/>
        </p:spPr>
        <p:txBody>
          <a:bodyPr anchor="t" anchorCtr="0"/>
          <a:lstStyle/>
          <a:p>
            <a:pPr marL="171450" indent="-171450">
              <a:lnSpc>
                <a:spcPct val="90000"/>
              </a:lnSpc>
              <a:buSzPct val="65000"/>
            </a:pPr>
            <a:r>
              <a:rPr lang="en-US" sz="1000" b="1" dirty="0" smtClean="0">
                <a:solidFill>
                  <a:schemeClr val="bg1"/>
                </a:solidFill>
              </a:rPr>
              <a:t>Spring  Root Context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HtmlUnit</a:t>
            </a:r>
            <a:r>
              <a:rPr lang="en-US" dirty="0" smtClean="0"/>
              <a:t> + Spring MVC Test is Awesome!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5281" y="1200150"/>
            <a:ext cx="3388519" cy="3581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Covers from browser through all app layers.</a:t>
            </a:r>
          </a:p>
          <a:p>
            <a:r>
              <a:rPr lang="en-US" sz="2000" dirty="0" smtClean="0"/>
              <a:t>All without a container, browser, or HTTP!</a:t>
            </a:r>
          </a:p>
          <a:p>
            <a:r>
              <a:rPr lang="en-US" sz="2000" dirty="0" smtClean="0"/>
              <a:t>We love it!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So… What’s Missing?</a:t>
            </a:r>
            <a:endParaRPr lang="en-US" sz="2000" dirty="0">
              <a:cs typeface="Wingdings" charset="2"/>
            </a:endParaRPr>
          </a:p>
          <a:p>
            <a:endParaRPr lang="en-US" sz="2000" dirty="0" smtClean="0">
              <a:cs typeface="Wingdings" charset="2"/>
            </a:endParaRPr>
          </a:p>
          <a:p>
            <a:endParaRPr lang="en-US" sz="2000" dirty="0" smtClean="0">
              <a:cs typeface="Wingdings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8728" y="4850606"/>
            <a:ext cx="499872" cy="273844"/>
          </a:xfrm>
        </p:spPr>
        <p:txBody>
          <a:bodyPr/>
          <a:lstStyle/>
          <a:p>
            <a:fld id="{3CA7D8A6-1136-4C38-ADB5-83A54ED516A9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3810000" y="1200150"/>
            <a:ext cx="1257300" cy="546137"/>
          </a:xfrm>
          <a:prstGeom prst="roundRect">
            <a:avLst>
              <a:gd name="adj" fmla="val 16667"/>
            </a:avLst>
          </a:prstGeom>
          <a:solidFill>
            <a:srgbClr val="40AD64"/>
          </a:solidFill>
          <a:ln>
            <a:noFill/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</a:pPr>
            <a:r>
              <a:rPr lang="en-US" sz="1600" b="1" dirty="0" err="1" smtClean="0">
                <a:solidFill>
                  <a:srgbClr val="FFFFFF"/>
                </a:solidFill>
              </a:rPr>
              <a:t>JUnit</a:t>
            </a:r>
            <a:endParaRPr lang="en-US" sz="1600" b="1" dirty="0" smtClean="0">
              <a:solidFill>
                <a:srgbClr val="FFFFFF"/>
              </a:solidFill>
            </a:endParaRPr>
          </a:p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</a:pPr>
            <a:r>
              <a:rPr lang="en-US" sz="1600" b="1" dirty="0" smtClean="0">
                <a:solidFill>
                  <a:srgbClr val="FFFFFF"/>
                </a:solidFill>
              </a:rPr>
              <a:t>Test Class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7696200" y="2343149"/>
            <a:ext cx="457200" cy="381001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400" b="1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1" name="AutoShape 9"/>
          <p:cNvSpPr>
            <a:spLocks noChangeArrowheads="1"/>
          </p:cNvSpPr>
          <p:nvPr/>
        </p:nvSpPr>
        <p:spPr bwMode="auto">
          <a:xfrm>
            <a:off x="7086600" y="2190750"/>
            <a:ext cx="381000" cy="38100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400" b="1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2" name="AutoShape 9"/>
          <p:cNvSpPr>
            <a:spLocks noChangeArrowheads="1"/>
          </p:cNvSpPr>
          <p:nvPr/>
        </p:nvSpPr>
        <p:spPr bwMode="auto">
          <a:xfrm>
            <a:off x="6248400" y="2647950"/>
            <a:ext cx="533400" cy="30480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400" b="1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cxnSp>
        <p:nvCxnSpPr>
          <p:cNvPr id="10" name="Straight Connector 9"/>
          <p:cNvCxnSpPr>
            <a:stCxn id="22" idx="3"/>
            <a:endCxn id="21" idx="1"/>
          </p:cNvCxnSpPr>
          <p:nvPr/>
        </p:nvCxnSpPr>
        <p:spPr>
          <a:xfrm flipV="1">
            <a:off x="6781800" y="2381250"/>
            <a:ext cx="304800" cy="419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1" idx="3"/>
            <a:endCxn id="7" idx="1"/>
          </p:cNvCxnSpPr>
          <p:nvPr/>
        </p:nvCxnSpPr>
        <p:spPr>
          <a:xfrm>
            <a:off x="7467600" y="2381250"/>
            <a:ext cx="2286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Magnetic Disk 16"/>
          <p:cNvSpPr/>
          <p:nvPr/>
        </p:nvSpPr>
        <p:spPr>
          <a:xfrm>
            <a:off x="8534400" y="2254213"/>
            <a:ext cx="457200" cy="393737"/>
          </a:xfrm>
          <a:prstGeom prst="flowChartMagneticDisk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cxnSp>
        <p:nvCxnSpPr>
          <p:cNvPr id="28" name="Straight Connector 27"/>
          <p:cNvCxnSpPr>
            <a:stCxn id="7" idx="3"/>
            <a:endCxn id="17" idx="2"/>
          </p:cNvCxnSpPr>
          <p:nvPr/>
        </p:nvCxnSpPr>
        <p:spPr>
          <a:xfrm flipV="1">
            <a:off x="8153400" y="2451082"/>
            <a:ext cx="381000" cy="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AutoShape 9"/>
          <p:cNvSpPr>
            <a:spLocks noChangeArrowheads="1"/>
          </p:cNvSpPr>
          <p:nvPr/>
        </p:nvSpPr>
        <p:spPr bwMode="auto">
          <a:xfrm>
            <a:off x="7696200" y="2800350"/>
            <a:ext cx="457200" cy="381001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400" b="1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cxnSp>
        <p:nvCxnSpPr>
          <p:cNvPr id="40" name="Straight Connector 39"/>
          <p:cNvCxnSpPr>
            <a:stCxn id="38" idx="3"/>
            <a:endCxn id="17" idx="2"/>
          </p:cNvCxnSpPr>
          <p:nvPr/>
        </p:nvCxnSpPr>
        <p:spPr>
          <a:xfrm flipV="1">
            <a:off x="8153400" y="2451082"/>
            <a:ext cx="381000" cy="5397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1" idx="3"/>
            <a:endCxn id="38" idx="1"/>
          </p:cNvCxnSpPr>
          <p:nvPr/>
        </p:nvCxnSpPr>
        <p:spPr>
          <a:xfrm>
            <a:off x="7467600" y="2381250"/>
            <a:ext cx="228600" cy="609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AutoShape 9"/>
          <p:cNvSpPr>
            <a:spLocks noChangeArrowheads="1"/>
          </p:cNvSpPr>
          <p:nvPr/>
        </p:nvSpPr>
        <p:spPr bwMode="auto">
          <a:xfrm>
            <a:off x="4724400" y="3257550"/>
            <a:ext cx="533400" cy="30480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400" b="1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3" name="AutoShape 9"/>
          <p:cNvSpPr>
            <a:spLocks noChangeArrowheads="1"/>
          </p:cNvSpPr>
          <p:nvPr/>
        </p:nvSpPr>
        <p:spPr bwMode="auto">
          <a:xfrm>
            <a:off x="5410200" y="2190750"/>
            <a:ext cx="533400" cy="304800"/>
          </a:xfrm>
          <a:prstGeom prst="roundRect">
            <a:avLst>
              <a:gd name="adj" fmla="val 16667"/>
            </a:avLst>
          </a:prstGeom>
          <a:solidFill>
            <a:srgbClr val="E2A12F"/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000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4" name="AutoShape 9"/>
          <p:cNvSpPr>
            <a:spLocks noChangeArrowheads="1"/>
          </p:cNvSpPr>
          <p:nvPr/>
        </p:nvSpPr>
        <p:spPr bwMode="auto">
          <a:xfrm>
            <a:off x="5638800" y="2647950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E2A12F"/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000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" name="AutoShape 9"/>
          <p:cNvSpPr>
            <a:spLocks noChangeArrowheads="1"/>
          </p:cNvSpPr>
          <p:nvPr/>
        </p:nvSpPr>
        <p:spPr bwMode="auto">
          <a:xfrm>
            <a:off x="4648200" y="2647950"/>
            <a:ext cx="695916" cy="304800"/>
          </a:xfrm>
          <a:prstGeom prst="roundRect">
            <a:avLst>
              <a:gd name="adj" fmla="val 16667"/>
            </a:avLst>
          </a:prstGeom>
          <a:solidFill>
            <a:srgbClr val="E2A12F"/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000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" name="AutoShape 9"/>
          <p:cNvSpPr>
            <a:spLocks noChangeArrowheads="1"/>
          </p:cNvSpPr>
          <p:nvPr/>
        </p:nvSpPr>
        <p:spPr bwMode="auto">
          <a:xfrm>
            <a:off x="5410200" y="3105150"/>
            <a:ext cx="533400" cy="304800"/>
          </a:xfrm>
          <a:prstGeom prst="roundRect">
            <a:avLst>
              <a:gd name="adj" fmla="val 16667"/>
            </a:avLst>
          </a:prstGeom>
          <a:solidFill>
            <a:srgbClr val="E2A12F"/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000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cxnSp>
        <p:nvCxnSpPr>
          <p:cNvPr id="58" name="Straight Arrow Connector 57"/>
          <p:cNvCxnSpPr>
            <a:stCxn id="55" idx="0"/>
            <a:endCxn id="53" idx="1"/>
          </p:cNvCxnSpPr>
          <p:nvPr/>
        </p:nvCxnSpPr>
        <p:spPr>
          <a:xfrm flipV="1">
            <a:off x="4996158" y="2343150"/>
            <a:ext cx="414042" cy="3048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5" idx="3"/>
            <a:endCxn id="54" idx="1"/>
          </p:cNvCxnSpPr>
          <p:nvPr/>
        </p:nvCxnSpPr>
        <p:spPr>
          <a:xfrm>
            <a:off x="5344116" y="2800350"/>
            <a:ext cx="294684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4" idx="3"/>
            <a:endCxn id="22" idx="1"/>
          </p:cNvCxnSpPr>
          <p:nvPr/>
        </p:nvCxnSpPr>
        <p:spPr>
          <a:xfrm>
            <a:off x="5943600" y="280035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5" idx="2"/>
            <a:endCxn id="56" idx="1"/>
          </p:cNvCxnSpPr>
          <p:nvPr/>
        </p:nvCxnSpPr>
        <p:spPr>
          <a:xfrm>
            <a:off x="4996158" y="2952750"/>
            <a:ext cx="414042" cy="3048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5" idx="2"/>
            <a:endCxn id="52" idx="0"/>
          </p:cNvCxnSpPr>
          <p:nvPr/>
        </p:nvCxnSpPr>
        <p:spPr>
          <a:xfrm flipH="1">
            <a:off x="4991100" y="2952750"/>
            <a:ext cx="5058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AutoShape 8"/>
          <p:cNvSpPr>
            <a:spLocks noChangeArrowheads="1"/>
          </p:cNvSpPr>
          <p:nvPr/>
        </p:nvSpPr>
        <p:spPr bwMode="auto">
          <a:xfrm>
            <a:off x="3810000" y="1809750"/>
            <a:ext cx="609600" cy="1828800"/>
          </a:xfrm>
          <a:prstGeom prst="roundRect">
            <a:avLst>
              <a:gd name="adj" fmla="val 16667"/>
            </a:avLst>
          </a:prstGeom>
          <a:solidFill>
            <a:srgbClr val="40AD64"/>
          </a:solidFill>
          <a:ln>
            <a:noFill/>
          </a:ln>
        </p:spPr>
        <p:txBody>
          <a:bodyPr vert="vert270"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</a:pPr>
            <a:r>
              <a:rPr lang="en-US" sz="1600" b="1" dirty="0" err="1" smtClean="0">
                <a:solidFill>
                  <a:srgbClr val="FFFFFF"/>
                </a:solidFill>
              </a:rPr>
              <a:t>HtmlUnit</a:t>
            </a:r>
            <a:r>
              <a:rPr lang="en-US" sz="1600" b="1" dirty="0" smtClean="0">
                <a:solidFill>
                  <a:srgbClr val="FFFFFF"/>
                </a:solidFill>
              </a:rPr>
              <a:t> + </a:t>
            </a:r>
            <a:r>
              <a:rPr lang="en-US" sz="1600" b="1" dirty="0" err="1" smtClean="0">
                <a:solidFill>
                  <a:srgbClr val="FFFFFF"/>
                </a:solidFill>
              </a:rPr>
              <a:t>MockMvc</a:t>
            </a:r>
            <a:endParaRPr lang="en-US" sz="1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437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Missing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Involvement</a:t>
            </a:r>
          </a:p>
          <a:p>
            <a:pPr lvl="1"/>
            <a:r>
              <a:rPr lang="en-US" dirty="0" smtClean="0"/>
              <a:t>We want testers, analysts, product owners, project managers, etc. involved</a:t>
            </a:r>
          </a:p>
          <a:p>
            <a:pPr lvl="1"/>
            <a:r>
              <a:rPr lang="en-US" dirty="0" smtClean="0"/>
              <a:t>Not just developers</a:t>
            </a:r>
          </a:p>
          <a:p>
            <a:endParaRPr lang="en-US" dirty="0" smtClean="0"/>
          </a:p>
          <a:p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We want acceptance criteria from our features / stories to drive our tests</a:t>
            </a:r>
          </a:p>
          <a:p>
            <a:endParaRPr lang="en-US" dirty="0" smtClean="0"/>
          </a:p>
          <a:p>
            <a:r>
              <a:rPr lang="en-US" dirty="0" smtClean="0"/>
              <a:t>Organization</a:t>
            </a:r>
          </a:p>
          <a:p>
            <a:pPr lvl="1"/>
            <a:r>
              <a:rPr lang="en-US" dirty="0" smtClean="0"/>
              <a:t>We want testing scenarios to be organized and described in a high-level way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156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Next Level…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/>
              <a:t>BDD</a:t>
            </a:r>
          </a:p>
          <a:p>
            <a:pPr marL="0" indent="0" algn="ctr">
              <a:buNone/>
            </a:pPr>
            <a:r>
              <a:rPr lang="en-US" dirty="0" smtClean="0"/>
              <a:t>Behavior Driven Development</a:t>
            </a:r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Software Development Process Reminiscent of TDD</a:t>
            </a:r>
          </a:p>
          <a:p>
            <a:pPr marL="0" indent="0" algn="ctr">
              <a:buNone/>
            </a:pPr>
            <a:r>
              <a:rPr lang="en-US" dirty="0" smtClean="0"/>
              <a:t>But at a higher level (the feature)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773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BDD – 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86715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BEFORE developing a feature, describe the behavior</a:t>
            </a:r>
          </a:p>
          <a:p>
            <a:pPr lvl="1"/>
            <a:r>
              <a:rPr lang="en-US" dirty="0" smtClean="0"/>
              <a:t>Most development processes already do this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Describe the Acceptance Criteria, or Confirmation</a:t>
            </a:r>
          </a:p>
          <a:p>
            <a:pPr marL="685800" lvl="1"/>
            <a:r>
              <a:rPr lang="en-US" dirty="0" smtClean="0"/>
              <a:t>Agreement on how we know when the feature is complete</a:t>
            </a:r>
          </a:p>
          <a:p>
            <a:pPr marL="1085850" lvl="2"/>
            <a:r>
              <a:rPr lang="en-US" dirty="0" smtClean="0"/>
              <a:t>Using a formal “Gherkin” language (Given, When, Then)</a:t>
            </a:r>
          </a:p>
          <a:p>
            <a:pPr marL="400050" indent="-457200">
              <a:buFont typeface="+mj-lt"/>
              <a:buAutoNum type="arabicPeriod"/>
            </a:pPr>
            <a:r>
              <a:rPr lang="en-US" dirty="0" smtClean="0"/>
              <a:t>Write the Tests</a:t>
            </a:r>
          </a:p>
          <a:p>
            <a:pPr marL="800100" lvl="1" indent="-457200"/>
            <a:r>
              <a:rPr lang="en-US" dirty="0" smtClean="0"/>
              <a:t>Translate “Gherkin” into “Step Definitions”</a:t>
            </a:r>
          </a:p>
          <a:p>
            <a:pPr marL="800100" lvl="1" indent="-457200"/>
            <a:r>
              <a:rPr lang="en-US" dirty="0" smtClean="0"/>
              <a:t>Use Software like Cucumber or </a:t>
            </a:r>
            <a:r>
              <a:rPr lang="en-US" dirty="0" err="1" smtClean="0"/>
              <a:t>JBehave</a:t>
            </a:r>
            <a:r>
              <a:rPr lang="en-US" dirty="0" smtClean="0"/>
              <a:t> to do this</a:t>
            </a:r>
          </a:p>
          <a:p>
            <a:pPr marL="400050" indent="-457200">
              <a:buFont typeface="+mj-lt"/>
              <a:buAutoNum type="arabicPeriod"/>
            </a:pPr>
            <a:r>
              <a:rPr lang="en-US" dirty="0" smtClean="0"/>
              <a:t>Run the Tests</a:t>
            </a:r>
          </a:p>
          <a:p>
            <a:pPr marL="800100" lvl="1" indent="-457200"/>
            <a:r>
              <a:rPr lang="en-US" dirty="0" smtClean="0"/>
              <a:t>They will fail</a:t>
            </a:r>
          </a:p>
          <a:p>
            <a:pPr marL="400050" indent="-457200">
              <a:buFont typeface="+mj-lt"/>
              <a:buAutoNum type="arabicPeriod"/>
            </a:pPr>
            <a:r>
              <a:rPr lang="en-US" dirty="0" smtClean="0"/>
              <a:t>Implement Software until the Tests Pass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072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15"/>
            <a:ext cx="9144000" cy="50643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209550"/>
            <a:ext cx="6391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Lucida Blackletter"/>
                <a:cs typeface="Lucida Blackletter"/>
              </a:rPr>
              <a:t>The Experimental Application</a:t>
            </a:r>
            <a:endParaRPr lang="en-US" sz="3600" b="1" dirty="0">
              <a:solidFill>
                <a:schemeClr val="bg1"/>
              </a:solidFill>
              <a:latin typeface="Lucida Blackletter"/>
              <a:cs typeface="Lucida Blacklette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6576" y="4095750"/>
            <a:ext cx="827642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1F1F1"/>
                </a:solidFill>
              </a:rPr>
              <a:t>http://monty-python-</a:t>
            </a:r>
            <a:r>
              <a:rPr lang="en-US" sz="2800" dirty="0" smtClean="0">
                <a:solidFill>
                  <a:srgbClr val="F1F1F1"/>
                </a:solidFill>
              </a:rPr>
              <a:t>trivia.cfapps.io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https://</a:t>
            </a:r>
            <a:r>
              <a:rPr lang="en-US" sz="2400" dirty="0" err="1">
                <a:solidFill>
                  <a:schemeClr val="bg1"/>
                </a:solidFill>
              </a:rPr>
              <a:t>github.com</a:t>
            </a:r>
            <a:r>
              <a:rPr lang="en-US" sz="2400" dirty="0">
                <a:solidFill>
                  <a:schemeClr val="bg1"/>
                </a:solidFill>
              </a:rPr>
              <a:t>/SpringOne2GX-2014/</a:t>
            </a:r>
            <a:r>
              <a:rPr lang="en-US" sz="2400" dirty="0" err="1">
                <a:solidFill>
                  <a:schemeClr val="bg1"/>
                </a:solidFill>
              </a:rPr>
              <a:t>monty</a:t>
            </a:r>
            <a:r>
              <a:rPr lang="en-US" sz="2400" dirty="0">
                <a:solidFill>
                  <a:schemeClr val="bg1"/>
                </a:solidFill>
              </a:rPr>
              <a:t>-python-trivia</a:t>
            </a:r>
          </a:p>
        </p:txBody>
      </p:sp>
    </p:spTree>
    <p:extLst>
      <p:ext uri="{BB962C8B-B14F-4D97-AF65-F5344CB8AC3E}">
        <p14:creationId xmlns:p14="http://schemas.microsoft.com/office/powerpoint/2010/main" val="1755940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1 – Describe the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867150"/>
          </a:xfrm>
        </p:spPr>
        <p:txBody>
          <a:bodyPr>
            <a:normAutofit/>
          </a:bodyPr>
          <a:lstStyle/>
          <a:p>
            <a:r>
              <a:rPr lang="en-US" dirty="0" smtClean="0"/>
              <a:t>Different methodologies / frameworks for doing this</a:t>
            </a:r>
          </a:p>
          <a:p>
            <a:pPr marL="857250" lvl="1" indent="-457200"/>
            <a:r>
              <a:rPr lang="en-US" dirty="0" smtClean="0"/>
              <a:t>Scrum / story card illustrated here:</a:t>
            </a:r>
          </a:p>
          <a:p>
            <a:pPr marL="857250" lvl="1" indent="-457200"/>
            <a:endParaRPr lang="en-US" dirty="0"/>
          </a:p>
          <a:p>
            <a:pPr marL="857250" lvl="1" indent="-45720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50</a:t>
            </a:fld>
            <a:endParaRPr lang="en-US" dirty="0"/>
          </a:p>
        </p:txBody>
      </p:sp>
      <p:pic>
        <p:nvPicPr>
          <p:cNvPr id="5" name="Picture 4" descr="20140724_141028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57350"/>
            <a:ext cx="5536935" cy="331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307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2 – Describe Acceptance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867150"/>
          </a:xfrm>
        </p:spPr>
        <p:txBody>
          <a:bodyPr>
            <a:normAutofit/>
          </a:bodyPr>
          <a:lstStyle/>
          <a:p>
            <a:r>
              <a:rPr lang="en-US" dirty="0" smtClean="0"/>
              <a:t>Use “Gherkin” (Given, When, Then) syntax</a:t>
            </a:r>
          </a:p>
          <a:p>
            <a:pPr marL="857250" lvl="1" indent="-457200"/>
            <a:r>
              <a:rPr lang="en-US" dirty="0" smtClean="0"/>
              <a:t>Allows for easy automation later</a:t>
            </a:r>
          </a:p>
          <a:p>
            <a:pPr marL="857250" lvl="1" indent="-457200"/>
            <a:endParaRPr lang="en-US" dirty="0"/>
          </a:p>
          <a:p>
            <a:pPr marL="857250" lvl="1" indent="-45720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51</a:t>
            </a:fld>
            <a:endParaRPr lang="en-US" dirty="0"/>
          </a:p>
        </p:txBody>
      </p:sp>
      <p:pic>
        <p:nvPicPr>
          <p:cNvPr id="5" name="Picture 4" descr="20140724_141038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733550"/>
            <a:ext cx="5229244" cy="309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38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 Write the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867150"/>
          </a:xfrm>
        </p:spPr>
        <p:txBody>
          <a:bodyPr>
            <a:normAutofit/>
          </a:bodyPr>
          <a:lstStyle/>
          <a:p>
            <a:r>
              <a:rPr lang="en-US" dirty="0" smtClean="0"/>
              <a:t>This example uses Cucumber</a:t>
            </a:r>
          </a:p>
          <a:p>
            <a:pPr lvl="1"/>
            <a:r>
              <a:rPr lang="en-US" dirty="0" smtClean="0"/>
              <a:t>BDD tool that started in the Ruby/Rails world</a:t>
            </a:r>
          </a:p>
          <a:p>
            <a:pPr lvl="1"/>
            <a:r>
              <a:rPr lang="en-US" dirty="0" smtClean="0"/>
              <a:t>Works great with Java, Spring, MVC Test, and </a:t>
            </a:r>
            <a:r>
              <a:rPr lang="en-US" dirty="0" err="1" smtClean="0"/>
              <a:t>HtmlUnit</a:t>
            </a:r>
            <a:r>
              <a:rPr lang="en-US" dirty="0" smtClean="0"/>
              <a:t>!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52</a:t>
            </a:fld>
            <a:endParaRPr lang="en-US" dirty="0"/>
          </a:p>
        </p:txBody>
      </p:sp>
      <p:pic>
        <p:nvPicPr>
          <p:cNvPr id="5" name="Picture 4" descr="Screen Shot 2014-07-24 at 2.22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114550"/>
            <a:ext cx="4800600" cy="282362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71600" y="3486150"/>
            <a:ext cx="6019800" cy="990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Disclaimer:</a:t>
            </a:r>
          </a:p>
          <a:p>
            <a:pPr algn="ctr"/>
            <a:r>
              <a:rPr lang="en-US" dirty="0" smtClean="0"/>
              <a:t>I am not a Cucumber Expert!</a:t>
            </a:r>
          </a:p>
          <a:p>
            <a:pPr algn="ctr"/>
            <a:r>
              <a:rPr lang="en-US" dirty="0" smtClean="0"/>
              <a:t>Just thought it would be fun to explore this technology!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784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use Cucumber with Spring MVC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86715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 the maven dependency: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sz="1050" dirty="0" smtClean="0"/>
          </a:p>
          <a:p>
            <a:pPr marL="857250" lvl="1" indent="-457200"/>
            <a:endParaRPr lang="en-US" dirty="0" smtClean="0"/>
          </a:p>
          <a:p>
            <a:pPr lvl="2"/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53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1352550"/>
            <a:ext cx="6248400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&lt;</a:t>
            </a:r>
            <a:r>
              <a:rPr lang="en-US" sz="1600" b="1" dirty="0">
                <a:latin typeface="Courier New"/>
                <a:cs typeface="Courier New"/>
              </a:rPr>
              <a:t>dependency&gt;</a:t>
            </a:r>
          </a:p>
          <a:p>
            <a:r>
              <a:rPr lang="en-US" sz="1600" b="1" dirty="0">
                <a:latin typeface="Courier New"/>
                <a:cs typeface="Courier New"/>
              </a:rPr>
              <a:t>	</a:t>
            </a:r>
            <a:r>
              <a:rPr lang="en-US" sz="1600" b="1" dirty="0" smtClean="0">
                <a:latin typeface="Courier New"/>
                <a:cs typeface="Courier New"/>
              </a:rPr>
              <a:t>&lt;</a:t>
            </a:r>
            <a:r>
              <a:rPr lang="en-US" sz="1600" b="1" dirty="0" err="1">
                <a:latin typeface="Courier New"/>
                <a:cs typeface="Courier New"/>
              </a:rPr>
              <a:t>groupId</a:t>
            </a:r>
            <a:r>
              <a:rPr lang="en-US" sz="1600" b="1" dirty="0">
                <a:latin typeface="Courier New"/>
                <a:cs typeface="Courier New"/>
              </a:rPr>
              <a:t>&gt;</a:t>
            </a:r>
            <a:r>
              <a:rPr lang="en-US" sz="1600" b="1" dirty="0" err="1">
                <a:latin typeface="Courier New"/>
                <a:cs typeface="Courier New"/>
              </a:rPr>
              <a:t>info.cukes</a:t>
            </a:r>
            <a:r>
              <a:rPr lang="en-US" sz="1600" b="1" dirty="0">
                <a:latin typeface="Courier New"/>
                <a:cs typeface="Courier New"/>
              </a:rPr>
              <a:t>&lt;/</a:t>
            </a:r>
            <a:r>
              <a:rPr lang="en-US" sz="1600" b="1" dirty="0" err="1">
                <a:latin typeface="Courier New"/>
                <a:cs typeface="Courier New"/>
              </a:rPr>
              <a:t>groupId</a:t>
            </a:r>
            <a:r>
              <a:rPr lang="en-US" sz="1600" b="1" dirty="0">
                <a:latin typeface="Courier New"/>
                <a:cs typeface="Courier New"/>
              </a:rPr>
              <a:t>&gt;</a:t>
            </a:r>
          </a:p>
          <a:p>
            <a:r>
              <a:rPr lang="en-US" sz="1600" b="1" dirty="0">
                <a:latin typeface="Courier New"/>
                <a:cs typeface="Courier New"/>
              </a:rPr>
              <a:t>	</a:t>
            </a:r>
            <a:r>
              <a:rPr lang="en-US" sz="1600" b="1" dirty="0" smtClean="0">
                <a:latin typeface="Courier New"/>
                <a:cs typeface="Courier New"/>
              </a:rPr>
              <a:t>&lt;</a:t>
            </a:r>
            <a:r>
              <a:rPr lang="en-US" sz="1600" b="1" dirty="0" err="1">
                <a:latin typeface="Courier New"/>
                <a:cs typeface="Courier New"/>
              </a:rPr>
              <a:t>artifactId</a:t>
            </a:r>
            <a:r>
              <a:rPr lang="en-US" sz="1600" b="1" dirty="0">
                <a:latin typeface="Courier New"/>
                <a:cs typeface="Courier New"/>
              </a:rPr>
              <a:t>&gt;cucumber-spring&lt;/</a:t>
            </a:r>
            <a:r>
              <a:rPr lang="en-US" sz="1600" b="1" dirty="0" err="1">
                <a:latin typeface="Courier New"/>
                <a:cs typeface="Courier New"/>
              </a:rPr>
              <a:t>artifactId</a:t>
            </a:r>
            <a:r>
              <a:rPr lang="en-US" sz="1600" b="1" dirty="0">
                <a:latin typeface="Courier New"/>
                <a:cs typeface="Courier New"/>
              </a:rPr>
              <a:t>&gt;</a:t>
            </a:r>
          </a:p>
          <a:p>
            <a:r>
              <a:rPr lang="en-US" sz="1600" b="1" dirty="0">
                <a:latin typeface="Courier New"/>
                <a:cs typeface="Courier New"/>
              </a:rPr>
              <a:t>	</a:t>
            </a:r>
            <a:r>
              <a:rPr lang="en-US" sz="1600" b="1" dirty="0" smtClean="0">
                <a:latin typeface="Courier New"/>
                <a:cs typeface="Courier New"/>
              </a:rPr>
              <a:t>&lt;</a:t>
            </a:r>
            <a:r>
              <a:rPr lang="en-US" sz="1600" b="1" dirty="0">
                <a:latin typeface="Courier New"/>
                <a:cs typeface="Courier New"/>
              </a:rPr>
              <a:t>version&gt;1.1.6&lt;/version&gt;</a:t>
            </a:r>
          </a:p>
          <a:p>
            <a:r>
              <a:rPr lang="en-US" sz="1600" b="1" dirty="0">
                <a:latin typeface="Courier New"/>
                <a:cs typeface="Courier New"/>
              </a:rPr>
              <a:t>	</a:t>
            </a:r>
            <a:r>
              <a:rPr lang="en-US" sz="1600" b="1" dirty="0" smtClean="0">
                <a:latin typeface="Courier New"/>
                <a:cs typeface="Courier New"/>
              </a:rPr>
              <a:t>&lt;</a:t>
            </a:r>
            <a:r>
              <a:rPr lang="en-US" sz="1600" b="1" dirty="0">
                <a:latin typeface="Courier New"/>
                <a:cs typeface="Courier New"/>
              </a:rPr>
              <a:t>scope&gt;test&lt;/scope&gt;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&lt;</a:t>
            </a:r>
            <a:r>
              <a:rPr lang="en-US" sz="1600" b="1" dirty="0">
                <a:latin typeface="Courier New"/>
                <a:cs typeface="Courier New"/>
              </a:rPr>
              <a:t>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3391693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use Cucumber with Spring MVC </a:t>
            </a:r>
            <a:r>
              <a:rPr lang="en-US" dirty="0" smtClean="0"/>
              <a:t>Test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86715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Add the </a:t>
            </a:r>
            <a:r>
              <a:rPr lang="en-US" dirty="0" err="1" smtClean="0"/>
              <a:t>JUnit</a:t>
            </a:r>
            <a:r>
              <a:rPr lang="en-US" dirty="0" smtClean="0"/>
              <a:t> test:</a:t>
            </a:r>
          </a:p>
          <a:p>
            <a:pPr marL="857250" lvl="1" indent="-457200"/>
            <a:r>
              <a:rPr lang="en-US" dirty="0" err="1" smtClean="0"/>
              <a:t>org.demo.ApplicationTests.java</a:t>
            </a:r>
            <a:endParaRPr lang="en-US" dirty="0" smtClean="0"/>
          </a:p>
          <a:p>
            <a:pPr marL="857250" lvl="1" indent="-457200"/>
            <a:endParaRPr lang="en-US" dirty="0" smtClean="0"/>
          </a:p>
          <a:p>
            <a:pPr lvl="2"/>
            <a:endParaRPr lang="en-US" dirty="0" smtClean="0"/>
          </a:p>
          <a:p>
            <a:pPr marL="457200" indent="-457200">
              <a:buFont typeface="+mj-lt"/>
              <a:buAutoNum type="arabicPeriod" startAt="2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54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19200" y="1787426"/>
            <a:ext cx="5181600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package</a:t>
            </a: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err="1">
                <a:latin typeface="Courier New"/>
                <a:cs typeface="Courier New"/>
              </a:rPr>
              <a:t>org.demo</a:t>
            </a:r>
            <a:r>
              <a:rPr lang="en-US" sz="1200" b="1" dirty="0">
                <a:latin typeface="Courier New"/>
                <a:cs typeface="Courier New"/>
              </a:rPr>
              <a:t>;</a:t>
            </a:r>
          </a:p>
          <a:p>
            <a:endParaRPr lang="en-US" sz="1200" b="1" dirty="0" smtClean="0">
              <a:latin typeface="Courier New"/>
              <a:cs typeface="Courier New"/>
            </a:endParaRPr>
          </a:p>
          <a:p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import</a:t>
            </a: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err="1">
                <a:latin typeface="Courier New"/>
                <a:cs typeface="Courier New"/>
              </a:rPr>
              <a:t>org.junit.runner.RunWith</a:t>
            </a:r>
            <a:r>
              <a:rPr lang="en-US" sz="1200" b="1" dirty="0">
                <a:latin typeface="Courier New"/>
                <a:cs typeface="Courier New"/>
              </a:rPr>
              <a:t>;</a:t>
            </a:r>
          </a:p>
          <a:p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import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 err="1" smtClean="0">
                <a:latin typeface="Courier New"/>
                <a:cs typeface="Courier New"/>
              </a:rPr>
              <a:t>cucumber.api</a:t>
            </a:r>
            <a:r>
              <a:rPr lang="en-US" sz="1200" b="1" dirty="0" smtClean="0">
                <a:latin typeface="Courier New"/>
                <a:cs typeface="Courier New"/>
              </a:rPr>
              <a:t>.*;</a:t>
            </a:r>
          </a:p>
          <a:p>
            <a:endParaRPr lang="en-US" sz="1200" b="1" dirty="0" smtClean="0">
              <a:latin typeface="Courier New"/>
              <a:cs typeface="Courier New"/>
            </a:endParaRPr>
          </a:p>
          <a:p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cs typeface="Courier New"/>
              </a:rPr>
              <a:t>@</a:t>
            </a:r>
            <a:r>
              <a:rPr lang="en-US" sz="1200" b="1" dirty="0" err="1">
                <a:latin typeface="Courier New"/>
                <a:cs typeface="Courier New"/>
              </a:rPr>
              <a:t>RunWith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  <a:r>
              <a:rPr lang="en-US" sz="1200" b="1" dirty="0" err="1">
                <a:latin typeface="Courier New"/>
                <a:cs typeface="Courier New"/>
              </a:rPr>
              <a:t>Cucumber.</a:t>
            </a:r>
            <a:r>
              <a:rPr lang="en-US" sz="1200" b="1" dirty="0" err="1">
                <a:solidFill>
                  <a:srgbClr val="800000"/>
                </a:solidFill>
                <a:latin typeface="Courier New"/>
                <a:cs typeface="Courier New"/>
              </a:rPr>
              <a:t>class</a:t>
            </a:r>
            <a:r>
              <a:rPr lang="en-US" sz="1200" b="1" dirty="0">
                <a:latin typeface="Courier New"/>
                <a:cs typeface="Courier New"/>
              </a:rPr>
              <a:t>)</a:t>
            </a:r>
          </a:p>
          <a:p>
            <a:r>
              <a:rPr lang="en-US" sz="1200" b="1" dirty="0">
                <a:latin typeface="Courier New"/>
                <a:cs typeface="Courier New"/>
              </a:rPr>
              <a:t>@</a:t>
            </a:r>
            <a:r>
              <a:rPr lang="en-US" sz="1200" b="1" dirty="0" err="1">
                <a:latin typeface="Courier New"/>
                <a:cs typeface="Courier New"/>
              </a:rPr>
              <a:t>CucumberOptions</a:t>
            </a:r>
            <a:r>
              <a:rPr lang="en-US" sz="1200" b="1" dirty="0">
                <a:latin typeface="Courier New"/>
                <a:cs typeface="Courier New"/>
              </a:rPr>
              <a:t>(format = "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pretty</a:t>
            </a:r>
            <a:r>
              <a:rPr lang="en-US" sz="1200" b="1" dirty="0">
                <a:latin typeface="Courier New"/>
                <a:cs typeface="Courier New"/>
              </a:rPr>
              <a:t>")</a:t>
            </a:r>
          </a:p>
          <a:p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public class </a:t>
            </a:r>
            <a:r>
              <a:rPr lang="en-US" sz="1200" b="1" dirty="0" err="1">
                <a:latin typeface="Courier New"/>
                <a:cs typeface="Courier New"/>
              </a:rPr>
              <a:t>ApplicationTests</a:t>
            </a: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{</a:t>
            </a:r>
          </a:p>
          <a:p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 smtClean="0">
                <a:latin typeface="Courier New"/>
                <a:cs typeface="Courier New"/>
              </a:rPr>
              <a:t>}</a:t>
            </a:r>
            <a:endParaRPr lang="en-US" sz="1200" b="1" dirty="0">
              <a:latin typeface="Courier New"/>
              <a:cs typeface="Courier New"/>
            </a:endParaRPr>
          </a:p>
        </p:txBody>
      </p:sp>
      <p:sp>
        <p:nvSpPr>
          <p:cNvPr id="8" name="Cloud Callout 7"/>
          <p:cNvSpPr/>
          <p:nvPr/>
        </p:nvSpPr>
        <p:spPr>
          <a:xfrm>
            <a:off x="4876800" y="1123950"/>
            <a:ext cx="4038600" cy="1371600"/>
          </a:xfrm>
          <a:prstGeom prst="cloudCallout">
            <a:avLst>
              <a:gd name="adj1" fmla="val -46728"/>
              <a:gd name="adj2" fmla="val 5162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Hmm,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 completely empty </a:t>
            </a:r>
            <a:r>
              <a:rPr lang="en-US" dirty="0" err="1" smtClean="0">
                <a:solidFill>
                  <a:schemeClr val="tx1"/>
                </a:solidFill>
              </a:rPr>
              <a:t>JUnit</a:t>
            </a:r>
            <a:r>
              <a:rPr lang="en-US" dirty="0" smtClean="0">
                <a:solidFill>
                  <a:schemeClr val="tx1"/>
                </a:solidFill>
              </a:rPr>
              <a:t> test class…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745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use Cucumber with Spring MVC </a:t>
            </a:r>
            <a:r>
              <a:rPr lang="en-US" dirty="0" smtClean="0"/>
              <a:t>Test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86715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 smtClean="0"/>
              <a:t>Add a .feature file</a:t>
            </a:r>
          </a:p>
          <a:p>
            <a:pPr marL="857250" lvl="1" indent="-457200"/>
            <a:r>
              <a:rPr lang="en-US" dirty="0" smtClean="0"/>
              <a:t>In the same folder as the </a:t>
            </a:r>
            <a:r>
              <a:rPr lang="en-US" dirty="0" err="1" smtClean="0"/>
              <a:t>JUnit</a:t>
            </a:r>
            <a:r>
              <a:rPr lang="en-US" dirty="0" smtClean="0"/>
              <a:t> test</a:t>
            </a:r>
          </a:p>
          <a:p>
            <a:pPr marL="857250" lvl="1" indent="-457200"/>
            <a:r>
              <a:rPr lang="en-US" dirty="0" smtClean="0"/>
              <a:t>org/demo/</a:t>
            </a:r>
            <a:r>
              <a:rPr lang="en-US" dirty="0" err="1" smtClean="0"/>
              <a:t>questionAndAnswer.feature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55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9200" y="2080558"/>
            <a:ext cx="5181600" cy="25545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Feature: </a:t>
            </a:r>
            <a:r>
              <a:rPr lang="en-US" sz="1600" dirty="0" err="1"/>
              <a:t>QuestionAndAnswer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Scenario: Trivia Question and Answer Feature</a:t>
            </a:r>
          </a:p>
          <a:p>
            <a:r>
              <a:rPr lang="en-US" sz="1600" dirty="0"/>
              <a:t>    Given I am on the first page</a:t>
            </a:r>
          </a:p>
          <a:p>
            <a:r>
              <a:rPr lang="en-US" sz="1600" dirty="0"/>
              <a:t>    When I select 'Holy Grail'</a:t>
            </a:r>
          </a:p>
          <a:p>
            <a:r>
              <a:rPr lang="en-US" sz="1600" dirty="0"/>
              <a:t>    And I select 'What do the Knights of Ni say'?</a:t>
            </a:r>
          </a:p>
          <a:p>
            <a:r>
              <a:rPr lang="en-US" sz="1600" dirty="0"/>
              <a:t>    And I press submit</a:t>
            </a:r>
          </a:p>
          <a:p>
            <a:r>
              <a:rPr lang="en-US" sz="1600" dirty="0"/>
              <a:t>    Then I should see the answer page</a:t>
            </a:r>
          </a:p>
          <a:p>
            <a:r>
              <a:rPr lang="en-US" sz="1600" dirty="0"/>
              <a:t>    And I should see the question displayed</a:t>
            </a:r>
          </a:p>
          <a:p>
            <a:r>
              <a:rPr lang="en-US" sz="1600" dirty="0"/>
              <a:t>    And I should see the answer 'Ni!'</a:t>
            </a:r>
            <a:endParaRPr lang="en-US" sz="16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04659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use Cucumber with Spring MVC </a:t>
            </a:r>
            <a:r>
              <a:rPr lang="en-US" dirty="0" smtClean="0"/>
              <a:t>Test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81" y="819150"/>
            <a:ext cx="8453439" cy="386715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Make a “Steps Definition” class</a:t>
            </a:r>
          </a:p>
          <a:p>
            <a:pPr marL="857250" lvl="1" indent="-457200"/>
            <a:r>
              <a:rPr lang="en-US" dirty="0" smtClean="0"/>
              <a:t>This is where Spring MVC Test and </a:t>
            </a:r>
            <a:r>
              <a:rPr lang="en-US" dirty="0" err="1" smtClean="0"/>
              <a:t>HtmlUnit</a:t>
            </a:r>
            <a:r>
              <a:rPr lang="en-US" dirty="0" smtClean="0"/>
              <a:t> come in: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4729993"/>
            <a:ext cx="499872" cy="273844"/>
          </a:xfrm>
        </p:spPr>
        <p:txBody>
          <a:bodyPr/>
          <a:lstStyle/>
          <a:p>
            <a:fld id="{3CA7D8A6-1136-4C38-ADB5-83A54ED516A9}" type="slidenum">
              <a:rPr lang="en-US" smtClean="0"/>
              <a:t>56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639313"/>
            <a:ext cx="8153400" cy="3139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public </a:t>
            </a:r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class </a:t>
            </a:r>
            <a:r>
              <a:rPr lang="en-US" sz="1200" b="1" dirty="0" err="1">
                <a:latin typeface="Courier New"/>
                <a:cs typeface="Courier New"/>
              </a:rPr>
              <a:t>StepDefs</a:t>
            </a:r>
            <a:r>
              <a:rPr lang="en-US" sz="1200" b="1" dirty="0">
                <a:latin typeface="Courier New"/>
                <a:cs typeface="Courier New"/>
              </a:rPr>
              <a:t> {</a:t>
            </a:r>
          </a:p>
          <a:p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 smtClean="0">
                <a:latin typeface="Courier New"/>
                <a:cs typeface="Courier New"/>
              </a:rPr>
              <a:t>  @</a:t>
            </a:r>
            <a:r>
              <a:rPr lang="en-US" sz="1200" b="1" dirty="0">
                <a:latin typeface="Courier New"/>
                <a:cs typeface="Courier New"/>
              </a:rPr>
              <a:t>Given</a:t>
            </a:r>
            <a:r>
              <a:rPr lang="en-US" sz="1200" b="1" dirty="0" smtClean="0">
                <a:latin typeface="Courier New"/>
                <a:cs typeface="Courier New"/>
              </a:rPr>
              <a:t>(</a:t>
            </a:r>
            <a:r>
              <a:rPr lang="en-US" sz="1200" b="1" dirty="0" smtClean="0">
                <a:solidFill>
                  <a:srgbClr val="0000FF"/>
                </a:solidFill>
                <a:latin typeface="Courier New"/>
                <a:cs typeface="Courier New"/>
              </a:rPr>
              <a:t>“I 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am on the first </a:t>
            </a:r>
            <a:r>
              <a:rPr lang="en-US" sz="1200" b="1" dirty="0" smtClean="0">
                <a:solidFill>
                  <a:srgbClr val="0000FF"/>
                </a:solidFill>
                <a:latin typeface="Courier New"/>
                <a:cs typeface="Courier New"/>
              </a:rPr>
              <a:t>page</a:t>
            </a:r>
            <a:r>
              <a:rPr lang="en-US" sz="1200" b="1" dirty="0" smtClean="0">
                <a:latin typeface="Courier New"/>
                <a:cs typeface="Courier New"/>
              </a:rPr>
              <a:t>"</a:t>
            </a:r>
            <a:r>
              <a:rPr lang="en-US" sz="1200" b="1" dirty="0">
                <a:latin typeface="Courier New"/>
                <a:cs typeface="Courier New"/>
              </a:rPr>
              <a:t>)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public </a:t>
            </a:r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void </a:t>
            </a:r>
            <a:r>
              <a:rPr lang="en-US" sz="1200" b="1" dirty="0" err="1">
                <a:latin typeface="Courier New"/>
                <a:cs typeface="Courier New"/>
              </a:rPr>
              <a:t>on_first_page</a:t>
            </a:r>
            <a:r>
              <a:rPr lang="en-US" sz="1200" b="1" dirty="0">
                <a:latin typeface="Courier New"/>
                <a:cs typeface="Courier New"/>
              </a:rPr>
              <a:t>() </a:t>
            </a:r>
            <a:r>
              <a:rPr lang="en-US" sz="1200" b="1" dirty="0" smtClean="0">
                <a:latin typeface="Courier New"/>
                <a:cs typeface="Courier New"/>
              </a:rPr>
              <a:t>{ </a:t>
            </a:r>
            <a:r>
              <a:rPr lang="en-US" sz="1200" b="1" i="1" dirty="0" smtClean="0">
                <a:latin typeface="Courier New"/>
                <a:cs typeface="Courier New"/>
              </a:rPr>
              <a:t>fail</a:t>
            </a:r>
            <a:r>
              <a:rPr lang="en-US" sz="1200" b="1" i="1" dirty="0">
                <a:latin typeface="Courier New"/>
                <a:cs typeface="Courier New"/>
              </a:rPr>
              <a:t>(</a:t>
            </a:r>
            <a:r>
              <a:rPr lang="en-US" sz="1200" b="1" i="1" dirty="0">
                <a:solidFill>
                  <a:srgbClr val="0000FF"/>
                </a:solidFill>
                <a:latin typeface="Courier New"/>
                <a:cs typeface="Courier New"/>
              </a:rPr>
              <a:t>"not implemented"</a:t>
            </a:r>
            <a:r>
              <a:rPr lang="en-US" sz="1200" b="1" i="1" dirty="0">
                <a:latin typeface="Courier New"/>
                <a:cs typeface="Courier New"/>
              </a:rPr>
              <a:t>)</a:t>
            </a:r>
            <a:r>
              <a:rPr lang="en-US" sz="1200" b="1" i="1" dirty="0" smtClean="0">
                <a:latin typeface="Courier New"/>
                <a:cs typeface="Courier New"/>
              </a:rPr>
              <a:t>; </a:t>
            </a:r>
            <a:r>
              <a:rPr lang="en-US" sz="1200" b="1" dirty="0" smtClean="0">
                <a:latin typeface="Courier New"/>
                <a:cs typeface="Courier New"/>
              </a:rPr>
              <a:t>}</a:t>
            </a:r>
            <a:endParaRPr lang="en-US" sz="1200" b="1" dirty="0">
              <a:latin typeface="Courier New"/>
              <a:cs typeface="Courier New"/>
            </a:endParaRPr>
          </a:p>
          <a:p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 smtClean="0">
                <a:latin typeface="Courier New"/>
                <a:cs typeface="Courier New"/>
              </a:rPr>
              <a:t>  @</a:t>
            </a:r>
            <a:r>
              <a:rPr lang="en-US" sz="1200" b="1" dirty="0">
                <a:latin typeface="Courier New"/>
                <a:cs typeface="Courier New"/>
              </a:rPr>
              <a:t>When</a:t>
            </a:r>
            <a:r>
              <a:rPr lang="en-US" sz="1200" b="1" dirty="0" smtClean="0">
                <a:latin typeface="Courier New"/>
                <a:cs typeface="Courier New"/>
              </a:rPr>
              <a:t>(</a:t>
            </a:r>
            <a:r>
              <a:rPr lang="en-US" sz="1200" b="1" dirty="0" smtClean="0">
                <a:solidFill>
                  <a:srgbClr val="0000FF"/>
                </a:solidFill>
                <a:latin typeface="Courier New"/>
                <a:cs typeface="Courier New"/>
              </a:rPr>
              <a:t>“I 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select 'Holy </a:t>
            </a:r>
            <a:r>
              <a:rPr lang="en-US" sz="1200" b="1" dirty="0" smtClean="0">
                <a:solidFill>
                  <a:srgbClr val="0000FF"/>
                </a:solidFill>
                <a:latin typeface="Courier New"/>
                <a:cs typeface="Courier New"/>
              </a:rPr>
              <a:t>Grail’"</a:t>
            </a:r>
            <a:r>
              <a:rPr lang="en-US" sz="1200" b="1" dirty="0">
                <a:latin typeface="Courier New"/>
                <a:cs typeface="Courier New"/>
              </a:rPr>
              <a:t>)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public </a:t>
            </a:r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void </a:t>
            </a:r>
            <a:r>
              <a:rPr lang="en-US" sz="1200" b="1" dirty="0" err="1">
                <a:latin typeface="Courier New"/>
                <a:cs typeface="Courier New"/>
              </a:rPr>
              <a:t>i_select_category</a:t>
            </a:r>
            <a:r>
              <a:rPr lang="en-US" sz="1200" b="1" dirty="0">
                <a:latin typeface="Courier New"/>
                <a:cs typeface="Courier New"/>
              </a:rPr>
              <a:t>() </a:t>
            </a:r>
            <a:r>
              <a:rPr lang="en-US" sz="1200" b="1" dirty="0" smtClean="0">
                <a:latin typeface="Courier New"/>
                <a:cs typeface="Courier New"/>
              </a:rPr>
              <a:t>{ </a:t>
            </a:r>
            <a:r>
              <a:rPr lang="en-US" sz="1200" b="1" i="1" dirty="0">
                <a:latin typeface="Courier New"/>
                <a:cs typeface="Courier New"/>
              </a:rPr>
              <a:t>fail(</a:t>
            </a:r>
            <a:r>
              <a:rPr lang="en-US" sz="1200" b="1" i="1" dirty="0">
                <a:solidFill>
                  <a:srgbClr val="0000FF"/>
                </a:solidFill>
                <a:latin typeface="Courier New"/>
                <a:cs typeface="Courier New"/>
              </a:rPr>
              <a:t>"not implemented"</a:t>
            </a:r>
            <a:r>
              <a:rPr lang="en-US" sz="1200" b="1" i="1" dirty="0">
                <a:latin typeface="Courier New"/>
                <a:cs typeface="Courier New"/>
              </a:rPr>
              <a:t>); 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}</a:t>
            </a:r>
          </a:p>
          <a:p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 smtClean="0">
                <a:latin typeface="Courier New"/>
                <a:cs typeface="Courier New"/>
              </a:rPr>
              <a:t>  @</a:t>
            </a:r>
            <a:r>
              <a:rPr lang="en-US" sz="1200" b="1" dirty="0">
                <a:latin typeface="Courier New"/>
                <a:cs typeface="Courier New"/>
              </a:rPr>
              <a:t>And</a:t>
            </a:r>
            <a:r>
              <a:rPr lang="en-US" sz="1200" b="1" dirty="0" smtClean="0">
                <a:latin typeface="Courier New"/>
                <a:cs typeface="Courier New"/>
              </a:rPr>
              <a:t>(</a:t>
            </a:r>
            <a:r>
              <a:rPr lang="en-US" sz="1200" b="1" dirty="0" smtClean="0">
                <a:solidFill>
                  <a:srgbClr val="0000FF"/>
                </a:solidFill>
                <a:latin typeface="Courier New"/>
                <a:cs typeface="Courier New"/>
              </a:rPr>
              <a:t>“I 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select 'What do the Knights of Ni </a:t>
            </a:r>
            <a:r>
              <a:rPr lang="en-US" sz="1200" b="1" dirty="0" smtClean="0">
                <a:solidFill>
                  <a:srgbClr val="0000FF"/>
                </a:solidFill>
                <a:latin typeface="Courier New"/>
                <a:cs typeface="Courier New"/>
              </a:rPr>
              <a:t>say’"</a:t>
            </a:r>
            <a:r>
              <a:rPr lang="en-US" sz="1200" b="1" dirty="0">
                <a:latin typeface="Courier New"/>
                <a:cs typeface="Courier New"/>
              </a:rPr>
              <a:t>)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public </a:t>
            </a:r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void </a:t>
            </a:r>
            <a:r>
              <a:rPr lang="en-US" sz="1200" b="1" dirty="0" err="1">
                <a:latin typeface="Courier New"/>
                <a:cs typeface="Courier New"/>
              </a:rPr>
              <a:t>i_select_question</a:t>
            </a:r>
            <a:r>
              <a:rPr lang="en-US" sz="1200" b="1" dirty="0">
                <a:latin typeface="Courier New"/>
                <a:cs typeface="Courier New"/>
              </a:rPr>
              <a:t>() </a:t>
            </a:r>
            <a:r>
              <a:rPr lang="en-US" sz="1200" b="1" dirty="0" smtClean="0">
                <a:latin typeface="Courier New"/>
                <a:cs typeface="Courier New"/>
              </a:rPr>
              <a:t>{ </a:t>
            </a:r>
            <a:r>
              <a:rPr lang="en-US" sz="1200" b="1" i="1" dirty="0">
                <a:latin typeface="Courier New"/>
                <a:cs typeface="Courier New"/>
              </a:rPr>
              <a:t>fail(</a:t>
            </a:r>
            <a:r>
              <a:rPr lang="en-US" sz="1200" b="1" i="1" dirty="0">
                <a:solidFill>
                  <a:srgbClr val="0000FF"/>
                </a:solidFill>
                <a:latin typeface="Courier New"/>
                <a:cs typeface="Courier New"/>
              </a:rPr>
              <a:t>"not implemented"</a:t>
            </a:r>
            <a:r>
              <a:rPr lang="en-US" sz="1200" b="1" i="1" dirty="0">
                <a:latin typeface="Courier New"/>
                <a:cs typeface="Courier New"/>
              </a:rPr>
              <a:t>); 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}</a:t>
            </a:r>
          </a:p>
          <a:p>
            <a:r>
              <a:rPr lang="en-US" sz="1200" b="1" dirty="0">
                <a:latin typeface="Courier New"/>
                <a:cs typeface="Courier New"/>
              </a:rPr>
              <a:t>	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@</a:t>
            </a:r>
            <a:r>
              <a:rPr lang="en-US" sz="1200" b="1" dirty="0">
                <a:latin typeface="Courier New"/>
                <a:cs typeface="Courier New"/>
              </a:rPr>
              <a:t>And</a:t>
            </a:r>
            <a:r>
              <a:rPr lang="en-US" sz="1200" b="1" dirty="0" smtClean="0">
                <a:latin typeface="Courier New"/>
                <a:cs typeface="Courier New"/>
              </a:rPr>
              <a:t>(</a:t>
            </a:r>
            <a:r>
              <a:rPr lang="en-US" sz="1200" b="1" dirty="0" smtClean="0">
                <a:solidFill>
                  <a:srgbClr val="0000FF"/>
                </a:solidFill>
                <a:latin typeface="Courier New"/>
                <a:cs typeface="Courier New"/>
              </a:rPr>
              <a:t>“I 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press </a:t>
            </a:r>
            <a:r>
              <a:rPr lang="en-US" sz="1200" b="1" dirty="0" smtClean="0">
                <a:solidFill>
                  <a:srgbClr val="0000FF"/>
                </a:solidFill>
                <a:latin typeface="Courier New"/>
                <a:cs typeface="Courier New"/>
              </a:rPr>
              <a:t>submit"</a:t>
            </a:r>
            <a:r>
              <a:rPr lang="en-US" sz="1200" b="1" dirty="0">
                <a:latin typeface="Courier New"/>
                <a:cs typeface="Courier New"/>
              </a:rPr>
              <a:t>)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public </a:t>
            </a:r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void </a:t>
            </a:r>
            <a:r>
              <a:rPr lang="en-US" sz="1200" b="1" dirty="0">
                <a:latin typeface="Courier New"/>
                <a:cs typeface="Courier New"/>
              </a:rPr>
              <a:t>submit() </a:t>
            </a:r>
            <a:r>
              <a:rPr lang="en-US" sz="1200" b="1" dirty="0" smtClean="0">
                <a:latin typeface="Courier New"/>
                <a:cs typeface="Courier New"/>
              </a:rPr>
              <a:t>{ </a:t>
            </a:r>
            <a:r>
              <a:rPr lang="en-US" sz="1200" b="1" i="1" dirty="0">
                <a:latin typeface="Courier New"/>
                <a:cs typeface="Courier New"/>
              </a:rPr>
              <a:t>fail(</a:t>
            </a:r>
            <a:r>
              <a:rPr lang="en-US" sz="1200" b="1" i="1" dirty="0">
                <a:solidFill>
                  <a:srgbClr val="0000FF"/>
                </a:solidFill>
                <a:latin typeface="Courier New"/>
                <a:cs typeface="Courier New"/>
              </a:rPr>
              <a:t>"not implemented"</a:t>
            </a:r>
            <a:r>
              <a:rPr lang="en-US" sz="1200" b="1" i="1" dirty="0">
                <a:latin typeface="Courier New"/>
                <a:cs typeface="Courier New"/>
              </a:rPr>
              <a:t>); 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}</a:t>
            </a:r>
          </a:p>
          <a:p>
            <a:endParaRPr lang="en-US" sz="1200" b="1" dirty="0" smtClean="0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008000"/>
                </a:solidFill>
                <a:latin typeface="Courier New"/>
                <a:cs typeface="Courier New"/>
              </a:rPr>
              <a:t>// …</a:t>
            </a:r>
            <a:endParaRPr lang="en-US" sz="12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r>
              <a:rPr lang="en-US" sz="1200" b="1" dirty="0" smtClean="0">
                <a:latin typeface="Courier New"/>
                <a:cs typeface="Courier New"/>
              </a:rPr>
              <a:t>}</a:t>
            </a:r>
            <a:endParaRPr lang="en-US" sz="1200" b="1" dirty="0">
              <a:latin typeface="Courier New"/>
              <a:cs typeface="Courier New"/>
            </a:endParaRPr>
          </a:p>
        </p:txBody>
      </p:sp>
      <p:sp>
        <p:nvSpPr>
          <p:cNvPr id="5" name="Line Callout 1 4"/>
          <p:cNvSpPr/>
          <p:nvPr/>
        </p:nvSpPr>
        <p:spPr>
          <a:xfrm>
            <a:off x="6019800" y="1562100"/>
            <a:ext cx="2971800" cy="685800"/>
          </a:xfrm>
          <a:prstGeom prst="borderCallout1">
            <a:avLst>
              <a:gd name="adj1" fmla="val 52083"/>
              <a:gd name="adj2" fmla="val -1495"/>
              <a:gd name="adj3" fmla="val 86574"/>
              <a:gd name="adj4" fmla="val -6611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One method for each Given, When, Then</a:t>
            </a:r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5562600" y="4152900"/>
            <a:ext cx="2971800" cy="914400"/>
          </a:xfrm>
          <a:prstGeom prst="borderCallout1">
            <a:avLst>
              <a:gd name="adj1" fmla="val 52083"/>
              <a:gd name="adj2" fmla="val -1495"/>
              <a:gd name="adj3" fmla="val -6944"/>
              <a:gd name="adj4" fmla="val -2508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Steps should initially fail.</a:t>
            </a:r>
          </a:p>
          <a:p>
            <a:pPr algn="ctr"/>
            <a:r>
              <a:rPr lang="en-US" dirty="0" smtClean="0"/>
              <a:t>We will implement these with </a:t>
            </a:r>
            <a:r>
              <a:rPr lang="en-US" dirty="0" err="1" smtClean="0"/>
              <a:t>HtmlUnit</a:t>
            </a:r>
            <a:r>
              <a:rPr lang="en-US" dirty="0" smtClean="0"/>
              <a:t> later…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229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Steps Definition,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867150"/>
          </a:xfrm>
        </p:spPr>
        <p:txBody>
          <a:bodyPr>
            <a:normAutofit/>
          </a:bodyPr>
          <a:lstStyle/>
          <a:p>
            <a:r>
              <a:rPr lang="en-US" dirty="0" smtClean="0"/>
              <a:t>Instantiate Spring MVC, Setup </a:t>
            </a:r>
            <a:r>
              <a:rPr lang="en-US" dirty="0" err="1" smtClean="0"/>
              <a:t>MockMvcHtmlUnitDriver</a:t>
            </a:r>
            <a:r>
              <a:rPr lang="en-US" dirty="0" smtClean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57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428750"/>
            <a:ext cx="8001000" cy="36009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urier New"/>
                <a:cs typeface="Courier New"/>
              </a:rPr>
              <a:t>@</a:t>
            </a:r>
            <a:r>
              <a:rPr lang="en-US" sz="1200" b="1" dirty="0" err="1">
                <a:latin typeface="Courier New"/>
                <a:cs typeface="Courier New"/>
              </a:rPr>
              <a:t>WebAppConfiguration</a:t>
            </a:r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cs typeface="Courier New"/>
              </a:rPr>
              <a:t>@</a:t>
            </a:r>
            <a:r>
              <a:rPr lang="en-US" sz="1200" b="1" dirty="0" err="1">
                <a:latin typeface="Courier New"/>
                <a:cs typeface="Courier New"/>
              </a:rPr>
              <a:t>ContextConfiguration</a:t>
            </a:r>
            <a:r>
              <a:rPr lang="en-US" sz="1200" b="1" dirty="0">
                <a:latin typeface="Courier New"/>
                <a:cs typeface="Courier New"/>
              </a:rPr>
              <a:t>(classes = </a:t>
            </a:r>
            <a:r>
              <a:rPr lang="en-US" sz="1200" b="1" dirty="0" err="1">
                <a:latin typeface="Courier New"/>
                <a:cs typeface="Courier New"/>
              </a:rPr>
              <a:t>Config.</a:t>
            </a:r>
            <a:r>
              <a:rPr lang="en-US" sz="1200" b="1" dirty="0" err="1">
                <a:solidFill>
                  <a:srgbClr val="800000"/>
                </a:solidFill>
                <a:latin typeface="Courier New"/>
                <a:cs typeface="Courier New"/>
              </a:rPr>
              <a:t>class</a:t>
            </a:r>
            <a:r>
              <a:rPr lang="en-US" sz="1200" b="1" dirty="0">
                <a:latin typeface="Courier New"/>
                <a:cs typeface="Courier New"/>
              </a:rPr>
              <a:t>)</a:t>
            </a:r>
          </a:p>
          <a:p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public class </a:t>
            </a:r>
            <a:r>
              <a:rPr lang="en-US" sz="1200" b="1" dirty="0" err="1">
                <a:latin typeface="Courier New"/>
                <a:cs typeface="Courier New"/>
              </a:rPr>
              <a:t>StepDefs</a:t>
            </a:r>
            <a:r>
              <a:rPr lang="en-US" sz="1200" b="1" dirty="0">
                <a:latin typeface="Courier New"/>
                <a:cs typeface="Courier New"/>
              </a:rPr>
              <a:t> {</a:t>
            </a:r>
          </a:p>
          <a:p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 @</a:t>
            </a:r>
            <a:r>
              <a:rPr lang="en-US" sz="1200" b="1" dirty="0" err="1">
                <a:latin typeface="Courier New"/>
                <a:cs typeface="Courier New"/>
              </a:rPr>
              <a:t>Autowired</a:t>
            </a: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err="1">
                <a:latin typeface="Courier New"/>
                <a:cs typeface="Courier New"/>
              </a:rPr>
              <a:t>WebApplicationContext</a:t>
            </a: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context</a:t>
            </a:r>
            <a:r>
              <a:rPr lang="en-US" sz="1200" b="1" dirty="0">
                <a:latin typeface="Courier New"/>
                <a:cs typeface="Courier New"/>
              </a:rPr>
              <a:t>;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</a:t>
            </a:r>
            <a:r>
              <a:rPr lang="en-US" sz="1200" b="1" dirty="0" err="1" smtClean="0">
                <a:latin typeface="Courier New"/>
                <a:cs typeface="Courier New"/>
              </a:rPr>
              <a:t>MockMvcHtmlUnitDriver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driver</a:t>
            </a:r>
            <a:r>
              <a:rPr lang="en-US" sz="1200" b="1" dirty="0">
                <a:latin typeface="Courier New"/>
                <a:cs typeface="Courier New"/>
              </a:rPr>
              <a:t>;</a:t>
            </a:r>
          </a:p>
          <a:p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 smtClean="0">
                <a:latin typeface="Courier New"/>
                <a:cs typeface="Courier New"/>
              </a:rPr>
              <a:t>  @</a:t>
            </a:r>
            <a:r>
              <a:rPr lang="en-US" sz="1200" b="1" dirty="0">
                <a:latin typeface="Courier New"/>
                <a:cs typeface="Courier New"/>
              </a:rPr>
              <a:t>Before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public </a:t>
            </a:r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void </a:t>
            </a:r>
            <a:r>
              <a:rPr lang="en-US" sz="1200" b="1" dirty="0">
                <a:latin typeface="Courier New"/>
                <a:cs typeface="Courier New"/>
              </a:rPr>
              <a:t>setup() </a:t>
            </a:r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throws</a:t>
            </a: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err="1">
                <a:latin typeface="Courier New"/>
                <a:cs typeface="Courier New"/>
              </a:rPr>
              <a:t>IOException</a:t>
            </a:r>
            <a:r>
              <a:rPr lang="en-US" sz="1200" b="1" dirty="0">
                <a:latin typeface="Courier New"/>
                <a:cs typeface="Courier New"/>
              </a:rPr>
              <a:t> {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  </a:t>
            </a:r>
            <a:r>
              <a:rPr lang="en-US" sz="1200" b="1" dirty="0" err="1" smtClean="0">
                <a:latin typeface="Courier New"/>
                <a:cs typeface="Courier New"/>
              </a:rPr>
              <a:t>MockMvc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 err="1">
                <a:latin typeface="Courier New"/>
                <a:cs typeface="Courier New"/>
              </a:rPr>
              <a:t>mockMvc</a:t>
            </a:r>
            <a:r>
              <a:rPr lang="en-US" sz="1200" b="1" dirty="0">
                <a:latin typeface="Courier New"/>
                <a:cs typeface="Courier New"/>
              </a:rPr>
              <a:t> = </a:t>
            </a:r>
            <a:r>
              <a:rPr lang="en-US" sz="1200" b="1" dirty="0" err="1">
                <a:latin typeface="Courier New"/>
                <a:cs typeface="Courier New"/>
              </a:rPr>
              <a:t>MockMvcBuilders.</a:t>
            </a:r>
            <a:r>
              <a:rPr lang="en-US" sz="1200" b="1" i="1" dirty="0" err="1">
                <a:latin typeface="Courier New"/>
                <a:cs typeface="Courier New"/>
              </a:rPr>
              <a:t>webAppContextSetup</a:t>
            </a:r>
            <a:r>
              <a:rPr lang="en-US" sz="1200" b="1" i="1" dirty="0">
                <a:latin typeface="Courier New"/>
                <a:cs typeface="Courier New"/>
              </a:rPr>
              <a:t>(</a:t>
            </a:r>
            <a:r>
              <a:rPr lang="en-US" sz="1200" b="1" i="1" dirty="0">
                <a:solidFill>
                  <a:srgbClr val="0000FF"/>
                </a:solidFill>
                <a:latin typeface="Courier New"/>
                <a:cs typeface="Courier New"/>
              </a:rPr>
              <a:t>context</a:t>
            </a:r>
            <a:r>
              <a:rPr lang="en-US" sz="1200" b="1" i="1" dirty="0">
                <a:latin typeface="Courier New"/>
                <a:cs typeface="Courier New"/>
              </a:rPr>
              <a:t>).build();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  Capabilities </a:t>
            </a:r>
            <a:r>
              <a:rPr lang="en-US" sz="1200" b="1" dirty="0">
                <a:latin typeface="Courier New"/>
                <a:cs typeface="Courier New"/>
              </a:rPr>
              <a:t>capabilities = </a:t>
            </a:r>
            <a:r>
              <a:rPr lang="en-US" sz="1200" b="1" dirty="0" err="1">
                <a:latin typeface="Courier New"/>
                <a:cs typeface="Courier New"/>
              </a:rPr>
              <a:t>DesiredCapabilities.</a:t>
            </a:r>
            <a:r>
              <a:rPr lang="en-US" sz="1200" b="1" i="1" dirty="0" err="1">
                <a:latin typeface="Courier New"/>
                <a:cs typeface="Courier New"/>
              </a:rPr>
              <a:t>chrome</a:t>
            </a:r>
            <a:r>
              <a:rPr lang="en-US" sz="1200" b="1" i="1" dirty="0">
                <a:latin typeface="Courier New"/>
                <a:cs typeface="Courier New"/>
              </a:rPr>
              <a:t>();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  </a:t>
            </a:r>
            <a:r>
              <a:rPr lang="en-US" sz="1200" b="1" dirty="0" smtClean="0">
                <a:solidFill>
                  <a:srgbClr val="0000FF"/>
                </a:solidFill>
                <a:latin typeface="Courier New"/>
                <a:cs typeface="Courier New"/>
              </a:rPr>
              <a:t>driver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= </a:t>
            </a:r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new</a:t>
            </a: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err="1">
                <a:latin typeface="Courier New"/>
                <a:cs typeface="Courier New"/>
              </a:rPr>
              <a:t>MockMvcHtmlUnitDriver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  <a:r>
              <a:rPr lang="en-US" sz="1200" b="1" dirty="0" err="1">
                <a:latin typeface="Courier New"/>
                <a:cs typeface="Courier New"/>
              </a:rPr>
              <a:t>mockMvc</a:t>
            </a:r>
            <a:r>
              <a:rPr lang="en-US" sz="1200" b="1" dirty="0">
                <a:latin typeface="Courier New"/>
                <a:cs typeface="Courier New"/>
              </a:rPr>
              <a:t>, capabilities);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}</a:t>
            </a:r>
            <a:endParaRPr lang="en-US" sz="1200" b="1" dirty="0">
              <a:latin typeface="Courier New"/>
              <a:cs typeface="Courier New"/>
            </a:endParaRPr>
          </a:p>
          <a:p>
            <a:endParaRPr lang="en-US" sz="1200" b="1" dirty="0" smtClean="0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 @</a:t>
            </a:r>
            <a:r>
              <a:rPr lang="en-US" sz="1200" b="1" dirty="0">
                <a:latin typeface="Courier New"/>
                <a:cs typeface="Courier New"/>
              </a:rPr>
              <a:t>Given</a:t>
            </a:r>
            <a:r>
              <a:rPr lang="en-US" sz="1200" b="1" dirty="0" smtClean="0">
                <a:latin typeface="Courier New"/>
                <a:cs typeface="Courier New"/>
              </a:rPr>
              <a:t>(</a:t>
            </a:r>
            <a:r>
              <a:rPr lang="en-US" sz="1200" b="1" dirty="0" smtClean="0">
                <a:solidFill>
                  <a:srgbClr val="0000FF"/>
                </a:solidFill>
                <a:latin typeface="Courier New"/>
                <a:cs typeface="Courier New"/>
              </a:rPr>
              <a:t>“I 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am on the first </a:t>
            </a:r>
            <a:r>
              <a:rPr lang="en-US" sz="1200" b="1" dirty="0" smtClean="0">
                <a:solidFill>
                  <a:srgbClr val="0000FF"/>
                </a:solidFill>
                <a:latin typeface="Courier New"/>
                <a:cs typeface="Courier New"/>
              </a:rPr>
              <a:t>page</a:t>
            </a:r>
            <a:r>
              <a:rPr lang="en-US" sz="1200" b="1" dirty="0" smtClean="0">
                <a:latin typeface="Courier New"/>
                <a:cs typeface="Courier New"/>
              </a:rPr>
              <a:t>"</a:t>
            </a:r>
            <a:r>
              <a:rPr lang="en-US" sz="1200" b="1" dirty="0">
                <a:latin typeface="Courier New"/>
                <a:cs typeface="Courier New"/>
              </a:rPr>
              <a:t>)</a:t>
            </a:r>
          </a:p>
          <a:p>
            <a:r>
              <a:rPr lang="en-US" sz="1200" b="1" dirty="0">
                <a:latin typeface="Courier New"/>
                <a:cs typeface="Courier New"/>
              </a:rPr>
              <a:t>  </a:t>
            </a:r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public void </a:t>
            </a:r>
            <a:r>
              <a:rPr lang="en-US" sz="1200" b="1" dirty="0" err="1">
                <a:latin typeface="Courier New"/>
                <a:cs typeface="Courier New"/>
              </a:rPr>
              <a:t>on_first_page</a:t>
            </a:r>
            <a:r>
              <a:rPr lang="en-US" sz="1200" b="1" dirty="0">
                <a:latin typeface="Courier New"/>
                <a:cs typeface="Courier New"/>
              </a:rPr>
              <a:t>() </a:t>
            </a:r>
            <a:r>
              <a:rPr lang="en-US" sz="1200" b="1" dirty="0" smtClean="0">
                <a:latin typeface="Courier New"/>
                <a:cs typeface="Courier New"/>
              </a:rPr>
              <a:t>{ </a:t>
            </a:r>
            <a:r>
              <a:rPr lang="en-US" sz="1200" b="1" dirty="0">
                <a:latin typeface="Courier New"/>
                <a:cs typeface="Courier New"/>
              </a:rPr>
              <a:t>}</a:t>
            </a:r>
          </a:p>
          <a:p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Courier New"/>
                <a:cs typeface="Courier New"/>
              </a:rPr>
              <a:t>  // …</a:t>
            </a:r>
            <a:endParaRPr lang="en-US" sz="1200" b="1" dirty="0">
              <a:solidFill>
                <a:schemeClr val="accent1">
                  <a:lumMod val="75000"/>
                </a:schemeClr>
              </a:solidFill>
              <a:latin typeface="Courier New"/>
              <a:cs typeface="Courier New"/>
            </a:endParaRPr>
          </a:p>
          <a:p>
            <a:r>
              <a:rPr lang="en-US" sz="1200" b="1" dirty="0" smtClean="0">
                <a:latin typeface="Courier New"/>
                <a:cs typeface="Courier New"/>
              </a:rPr>
              <a:t>}</a:t>
            </a:r>
            <a:endParaRPr lang="en-US" sz="12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50615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  Run the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867150"/>
          </a:xfrm>
        </p:spPr>
        <p:txBody>
          <a:bodyPr>
            <a:normAutofit/>
          </a:bodyPr>
          <a:lstStyle/>
          <a:p>
            <a:pPr marL="457200" indent="-457200"/>
            <a:r>
              <a:rPr lang="en-US" dirty="0" smtClean="0"/>
              <a:t>Expect failure, until we implement the feature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58</a:t>
            </a:fld>
            <a:endParaRPr lang="en-US" dirty="0"/>
          </a:p>
        </p:txBody>
      </p:sp>
      <p:pic>
        <p:nvPicPr>
          <p:cNvPr id="5" name="Picture 4" descr="Screen Shot 2014-07-24 at 3.20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809750"/>
            <a:ext cx="8229600" cy="252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003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 each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867150"/>
          </a:xfrm>
        </p:spPr>
        <p:txBody>
          <a:bodyPr>
            <a:normAutofit/>
          </a:bodyPr>
          <a:lstStyle/>
          <a:p>
            <a:r>
              <a:rPr lang="en-US" dirty="0" smtClean="0"/>
              <a:t>Delegate to </a:t>
            </a:r>
            <a:r>
              <a:rPr lang="en-US" dirty="0" err="1" smtClean="0"/>
              <a:t>WebDriver</a:t>
            </a:r>
            <a:r>
              <a:rPr lang="en-US" dirty="0" smtClean="0"/>
              <a:t>-based “Page” objects: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59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428750"/>
            <a:ext cx="6858000" cy="1384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  </a:t>
            </a:r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private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 err="1" smtClean="0">
                <a:latin typeface="Courier New"/>
                <a:cs typeface="Courier New"/>
              </a:rPr>
              <a:t>QuestionPage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latin typeface="Courier New"/>
                <a:cs typeface="Courier New"/>
              </a:rPr>
              <a:t>questionPage</a:t>
            </a:r>
            <a:r>
              <a:rPr lang="en-US" sz="1200" b="1" dirty="0">
                <a:latin typeface="Courier New"/>
                <a:cs typeface="Courier New"/>
              </a:rPr>
              <a:t>;</a:t>
            </a:r>
          </a:p>
          <a:p>
            <a:endParaRPr lang="en-US" sz="1200" b="1" dirty="0" smtClean="0">
              <a:latin typeface="Courier New"/>
              <a:cs typeface="Courier New"/>
            </a:endParaRPr>
          </a:p>
          <a:p>
            <a:r>
              <a:rPr lang="en-US" sz="1200" b="1" dirty="0" smtClean="0">
                <a:latin typeface="Courier New"/>
                <a:cs typeface="Courier New"/>
              </a:rPr>
              <a:t>  @Given(</a:t>
            </a:r>
            <a:r>
              <a:rPr lang="en-US" sz="1200" b="1" dirty="0" smtClean="0">
                <a:solidFill>
                  <a:srgbClr val="0000FF"/>
                </a:solidFill>
                <a:latin typeface="Courier New"/>
                <a:cs typeface="Courier New"/>
              </a:rPr>
              <a:t>“I am on the first page</a:t>
            </a:r>
            <a:r>
              <a:rPr lang="en-US" sz="1200" b="1" dirty="0" smtClean="0">
                <a:latin typeface="Courier New"/>
                <a:cs typeface="Courier New"/>
              </a:rPr>
              <a:t>")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public void </a:t>
            </a:r>
            <a:r>
              <a:rPr lang="en-US" sz="1200" b="1" dirty="0" err="1" smtClean="0">
                <a:latin typeface="Courier New"/>
                <a:cs typeface="Courier New"/>
              </a:rPr>
              <a:t>on_first_page</a:t>
            </a:r>
            <a:r>
              <a:rPr lang="en-US" sz="1200" b="1" dirty="0" smtClean="0">
                <a:latin typeface="Courier New"/>
                <a:cs typeface="Courier New"/>
              </a:rPr>
              <a:t>() { </a:t>
            </a:r>
          </a:p>
          <a:p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questionPage</a:t>
            </a:r>
            <a:r>
              <a:rPr lang="en-US" sz="1200" b="1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= </a:t>
            </a:r>
            <a:r>
              <a:rPr lang="en-US" sz="1200" b="1" dirty="0" err="1">
                <a:latin typeface="Courier New"/>
                <a:cs typeface="Courier New"/>
              </a:rPr>
              <a:t>QuestionPage.</a:t>
            </a:r>
            <a:r>
              <a:rPr lang="en-US" sz="1200" b="1" i="1" dirty="0" err="1">
                <a:latin typeface="Courier New"/>
                <a:cs typeface="Courier New"/>
              </a:rPr>
              <a:t>to</a:t>
            </a:r>
            <a:r>
              <a:rPr lang="en-US" sz="1200" b="1" i="1" dirty="0">
                <a:latin typeface="Courier New"/>
                <a:cs typeface="Courier New"/>
              </a:rPr>
              <a:t>(driver);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}</a:t>
            </a:r>
          </a:p>
          <a:p>
            <a:endParaRPr lang="en-US" sz="1200" b="1" dirty="0" smtClean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8800" y="2613958"/>
            <a:ext cx="6934200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public class </a:t>
            </a:r>
            <a:r>
              <a:rPr lang="en-US" sz="1200" b="1" dirty="0" err="1">
                <a:latin typeface="Courier New"/>
                <a:cs typeface="Courier New"/>
              </a:rPr>
              <a:t>QuestionPage</a:t>
            </a:r>
            <a:r>
              <a:rPr lang="en-US" sz="1200" b="1" dirty="0">
                <a:latin typeface="Courier New"/>
                <a:cs typeface="Courier New"/>
              </a:rPr>
              <a:t>  {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  </a:t>
            </a:r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 smtClean="0">
                <a:latin typeface="Courier New"/>
                <a:cs typeface="Courier New"/>
              </a:rPr>
              <a:t>     </a:t>
            </a:r>
            <a:r>
              <a:rPr lang="en-US" sz="1200" b="1" dirty="0" smtClean="0">
                <a:solidFill>
                  <a:srgbClr val="008000"/>
                </a:solidFill>
                <a:latin typeface="Courier New"/>
                <a:cs typeface="Courier New"/>
              </a:rPr>
              <a:t>/</a:t>
            </a: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**</a:t>
            </a:r>
          </a:p>
          <a:p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     * Have </a:t>
            </a:r>
            <a:r>
              <a:rPr lang="en-US" sz="1200" b="1" dirty="0" err="1">
                <a:solidFill>
                  <a:srgbClr val="008000"/>
                </a:solidFill>
                <a:latin typeface="Courier New"/>
                <a:cs typeface="Courier New"/>
              </a:rPr>
              <a:t>WebDriver</a:t>
            </a:r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 go to the index page, and return an </a:t>
            </a:r>
          </a:p>
          <a:p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     * object that represents this page in future tests.</a:t>
            </a:r>
          </a:p>
          <a:p>
            <a:r>
              <a:rPr lang="en-US" sz="1200" b="1" dirty="0">
                <a:solidFill>
                  <a:srgbClr val="008000"/>
                </a:solidFill>
                <a:latin typeface="Courier New"/>
                <a:cs typeface="Courier New"/>
              </a:rPr>
              <a:t>     */</a:t>
            </a:r>
          </a:p>
          <a:p>
            <a:r>
              <a:rPr lang="en-US" sz="1200" b="1" dirty="0">
                <a:latin typeface="Courier New"/>
                <a:cs typeface="Courier New"/>
              </a:rPr>
              <a:t>    </a:t>
            </a:r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public static </a:t>
            </a:r>
            <a:r>
              <a:rPr lang="en-US" sz="1200" b="1" dirty="0" err="1">
                <a:latin typeface="Courier New"/>
                <a:cs typeface="Courier New"/>
              </a:rPr>
              <a:t>QuestionPage</a:t>
            </a:r>
            <a:r>
              <a:rPr lang="en-US" sz="1200" b="1" dirty="0">
                <a:latin typeface="Courier New"/>
                <a:cs typeface="Courier New"/>
              </a:rPr>
              <a:t> to(</a:t>
            </a:r>
            <a:r>
              <a:rPr lang="en-US" sz="1200" b="1" dirty="0" err="1">
                <a:latin typeface="Courier New"/>
                <a:cs typeface="Courier New"/>
              </a:rPr>
              <a:t>WebDriver</a:t>
            </a:r>
            <a:r>
              <a:rPr lang="en-US" sz="1200" b="1" dirty="0">
                <a:latin typeface="Courier New"/>
                <a:cs typeface="Courier New"/>
              </a:rPr>
              <a:t> driver) {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      </a:t>
            </a:r>
            <a:r>
              <a:rPr lang="en-US" sz="1200" b="1" dirty="0" err="1" smtClean="0">
                <a:latin typeface="Courier New"/>
                <a:cs typeface="Courier New"/>
              </a:rPr>
              <a:t>driver.get</a:t>
            </a:r>
            <a:r>
              <a:rPr lang="en-US" sz="1200" b="1" dirty="0" smtClean="0">
                <a:latin typeface="Courier New"/>
                <a:cs typeface="Courier New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"http://</a:t>
            </a:r>
            <a:r>
              <a:rPr lang="en-US" sz="1200" b="1" dirty="0" err="1">
                <a:solidFill>
                  <a:srgbClr val="0000FF"/>
                </a:solidFill>
                <a:latin typeface="Courier New"/>
                <a:cs typeface="Courier New"/>
              </a:rPr>
              <a:t>localhost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/</a:t>
            </a:r>
            <a:r>
              <a:rPr lang="en-US" sz="1200" b="1" dirty="0" err="1">
                <a:solidFill>
                  <a:srgbClr val="0000FF"/>
                </a:solidFill>
                <a:latin typeface="Courier New"/>
                <a:cs typeface="Courier New"/>
              </a:rPr>
              <a:t>mpt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/"</a:t>
            </a:r>
            <a:r>
              <a:rPr lang="en-US" sz="1200" b="1" i="1" dirty="0" smtClean="0">
                <a:latin typeface="Courier New"/>
                <a:cs typeface="Courier New"/>
              </a:rPr>
              <a:t>)</a:t>
            </a:r>
            <a:r>
              <a:rPr lang="en-US" sz="1200" b="1" i="1" dirty="0">
                <a:latin typeface="Courier New"/>
                <a:cs typeface="Courier New"/>
              </a:rPr>
              <a:t>;</a:t>
            </a:r>
          </a:p>
          <a:p>
            <a:r>
              <a:rPr lang="en-US" sz="1200" b="1" dirty="0">
                <a:latin typeface="Courier New"/>
                <a:cs typeface="Courier New"/>
              </a:rPr>
              <a:t>        </a:t>
            </a:r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return</a:t>
            </a: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err="1">
                <a:latin typeface="Courier New"/>
                <a:cs typeface="Courier New"/>
              </a:rPr>
              <a:t>PageFactory.</a:t>
            </a:r>
            <a:r>
              <a:rPr lang="en-US" sz="1200" b="1" i="1" dirty="0" err="1">
                <a:latin typeface="Courier New"/>
                <a:cs typeface="Courier New"/>
              </a:rPr>
              <a:t>initElements</a:t>
            </a:r>
            <a:r>
              <a:rPr lang="en-US" sz="1200" b="1" i="1" dirty="0">
                <a:latin typeface="Courier New"/>
                <a:cs typeface="Courier New"/>
              </a:rPr>
              <a:t>(driver, </a:t>
            </a:r>
            <a:r>
              <a:rPr lang="en-US" sz="1200" b="1" i="1" dirty="0" err="1">
                <a:latin typeface="Courier New"/>
                <a:cs typeface="Courier New"/>
              </a:rPr>
              <a:t>QuestionPage.class</a:t>
            </a:r>
            <a:r>
              <a:rPr lang="en-US" sz="1200" b="1" i="1" dirty="0">
                <a:latin typeface="Courier New"/>
                <a:cs typeface="Courier New"/>
              </a:rPr>
              <a:t>);</a:t>
            </a:r>
          </a:p>
          <a:p>
            <a:r>
              <a:rPr lang="en-US" sz="1200" b="1" dirty="0">
                <a:latin typeface="Courier New"/>
                <a:cs typeface="Courier New"/>
              </a:rPr>
              <a:t>    }</a:t>
            </a:r>
          </a:p>
        </p:txBody>
      </p:sp>
      <p:sp>
        <p:nvSpPr>
          <p:cNvPr id="15" name="Freeform 14"/>
          <p:cNvSpPr/>
          <p:nvPr/>
        </p:nvSpPr>
        <p:spPr>
          <a:xfrm>
            <a:off x="1066800" y="2438400"/>
            <a:ext cx="1295400" cy="1651892"/>
          </a:xfrm>
          <a:custGeom>
            <a:avLst/>
            <a:gdLst>
              <a:gd name="connsiteX0" fmla="*/ 1931680 w 1931680"/>
              <a:gd name="connsiteY0" fmla="*/ 0 h 1651892"/>
              <a:gd name="connsiteX1" fmla="*/ 725180 w 1931680"/>
              <a:gd name="connsiteY1" fmla="*/ 241300 h 1651892"/>
              <a:gd name="connsiteX2" fmla="*/ 166380 w 1931680"/>
              <a:gd name="connsiteY2" fmla="*/ 495300 h 1651892"/>
              <a:gd name="connsiteX3" fmla="*/ 1280 w 1931680"/>
              <a:gd name="connsiteY3" fmla="*/ 863600 h 1651892"/>
              <a:gd name="connsiteX4" fmla="*/ 229880 w 1931680"/>
              <a:gd name="connsiteY4" fmla="*/ 1460500 h 1651892"/>
              <a:gd name="connsiteX5" fmla="*/ 699780 w 1931680"/>
              <a:gd name="connsiteY5" fmla="*/ 1651000 h 1651892"/>
              <a:gd name="connsiteX6" fmla="*/ 1576080 w 1931680"/>
              <a:gd name="connsiteY6" fmla="*/ 1536700 h 1651892"/>
              <a:gd name="connsiteX7" fmla="*/ 1576080 w 1931680"/>
              <a:gd name="connsiteY7" fmla="*/ 1536700 h 1651892"/>
              <a:gd name="connsiteX8" fmla="*/ 1576080 w 1931680"/>
              <a:gd name="connsiteY8" fmla="*/ 1536700 h 1651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31680" h="1651892">
                <a:moveTo>
                  <a:pt x="1931680" y="0"/>
                </a:moveTo>
                <a:cubicBezTo>
                  <a:pt x="1475538" y="79375"/>
                  <a:pt x="1019397" y="158750"/>
                  <a:pt x="725180" y="241300"/>
                </a:cubicBezTo>
                <a:cubicBezTo>
                  <a:pt x="430963" y="323850"/>
                  <a:pt x="287030" y="391583"/>
                  <a:pt x="166380" y="495300"/>
                </a:cubicBezTo>
                <a:cubicBezTo>
                  <a:pt x="45730" y="599017"/>
                  <a:pt x="-9303" y="702733"/>
                  <a:pt x="1280" y="863600"/>
                </a:cubicBezTo>
                <a:cubicBezTo>
                  <a:pt x="11863" y="1024467"/>
                  <a:pt x="113463" y="1329267"/>
                  <a:pt x="229880" y="1460500"/>
                </a:cubicBezTo>
                <a:cubicBezTo>
                  <a:pt x="346297" y="1591733"/>
                  <a:pt x="475413" y="1638300"/>
                  <a:pt x="699780" y="1651000"/>
                </a:cubicBezTo>
                <a:cubicBezTo>
                  <a:pt x="924147" y="1663700"/>
                  <a:pt x="1576080" y="1536700"/>
                  <a:pt x="1576080" y="1536700"/>
                </a:cubicBezTo>
                <a:lnTo>
                  <a:pt x="1576080" y="1536700"/>
                </a:lnTo>
                <a:lnTo>
                  <a:pt x="1576080" y="1536700"/>
                </a:lnTo>
              </a:path>
            </a:pathLst>
          </a:cu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663595" y="2514600"/>
            <a:ext cx="1812905" cy="1949606"/>
          </a:xfrm>
          <a:custGeom>
            <a:avLst/>
            <a:gdLst>
              <a:gd name="connsiteX0" fmla="*/ 1812905 w 1812905"/>
              <a:gd name="connsiteY0" fmla="*/ 1739900 h 1949606"/>
              <a:gd name="connsiteX1" fmla="*/ 809605 w 1812905"/>
              <a:gd name="connsiteY1" fmla="*/ 1943100 h 1949606"/>
              <a:gd name="connsiteX2" fmla="*/ 123805 w 1812905"/>
              <a:gd name="connsiteY2" fmla="*/ 1524000 h 1949606"/>
              <a:gd name="connsiteX3" fmla="*/ 34905 w 1812905"/>
              <a:gd name="connsiteY3" fmla="*/ 647700 h 1949606"/>
              <a:gd name="connsiteX4" fmla="*/ 517505 w 1812905"/>
              <a:gd name="connsiteY4" fmla="*/ 0 h 1949606"/>
              <a:gd name="connsiteX5" fmla="*/ 517505 w 1812905"/>
              <a:gd name="connsiteY5" fmla="*/ 0 h 1949606"/>
              <a:gd name="connsiteX6" fmla="*/ 517505 w 1812905"/>
              <a:gd name="connsiteY6" fmla="*/ 0 h 194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2905" h="1949606">
                <a:moveTo>
                  <a:pt x="1812905" y="1739900"/>
                </a:moveTo>
                <a:cubicBezTo>
                  <a:pt x="1452013" y="1859491"/>
                  <a:pt x="1091122" y="1979083"/>
                  <a:pt x="809605" y="1943100"/>
                </a:cubicBezTo>
                <a:cubicBezTo>
                  <a:pt x="528088" y="1907117"/>
                  <a:pt x="252922" y="1739900"/>
                  <a:pt x="123805" y="1524000"/>
                </a:cubicBezTo>
                <a:cubicBezTo>
                  <a:pt x="-5312" y="1308100"/>
                  <a:pt x="-30712" y="901700"/>
                  <a:pt x="34905" y="647700"/>
                </a:cubicBezTo>
                <a:cubicBezTo>
                  <a:pt x="100522" y="393700"/>
                  <a:pt x="517505" y="0"/>
                  <a:pt x="517505" y="0"/>
                </a:cubicBezTo>
                <a:lnTo>
                  <a:pt x="517505" y="0"/>
                </a:lnTo>
                <a:lnTo>
                  <a:pt x="517505" y="0"/>
                </a:lnTo>
              </a:path>
            </a:pathLst>
          </a:cu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ne Callout 3 16"/>
          <p:cNvSpPr/>
          <p:nvPr/>
        </p:nvSpPr>
        <p:spPr>
          <a:xfrm>
            <a:off x="5791200" y="1581150"/>
            <a:ext cx="2667000" cy="609600"/>
          </a:xfrm>
          <a:prstGeom prst="borderCallout3">
            <a:avLst>
              <a:gd name="adj1" fmla="val 100000"/>
              <a:gd name="adj2" fmla="val 48611"/>
              <a:gd name="adj3" fmla="val 279167"/>
              <a:gd name="adj4" fmla="val 56666"/>
              <a:gd name="adj5" fmla="val 397917"/>
              <a:gd name="adj6" fmla="val 41170"/>
              <a:gd name="adj7" fmla="val 400463"/>
              <a:gd name="adj8" fmla="val 813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Have </a:t>
            </a:r>
            <a:r>
              <a:rPr lang="en-US" dirty="0" err="1" smtClean="0"/>
              <a:t>WebDriver</a:t>
            </a:r>
            <a:r>
              <a:rPr lang="en-US" dirty="0" smtClean="0"/>
              <a:t> position at desired page</a:t>
            </a:r>
            <a:endParaRPr lang="en-US" dirty="0"/>
          </a:p>
        </p:txBody>
      </p:sp>
      <p:sp>
        <p:nvSpPr>
          <p:cNvPr id="18" name="Line Callout 3 17"/>
          <p:cNvSpPr/>
          <p:nvPr/>
        </p:nvSpPr>
        <p:spPr>
          <a:xfrm>
            <a:off x="4419600" y="4552950"/>
            <a:ext cx="3124200" cy="381000"/>
          </a:xfrm>
          <a:prstGeom prst="borderCallout3">
            <a:avLst>
              <a:gd name="adj1" fmla="val -4583"/>
              <a:gd name="adj2" fmla="val 49797"/>
              <a:gd name="adj3" fmla="val -31250"/>
              <a:gd name="adj4" fmla="val 29268"/>
              <a:gd name="adj5" fmla="val -23333"/>
              <a:gd name="adj6" fmla="val 4066"/>
              <a:gd name="adj7" fmla="val -60846"/>
              <a:gd name="adj8" fmla="val -101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Initialize this Page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631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5281" y="914400"/>
            <a:ext cx="7655719" cy="3638550"/>
          </a:xfrm>
        </p:spPr>
        <p:txBody>
          <a:bodyPr/>
          <a:lstStyle/>
          <a:p>
            <a:r>
              <a:rPr lang="en-US" dirty="0" smtClean="0"/>
              <a:t>Introductions / Sample Application</a:t>
            </a:r>
          </a:p>
          <a:p>
            <a:r>
              <a:rPr lang="en-US" b="1" dirty="0" smtClean="0"/>
              <a:t>A review of Unit, Integration, and MVC Test</a:t>
            </a:r>
          </a:p>
          <a:p>
            <a:r>
              <a:rPr lang="en-US" dirty="0" smtClean="0"/>
              <a:t>MVC Test with </a:t>
            </a:r>
            <a:r>
              <a:rPr lang="en-US" dirty="0" err="1" smtClean="0"/>
              <a:t>HtmlUnit</a:t>
            </a:r>
            <a:endParaRPr lang="en-US" dirty="0" smtClean="0"/>
          </a:p>
          <a:p>
            <a:r>
              <a:rPr lang="en-US" dirty="0" smtClean="0"/>
              <a:t>Behavior Driven Development with MVC Test &amp; </a:t>
            </a:r>
            <a:r>
              <a:rPr lang="en-US" dirty="0" err="1" smtClean="0"/>
              <a:t>HtmlUnit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9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@When – Perform Some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867150"/>
          </a:xfrm>
        </p:spPr>
        <p:txBody>
          <a:bodyPr>
            <a:normAutofit/>
          </a:bodyPr>
          <a:lstStyle/>
          <a:p>
            <a:r>
              <a:rPr lang="en-US" dirty="0" smtClean="0"/>
              <a:t>Selecting from a select element: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60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428750"/>
            <a:ext cx="6858000" cy="1384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  </a:t>
            </a:r>
            <a:r>
              <a:rPr lang="en-US" sz="1200" b="1" dirty="0" err="1" smtClean="0">
                <a:latin typeface="Courier New"/>
                <a:cs typeface="Courier New"/>
              </a:rPr>
              <a:t>QuestionPage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latin typeface="Courier New"/>
                <a:cs typeface="Courier New"/>
              </a:rPr>
              <a:t>questionPage</a:t>
            </a:r>
            <a:r>
              <a:rPr lang="en-US" sz="1200" b="1" dirty="0">
                <a:latin typeface="Courier New"/>
                <a:cs typeface="Courier New"/>
              </a:rPr>
              <a:t>;</a:t>
            </a:r>
          </a:p>
          <a:p>
            <a:endParaRPr lang="en-US" sz="1200" b="1" dirty="0" smtClean="0">
              <a:latin typeface="Courier New"/>
              <a:cs typeface="Courier New"/>
            </a:endParaRPr>
          </a:p>
          <a:p>
            <a:r>
              <a:rPr lang="en-US" sz="1200" b="1" dirty="0" smtClean="0"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@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When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"I select 'Holy Grail'"</a:t>
            </a:r>
            <a:r>
              <a:rPr lang="en-US" sz="1200" b="1" dirty="0">
                <a:latin typeface="Courier New"/>
                <a:cs typeface="Courier New"/>
              </a:rPr>
              <a:t>)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public </a:t>
            </a:r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void </a:t>
            </a:r>
            <a:r>
              <a:rPr lang="en-US" sz="1200" b="1" dirty="0" err="1">
                <a:latin typeface="Courier New"/>
                <a:cs typeface="Courier New"/>
              </a:rPr>
              <a:t>i_select_category</a:t>
            </a:r>
            <a:r>
              <a:rPr lang="en-US" sz="1200" b="1" dirty="0">
                <a:latin typeface="Courier New"/>
                <a:cs typeface="Courier New"/>
              </a:rPr>
              <a:t>() {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questionPage</a:t>
            </a:r>
            <a:r>
              <a:rPr lang="en-US" sz="1200" b="1" dirty="0" err="1" smtClean="0">
                <a:latin typeface="Courier New"/>
                <a:cs typeface="Courier New"/>
              </a:rPr>
              <a:t>.selectMovieOption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"Holy Grail"</a:t>
            </a:r>
            <a:r>
              <a:rPr lang="en-US" sz="1200" b="1" dirty="0">
                <a:latin typeface="Courier New"/>
                <a:cs typeface="Courier New"/>
              </a:rPr>
              <a:t>);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}</a:t>
            </a:r>
          </a:p>
          <a:p>
            <a:endParaRPr lang="en-US" sz="1200" b="1" dirty="0" smtClean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8800" y="2613958"/>
            <a:ext cx="6934200" cy="21236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public class </a:t>
            </a:r>
            <a:r>
              <a:rPr lang="en-US" sz="1200" b="1" dirty="0" err="1">
                <a:latin typeface="Courier New"/>
                <a:cs typeface="Courier New"/>
              </a:rPr>
              <a:t>QuestionPage</a:t>
            </a:r>
            <a:r>
              <a:rPr lang="en-US" sz="1200" b="1" dirty="0">
                <a:latin typeface="Courier New"/>
                <a:cs typeface="Courier New"/>
              </a:rPr>
              <a:t>  {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  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private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 err="1">
                <a:latin typeface="Courier New"/>
                <a:cs typeface="Courier New"/>
              </a:rPr>
              <a:t>WebElement</a:t>
            </a: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movie</a:t>
            </a:r>
            <a:r>
              <a:rPr lang="en-US" sz="1200" b="1" dirty="0">
                <a:latin typeface="Courier New"/>
                <a:cs typeface="Courier New"/>
              </a:rPr>
              <a:t>;</a:t>
            </a:r>
          </a:p>
          <a:p>
            <a:r>
              <a:rPr lang="en-US" sz="1200" b="1" dirty="0">
                <a:latin typeface="Courier New"/>
                <a:cs typeface="Courier New"/>
              </a:rPr>
              <a:t> </a:t>
            </a:r>
            <a:endParaRPr lang="en-US" sz="1200" b="1" dirty="0" smtClean="0">
              <a:latin typeface="Courier New"/>
              <a:cs typeface="Courier New"/>
            </a:endParaRPr>
          </a:p>
          <a:p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/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**</a:t>
            </a:r>
          </a:p>
          <a:p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* Select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the given movie from the list of movies, like "Holy Grail". </a:t>
            </a:r>
          </a:p>
          <a:p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/</a:t>
            </a:r>
          </a:p>
          <a:p>
            <a:r>
              <a:rPr lang="en-US" sz="1200" b="1" dirty="0"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public </a:t>
            </a:r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void </a:t>
            </a:r>
            <a:r>
              <a:rPr lang="en-US" sz="1200" b="1" dirty="0" err="1">
                <a:latin typeface="Courier New"/>
                <a:cs typeface="Courier New"/>
              </a:rPr>
              <a:t>selectMovieOption</a:t>
            </a:r>
            <a:r>
              <a:rPr lang="en-US" sz="1200" b="1" dirty="0">
                <a:latin typeface="Courier New"/>
                <a:cs typeface="Courier New"/>
              </a:rPr>
              <a:t>(String </a:t>
            </a:r>
            <a:r>
              <a:rPr lang="en-US" sz="1200" b="1" dirty="0" err="1">
                <a:latin typeface="Courier New"/>
                <a:cs typeface="Courier New"/>
              </a:rPr>
              <a:t>movieOption</a:t>
            </a:r>
            <a:r>
              <a:rPr lang="en-US" sz="1200" b="1" dirty="0">
                <a:latin typeface="Courier New"/>
                <a:cs typeface="Courier New"/>
              </a:rPr>
              <a:t>) {</a:t>
            </a:r>
          </a:p>
          <a:p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   Select </a:t>
            </a:r>
            <a:r>
              <a:rPr lang="en-US" sz="1200" b="1" dirty="0">
                <a:latin typeface="Courier New"/>
                <a:cs typeface="Courier New"/>
              </a:rPr>
              <a:t>select = </a:t>
            </a:r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new</a:t>
            </a:r>
            <a:r>
              <a:rPr lang="en-US" sz="1200" b="1" dirty="0">
                <a:latin typeface="Courier New"/>
                <a:cs typeface="Courier New"/>
              </a:rPr>
              <a:t> Select</a:t>
            </a:r>
            <a:r>
              <a:rPr lang="en-US" sz="1200" b="1" dirty="0" smtClean="0">
                <a:latin typeface="Courier New"/>
                <a:cs typeface="Courier New"/>
              </a:rPr>
              <a:t>(</a:t>
            </a:r>
            <a:r>
              <a:rPr lang="en-US" sz="1200" b="1" dirty="0" smtClean="0">
                <a:solidFill>
                  <a:srgbClr val="0000FF"/>
                </a:solidFill>
                <a:latin typeface="Courier New"/>
                <a:cs typeface="Courier New"/>
              </a:rPr>
              <a:t>movie</a:t>
            </a:r>
            <a:r>
              <a:rPr lang="en-US" sz="1200" b="1" dirty="0" smtClean="0">
                <a:latin typeface="Courier New"/>
                <a:cs typeface="Courier New"/>
              </a:rPr>
              <a:t>)</a:t>
            </a:r>
            <a:r>
              <a:rPr lang="en-US" sz="1200" b="1" dirty="0">
                <a:latin typeface="Courier New"/>
                <a:cs typeface="Courier New"/>
              </a:rPr>
              <a:t>;</a:t>
            </a:r>
          </a:p>
          <a:p>
            <a:r>
              <a:rPr lang="en-US" sz="1200" b="1" dirty="0">
                <a:latin typeface="Courier New"/>
                <a:cs typeface="Courier New"/>
              </a:rPr>
              <a:t>    </a:t>
            </a:r>
            <a:r>
              <a:rPr lang="en-US" sz="1200" b="1" dirty="0" err="1" smtClean="0">
                <a:latin typeface="Courier New"/>
                <a:cs typeface="Courier New"/>
              </a:rPr>
              <a:t>select.selectByVisibleText</a:t>
            </a:r>
            <a:r>
              <a:rPr lang="en-US" sz="1200" b="1" dirty="0" smtClean="0">
                <a:latin typeface="Courier New"/>
                <a:cs typeface="Courier New"/>
              </a:rPr>
              <a:t>(</a:t>
            </a:r>
            <a:r>
              <a:rPr lang="en-US" sz="1200" b="1" dirty="0" err="1" smtClean="0">
                <a:latin typeface="Courier New"/>
                <a:cs typeface="Courier New"/>
              </a:rPr>
              <a:t>movieOption</a:t>
            </a:r>
            <a:r>
              <a:rPr lang="en-US" sz="1200" b="1" dirty="0" smtClean="0">
                <a:latin typeface="Courier New"/>
                <a:cs typeface="Courier New"/>
              </a:rPr>
              <a:t>);</a:t>
            </a:r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latin typeface="Courier New"/>
                <a:cs typeface="Courier New"/>
              </a:rPr>
              <a:t>}</a:t>
            </a:r>
            <a:endParaRPr lang="en-US" sz="1200" b="1" dirty="0">
              <a:latin typeface="Courier New"/>
              <a:cs typeface="Courier New"/>
            </a:endParaRPr>
          </a:p>
        </p:txBody>
      </p:sp>
      <p:sp>
        <p:nvSpPr>
          <p:cNvPr id="17" name="Line Callout 3 16"/>
          <p:cNvSpPr/>
          <p:nvPr/>
        </p:nvSpPr>
        <p:spPr>
          <a:xfrm>
            <a:off x="5943600" y="666750"/>
            <a:ext cx="2667000" cy="609600"/>
          </a:xfrm>
          <a:prstGeom prst="borderCallout3">
            <a:avLst>
              <a:gd name="adj1" fmla="val 56250"/>
              <a:gd name="adj2" fmla="val -437"/>
              <a:gd name="adj3" fmla="val 110417"/>
              <a:gd name="adj4" fmla="val -24763"/>
              <a:gd name="adj5" fmla="val 145834"/>
              <a:gd name="adj6" fmla="val -54068"/>
              <a:gd name="adj7" fmla="val 152546"/>
              <a:gd name="adj8" fmla="val -10234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Previously initialized in @Given step</a:t>
            </a:r>
            <a:endParaRPr lang="en-US" dirty="0"/>
          </a:p>
        </p:txBody>
      </p:sp>
      <p:sp>
        <p:nvSpPr>
          <p:cNvPr id="12" name="Line Callout 3 11"/>
          <p:cNvSpPr/>
          <p:nvPr/>
        </p:nvSpPr>
        <p:spPr>
          <a:xfrm>
            <a:off x="5943600" y="2571750"/>
            <a:ext cx="3048000" cy="609600"/>
          </a:xfrm>
          <a:prstGeom prst="borderCallout3">
            <a:avLst>
              <a:gd name="adj1" fmla="val 108333"/>
              <a:gd name="adj2" fmla="val 49980"/>
              <a:gd name="adj3" fmla="val 231250"/>
              <a:gd name="adj4" fmla="val 48808"/>
              <a:gd name="adj5" fmla="val 277084"/>
              <a:gd name="adj6" fmla="val 27301"/>
              <a:gd name="adj7" fmla="val 273379"/>
              <a:gd name="adj8" fmla="val -135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WebDriver</a:t>
            </a:r>
            <a:r>
              <a:rPr lang="en-US" dirty="0" smtClean="0"/>
              <a:t> class for working with select elements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943600" y="1352550"/>
            <a:ext cx="2667000" cy="1143000"/>
            <a:chOff x="5943600" y="1352550"/>
            <a:chExt cx="2667000" cy="1143000"/>
          </a:xfrm>
        </p:grpSpPr>
        <p:sp>
          <p:nvSpPr>
            <p:cNvPr id="11" name="Line Callout 3 10"/>
            <p:cNvSpPr/>
            <p:nvPr/>
          </p:nvSpPr>
          <p:spPr>
            <a:xfrm>
              <a:off x="5943600" y="1352550"/>
              <a:ext cx="2667000" cy="1143000"/>
            </a:xfrm>
            <a:prstGeom prst="borderCallout3">
              <a:avLst>
                <a:gd name="adj1" fmla="val 56250"/>
                <a:gd name="adj2" fmla="val -437"/>
                <a:gd name="adj3" fmla="val 85973"/>
                <a:gd name="adj4" fmla="val -17144"/>
                <a:gd name="adj5" fmla="val 135279"/>
                <a:gd name="adj6" fmla="val -28354"/>
                <a:gd name="adj7" fmla="val 157685"/>
                <a:gd name="adj8" fmla="val -53769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Initialized by </a:t>
              </a:r>
              <a:r>
                <a:rPr lang="en-US" dirty="0" err="1" smtClean="0"/>
                <a:t>WebDriver</a:t>
              </a:r>
              <a:r>
                <a:rPr lang="en-US" dirty="0" smtClean="0"/>
                <a:t>.</a:t>
              </a:r>
            </a:p>
            <a:p>
              <a:pPr algn="ctr"/>
              <a:r>
                <a:rPr lang="en-US" dirty="0" smtClean="0"/>
                <a:t>Points to: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53200" y="1962150"/>
              <a:ext cx="1524000" cy="4547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555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 animBg="1"/>
      <p:bldP spid="1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@When – Perform Some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867150"/>
          </a:xfrm>
        </p:spPr>
        <p:txBody>
          <a:bodyPr>
            <a:normAutofit/>
          </a:bodyPr>
          <a:lstStyle/>
          <a:p>
            <a:r>
              <a:rPr lang="en-US" dirty="0" smtClean="0"/>
              <a:t>Submitting a form: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61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428750"/>
            <a:ext cx="6858000" cy="1384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  </a:t>
            </a:r>
            <a:r>
              <a:rPr lang="en-US" sz="1200" b="1" dirty="0" err="1" smtClean="0">
                <a:latin typeface="Courier New"/>
                <a:cs typeface="Courier New"/>
              </a:rPr>
              <a:t>QuestionPage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latin typeface="Courier New"/>
                <a:cs typeface="Courier New"/>
              </a:rPr>
              <a:t>questionPage</a:t>
            </a:r>
            <a:r>
              <a:rPr lang="en-US" sz="1200" b="1" dirty="0">
                <a:latin typeface="Courier New"/>
                <a:cs typeface="Courier New"/>
              </a:rPr>
              <a:t>;</a:t>
            </a:r>
          </a:p>
          <a:p>
            <a:endParaRPr lang="en-US" sz="1200" b="1" dirty="0" smtClean="0">
              <a:latin typeface="Courier New"/>
              <a:cs typeface="Courier New"/>
            </a:endParaRPr>
          </a:p>
          <a:p>
            <a:r>
              <a:rPr lang="en-US" sz="1200" b="1" dirty="0" smtClean="0"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@And</a:t>
            </a:r>
            <a:r>
              <a:rPr lang="en-US" sz="1200" b="1" dirty="0" smtClean="0">
                <a:latin typeface="Courier New"/>
                <a:cs typeface="Courier New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"I </a:t>
            </a:r>
            <a:r>
              <a:rPr lang="en-US" sz="1200" b="1" dirty="0" smtClean="0">
                <a:solidFill>
                  <a:srgbClr val="0000FF"/>
                </a:solidFill>
                <a:latin typeface="Courier New"/>
                <a:cs typeface="Courier New"/>
              </a:rPr>
              <a:t>press submit"</a:t>
            </a:r>
            <a:r>
              <a:rPr lang="en-US" sz="1200" b="1" dirty="0">
                <a:latin typeface="Courier New"/>
                <a:cs typeface="Courier New"/>
              </a:rPr>
              <a:t>)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public </a:t>
            </a:r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void </a:t>
            </a:r>
            <a:r>
              <a:rPr lang="en-US" sz="1200" b="1" dirty="0" err="1" smtClean="0">
                <a:latin typeface="Courier New"/>
                <a:cs typeface="Courier New"/>
              </a:rPr>
              <a:t>i_press_submit</a:t>
            </a:r>
            <a:r>
              <a:rPr lang="en-US" sz="1200" b="1" dirty="0" smtClean="0">
                <a:latin typeface="Courier New"/>
                <a:cs typeface="Courier New"/>
              </a:rPr>
              <a:t>() {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questionPage</a:t>
            </a:r>
            <a:r>
              <a:rPr lang="en-US" sz="1200" b="1" dirty="0" err="1" smtClean="0">
                <a:latin typeface="Courier New"/>
                <a:cs typeface="Courier New"/>
              </a:rPr>
              <a:t>.submit</a:t>
            </a:r>
            <a:r>
              <a:rPr lang="en-US" sz="1200" b="1" dirty="0" smtClean="0">
                <a:latin typeface="Courier New"/>
                <a:cs typeface="Courier New"/>
              </a:rPr>
              <a:t>();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}</a:t>
            </a:r>
          </a:p>
          <a:p>
            <a:endParaRPr lang="en-US" sz="1200" b="1" dirty="0" smtClean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8800" y="2613958"/>
            <a:ext cx="6934200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public class </a:t>
            </a:r>
            <a:r>
              <a:rPr lang="en-US" sz="1200" b="1" dirty="0" err="1">
                <a:latin typeface="Courier New"/>
                <a:cs typeface="Courier New"/>
              </a:rPr>
              <a:t>QuestionPage</a:t>
            </a:r>
            <a:r>
              <a:rPr lang="en-US" sz="1200" b="1" dirty="0">
                <a:latin typeface="Courier New"/>
                <a:cs typeface="Courier New"/>
              </a:rPr>
              <a:t>  {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  </a:t>
            </a:r>
          </a:p>
          <a:p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  @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/>
                <a:cs typeface="Courier New"/>
              </a:rPr>
              <a:t>FindBy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  <a:r>
              <a:rPr lang="en-US" sz="1200" b="1" dirty="0" err="1">
                <a:latin typeface="Courier New"/>
                <a:cs typeface="Courier New"/>
              </a:rPr>
              <a:t>css</a:t>
            </a:r>
            <a:r>
              <a:rPr lang="en-US" sz="1200" b="1" dirty="0">
                <a:latin typeface="Courier New"/>
                <a:cs typeface="Courier New"/>
              </a:rPr>
              <a:t> = 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"input[type=submit]"</a:t>
            </a:r>
            <a:r>
              <a:rPr lang="en-US" sz="1200" b="1" dirty="0">
                <a:latin typeface="Courier New"/>
                <a:cs typeface="Courier New"/>
              </a:rPr>
              <a:t>)</a:t>
            </a:r>
          </a:p>
          <a:p>
            <a:r>
              <a:rPr lang="en-US" sz="1200" b="1" dirty="0"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private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 err="1">
                <a:latin typeface="Courier New"/>
                <a:cs typeface="Courier New"/>
              </a:rPr>
              <a:t>WebElement</a:t>
            </a: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latin typeface="Courier New"/>
                <a:cs typeface="Courier New"/>
              </a:rPr>
              <a:t>submitButton</a:t>
            </a:r>
            <a:r>
              <a:rPr lang="en-US" sz="1200" b="1" dirty="0">
                <a:latin typeface="Courier New"/>
                <a:cs typeface="Courier New"/>
              </a:rPr>
              <a:t>;</a:t>
            </a:r>
          </a:p>
          <a:p>
            <a:r>
              <a:rPr lang="en-US" sz="1200" b="1" dirty="0">
                <a:latin typeface="Courier New"/>
                <a:cs typeface="Courier New"/>
              </a:rPr>
              <a:t> </a:t>
            </a:r>
            <a:endParaRPr lang="en-US" sz="1200" b="1" dirty="0" smtClean="0">
              <a:latin typeface="Courier New"/>
              <a:cs typeface="Courier New"/>
            </a:endParaRPr>
          </a:p>
          <a:p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// …</a:t>
            </a:r>
          </a:p>
          <a:p>
            <a:endParaRPr lang="en-US" sz="1200" b="1" dirty="0" smtClean="0">
              <a:latin typeface="Courier New"/>
              <a:cs typeface="Courier New"/>
            </a:endParaRPr>
          </a:p>
          <a:p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  public </a:t>
            </a:r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void </a:t>
            </a:r>
            <a:r>
              <a:rPr lang="en-US" sz="1200" b="1" dirty="0" smtClean="0">
                <a:latin typeface="Courier New"/>
                <a:cs typeface="Courier New"/>
              </a:rPr>
              <a:t>submit() </a:t>
            </a:r>
            <a:r>
              <a:rPr lang="en-US" sz="1200" b="1" dirty="0">
                <a:latin typeface="Courier New"/>
                <a:cs typeface="Courier New"/>
              </a:rPr>
              <a:t>{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submitButton</a:t>
            </a:r>
            <a:r>
              <a:rPr lang="en-US" sz="1200" b="1" dirty="0" err="1" smtClean="0">
                <a:latin typeface="Courier New"/>
                <a:cs typeface="Courier New"/>
              </a:rPr>
              <a:t>.click</a:t>
            </a:r>
            <a:r>
              <a:rPr lang="en-US" sz="1200" b="1" dirty="0" smtClean="0">
                <a:latin typeface="Courier New"/>
                <a:cs typeface="Courier New"/>
              </a:rPr>
              <a:t>();</a:t>
            </a:r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latin typeface="Courier New"/>
                <a:cs typeface="Courier New"/>
              </a:rPr>
              <a:t>}</a:t>
            </a:r>
            <a:endParaRPr lang="en-US" sz="1200" b="1" dirty="0">
              <a:latin typeface="Courier New"/>
              <a:cs typeface="Courier New"/>
            </a:endParaRPr>
          </a:p>
        </p:txBody>
      </p:sp>
      <p:sp>
        <p:nvSpPr>
          <p:cNvPr id="12" name="Line Callout 3 11"/>
          <p:cNvSpPr/>
          <p:nvPr/>
        </p:nvSpPr>
        <p:spPr>
          <a:xfrm>
            <a:off x="5867400" y="2952750"/>
            <a:ext cx="3048000" cy="609600"/>
          </a:xfrm>
          <a:prstGeom prst="borderCallout3">
            <a:avLst>
              <a:gd name="adj1" fmla="val 108333"/>
              <a:gd name="adj2" fmla="val 49980"/>
              <a:gd name="adj3" fmla="val 185417"/>
              <a:gd name="adj4" fmla="val 34641"/>
              <a:gd name="adj5" fmla="val 227084"/>
              <a:gd name="adj6" fmla="val -7699"/>
              <a:gd name="adj7" fmla="val 221296"/>
              <a:gd name="adj8" fmla="val -485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easy is that?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423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@Then – Assert the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867150"/>
          </a:xfrm>
        </p:spPr>
        <p:txBody>
          <a:bodyPr>
            <a:normAutofit/>
          </a:bodyPr>
          <a:lstStyle/>
          <a:p>
            <a:r>
              <a:rPr lang="en-US" dirty="0" smtClean="0"/>
              <a:t>Determine if we are on the correct page: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62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428750"/>
            <a:ext cx="6858000" cy="17543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urier New"/>
                <a:cs typeface="Courier New"/>
              </a:rPr>
              <a:t>AnswerPage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answerPage</a:t>
            </a:r>
            <a:r>
              <a:rPr lang="en-US" sz="1200" b="1" dirty="0">
                <a:latin typeface="Courier New"/>
                <a:cs typeface="Courier New"/>
              </a:rPr>
              <a:t>;</a:t>
            </a:r>
          </a:p>
          <a:p>
            <a:endParaRPr lang="en-US" sz="1200" b="1" dirty="0" smtClean="0">
              <a:latin typeface="Courier New"/>
              <a:cs typeface="Courier New"/>
            </a:endParaRPr>
          </a:p>
          <a:p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@Then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"I should see the answer page"</a:t>
            </a:r>
            <a:r>
              <a:rPr lang="en-US" sz="1200" b="1" dirty="0">
                <a:latin typeface="Courier New"/>
                <a:cs typeface="Courier New"/>
              </a:rPr>
              <a:t>)</a:t>
            </a:r>
          </a:p>
          <a:p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public </a:t>
            </a:r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void </a:t>
            </a:r>
            <a:r>
              <a:rPr lang="en-US" sz="1200" b="1" dirty="0" err="1">
                <a:latin typeface="Courier New"/>
                <a:cs typeface="Courier New"/>
              </a:rPr>
              <a:t>on_answer_page</a:t>
            </a:r>
            <a:r>
              <a:rPr lang="en-US" sz="1200" b="1" dirty="0">
                <a:latin typeface="Courier New"/>
                <a:cs typeface="Courier New"/>
              </a:rPr>
              <a:t>() { </a:t>
            </a:r>
          </a:p>
          <a:p>
            <a:r>
              <a:rPr lang="en-US" sz="1200" b="1" i="1" dirty="0" smtClean="0">
                <a:latin typeface="Courier New"/>
                <a:cs typeface="Courier New"/>
              </a:rPr>
              <a:t>  </a:t>
            </a:r>
            <a:r>
              <a:rPr lang="en-US" sz="1200" b="1" i="1" dirty="0" err="1" smtClean="0">
                <a:latin typeface="Courier New"/>
                <a:cs typeface="Courier New"/>
              </a:rPr>
              <a:t>assertTrue</a:t>
            </a:r>
            <a:r>
              <a:rPr lang="en-US" sz="1200" b="1" i="1" dirty="0">
                <a:latin typeface="Courier New"/>
                <a:cs typeface="Courier New"/>
              </a:rPr>
              <a:t>(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    </a:t>
            </a:r>
            <a:r>
              <a:rPr lang="en-US" sz="1200" b="1" dirty="0" smtClean="0">
                <a:solidFill>
                  <a:srgbClr val="0000FF"/>
                </a:solidFill>
                <a:latin typeface="Courier New"/>
                <a:cs typeface="Courier New"/>
              </a:rPr>
              <a:t>”Should be 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on the Answer page"</a:t>
            </a:r>
            <a:r>
              <a:rPr lang="en-US" sz="1200" b="1" dirty="0">
                <a:latin typeface="Courier New"/>
                <a:cs typeface="Courier New"/>
              </a:rPr>
              <a:t>, 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    </a:t>
            </a:r>
            <a:r>
              <a:rPr lang="en-US" sz="1200" b="1" dirty="0" err="1" smtClean="0">
                <a:latin typeface="Courier New"/>
                <a:cs typeface="Courier New"/>
              </a:rPr>
              <a:t>AnswerPage.</a:t>
            </a:r>
            <a:r>
              <a:rPr lang="en-US" sz="1200" b="1" i="1" dirty="0" err="1" smtClean="0">
                <a:latin typeface="Courier New"/>
                <a:cs typeface="Courier New"/>
              </a:rPr>
              <a:t>isCurrentPage</a:t>
            </a:r>
            <a:r>
              <a:rPr lang="en-US" sz="1200" b="1" i="1" dirty="0">
                <a:latin typeface="Courier New"/>
                <a:cs typeface="Courier New"/>
              </a:rPr>
              <a:t>(</a:t>
            </a:r>
            <a:r>
              <a:rPr lang="en-US" sz="1200" b="1" i="1" dirty="0">
                <a:solidFill>
                  <a:srgbClr val="0000FF"/>
                </a:solidFill>
                <a:latin typeface="Courier New"/>
                <a:cs typeface="Courier New"/>
              </a:rPr>
              <a:t>driver</a:t>
            </a:r>
            <a:r>
              <a:rPr lang="en-US" sz="1200" b="1" i="1" dirty="0">
                <a:latin typeface="Courier New"/>
                <a:cs typeface="Courier New"/>
              </a:rPr>
              <a:t>));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</a:t>
            </a:r>
            <a:r>
              <a:rPr lang="en-US" sz="1200" b="1" dirty="0" err="1" smtClean="0">
                <a:latin typeface="Courier New"/>
                <a:cs typeface="Courier New"/>
              </a:rPr>
              <a:t>answerPage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= </a:t>
            </a:r>
            <a:r>
              <a:rPr lang="en-US" sz="1200" b="1" dirty="0" err="1">
                <a:latin typeface="Courier New"/>
                <a:cs typeface="Courier New"/>
              </a:rPr>
              <a:t>AnswerPage.</a:t>
            </a:r>
            <a:r>
              <a:rPr lang="en-US" sz="1200" b="1" i="1" dirty="0" err="1">
                <a:latin typeface="Courier New"/>
                <a:cs typeface="Courier New"/>
              </a:rPr>
              <a:t>at</a:t>
            </a:r>
            <a:r>
              <a:rPr lang="en-US" sz="1200" b="1" i="1" dirty="0">
                <a:latin typeface="Courier New"/>
                <a:cs typeface="Courier New"/>
              </a:rPr>
              <a:t>(</a:t>
            </a:r>
            <a:r>
              <a:rPr lang="en-US" sz="1200" b="1" i="1" dirty="0">
                <a:solidFill>
                  <a:srgbClr val="0000FF"/>
                </a:solidFill>
                <a:latin typeface="Courier New"/>
                <a:cs typeface="Courier New"/>
              </a:rPr>
              <a:t>driver</a:t>
            </a:r>
            <a:r>
              <a:rPr lang="en-US" sz="1200" b="1" i="1" dirty="0">
                <a:latin typeface="Courier New"/>
                <a:cs typeface="Courier New"/>
              </a:rPr>
              <a:t>);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}</a:t>
            </a:r>
            <a:endParaRPr lang="en-US" sz="1200" b="1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8800" y="3147358"/>
            <a:ext cx="6934200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public class </a:t>
            </a:r>
            <a:r>
              <a:rPr lang="en-US" sz="1200" b="1" dirty="0" err="1" smtClean="0">
                <a:latin typeface="Courier New"/>
                <a:cs typeface="Courier New"/>
              </a:rPr>
              <a:t>AnswerPage</a:t>
            </a:r>
            <a:r>
              <a:rPr lang="en-US" sz="1200" b="1" dirty="0" smtClean="0">
                <a:latin typeface="Courier New"/>
                <a:cs typeface="Courier New"/>
              </a:rPr>
              <a:t>  </a:t>
            </a:r>
            <a:r>
              <a:rPr lang="en-US" sz="1200" b="1" dirty="0">
                <a:latin typeface="Courier New"/>
                <a:cs typeface="Courier New"/>
              </a:rPr>
              <a:t>{</a:t>
            </a:r>
          </a:p>
          <a:p>
            <a:endParaRPr lang="en-US" sz="1200" b="1" dirty="0" smtClean="0">
              <a:latin typeface="Courier New"/>
              <a:cs typeface="Courier New"/>
            </a:endParaRPr>
          </a:p>
          <a:p>
            <a:r>
              <a:rPr lang="en-US" sz="1200" b="1" dirty="0" smtClean="0"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public </a:t>
            </a:r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static </a:t>
            </a:r>
            <a:r>
              <a:rPr lang="en-US" sz="1200" b="1" dirty="0" err="1">
                <a:solidFill>
                  <a:srgbClr val="800000"/>
                </a:solidFill>
                <a:latin typeface="Courier New"/>
                <a:cs typeface="Courier New"/>
              </a:rPr>
              <a:t>boolean</a:t>
            </a:r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lang="en-US" sz="1200" b="1" dirty="0" err="1">
                <a:latin typeface="Courier New"/>
                <a:cs typeface="Courier New"/>
              </a:rPr>
              <a:t>isCurrentPage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  <a:r>
              <a:rPr lang="en-US" sz="1200" b="1" dirty="0" err="1">
                <a:latin typeface="Courier New"/>
                <a:cs typeface="Courier New"/>
              </a:rPr>
              <a:t>WebDriver</a:t>
            </a: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err="1">
                <a:latin typeface="Courier New"/>
                <a:cs typeface="Courier New"/>
              </a:rPr>
              <a:t>webDriver</a:t>
            </a:r>
            <a:r>
              <a:rPr lang="en-US" sz="1200" b="1" dirty="0">
                <a:latin typeface="Courier New"/>
                <a:cs typeface="Courier New"/>
              </a:rPr>
              <a:t>) {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  </a:t>
            </a:r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return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 err="1">
                <a:latin typeface="Courier New"/>
                <a:cs typeface="Courier New"/>
              </a:rPr>
              <a:t>webDriver.getTitle</a:t>
            </a:r>
            <a:r>
              <a:rPr lang="en-US" sz="1200" b="1" dirty="0">
                <a:latin typeface="Courier New"/>
                <a:cs typeface="Courier New"/>
              </a:rPr>
              <a:t>().equals</a:t>
            </a:r>
            <a:r>
              <a:rPr lang="en-US" sz="1200" b="1" dirty="0" smtClean="0">
                <a:latin typeface="Courier New"/>
                <a:cs typeface="Courier New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"Monty Python Trivia - Answer"</a:t>
            </a:r>
            <a:r>
              <a:rPr lang="en-US" sz="1200" b="1" i="1" dirty="0" smtClean="0">
                <a:latin typeface="Courier New"/>
                <a:cs typeface="Courier New"/>
              </a:rPr>
              <a:t>)</a:t>
            </a:r>
            <a:r>
              <a:rPr lang="en-US" sz="1200" b="1" i="1" dirty="0">
                <a:latin typeface="Courier New"/>
                <a:cs typeface="Courier New"/>
              </a:rPr>
              <a:t>;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}</a:t>
            </a:r>
            <a:endParaRPr lang="en-US" sz="1200" b="1" dirty="0">
              <a:latin typeface="Courier New"/>
              <a:cs typeface="Courier New"/>
            </a:endParaRPr>
          </a:p>
        </p:txBody>
      </p:sp>
      <p:sp>
        <p:nvSpPr>
          <p:cNvPr id="8" name="Line Callout 3 7"/>
          <p:cNvSpPr/>
          <p:nvPr/>
        </p:nvSpPr>
        <p:spPr>
          <a:xfrm>
            <a:off x="3581400" y="4248150"/>
            <a:ext cx="3048000" cy="609600"/>
          </a:xfrm>
          <a:prstGeom prst="borderCallout3">
            <a:avLst>
              <a:gd name="adj1" fmla="val -2084"/>
              <a:gd name="adj2" fmla="val 51647"/>
              <a:gd name="adj3" fmla="val -25000"/>
              <a:gd name="adj4" fmla="val 40058"/>
              <a:gd name="adj5" fmla="val -37499"/>
              <a:gd name="adj6" fmla="val 26051"/>
              <a:gd name="adj7" fmla="val -47454"/>
              <a:gd name="adj8" fmla="val 1307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 also check URL, or any identifying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234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@Then – Assert the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867150"/>
          </a:xfrm>
        </p:spPr>
        <p:txBody>
          <a:bodyPr>
            <a:normAutofit/>
          </a:bodyPr>
          <a:lstStyle/>
          <a:p>
            <a:r>
              <a:rPr lang="en-US" dirty="0" smtClean="0"/>
              <a:t>Set the target correct page: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63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428750"/>
            <a:ext cx="6858000" cy="17543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urier New"/>
                <a:cs typeface="Courier New"/>
              </a:rPr>
              <a:t>AnswerPage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answerPage</a:t>
            </a:r>
            <a:r>
              <a:rPr lang="en-US" sz="1200" b="1" dirty="0">
                <a:latin typeface="Courier New"/>
                <a:cs typeface="Courier New"/>
              </a:rPr>
              <a:t>;</a:t>
            </a:r>
          </a:p>
          <a:p>
            <a:endParaRPr lang="en-US" sz="1200" b="1" dirty="0" smtClean="0">
              <a:latin typeface="Courier New"/>
              <a:cs typeface="Courier New"/>
            </a:endParaRPr>
          </a:p>
          <a:p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@Then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"I should see the answer page"</a:t>
            </a:r>
            <a:r>
              <a:rPr lang="en-US" sz="1200" b="1" dirty="0">
                <a:latin typeface="Courier New"/>
                <a:cs typeface="Courier New"/>
              </a:rPr>
              <a:t>)</a:t>
            </a:r>
          </a:p>
          <a:p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public </a:t>
            </a:r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void </a:t>
            </a:r>
            <a:r>
              <a:rPr lang="en-US" sz="1200" b="1" dirty="0" err="1">
                <a:latin typeface="Courier New"/>
                <a:cs typeface="Courier New"/>
              </a:rPr>
              <a:t>on_answer_page</a:t>
            </a:r>
            <a:r>
              <a:rPr lang="en-US" sz="1200" b="1" dirty="0">
                <a:latin typeface="Courier New"/>
                <a:cs typeface="Courier New"/>
              </a:rPr>
              <a:t>() { </a:t>
            </a:r>
          </a:p>
          <a:p>
            <a:r>
              <a:rPr lang="en-US" sz="1200" b="1" i="1" dirty="0" smtClean="0">
                <a:latin typeface="Courier New"/>
                <a:cs typeface="Courier New"/>
              </a:rPr>
              <a:t>  </a:t>
            </a:r>
            <a:r>
              <a:rPr lang="en-US" sz="1200" b="1" i="1" dirty="0" err="1" smtClean="0">
                <a:latin typeface="Courier New"/>
                <a:cs typeface="Courier New"/>
              </a:rPr>
              <a:t>assertTrue</a:t>
            </a:r>
            <a:r>
              <a:rPr lang="en-US" sz="1200" b="1" i="1" dirty="0">
                <a:latin typeface="Courier New"/>
                <a:cs typeface="Courier New"/>
              </a:rPr>
              <a:t>(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    </a:t>
            </a:r>
            <a:r>
              <a:rPr lang="en-US" sz="1200" b="1" dirty="0" smtClean="0">
                <a:solidFill>
                  <a:srgbClr val="0000FF"/>
                </a:solidFill>
                <a:latin typeface="Courier New"/>
                <a:cs typeface="Courier New"/>
              </a:rPr>
              <a:t>”Should be 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on the Answer page"</a:t>
            </a:r>
            <a:r>
              <a:rPr lang="en-US" sz="1200" b="1" dirty="0">
                <a:latin typeface="Courier New"/>
                <a:cs typeface="Courier New"/>
              </a:rPr>
              <a:t>, 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    </a:t>
            </a:r>
            <a:r>
              <a:rPr lang="en-US" sz="1200" b="1" dirty="0" err="1" smtClean="0">
                <a:latin typeface="Courier New"/>
                <a:cs typeface="Courier New"/>
              </a:rPr>
              <a:t>AnswerPage.</a:t>
            </a:r>
            <a:r>
              <a:rPr lang="en-US" sz="1200" b="1" i="1" dirty="0" err="1" smtClean="0">
                <a:latin typeface="Courier New"/>
                <a:cs typeface="Courier New"/>
              </a:rPr>
              <a:t>isCurrentPage</a:t>
            </a:r>
            <a:r>
              <a:rPr lang="en-US" sz="1200" b="1" i="1" dirty="0">
                <a:latin typeface="Courier New"/>
                <a:cs typeface="Courier New"/>
              </a:rPr>
              <a:t>(</a:t>
            </a:r>
            <a:r>
              <a:rPr lang="en-US" sz="1200" b="1" i="1" dirty="0">
                <a:solidFill>
                  <a:srgbClr val="0000FF"/>
                </a:solidFill>
                <a:latin typeface="Courier New"/>
                <a:cs typeface="Courier New"/>
              </a:rPr>
              <a:t>driver</a:t>
            </a:r>
            <a:r>
              <a:rPr lang="en-US" sz="1200" b="1" i="1" dirty="0">
                <a:latin typeface="Courier New"/>
                <a:cs typeface="Courier New"/>
              </a:rPr>
              <a:t>));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</a:t>
            </a:r>
            <a:r>
              <a:rPr lang="en-US" sz="1200" b="1" dirty="0" err="1" smtClean="0">
                <a:latin typeface="Courier New"/>
                <a:cs typeface="Courier New"/>
              </a:rPr>
              <a:t>answerPage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= </a:t>
            </a:r>
            <a:r>
              <a:rPr lang="en-US" sz="1200" b="1" dirty="0" err="1">
                <a:latin typeface="Courier New"/>
                <a:cs typeface="Courier New"/>
              </a:rPr>
              <a:t>AnswerPage.</a:t>
            </a:r>
            <a:r>
              <a:rPr lang="en-US" sz="1200" b="1" i="1" dirty="0" err="1">
                <a:latin typeface="Courier New"/>
                <a:cs typeface="Courier New"/>
              </a:rPr>
              <a:t>at</a:t>
            </a:r>
            <a:r>
              <a:rPr lang="en-US" sz="1200" b="1" i="1" dirty="0">
                <a:latin typeface="Courier New"/>
                <a:cs typeface="Courier New"/>
              </a:rPr>
              <a:t>(</a:t>
            </a:r>
            <a:r>
              <a:rPr lang="en-US" sz="1200" b="1" i="1" dirty="0">
                <a:solidFill>
                  <a:srgbClr val="0000FF"/>
                </a:solidFill>
                <a:latin typeface="Courier New"/>
                <a:cs typeface="Courier New"/>
              </a:rPr>
              <a:t>driver</a:t>
            </a:r>
            <a:r>
              <a:rPr lang="en-US" sz="1200" b="1" i="1" dirty="0">
                <a:latin typeface="Courier New"/>
                <a:cs typeface="Courier New"/>
              </a:rPr>
              <a:t>);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}</a:t>
            </a:r>
            <a:endParaRPr lang="en-US" sz="1200" b="1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8800" y="3147358"/>
            <a:ext cx="6934200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public class </a:t>
            </a:r>
            <a:r>
              <a:rPr lang="en-US" sz="1200" b="1" dirty="0" err="1" smtClean="0">
                <a:latin typeface="Courier New"/>
                <a:cs typeface="Courier New"/>
              </a:rPr>
              <a:t>AnswerPage</a:t>
            </a:r>
            <a:r>
              <a:rPr lang="en-US" sz="1200" b="1" dirty="0" smtClean="0">
                <a:latin typeface="Courier New"/>
                <a:cs typeface="Courier New"/>
              </a:rPr>
              <a:t>  </a:t>
            </a:r>
            <a:r>
              <a:rPr lang="en-US" sz="1200" b="1" dirty="0">
                <a:latin typeface="Courier New"/>
                <a:cs typeface="Courier New"/>
              </a:rPr>
              <a:t>{</a:t>
            </a:r>
          </a:p>
          <a:p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public </a:t>
            </a:r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static </a:t>
            </a:r>
            <a:r>
              <a:rPr lang="en-US" sz="1200" b="1" dirty="0" err="1">
                <a:latin typeface="Courier New"/>
                <a:cs typeface="Courier New"/>
              </a:rPr>
              <a:t>AnswerPage</a:t>
            </a:r>
            <a:r>
              <a:rPr lang="en-US" sz="1200" b="1" dirty="0">
                <a:latin typeface="Courier New"/>
                <a:cs typeface="Courier New"/>
              </a:rPr>
              <a:t> at(</a:t>
            </a:r>
            <a:r>
              <a:rPr lang="en-US" sz="1200" b="1" dirty="0" err="1">
                <a:latin typeface="Courier New"/>
                <a:cs typeface="Courier New"/>
              </a:rPr>
              <a:t>WebDriver</a:t>
            </a:r>
            <a:r>
              <a:rPr lang="en-US" sz="1200" b="1" dirty="0">
                <a:latin typeface="Courier New"/>
                <a:cs typeface="Courier New"/>
              </a:rPr>
              <a:t> driver) {</a:t>
            </a:r>
          </a:p>
          <a:p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   </a:t>
            </a:r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if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(!</a:t>
            </a:r>
            <a:r>
              <a:rPr lang="en-US" sz="1200" b="1" i="1" dirty="0" err="1">
                <a:latin typeface="Courier New"/>
                <a:cs typeface="Courier New"/>
              </a:rPr>
              <a:t>isCurrentPage</a:t>
            </a:r>
            <a:r>
              <a:rPr lang="en-US" sz="1200" b="1" i="1" dirty="0">
                <a:latin typeface="Courier New"/>
                <a:cs typeface="Courier New"/>
              </a:rPr>
              <a:t>(driver)) {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    </a:t>
            </a:r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throw </a:t>
            </a:r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new </a:t>
            </a:r>
            <a:r>
              <a:rPr lang="en-US" sz="1200" b="1" dirty="0" err="1">
                <a:latin typeface="Courier New"/>
                <a:cs typeface="Courier New"/>
              </a:rPr>
              <a:t>RuntimeException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"Web Driver is not </a:t>
            </a:r>
            <a:r>
              <a:rPr lang="en-US" sz="1200" b="1" dirty="0" smtClean="0">
                <a:solidFill>
                  <a:srgbClr val="0000FF"/>
                </a:solidFill>
                <a:latin typeface="Courier New"/>
                <a:cs typeface="Courier New"/>
              </a:rPr>
              <a:t>on Answer 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page."</a:t>
            </a:r>
            <a:r>
              <a:rPr lang="en-US" sz="1200" b="1" dirty="0">
                <a:latin typeface="Courier New"/>
                <a:cs typeface="Courier New"/>
              </a:rPr>
              <a:t>);</a:t>
            </a:r>
          </a:p>
          <a:p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   }</a:t>
            </a:r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cs typeface="Courier New"/>
              </a:rPr>
              <a:t>    </a:t>
            </a:r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return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 err="1">
                <a:latin typeface="Courier New"/>
                <a:cs typeface="Courier New"/>
              </a:rPr>
              <a:t>PageFactory.</a:t>
            </a:r>
            <a:r>
              <a:rPr lang="en-US" sz="1200" b="1" i="1" dirty="0" err="1">
                <a:latin typeface="Courier New"/>
                <a:cs typeface="Courier New"/>
              </a:rPr>
              <a:t>initElements</a:t>
            </a:r>
            <a:r>
              <a:rPr lang="en-US" sz="1200" b="1" i="1" dirty="0">
                <a:latin typeface="Courier New"/>
                <a:cs typeface="Courier New"/>
              </a:rPr>
              <a:t>(driver, </a:t>
            </a:r>
            <a:r>
              <a:rPr lang="en-US" sz="1200" b="1" i="1" dirty="0" err="1">
                <a:latin typeface="Courier New"/>
                <a:cs typeface="Courier New"/>
              </a:rPr>
              <a:t>AnswerPage.</a:t>
            </a:r>
            <a:r>
              <a:rPr lang="en-US" sz="1200" b="1" i="1" dirty="0" err="1">
                <a:solidFill>
                  <a:srgbClr val="800000"/>
                </a:solidFill>
                <a:latin typeface="Courier New"/>
                <a:cs typeface="Courier New"/>
              </a:rPr>
              <a:t>class</a:t>
            </a:r>
            <a:r>
              <a:rPr lang="en-US" sz="1200" b="1" i="1" dirty="0">
                <a:latin typeface="Courier New"/>
                <a:cs typeface="Courier New"/>
              </a:rPr>
              <a:t>);</a:t>
            </a:r>
          </a:p>
          <a:p>
            <a:r>
              <a:rPr lang="en-US" sz="1200" b="1" dirty="0"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latin typeface="Courier New"/>
                <a:cs typeface="Courier New"/>
              </a:rPr>
              <a:t>}</a:t>
            </a:r>
            <a:r>
              <a:rPr lang="en-US" sz="1200" b="1" dirty="0">
                <a:latin typeface="Courier New"/>
                <a:cs typeface="Courier New"/>
              </a:rPr>
              <a:t>	</a:t>
            </a:r>
          </a:p>
        </p:txBody>
      </p:sp>
      <p:sp>
        <p:nvSpPr>
          <p:cNvPr id="8" name="Line Callout 3 7"/>
          <p:cNvSpPr/>
          <p:nvPr/>
        </p:nvSpPr>
        <p:spPr>
          <a:xfrm>
            <a:off x="5791200" y="1733550"/>
            <a:ext cx="2819400" cy="914400"/>
          </a:xfrm>
          <a:prstGeom prst="borderCallout3">
            <a:avLst>
              <a:gd name="adj1" fmla="val 100694"/>
              <a:gd name="adj2" fmla="val 49845"/>
              <a:gd name="adj3" fmla="val 188889"/>
              <a:gd name="adj4" fmla="val 40508"/>
              <a:gd name="adj5" fmla="val 241667"/>
              <a:gd name="adj6" fmla="val 14790"/>
              <a:gd name="adj7" fmla="val 277546"/>
              <a:gd name="adj8" fmla="val -2160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Initialize and return an instance of </a:t>
            </a:r>
            <a:r>
              <a:rPr lang="en-US" dirty="0" err="1" smtClean="0"/>
              <a:t>AnswerPage</a:t>
            </a:r>
            <a:r>
              <a:rPr lang="en-US" dirty="0" smtClean="0"/>
              <a:t> for later asserts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1252336" y="3009900"/>
            <a:ext cx="843164" cy="1358900"/>
          </a:xfrm>
          <a:custGeom>
            <a:avLst/>
            <a:gdLst>
              <a:gd name="connsiteX0" fmla="*/ 843164 w 843164"/>
              <a:gd name="connsiteY0" fmla="*/ 1358900 h 1358900"/>
              <a:gd name="connsiteX1" fmla="*/ 233564 w 843164"/>
              <a:gd name="connsiteY1" fmla="*/ 1282700 h 1358900"/>
              <a:gd name="connsiteX2" fmla="*/ 4964 w 843164"/>
              <a:gd name="connsiteY2" fmla="*/ 952500 h 1358900"/>
              <a:gd name="connsiteX3" fmla="*/ 93864 w 843164"/>
              <a:gd name="connsiteY3" fmla="*/ 673100 h 1358900"/>
              <a:gd name="connsiteX4" fmla="*/ 297064 w 843164"/>
              <a:gd name="connsiteY4" fmla="*/ 431800 h 1358900"/>
              <a:gd name="connsiteX5" fmla="*/ 360564 w 843164"/>
              <a:gd name="connsiteY5" fmla="*/ 203200 h 1358900"/>
              <a:gd name="connsiteX6" fmla="*/ 233564 w 843164"/>
              <a:gd name="connsiteY6" fmla="*/ 0 h 1358900"/>
              <a:gd name="connsiteX7" fmla="*/ 233564 w 843164"/>
              <a:gd name="connsiteY7" fmla="*/ 0 h 135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3164" h="1358900">
                <a:moveTo>
                  <a:pt x="843164" y="1358900"/>
                </a:moveTo>
                <a:cubicBezTo>
                  <a:pt x="608214" y="1354666"/>
                  <a:pt x="373264" y="1350433"/>
                  <a:pt x="233564" y="1282700"/>
                </a:cubicBezTo>
                <a:cubicBezTo>
                  <a:pt x="93864" y="1214967"/>
                  <a:pt x="28247" y="1054100"/>
                  <a:pt x="4964" y="952500"/>
                </a:cubicBezTo>
                <a:cubicBezTo>
                  <a:pt x="-18319" y="850900"/>
                  <a:pt x="45181" y="759883"/>
                  <a:pt x="93864" y="673100"/>
                </a:cubicBezTo>
                <a:cubicBezTo>
                  <a:pt x="142547" y="586317"/>
                  <a:pt x="252614" y="510117"/>
                  <a:pt x="297064" y="431800"/>
                </a:cubicBezTo>
                <a:cubicBezTo>
                  <a:pt x="341514" y="353483"/>
                  <a:pt x="371147" y="275167"/>
                  <a:pt x="360564" y="203200"/>
                </a:cubicBezTo>
                <a:cubicBezTo>
                  <a:pt x="349981" y="131233"/>
                  <a:pt x="233564" y="0"/>
                  <a:pt x="233564" y="0"/>
                </a:cubicBezTo>
                <a:lnTo>
                  <a:pt x="233564" y="0"/>
                </a:lnTo>
              </a:path>
            </a:pathLst>
          </a:cu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70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@Then – Assert the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867150"/>
          </a:xfrm>
        </p:spPr>
        <p:txBody>
          <a:bodyPr>
            <a:normAutofit/>
          </a:bodyPr>
          <a:lstStyle/>
          <a:p>
            <a:r>
              <a:rPr lang="en-US" dirty="0" smtClean="0"/>
              <a:t>Check for element contents: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64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352550"/>
            <a:ext cx="6858000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ourier New"/>
                <a:cs typeface="Courier New"/>
              </a:rPr>
              <a:t>AnswerPage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answerPage</a:t>
            </a:r>
            <a:r>
              <a:rPr lang="en-US" sz="1200" b="1" dirty="0">
                <a:latin typeface="Courier New"/>
                <a:cs typeface="Courier New"/>
              </a:rPr>
              <a:t>;</a:t>
            </a:r>
          </a:p>
          <a:p>
            <a:endParaRPr lang="en-US" sz="1200" b="1" dirty="0" smtClean="0">
              <a:latin typeface="Courier New"/>
              <a:cs typeface="Courier New"/>
            </a:endParaRPr>
          </a:p>
          <a:p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@And</a:t>
            </a:r>
            <a:r>
              <a:rPr lang="en-US" sz="1200" b="1" dirty="0" smtClean="0">
                <a:latin typeface="Courier New"/>
                <a:cs typeface="Courier New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"I should see the </a:t>
            </a:r>
            <a:r>
              <a:rPr lang="en-US" sz="1200" b="1" dirty="0" smtClean="0">
                <a:solidFill>
                  <a:srgbClr val="0000FF"/>
                </a:solidFill>
                <a:latin typeface="Courier New"/>
                <a:cs typeface="Courier New"/>
              </a:rPr>
              <a:t>question displayed"</a:t>
            </a:r>
            <a:r>
              <a:rPr lang="en-US" sz="1200" b="1" dirty="0">
                <a:latin typeface="Courier New"/>
                <a:cs typeface="Courier New"/>
              </a:rPr>
              <a:t>)</a:t>
            </a:r>
          </a:p>
          <a:p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public </a:t>
            </a:r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void </a:t>
            </a:r>
            <a:r>
              <a:rPr lang="en-US" sz="1200" b="1" dirty="0" err="1" smtClean="0">
                <a:latin typeface="Courier New"/>
                <a:cs typeface="Courier New"/>
              </a:rPr>
              <a:t>question_displayed</a:t>
            </a:r>
            <a:r>
              <a:rPr lang="en-US" sz="1200" b="1" dirty="0" smtClean="0">
                <a:latin typeface="Courier New"/>
                <a:cs typeface="Courier New"/>
              </a:rPr>
              <a:t>(</a:t>
            </a:r>
            <a:r>
              <a:rPr lang="en-US" sz="1200" b="1" dirty="0">
                <a:latin typeface="Courier New"/>
                <a:cs typeface="Courier New"/>
              </a:rPr>
              <a:t>) { </a:t>
            </a:r>
          </a:p>
          <a:p>
            <a:r>
              <a:rPr lang="en-US" sz="1200" b="1" i="1" dirty="0" smtClean="0">
                <a:latin typeface="Courier New"/>
                <a:cs typeface="Courier New"/>
              </a:rPr>
              <a:t>  </a:t>
            </a:r>
            <a:r>
              <a:rPr lang="en-US" sz="1200" b="1" i="1" dirty="0" err="1" smtClean="0">
                <a:latin typeface="Courier New"/>
                <a:cs typeface="Courier New"/>
              </a:rPr>
              <a:t>assertTrue</a:t>
            </a:r>
            <a:r>
              <a:rPr lang="en-US" sz="1200" b="1" i="1" dirty="0">
                <a:latin typeface="Courier New"/>
                <a:cs typeface="Courier New"/>
              </a:rPr>
              <a:t>(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    </a:t>
            </a:r>
            <a:r>
              <a:rPr lang="en-US" sz="1200" b="1" dirty="0" smtClean="0">
                <a:solidFill>
                  <a:srgbClr val="0000FF"/>
                </a:solidFill>
                <a:latin typeface="Courier New"/>
                <a:cs typeface="Courier New"/>
              </a:rPr>
              <a:t>”Was expecting to see the question"</a:t>
            </a:r>
            <a:r>
              <a:rPr lang="en-US" sz="1200" b="1" dirty="0">
                <a:latin typeface="Courier New"/>
                <a:cs typeface="Courier New"/>
              </a:rPr>
              <a:t>, 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 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answerPage.</a:t>
            </a:r>
            <a:r>
              <a:rPr lang="en-US" sz="1200" b="1" dirty="0" err="1" smtClean="0">
                <a:latin typeface="Courier New"/>
                <a:cs typeface="Courier New"/>
              </a:rPr>
              <a:t>hasQuestion</a:t>
            </a:r>
            <a:r>
              <a:rPr lang="en-US" sz="1200" b="1" dirty="0" smtClean="0">
                <a:latin typeface="Courier New"/>
                <a:cs typeface="Courier New"/>
              </a:rPr>
              <a:t>(</a:t>
            </a:r>
            <a:r>
              <a:rPr lang="en-US" sz="12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lastQuestionAsked</a:t>
            </a:r>
            <a:r>
              <a:rPr lang="en-US" sz="1200" b="1" dirty="0" smtClean="0">
                <a:latin typeface="Courier New"/>
                <a:cs typeface="Courier New"/>
              </a:rPr>
              <a:t>)</a:t>
            </a:r>
            <a:r>
              <a:rPr lang="en-US" sz="1200" b="1" dirty="0">
                <a:latin typeface="Courier New"/>
                <a:cs typeface="Courier New"/>
              </a:rPr>
              <a:t>)</a:t>
            </a:r>
            <a:r>
              <a:rPr lang="en-US" sz="1200" b="1" i="1" dirty="0">
                <a:latin typeface="Courier New"/>
                <a:cs typeface="Courier New"/>
              </a:rPr>
              <a:t>;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3147358"/>
            <a:ext cx="6934200" cy="1384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800000"/>
                </a:solidFill>
                <a:latin typeface="Courier New"/>
                <a:cs typeface="Courier New"/>
              </a:rPr>
              <a:t>public class </a:t>
            </a:r>
            <a:r>
              <a:rPr lang="en-US" sz="1200" b="1" dirty="0" err="1" smtClean="0">
                <a:latin typeface="Courier New"/>
                <a:cs typeface="Courier New"/>
              </a:rPr>
              <a:t>AnswerPage</a:t>
            </a:r>
            <a:r>
              <a:rPr lang="en-US" sz="1200" b="1" dirty="0" smtClean="0">
                <a:latin typeface="Courier New"/>
                <a:cs typeface="Courier New"/>
              </a:rPr>
              <a:t>  {</a:t>
            </a:r>
          </a:p>
          <a:p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 smtClean="0"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private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 err="1">
                <a:latin typeface="Courier New"/>
                <a:cs typeface="Courier New"/>
              </a:rPr>
              <a:t>WebElement</a:t>
            </a: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latin typeface="Courier New"/>
                <a:cs typeface="Courier New"/>
              </a:rPr>
              <a:t>questionDisplay</a:t>
            </a:r>
            <a:r>
              <a:rPr lang="en-US" sz="1200" b="1" dirty="0">
                <a:latin typeface="Courier New"/>
                <a:cs typeface="Courier New"/>
              </a:rPr>
              <a:t>;</a:t>
            </a:r>
          </a:p>
          <a:p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public </a:t>
            </a:r>
            <a:r>
              <a:rPr lang="en-US" sz="1200" b="1" dirty="0" err="1" smtClean="0">
                <a:solidFill>
                  <a:srgbClr val="800000"/>
                </a:solidFill>
                <a:latin typeface="Courier New"/>
                <a:cs typeface="Courier New"/>
              </a:rPr>
              <a:t>boolean</a:t>
            </a:r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lang="en-US" sz="1200" b="1" dirty="0" err="1" smtClean="0">
                <a:latin typeface="Courier New"/>
                <a:cs typeface="Courier New"/>
              </a:rPr>
              <a:t>hasQuestion</a:t>
            </a:r>
            <a:r>
              <a:rPr lang="en-US" sz="1200" b="1" dirty="0" smtClean="0">
                <a:latin typeface="Courier New"/>
                <a:cs typeface="Courier New"/>
              </a:rPr>
              <a:t>(String question) </a:t>
            </a:r>
            <a:r>
              <a:rPr lang="en-US" sz="1200" b="1" dirty="0">
                <a:latin typeface="Courier New"/>
                <a:cs typeface="Courier New"/>
              </a:rPr>
              <a:t>{</a:t>
            </a:r>
          </a:p>
          <a:p>
            <a:r>
              <a:rPr lang="en-US" sz="1200" b="1" dirty="0" smtClean="0">
                <a:latin typeface="Courier New"/>
                <a:cs typeface="Courier New"/>
              </a:rPr>
              <a:t>  </a:t>
            </a: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   </a:t>
            </a:r>
            <a:r>
              <a:rPr lang="en-US" sz="1200" b="1" dirty="0" smtClean="0">
                <a:solidFill>
                  <a:srgbClr val="800000"/>
                </a:solidFill>
                <a:latin typeface="Courier New"/>
                <a:cs typeface="Courier New"/>
              </a:rPr>
              <a:t>return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latin typeface="Courier New"/>
                <a:cs typeface="Courier New"/>
              </a:rPr>
              <a:t>questionDisplay</a:t>
            </a:r>
            <a:r>
              <a:rPr lang="en-US" sz="1200" b="1" dirty="0" err="1">
                <a:latin typeface="Courier New"/>
                <a:cs typeface="Courier New"/>
              </a:rPr>
              <a:t>.getText</a:t>
            </a:r>
            <a:r>
              <a:rPr lang="en-US" sz="1200" b="1" dirty="0">
                <a:latin typeface="Courier New"/>
                <a:cs typeface="Courier New"/>
              </a:rPr>
              <a:t>().equals(question);</a:t>
            </a:r>
          </a:p>
          <a:p>
            <a:r>
              <a:rPr lang="en-US" sz="1200" b="1" dirty="0"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latin typeface="Courier New"/>
                <a:cs typeface="Courier New"/>
              </a:rPr>
              <a:t>}</a:t>
            </a:r>
            <a:endParaRPr lang="en-US" sz="1200" b="1" dirty="0">
              <a:latin typeface="Courier New"/>
              <a:cs typeface="Courier New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943600" y="1352550"/>
            <a:ext cx="2667000" cy="1524000"/>
            <a:chOff x="5943600" y="1352550"/>
            <a:chExt cx="2667000" cy="1524000"/>
          </a:xfrm>
        </p:grpSpPr>
        <p:sp>
          <p:nvSpPr>
            <p:cNvPr id="10" name="Line Callout 3 9"/>
            <p:cNvSpPr/>
            <p:nvPr/>
          </p:nvSpPr>
          <p:spPr>
            <a:xfrm>
              <a:off x="5943600" y="1352550"/>
              <a:ext cx="2667000" cy="1524000"/>
            </a:xfrm>
            <a:prstGeom prst="borderCallout3">
              <a:avLst>
                <a:gd name="adj1" fmla="val 56250"/>
                <a:gd name="adj2" fmla="val -437"/>
                <a:gd name="adj3" fmla="val 85973"/>
                <a:gd name="adj4" fmla="val -17144"/>
                <a:gd name="adj5" fmla="val 121112"/>
                <a:gd name="adj6" fmla="val -25497"/>
                <a:gd name="adj7" fmla="val 142685"/>
                <a:gd name="adj8" fmla="val -39483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Initialized by </a:t>
              </a:r>
              <a:r>
                <a:rPr lang="en-US" dirty="0" err="1" smtClean="0"/>
                <a:t>WebDriver</a:t>
              </a:r>
              <a:r>
                <a:rPr lang="en-US" dirty="0" smtClean="0"/>
                <a:t>.</a:t>
              </a:r>
            </a:p>
            <a:p>
              <a:pPr algn="ctr"/>
              <a:r>
                <a:rPr lang="en-US" dirty="0" smtClean="0"/>
                <a:t>Points to:</a:t>
              </a:r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72200" y="2038350"/>
              <a:ext cx="2164909" cy="806450"/>
            </a:xfrm>
            <a:prstGeom prst="rect">
              <a:avLst/>
            </a:prstGeom>
          </p:spPr>
        </p:pic>
      </p:grpSp>
      <p:sp>
        <p:nvSpPr>
          <p:cNvPr id="12" name="Line Callout 3 11"/>
          <p:cNvSpPr/>
          <p:nvPr/>
        </p:nvSpPr>
        <p:spPr>
          <a:xfrm>
            <a:off x="5943600" y="2952750"/>
            <a:ext cx="2667000" cy="609600"/>
          </a:xfrm>
          <a:prstGeom prst="borderCallout3">
            <a:avLst>
              <a:gd name="adj1" fmla="val 108333"/>
              <a:gd name="adj2" fmla="val 49980"/>
              <a:gd name="adj3" fmla="val 143750"/>
              <a:gd name="adj4" fmla="val 43689"/>
              <a:gd name="adj5" fmla="val 170834"/>
              <a:gd name="adj6" fmla="val 31349"/>
              <a:gd name="adj7" fmla="val 194213"/>
              <a:gd name="adj8" fmla="val 1617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easy is that?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570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65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22"/>
            <a:ext cx="9144000" cy="51344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600" y="20955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Lucida Blackletter"/>
                <a:cs typeface="Lucida Blackletter"/>
              </a:rPr>
              <a:t>Observations…</a:t>
            </a:r>
            <a:endParaRPr lang="en-US" sz="3600" b="1" dirty="0">
              <a:solidFill>
                <a:schemeClr val="bg1"/>
              </a:solidFill>
              <a:latin typeface="Lucida Blackletter"/>
              <a:cs typeface="Lucida Blacklett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4135219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smtClean="0">
                <a:solidFill>
                  <a:schemeClr val="bg1"/>
                </a:solidFill>
                <a:latin typeface="Lucida Blackletter"/>
                <a:cs typeface="Lucida Blackletter"/>
              </a:rPr>
              <a:t>…Cucumber and BDD</a:t>
            </a:r>
            <a:endParaRPr lang="en-US" sz="3600" b="1" dirty="0">
              <a:solidFill>
                <a:schemeClr val="bg1"/>
              </a:solidFill>
              <a:latin typeface="Lucida Blackletter"/>
              <a:cs typeface="Lucida Blackletter"/>
            </a:endParaRPr>
          </a:p>
        </p:txBody>
      </p:sp>
    </p:spTree>
    <p:extLst>
      <p:ext uri="{BB962C8B-B14F-4D97-AF65-F5344CB8AC3E}">
        <p14:creationId xmlns:p14="http://schemas.microsoft.com/office/powerpoint/2010/main" val="1503253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Cucumber – My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867150"/>
          </a:xfrm>
        </p:spPr>
        <p:txBody>
          <a:bodyPr>
            <a:normAutofit/>
          </a:bodyPr>
          <a:lstStyle/>
          <a:p>
            <a:r>
              <a:rPr lang="en-US" dirty="0" smtClean="0"/>
              <a:t>Deceptively Simple!</a:t>
            </a:r>
          </a:p>
          <a:p>
            <a:pPr lvl="1"/>
            <a:r>
              <a:rPr lang="en-US" dirty="0" smtClean="0"/>
              <a:t>Basically performs String matching between feature files and code</a:t>
            </a:r>
          </a:p>
          <a:p>
            <a:pPr lvl="1"/>
            <a:r>
              <a:rPr lang="en-US" dirty="0" smtClean="0"/>
              <a:t>Bulk of work done by Spring MVC Test, </a:t>
            </a:r>
            <a:r>
              <a:rPr lang="en-US" dirty="0" err="1" smtClean="0"/>
              <a:t>HtmlUnit</a:t>
            </a:r>
            <a:r>
              <a:rPr lang="en-US" dirty="0" smtClean="0"/>
              <a:t>, and </a:t>
            </a:r>
            <a:r>
              <a:rPr lang="en-US" dirty="0" err="1" smtClean="0"/>
              <a:t>WebDriver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Yet, a game changer</a:t>
            </a:r>
          </a:p>
          <a:p>
            <a:pPr lvl="1"/>
            <a:r>
              <a:rPr lang="en-US" dirty="0" smtClean="0"/>
              <a:t>BDD can transform your organization</a:t>
            </a:r>
          </a:p>
          <a:p>
            <a:pPr lvl="1"/>
            <a:endParaRPr lang="en-US" dirty="0"/>
          </a:p>
          <a:p>
            <a:r>
              <a:rPr lang="en-US" dirty="0" smtClean="0"/>
              <a:t>Cucumber vs. </a:t>
            </a:r>
            <a:r>
              <a:rPr lang="en-US" dirty="0" err="1" smtClean="0"/>
              <a:t>JBehave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Both great tools, hard to make a wrong choice</a:t>
            </a:r>
          </a:p>
          <a:p>
            <a:pPr lvl="1"/>
            <a:r>
              <a:rPr lang="en-US" dirty="0" smtClean="0"/>
              <a:t>Cucumber advantage – not limited to Java (Ruby, </a:t>
            </a:r>
            <a:r>
              <a:rPr lang="en-US" dirty="0" err="1" smtClean="0"/>
              <a:t>.Net</a:t>
            </a:r>
            <a:r>
              <a:rPr lang="en-US" dirty="0" smtClean="0"/>
              <a:t>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054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BDD – My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81" y="914400"/>
            <a:ext cx="8453439" cy="3867150"/>
          </a:xfrm>
        </p:spPr>
        <p:txBody>
          <a:bodyPr>
            <a:normAutofit/>
          </a:bodyPr>
          <a:lstStyle/>
          <a:p>
            <a:r>
              <a:rPr lang="en-US" dirty="0" smtClean="0"/>
              <a:t>Awesome Transformational Effect on Organization</a:t>
            </a:r>
          </a:p>
          <a:p>
            <a:pPr lvl="1"/>
            <a:r>
              <a:rPr lang="en-US" dirty="0" smtClean="0"/>
              <a:t>Analysts, Product Owners, Project Managers, Line Managers, and other stakeholders can learn “Given, When, Then”</a:t>
            </a:r>
          </a:p>
          <a:p>
            <a:pPr lvl="2"/>
            <a:r>
              <a:rPr lang="en-US" dirty="0" smtClean="0"/>
              <a:t>Even the VP of Marketing!</a:t>
            </a:r>
          </a:p>
          <a:p>
            <a:pPr lvl="1"/>
            <a:endParaRPr lang="en-US" dirty="0"/>
          </a:p>
          <a:p>
            <a:r>
              <a:rPr lang="en-US" dirty="0" smtClean="0"/>
              <a:t>Things to Watch Out For</a:t>
            </a:r>
          </a:p>
          <a:p>
            <a:pPr lvl="1"/>
            <a:r>
              <a:rPr lang="en-US" dirty="0" smtClean="0"/>
              <a:t>The verbiage doesn’t really affect the test </a:t>
            </a:r>
          </a:p>
          <a:p>
            <a:pPr lvl="2"/>
            <a:r>
              <a:rPr lang="en-US" dirty="0" smtClean="0"/>
              <a:t>Need code reviews to determine if statement matches code</a:t>
            </a:r>
          </a:p>
          <a:p>
            <a:pPr lvl="1"/>
            <a:r>
              <a:rPr lang="en-US" dirty="0" smtClean="0"/>
              <a:t>Keep scenarios simple</a:t>
            </a:r>
          </a:p>
          <a:p>
            <a:pPr lvl="2"/>
            <a:r>
              <a:rPr lang="en-US" dirty="0" smtClean="0"/>
              <a:t>Easy to create overly-complicated scenarios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99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68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050"/>
            <a:ext cx="9144000" cy="5162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600" y="20955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Lucida Blackletter"/>
                <a:cs typeface="Lucida Blackletter"/>
              </a:rPr>
              <a:t>And Yet…             …The Quest Continues         </a:t>
            </a:r>
            <a:endParaRPr lang="en-US" sz="3600" b="1" dirty="0">
              <a:solidFill>
                <a:schemeClr val="bg1"/>
              </a:solidFill>
              <a:latin typeface="Lucida Blackletter"/>
              <a:cs typeface="Lucida Blackletter"/>
            </a:endParaRPr>
          </a:p>
        </p:txBody>
      </p:sp>
    </p:spTree>
    <p:extLst>
      <p:ext uri="{BB962C8B-B14F-4D97-AF65-F5344CB8AC3E}">
        <p14:creationId xmlns:p14="http://schemas.microsoft.com/office/powerpoint/2010/main" val="4214054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5281" y="914400"/>
            <a:ext cx="7655719" cy="3638550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sz="3200" b="1" dirty="0" smtClean="0"/>
              <a:t>The techniques you’ve seen here are impressive</a:t>
            </a:r>
          </a:p>
          <a:p>
            <a:pPr marL="457200" lvl="1" indent="0" algn="ctr">
              <a:buNone/>
            </a:pPr>
            <a:endParaRPr lang="en-US" sz="3200" b="1" dirty="0"/>
          </a:p>
          <a:p>
            <a:pPr marL="457200" lvl="1" indent="0" algn="ctr">
              <a:buNone/>
            </a:pPr>
            <a:r>
              <a:rPr lang="en-US" sz="3200" b="1" dirty="0" smtClean="0"/>
              <a:t>And yet, there are still improvements that can be made…</a:t>
            </a:r>
            <a:endParaRPr lang="en-US" sz="32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05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utoShape 8"/>
          <p:cNvSpPr>
            <a:spLocks noChangeArrowheads="1"/>
          </p:cNvSpPr>
          <p:nvPr/>
        </p:nvSpPr>
        <p:spPr bwMode="auto">
          <a:xfrm>
            <a:off x="5334000" y="895350"/>
            <a:ext cx="3505200" cy="25146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>
            <a:noFill/>
          </a:ln>
        </p:spPr>
        <p:txBody>
          <a:bodyPr anchor="t" anchorCtr="0"/>
          <a:lstStyle/>
          <a:p>
            <a:pPr algn="r">
              <a:lnSpc>
                <a:spcPct val="90000"/>
              </a:lnSpc>
              <a:spcAft>
                <a:spcPct val="15000"/>
              </a:spcAft>
              <a:buSzPct val="65000"/>
            </a:pPr>
            <a:r>
              <a:rPr lang="en-US" sz="1200" dirty="0" err="1" smtClean="0">
                <a:solidFill>
                  <a:srgbClr val="333333"/>
                </a:solidFill>
              </a:rPr>
              <a:t>Junit</a:t>
            </a:r>
            <a:r>
              <a:rPr lang="en-US" sz="1200" dirty="0" smtClean="0">
                <a:solidFill>
                  <a:srgbClr val="333333"/>
                </a:solidFill>
              </a:rPr>
              <a:t> Test Framework</a:t>
            </a:r>
            <a:endParaRPr lang="en-US" sz="1200" dirty="0">
              <a:solidFill>
                <a:srgbClr val="33333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- Unit Testing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5281" y="914400"/>
            <a:ext cx="4150519" cy="3638550"/>
          </a:xfrm>
        </p:spPr>
        <p:txBody>
          <a:bodyPr>
            <a:normAutofit/>
          </a:bodyPr>
          <a:lstStyle/>
          <a:p>
            <a:r>
              <a:rPr lang="en-US" dirty="0" smtClean="0"/>
              <a:t>Just your object</a:t>
            </a:r>
          </a:p>
          <a:p>
            <a:pPr lvl="1"/>
            <a:r>
              <a:rPr lang="en-US" dirty="0" smtClean="0"/>
              <a:t>Wired with stubs / mocks for dependencies</a:t>
            </a:r>
          </a:p>
          <a:p>
            <a:r>
              <a:rPr lang="en-US" dirty="0" smtClean="0"/>
              <a:t>Spring should </a:t>
            </a:r>
            <a:r>
              <a:rPr lang="en-US" u="sng" dirty="0" smtClean="0"/>
              <a:t>not</a:t>
            </a:r>
            <a:r>
              <a:rPr lang="en-US" dirty="0" smtClean="0"/>
              <a:t> be involved</a:t>
            </a:r>
          </a:p>
          <a:p>
            <a:r>
              <a:rPr lang="en-US" sz="2800" b="1" dirty="0" smtClean="0">
                <a:latin typeface="+mj-lt"/>
                <a:cs typeface="Wingdings" charset="2"/>
              </a:rPr>
              <a:t> </a:t>
            </a:r>
            <a:r>
              <a:rPr lang="en-US" sz="2800" b="1" dirty="0" smtClean="0">
                <a:solidFill>
                  <a:srgbClr val="E2A12F"/>
                </a:solidFill>
                <a:latin typeface="Wingdings" charset="2"/>
                <a:cs typeface="Wingdings" charset="2"/>
              </a:rPr>
              <a:t>J</a:t>
            </a:r>
          </a:p>
          <a:p>
            <a:endParaRPr lang="en-US" dirty="0">
              <a:cs typeface="Wingdings" charset="2"/>
            </a:endParaRPr>
          </a:p>
          <a:p>
            <a:endParaRPr lang="en-US" dirty="0" smtClean="0">
              <a:cs typeface="Wingdings" charset="2"/>
            </a:endParaRPr>
          </a:p>
          <a:p>
            <a:r>
              <a:rPr lang="en-US" dirty="0" smtClean="0">
                <a:cs typeface="Wingdings" charset="2"/>
              </a:rPr>
              <a:t>Limitations – </a:t>
            </a:r>
            <a:endParaRPr lang="en-US" dirty="0">
              <a:cs typeface="Wingdings" charset="2"/>
            </a:endParaRPr>
          </a:p>
          <a:p>
            <a:pPr lvl="1"/>
            <a:r>
              <a:rPr lang="en-US" dirty="0" smtClean="0">
                <a:cs typeface="Wingdings" charset="2"/>
              </a:rPr>
              <a:t>Ignores component interaction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Wingdings" charset="2"/>
                <a:cs typeface="Wingdings" charset="2"/>
              </a:rPr>
              <a:t>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5562600" y="1200150"/>
            <a:ext cx="1447800" cy="685800"/>
          </a:xfrm>
          <a:prstGeom prst="roundRect">
            <a:avLst>
              <a:gd name="adj" fmla="val 16667"/>
            </a:avLst>
          </a:prstGeom>
          <a:solidFill>
            <a:srgbClr val="40AD64"/>
          </a:solidFill>
          <a:ln>
            <a:noFill/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</a:pPr>
            <a:r>
              <a:rPr lang="en-US" b="1" dirty="0" err="1" smtClean="0">
                <a:solidFill>
                  <a:srgbClr val="FFFFFF"/>
                </a:solidFill>
              </a:rPr>
              <a:t>JUnit</a:t>
            </a:r>
            <a:endParaRPr lang="en-US" b="1" dirty="0" smtClean="0">
              <a:solidFill>
                <a:srgbClr val="FFFFFF"/>
              </a:solidFill>
            </a:endParaRPr>
          </a:p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</a:pPr>
            <a:r>
              <a:rPr lang="en-US" b="1" dirty="0" smtClean="0">
                <a:solidFill>
                  <a:srgbClr val="FFFFFF"/>
                </a:solidFill>
              </a:rPr>
              <a:t>Test Class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5562600" y="2114550"/>
            <a:ext cx="1447800" cy="83820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Arial" charset="0"/>
                <a:ea typeface="ＭＳ Ｐゴシック" charset="0"/>
              </a:rPr>
              <a:t>Your</a:t>
            </a:r>
          </a:p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Arial" charset="0"/>
                <a:ea typeface="ＭＳ Ｐゴシック" charset="0"/>
              </a:rPr>
              <a:t>POJO</a:t>
            </a:r>
            <a:endParaRPr lang="en-US" sz="2000" b="1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4" name="AutoShape 9"/>
          <p:cNvSpPr>
            <a:spLocks noChangeArrowheads="1"/>
          </p:cNvSpPr>
          <p:nvPr/>
        </p:nvSpPr>
        <p:spPr bwMode="auto">
          <a:xfrm>
            <a:off x="7696200" y="1581150"/>
            <a:ext cx="688975" cy="520700"/>
          </a:xfrm>
          <a:prstGeom prst="roundRect">
            <a:avLst>
              <a:gd name="adj" fmla="val 16667"/>
            </a:avLst>
          </a:prstGeom>
          <a:solidFill>
            <a:srgbClr val="546C9F"/>
          </a:solidFill>
          <a:ln>
            <a:noFill/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  <a:ea typeface="ＭＳ Ｐゴシック" charset="0"/>
              </a:rPr>
              <a:t>Stub</a:t>
            </a:r>
            <a:endParaRPr lang="en-US" sz="1600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8" name="AutoShape 8"/>
          <p:cNvSpPr>
            <a:spLocks noChangeArrowheads="1"/>
          </p:cNvSpPr>
          <p:nvPr/>
        </p:nvSpPr>
        <p:spPr bwMode="auto">
          <a:xfrm>
            <a:off x="8001000" y="2190750"/>
            <a:ext cx="761999" cy="520700"/>
          </a:xfrm>
          <a:prstGeom prst="roundRect">
            <a:avLst>
              <a:gd name="adj" fmla="val 16667"/>
            </a:avLst>
          </a:prstGeom>
          <a:solidFill>
            <a:srgbClr val="7D4E80"/>
          </a:solidFill>
          <a:ln>
            <a:noFill/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</a:pPr>
            <a:r>
              <a:rPr lang="en-US" sz="1600" dirty="0" smtClean="0">
                <a:solidFill>
                  <a:srgbClr val="FFFFFF"/>
                </a:solidFill>
              </a:rPr>
              <a:t>Mock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9" name="AutoShape 8"/>
          <p:cNvSpPr>
            <a:spLocks noChangeArrowheads="1"/>
          </p:cNvSpPr>
          <p:nvPr/>
        </p:nvSpPr>
        <p:spPr bwMode="auto">
          <a:xfrm>
            <a:off x="7693025" y="2813050"/>
            <a:ext cx="765175" cy="520700"/>
          </a:xfrm>
          <a:prstGeom prst="roundRect">
            <a:avLst>
              <a:gd name="adj" fmla="val 16667"/>
            </a:avLst>
          </a:prstGeom>
          <a:solidFill>
            <a:srgbClr val="7D4E80"/>
          </a:solidFill>
          <a:ln>
            <a:noFill/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</a:pPr>
            <a:r>
              <a:rPr lang="en-US" sz="1600" dirty="0" smtClean="0">
                <a:solidFill>
                  <a:srgbClr val="FFFFFF"/>
                </a:solidFill>
              </a:rPr>
              <a:t>Mock</a:t>
            </a:r>
            <a:endParaRPr lang="en-US" sz="1600" dirty="0">
              <a:solidFill>
                <a:srgbClr val="FFFFFF"/>
              </a:solidFill>
            </a:endParaRPr>
          </a:p>
        </p:txBody>
      </p:sp>
      <p:cxnSp>
        <p:nvCxnSpPr>
          <p:cNvPr id="23" name="Straight Connector 22"/>
          <p:cNvCxnSpPr>
            <a:stCxn id="7" idx="3"/>
            <a:endCxn id="18" idx="1"/>
          </p:cNvCxnSpPr>
          <p:nvPr/>
        </p:nvCxnSpPr>
        <p:spPr>
          <a:xfrm flipV="1">
            <a:off x="7010400" y="2451100"/>
            <a:ext cx="990600" cy="82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3"/>
            <a:endCxn id="14" idx="1"/>
          </p:cNvCxnSpPr>
          <p:nvPr/>
        </p:nvCxnSpPr>
        <p:spPr>
          <a:xfrm flipV="1">
            <a:off x="7010400" y="1841500"/>
            <a:ext cx="685800" cy="692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7" idx="3"/>
            <a:endCxn id="19" idx="1"/>
          </p:cNvCxnSpPr>
          <p:nvPr/>
        </p:nvCxnSpPr>
        <p:spPr>
          <a:xfrm>
            <a:off x="7010400" y="2533650"/>
            <a:ext cx="682625" cy="539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6" idx="2"/>
            <a:endCxn id="7" idx="0"/>
          </p:cNvCxnSpPr>
          <p:nvPr/>
        </p:nvCxnSpPr>
        <p:spPr>
          <a:xfrm>
            <a:off x="6286500" y="1885950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329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Missing?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5281" y="914400"/>
            <a:ext cx="7655719" cy="3638550"/>
          </a:xfrm>
        </p:spPr>
        <p:txBody>
          <a:bodyPr>
            <a:normAutofit/>
          </a:bodyPr>
          <a:lstStyle/>
          <a:p>
            <a:pPr lvl="1"/>
            <a:r>
              <a:rPr lang="en-US" sz="2400" b="1" dirty="0" smtClean="0"/>
              <a:t>Testing with JSPs</a:t>
            </a:r>
          </a:p>
          <a:p>
            <a:pPr lvl="1"/>
            <a:r>
              <a:rPr lang="en-US" sz="2400" b="1" dirty="0" smtClean="0"/>
              <a:t>Testing with other technologies</a:t>
            </a:r>
          </a:p>
          <a:p>
            <a:pPr lvl="1"/>
            <a:r>
              <a:rPr lang="en-US" sz="2400" b="1" dirty="0" smtClean="0"/>
              <a:t>More reliable, easier browser simulation</a:t>
            </a:r>
          </a:p>
          <a:p>
            <a:pPr lvl="2"/>
            <a:r>
              <a:rPr lang="en-US" sz="2000" b="1" dirty="0" smtClean="0"/>
              <a:t>Dealing with page delays</a:t>
            </a:r>
          </a:p>
          <a:p>
            <a:pPr lvl="1"/>
            <a:r>
              <a:rPr lang="en-US" sz="2400" b="1" dirty="0" smtClean="0"/>
              <a:t>Testing of “Look and Feel” items</a:t>
            </a:r>
            <a:endParaRPr lang="en-US" sz="2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01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305800" y="4596643"/>
            <a:ext cx="499872" cy="273844"/>
          </a:xfrm>
        </p:spPr>
        <p:txBody>
          <a:bodyPr/>
          <a:lstStyle/>
          <a:p>
            <a:fld id="{3CA7D8A6-1136-4C38-ADB5-83A54ED516A9}" type="slidenum">
              <a:rPr lang="en-US" smtClean="0"/>
              <a:pPr/>
              <a:t>71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0" y="-219646"/>
            <a:ext cx="10058400" cy="55446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24600" y="285750"/>
            <a:ext cx="2377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Lucida Blackletter"/>
                <a:cs typeface="Lucida Blackletter"/>
              </a:rPr>
              <a:t>Questions?</a:t>
            </a:r>
            <a:endParaRPr lang="en-US" sz="3600" b="1" dirty="0">
              <a:solidFill>
                <a:schemeClr val="bg1"/>
              </a:solidFill>
              <a:latin typeface="Lucida Blackletter"/>
              <a:cs typeface="Lucida Blacklett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42361" y="4113709"/>
            <a:ext cx="743023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rgbClr val="F1F1F1"/>
                </a:solidFill>
              </a:rPr>
              <a:t>https://</a:t>
            </a:r>
            <a:r>
              <a:rPr lang="en-US" sz="2400" dirty="0" err="1">
                <a:solidFill>
                  <a:srgbClr val="F1F1F1"/>
                </a:solidFill>
              </a:rPr>
              <a:t>github.com</a:t>
            </a:r>
            <a:r>
              <a:rPr lang="en-US" sz="2400" dirty="0">
                <a:solidFill>
                  <a:srgbClr val="F1F1F1"/>
                </a:solidFill>
              </a:rPr>
              <a:t>/spring-projects/spring-test-</a:t>
            </a:r>
            <a:r>
              <a:rPr lang="en-US" sz="2400" dirty="0" err="1">
                <a:solidFill>
                  <a:srgbClr val="F1F1F1"/>
                </a:solidFill>
              </a:rPr>
              <a:t>htmlunit</a:t>
            </a:r>
            <a:endParaRPr lang="en-US" sz="2400" dirty="0" smtClean="0">
              <a:solidFill>
                <a:srgbClr val="F1F1F1"/>
              </a:solidFill>
            </a:endParaRPr>
          </a:p>
          <a:p>
            <a:pPr algn="r"/>
            <a:r>
              <a:rPr lang="en-US" sz="2400" dirty="0" smtClean="0">
                <a:solidFill>
                  <a:srgbClr val="F1F1F1"/>
                </a:solidFill>
              </a:rPr>
              <a:t>http</a:t>
            </a:r>
            <a:r>
              <a:rPr lang="en-US" sz="2400" dirty="0">
                <a:solidFill>
                  <a:srgbClr val="F1F1F1"/>
                </a:solidFill>
              </a:rPr>
              <a:t>://monty-python-</a:t>
            </a:r>
            <a:r>
              <a:rPr lang="en-US" sz="2400" dirty="0" smtClean="0">
                <a:solidFill>
                  <a:srgbClr val="F1F1F1"/>
                </a:solidFill>
              </a:rPr>
              <a:t>trivia.cfapps.io</a:t>
            </a:r>
          </a:p>
          <a:p>
            <a:pPr algn="r"/>
            <a:r>
              <a:rPr lang="en-US" sz="2000" dirty="0">
                <a:solidFill>
                  <a:schemeClr val="bg1"/>
                </a:solidFill>
              </a:rPr>
              <a:t>https://</a:t>
            </a:r>
            <a:r>
              <a:rPr lang="en-US" sz="2000" dirty="0" err="1">
                <a:solidFill>
                  <a:schemeClr val="bg1"/>
                </a:solidFill>
              </a:rPr>
              <a:t>github.com</a:t>
            </a:r>
            <a:r>
              <a:rPr lang="en-US" sz="2000" dirty="0">
                <a:solidFill>
                  <a:schemeClr val="bg1"/>
                </a:solidFill>
              </a:rPr>
              <a:t>/SpringOne2GX-2014/</a:t>
            </a:r>
            <a:r>
              <a:rPr lang="en-US" sz="2000" dirty="0" err="1">
                <a:solidFill>
                  <a:schemeClr val="bg1"/>
                </a:solidFill>
              </a:rPr>
              <a:t>monty</a:t>
            </a:r>
            <a:r>
              <a:rPr lang="en-US" sz="2000" dirty="0">
                <a:solidFill>
                  <a:schemeClr val="bg1"/>
                </a:solidFill>
              </a:rPr>
              <a:t>-python-trivia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18712" y="3257550"/>
            <a:ext cx="46538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bg1"/>
                </a:solidFill>
              </a:rPr>
              <a:t>Ken (email) kkrueger@pivotal.io</a:t>
            </a:r>
          </a:p>
          <a:p>
            <a:pPr algn="r"/>
            <a:r>
              <a:rPr lang="en-US" sz="2400" dirty="0" smtClean="0">
                <a:solidFill>
                  <a:schemeClr val="bg1"/>
                </a:solidFill>
              </a:rPr>
              <a:t>Rob (Twitter) @</a:t>
            </a:r>
            <a:r>
              <a:rPr lang="en-US" sz="2400" dirty="0" err="1" smtClean="0">
                <a:solidFill>
                  <a:schemeClr val="bg1"/>
                </a:solidFill>
              </a:rPr>
              <a:t>rob_winch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396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72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3626" y="-219646"/>
            <a:ext cx="10011251" cy="55446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42060" y="4324350"/>
            <a:ext cx="4801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Lucida Blackletter"/>
                <a:cs typeface="Lucida Blackletter"/>
              </a:rPr>
              <a:t>Thanks For Attending!</a:t>
            </a:r>
            <a:endParaRPr lang="en-US" sz="3600" b="1" dirty="0">
              <a:solidFill>
                <a:schemeClr val="bg1"/>
              </a:solidFill>
              <a:latin typeface="Lucida Blackletter"/>
              <a:cs typeface="Lucida Blackletter"/>
            </a:endParaRPr>
          </a:p>
        </p:txBody>
      </p:sp>
    </p:spTree>
    <p:extLst>
      <p:ext uri="{BB962C8B-B14F-4D97-AF65-F5344CB8AC3E}">
        <p14:creationId xmlns:p14="http://schemas.microsoft.com/office/powerpoint/2010/main" val="233393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utoShape 8"/>
          <p:cNvSpPr>
            <a:spLocks noChangeArrowheads="1"/>
          </p:cNvSpPr>
          <p:nvPr/>
        </p:nvSpPr>
        <p:spPr bwMode="auto">
          <a:xfrm>
            <a:off x="4419600" y="1123950"/>
            <a:ext cx="4457700" cy="25146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>
            <a:noFill/>
          </a:ln>
        </p:spPr>
        <p:txBody>
          <a:bodyPr anchor="t" anchorCtr="0"/>
          <a:lstStyle/>
          <a:p>
            <a:pPr algn="r">
              <a:lnSpc>
                <a:spcPct val="90000"/>
              </a:lnSpc>
              <a:spcAft>
                <a:spcPct val="15000"/>
              </a:spcAft>
              <a:buSzPct val="65000"/>
            </a:pPr>
            <a:r>
              <a:rPr lang="en-US" sz="1200" dirty="0" err="1" smtClean="0">
                <a:solidFill>
                  <a:srgbClr val="333333"/>
                </a:solidFill>
              </a:rPr>
              <a:t>Junit</a:t>
            </a:r>
            <a:r>
              <a:rPr lang="en-US" sz="1200" dirty="0" smtClean="0">
                <a:solidFill>
                  <a:srgbClr val="333333"/>
                </a:solidFill>
              </a:rPr>
              <a:t> Test Framework</a:t>
            </a:r>
            <a:endParaRPr lang="en-US" sz="1200" dirty="0">
              <a:solidFill>
                <a:srgbClr val="333333"/>
              </a:solidFill>
            </a:endParaRP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4533900" y="1797013"/>
            <a:ext cx="3543300" cy="1676400"/>
          </a:xfrm>
          <a:prstGeom prst="roundRect">
            <a:avLst>
              <a:gd name="adj" fmla="val 16667"/>
            </a:avLst>
          </a:prstGeom>
          <a:solidFill>
            <a:srgbClr val="6DB33F"/>
          </a:solidFill>
          <a:ln>
            <a:noFill/>
          </a:ln>
          <a:extLst/>
        </p:spPr>
        <p:txBody>
          <a:bodyPr anchor="t" anchorCtr="0"/>
          <a:lstStyle/>
          <a:p>
            <a:pPr marL="171450" indent="-171450">
              <a:lnSpc>
                <a:spcPct val="90000"/>
              </a:lnSpc>
              <a:buSzPct val="65000"/>
            </a:pPr>
            <a:r>
              <a:rPr lang="en-US" sz="1000" b="1" dirty="0" smtClean="0">
                <a:solidFill>
                  <a:schemeClr val="bg1"/>
                </a:solidFill>
              </a:rPr>
              <a:t>Spring Application Context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– Integration / System Testing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5281" y="1200150"/>
            <a:ext cx="4302919" cy="401955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Multiple Components Together</a:t>
            </a:r>
          </a:p>
          <a:p>
            <a:r>
              <a:rPr lang="en-US" sz="2000" dirty="0" smtClean="0"/>
              <a:t>Includes Spring</a:t>
            </a:r>
          </a:p>
          <a:p>
            <a:r>
              <a:rPr lang="en-US" sz="2000" dirty="0" err="1" smtClean="0"/>
              <a:t>Junit</a:t>
            </a:r>
            <a:r>
              <a:rPr lang="en-US" sz="2000" dirty="0" smtClean="0"/>
              <a:t> + @</a:t>
            </a:r>
            <a:r>
              <a:rPr lang="en-US" sz="2000" dirty="0" err="1" smtClean="0"/>
              <a:t>ContextConfiguration</a:t>
            </a:r>
            <a:endParaRPr lang="en-US" sz="2000" dirty="0" smtClean="0"/>
          </a:p>
          <a:p>
            <a:r>
              <a:rPr lang="en-US" sz="2400" b="1" dirty="0" smtClean="0">
                <a:latin typeface="+mj-lt"/>
                <a:cs typeface="Wingdings" charset="2"/>
              </a:rPr>
              <a:t> </a:t>
            </a:r>
            <a:r>
              <a:rPr lang="en-US" sz="2400" b="1" dirty="0" smtClean="0">
                <a:solidFill>
                  <a:srgbClr val="E2A12F"/>
                </a:solidFill>
                <a:latin typeface="Wingdings" charset="2"/>
                <a:cs typeface="Wingdings" charset="2"/>
              </a:rPr>
              <a:t>JJ</a:t>
            </a:r>
            <a:endParaRPr lang="en-US" sz="2400" b="1" dirty="0">
              <a:solidFill>
                <a:srgbClr val="E2A12F"/>
              </a:solidFill>
              <a:latin typeface="Wingdings" charset="2"/>
              <a:cs typeface="Wingdings" charset="2"/>
            </a:endParaRPr>
          </a:p>
          <a:p>
            <a:endParaRPr lang="en-US" sz="2000" dirty="0">
              <a:cs typeface="Wingdings" charset="2"/>
            </a:endParaRPr>
          </a:p>
          <a:p>
            <a:endParaRPr lang="en-US" sz="2000" dirty="0" smtClean="0">
              <a:cs typeface="Wingdings" charset="2"/>
            </a:endParaRPr>
          </a:p>
          <a:p>
            <a:endParaRPr lang="en-US" sz="2000" dirty="0" smtClean="0">
              <a:cs typeface="Wingdings" charset="2"/>
            </a:endParaRPr>
          </a:p>
          <a:p>
            <a:r>
              <a:rPr lang="en-US" sz="2000" dirty="0" smtClean="0">
                <a:cs typeface="Wingdings" charset="2"/>
              </a:rPr>
              <a:t>Limitations – </a:t>
            </a:r>
            <a:endParaRPr lang="en-US" sz="2000" dirty="0">
              <a:cs typeface="Wingdings" charset="2"/>
            </a:endParaRPr>
          </a:p>
          <a:p>
            <a:pPr lvl="1"/>
            <a:r>
              <a:rPr lang="en-US" sz="1600" dirty="0" smtClean="0">
                <a:cs typeface="Wingdings" charset="2"/>
              </a:rPr>
              <a:t>Ignores MVC Components 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  <a:latin typeface="Wingdings" charset="2"/>
                <a:cs typeface="Wingdings" charset="2"/>
              </a:rPr>
              <a:t>L</a:t>
            </a: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8728" y="4850606"/>
            <a:ext cx="499872" cy="273844"/>
          </a:xfrm>
        </p:spPr>
        <p:txBody>
          <a:bodyPr/>
          <a:lstStyle/>
          <a:p>
            <a:fld id="{3CA7D8A6-1136-4C38-ADB5-83A54ED516A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4572000" y="1200150"/>
            <a:ext cx="1257300" cy="546137"/>
          </a:xfrm>
          <a:prstGeom prst="roundRect">
            <a:avLst>
              <a:gd name="adj" fmla="val 16667"/>
            </a:avLst>
          </a:prstGeom>
          <a:solidFill>
            <a:srgbClr val="40AD64"/>
          </a:solidFill>
          <a:ln>
            <a:noFill/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</a:pPr>
            <a:r>
              <a:rPr lang="en-US" sz="1600" b="1" dirty="0" err="1" smtClean="0">
                <a:solidFill>
                  <a:srgbClr val="FFFFFF"/>
                </a:solidFill>
              </a:rPr>
              <a:t>JUnit</a:t>
            </a:r>
            <a:endParaRPr lang="en-US" sz="1600" b="1" dirty="0" smtClean="0">
              <a:solidFill>
                <a:srgbClr val="FFFFFF"/>
              </a:solidFill>
            </a:endParaRPr>
          </a:p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</a:pPr>
            <a:r>
              <a:rPr lang="en-US" sz="1600" b="1" dirty="0" smtClean="0">
                <a:solidFill>
                  <a:srgbClr val="FFFFFF"/>
                </a:solidFill>
              </a:rPr>
              <a:t>Test Class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7006937" y="2025613"/>
            <a:ext cx="692727" cy="60960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  <a:ea typeface="ＭＳ Ｐゴシック" charset="0"/>
              </a:rPr>
              <a:t>DAO</a:t>
            </a:r>
            <a:endParaRPr lang="en-US" sz="1400" b="1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1" name="AutoShape 9"/>
          <p:cNvSpPr>
            <a:spLocks noChangeArrowheads="1"/>
          </p:cNvSpPr>
          <p:nvPr/>
        </p:nvSpPr>
        <p:spPr bwMode="auto">
          <a:xfrm>
            <a:off x="5867400" y="2190750"/>
            <a:ext cx="914400" cy="60960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  <a:ea typeface="ＭＳ Ｐゴシック" charset="0"/>
              </a:rPr>
              <a:t>Service</a:t>
            </a:r>
            <a:endParaRPr lang="en-US" sz="1400" b="1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2" name="AutoShape 9"/>
          <p:cNvSpPr>
            <a:spLocks noChangeArrowheads="1"/>
          </p:cNvSpPr>
          <p:nvPr/>
        </p:nvSpPr>
        <p:spPr bwMode="auto">
          <a:xfrm>
            <a:off x="4648200" y="2647950"/>
            <a:ext cx="1143000" cy="60960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  <a:ea typeface="ＭＳ Ｐゴシック" charset="0"/>
              </a:rPr>
              <a:t>Controller</a:t>
            </a:r>
            <a:endParaRPr lang="en-US" sz="1400" b="1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4" name="AutoShape 9"/>
          <p:cNvSpPr>
            <a:spLocks noChangeArrowheads="1"/>
          </p:cNvSpPr>
          <p:nvPr/>
        </p:nvSpPr>
        <p:spPr bwMode="auto">
          <a:xfrm>
            <a:off x="7006937" y="2711413"/>
            <a:ext cx="692727" cy="60960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  <a:ea typeface="ＭＳ Ｐゴシック" charset="0"/>
              </a:rPr>
              <a:t>DAO</a:t>
            </a:r>
            <a:endParaRPr lang="en-US" sz="1400" b="1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cxnSp>
        <p:nvCxnSpPr>
          <p:cNvPr id="10" name="Straight Connector 9"/>
          <p:cNvCxnSpPr>
            <a:stCxn id="22" idx="3"/>
            <a:endCxn id="21" idx="1"/>
          </p:cNvCxnSpPr>
          <p:nvPr/>
        </p:nvCxnSpPr>
        <p:spPr>
          <a:xfrm flipV="1">
            <a:off x="5791200" y="2495550"/>
            <a:ext cx="762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1" idx="3"/>
            <a:endCxn id="7" idx="1"/>
          </p:cNvCxnSpPr>
          <p:nvPr/>
        </p:nvCxnSpPr>
        <p:spPr>
          <a:xfrm flipV="1">
            <a:off x="6770543" y="2330413"/>
            <a:ext cx="247651" cy="165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1" idx="3"/>
            <a:endCxn id="24" idx="1"/>
          </p:cNvCxnSpPr>
          <p:nvPr/>
        </p:nvCxnSpPr>
        <p:spPr>
          <a:xfrm>
            <a:off x="6770543" y="2495550"/>
            <a:ext cx="247651" cy="5206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Magnetic Disk 16"/>
          <p:cNvSpPr/>
          <p:nvPr/>
        </p:nvSpPr>
        <p:spPr>
          <a:xfrm>
            <a:off x="7848600" y="2254213"/>
            <a:ext cx="990600" cy="762000"/>
          </a:xfrm>
          <a:prstGeom prst="flowChartMagneticDisk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In-Memory</a:t>
            </a:r>
          </a:p>
          <a:p>
            <a:pPr algn="ctr"/>
            <a:r>
              <a:rPr lang="en-US" sz="1200" b="1" dirty="0" smtClean="0"/>
              <a:t>DB</a:t>
            </a:r>
            <a:endParaRPr lang="en-US" sz="1200" b="1" dirty="0"/>
          </a:p>
        </p:txBody>
      </p:sp>
      <p:cxnSp>
        <p:nvCxnSpPr>
          <p:cNvPr id="28" name="Straight Connector 27"/>
          <p:cNvCxnSpPr>
            <a:stCxn id="7" idx="3"/>
            <a:endCxn id="17" idx="2"/>
          </p:cNvCxnSpPr>
          <p:nvPr/>
        </p:nvCxnSpPr>
        <p:spPr>
          <a:xfrm>
            <a:off x="7692217" y="2330413"/>
            <a:ext cx="16383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3"/>
            <a:endCxn id="17" idx="2"/>
          </p:cNvCxnSpPr>
          <p:nvPr/>
        </p:nvCxnSpPr>
        <p:spPr>
          <a:xfrm flipV="1">
            <a:off x="7692217" y="2635213"/>
            <a:ext cx="16383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88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utoShape 8"/>
          <p:cNvSpPr>
            <a:spLocks noChangeArrowheads="1"/>
          </p:cNvSpPr>
          <p:nvPr/>
        </p:nvSpPr>
        <p:spPr bwMode="auto">
          <a:xfrm>
            <a:off x="3657600" y="895350"/>
            <a:ext cx="5410200" cy="30480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>
            <a:noFill/>
          </a:ln>
        </p:spPr>
        <p:txBody>
          <a:bodyPr anchor="t" anchorCtr="0"/>
          <a:lstStyle/>
          <a:p>
            <a:pPr algn="r">
              <a:lnSpc>
                <a:spcPct val="90000"/>
              </a:lnSpc>
              <a:spcAft>
                <a:spcPct val="15000"/>
              </a:spcAft>
              <a:buSzPct val="65000"/>
            </a:pPr>
            <a:r>
              <a:rPr lang="en-US" sz="1200" dirty="0" err="1" smtClean="0">
                <a:solidFill>
                  <a:srgbClr val="333333"/>
                </a:solidFill>
              </a:rPr>
              <a:t>Junit</a:t>
            </a:r>
            <a:r>
              <a:rPr lang="en-US" sz="1200" dirty="0" smtClean="0">
                <a:solidFill>
                  <a:srgbClr val="333333"/>
                </a:solidFill>
              </a:rPr>
              <a:t> Test Framework</a:t>
            </a:r>
            <a:endParaRPr lang="en-US" sz="1200" dirty="0">
              <a:solidFill>
                <a:srgbClr val="333333"/>
              </a:solidFill>
            </a:endParaRPr>
          </a:p>
        </p:txBody>
      </p:sp>
      <p:sp>
        <p:nvSpPr>
          <p:cNvPr id="46" name="AutoShape 7"/>
          <p:cNvSpPr>
            <a:spLocks noChangeArrowheads="1"/>
          </p:cNvSpPr>
          <p:nvPr/>
        </p:nvSpPr>
        <p:spPr bwMode="auto">
          <a:xfrm>
            <a:off x="4495800" y="1809750"/>
            <a:ext cx="2438400" cy="1828800"/>
          </a:xfrm>
          <a:prstGeom prst="roundRect">
            <a:avLst>
              <a:gd name="adj" fmla="val 16667"/>
            </a:avLst>
          </a:prstGeom>
          <a:solidFill>
            <a:srgbClr val="6DB33F"/>
          </a:solidFill>
          <a:ln>
            <a:noFill/>
          </a:ln>
          <a:extLst/>
        </p:spPr>
        <p:txBody>
          <a:bodyPr anchor="t" anchorCtr="0"/>
          <a:lstStyle/>
          <a:p>
            <a:pPr marL="171450" indent="-171450">
              <a:lnSpc>
                <a:spcPct val="90000"/>
              </a:lnSpc>
              <a:buSzPct val="65000"/>
            </a:pPr>
            <a:r>
              <a:rPr lang="en-US" sz="1000" b="1" dirty="0" smtClean="0">
                <a:solidFill>
                  <a:schemeClr val="bg1"/>
                </a:solidFill>
              </a:rPr>
              <a:t>Dispatcher Servlet Context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7010400" y="1797012"/>
            <a:ext cx="1752600" cy="1841537"/>
          </a:xfrm>
          <a:prstGeom prst="roundRect">
            <a:avLst>
              <a:gd name="adj" fmla="val 16667"/>
            </a:avLst>
          </a:prstGeom>
          <a:solidFill>
            <a:srgbClr val="6DB33F"/>
          </a:solidFill>
          <a:ln>
            <a:noFill/>
          </a:ln>
          <a:extLst/>
        </p:spPr>
        <p:txBody>
          <a:bodyPr anchor="t" anchorCtr="0"/>
          <a:lstStyle/>
          <a:p>
            <a:pPr marL="171450" indent="-171450">
              <a:lnSpc>
                <a:spcPct val="90000"/>
              </a:lnSpc>
              <a:buSzPct val="65000"/>
            </a:pPr>
            <a:r>
              <a:rPr lang="en-US" sz="1000" b="1" dirty="0" smtClean="0">
                <a:solidFill>
                  <a:schemeClr val="bg1"/>
                </a:solidFill>
              </a:rPr>
              <a:t>Spring  Root Context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– Spring MVC Test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5281" y="1200150"/>
            <a:ext cx="3388519" cy="401955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Integration Test + Spring MVC testing WITHOUT deploying to a container!</a:t>
            </a:r>
          </a:p>
          <a:p>
            <a:r>
              <a:rPr lang="en-US" sz="2400" b="1" dirty="0" smtClean="0">
                <a:latin typeface="+mj-lt"/>
                <a:cs typeface="Wingdings" charset="2"/>
              </a:rPr>
              <a:t> </a:t>
            </a:r>
            <a:r>
              <a:rPr lang="en-US" sz="2400" b="1" dirty="0" smtClean="0">
                <a:solidFill>
                  <a:srgbClr val="E2A12F"/>
                </a:solidFill>
                <a:latin typeface="Wingdings" charset="2"/>
                <a:cs typeface="Wingdings" charset="2"/>
              </a:rPr>
              <a:t>JJJ</a:t>
            </a:r>
            <a:endParaRPr lang="en-US" sz="2000" b="1" dirty="0">
              <a:solidFill>
                <a:srgbClr val="E2A12F"/>
              </a:solidFill>
              <a:latin typeface="Wingdings" charset="2"/>
              <a:cs typeface="Wingdings" charset="2"/>
            </a:endParaRPr>
          </a:p>
          <a:p>
            <a:endParaRPr lang="en-US" sz="2000" dirty="0">
              <a:cs typeface="Wingdings" charset="2"/>
            </a:endParaRPr>
          </a:p>
          <a:p>
            <a:endParaRPr lang="en-US" sz="2000" dirty="0" smtClean="0">
              <a:cs typeface="Wingdings" charset="2"/>
            </a:endParaRPr>
          </a:p>
          <a:p>
            <a:endParaRPr lang="en-US" sz="2000" dirty="0" smtClean="0">
              <a:cs typeface="Wingdings" charset="2"/>
            </a:endParaRPr>
          </a:p>
          <a:p>
            <a:r>
              <a:rPr lang="en-US" sz="2000" dirty="0" smtClean="0">
                <a:cs typeface="Wingdings" charset="2"/>
              </a:rPr>
              <a:t>Limitations – </a:t>
            </a:r>
            <a:endParaRPr lang="en-US" sz="2000" dirty="0">
              <a:cs typeface="Wingdings" charset="2"/>
            </a:endParaRPr>
          </a:p>
          <a:p>
            <a:pPr lvl="1"/>
            <a:r>
              <a:rPr lang="en-US" sz="1600" dirty="0" smtClean="0">
                <a:cs typeface="Wingdings" charset="2"/>
              </a:rPr>
              <a:t>Browser Interaction 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  <a:latin typeface="Wingdings" charset="2"/>
                <a:cs typeface="Wingdings" charset="2"/>
              </a:rPr>
              <a:t>L</a:t>
            </a: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8728" y="4850606"/>
            <a:ext cx="499872" cy="273844"/>
          </a:xfrm>
        </p:spPr>
        <p:txBody>
          <a:bodyPr/>
          <a:lstStyle/>
          <a:p>
            <a:fld id="{3CA7D8A6-1136-4C38-ADB5-83A54ED516A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3810000" y="1200150"/>
            <a:ext cx="1257300" cy="546137"/>
          </a:xfrm>
          <a:prstGeom prst="roundRect">
            <a:avLst>
              <a:gd name="adj" fmla="val 16667"/>
            </a:avLst>
          </a:prstGeom>
          <a:solidFill>
            <a:srgbClr val="40AD64"/>
          </a:solidFill>
          <a:ln>
            <a:noFill/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</a:pPr>
            <a:r>
              <a:rPr lang="en-US" sz="1600" b="1" dirty="0" err="1" smtClean="0">
                <a:solidFill>
                  <a:srgbClr val="FFFFFF"/>
                </a:solidFill>
              </a:rPr>
              <a:t>JUnit</a:t>
            </a:r>
            <a:endParaRPr lang="en-US" sz="1600" b="1" dirty="0" smtClean="0">
              <a:solidFill>
                <a:srgbClr val="FFFFFF"/>
              </a:solidFill>
            </a:endParaRPr>
          </a:p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</a:pPr>
            <a:r>
              <a:rPr lang="en-US" sz="1600" b="1" dirty="0" smtClean="0">
                <a:solidFill>
                  <a:srgbClr val="FFFFFF"/>
                </a:solidFill>
              </a:rPr>
              <a:t>Test Class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7696200" y="2343149"/>
            <a:ext cx="457200" cy="381001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400" b="1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1" name="AutoShape 9"/>
          <p:cNvSpPr>
            <a:spLocks noChangeArrowheads="1"/>
          </p:cNvSpPr>
          <p:nvPr/>
        </p:nvSpPr>
        <p:spPr bwMode="auto">
          <a:xfrm>
            <a:off x="7086600" y="2190750"/>
            <a:ext cx="381000" cy="38100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400" b="1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2" name="AutoShape 9"/>
          <p:cNvSpPr>
            <a:spLocks noChangeArrowheads="1"/>
          </p:cNvSpPr>
          <p:nvPr/>
        </p:nvSpPr>
        <p:spPr bwMode="auto">
          <a:xfrm>
            <a:off x="6248400" y="2647950"/>
            <a:ext cx="533400" cy="30480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400" b="1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cxnSp>
        <p:nvCxnSpPr>
          <p:cNvPr id="10" name="Straight Connector 9"/>
          <p:cNvCxnSpPr>
            <a:stCxn id="22" idx="3"/>
            <a:endCxn id="21" idx="1"/>
          </p:cNvCxnSpPr>
          <p:nvPr/>
        </p:nvCxnSpPr>
        <p:spPr>
          <a:xfrm flipV="1">
            <a:off x="6781800" y="2381250"/>
            <a:ext cx="304800" cy="419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1" idx="3"/>
            <a:endCxn id="7" idx="1"/>
          </p:cNvCxnSpPr>
          <p:nvPr/>
        </p:nvCxnSpPr>
        <p:spPr>
          <a:xfrm>
            <a:off x="7467600" y="2381250"/>
            <a:ext cx="2286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Magnetic Disk 16"/>
          <p:cNvSpPr/>
          <p:nvPr/>
        </p:nvSpPr>
        <p:spPr>
          <a:xfrm>
            <a:off x="8534400" y="2254213"/>
            <a:ext cx="457200" cy="393737"/>
          </a:xfrm>
          <a:prstGeom prst="flowChartMagneticDisk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cxnSp>
        <p:nvCxnSpPr>
          <p:cNvPr id="28" name="Straight Connector 27"/>
          <p:cNvCxnSpPr>
            <a:stCxn id="7" idx="3"/>
            <a:endCxn id="17" idx="2"/>
          </p:cNvCxnSpPr>
          <p:nvPr/>
        </p:nvCxnSpPr>
        <p:spPr>
          <a:xfrm flipV="1">
            <a:off x="8153400" y="2451082"/>
            <a:ext cx="381000" cy="8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AutoShape 9"/>
          <p:cNvSpPr>
            <a:spLocks noChangeArrowheads="1"/>
          </p:cNvSpPr>
          <p:nvPr/>
        </p:nvSpPr>
        <p:spPr bwMode="auto">
          <a:xfrm>
            <a:off x="7696200" y="2800350"/>
            <a:ext cx="457200" cy="381001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400" b="1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cxnSp>
        <p:nvCxnSpPr>
          <p:cNvPr id="40" name="Straight Connector 39"/>
          <p:cNvCxnSpPr>
            <a:stCxn id="38" idx="3"/>
            <a:endCxn id="17" idx="2"/>
          </p:cNvCxnSpPr>
          <p:nvPr/>
        </p:nvCxnSpPr>
        <p:spPr>
          <a:xfrm flipV="1">
            <a:off x="8153400" y="2451082"/>
            <a:ext cx="381000" cy="5397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1" idx="3"/>
            <a:endCxn id="38" idx="1"/>
          </p:cNvCxnSpPr>
          <p:nvPr/>
        </p:nvCxnSpPr>
        <p:spPr>
          <a:xfrm>
            <a:off x="7467600" y="2381250"/>
            <a:ext cx="228600" cy="609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AutoShape 9"/>
          <p:cNvSpPr>
            <a:spLocks noChangeArrowheads="1"/>
          </p:cNvSpPr>
          <p:nvPr/>
        </p:nvSpPr>
        <p:spPr bwMode="auto">
          <a:xfrm>
            <a:off x="4724400" y="3257550"/>
            <a:ext cx="533400" cy="30480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400" b="1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3" name="AutoShape 9"/>
          <p:cNvSpPr>
            <a:spLocks noChangeArrowheads="1"/>
          </p:cNvSpPr>
          <p:nvPr/>
        </p:nvSpPr>
        <p:spPr bwMode="auto">
          <a:xfrm>
            <a:off x="5410200" y="2190750"/>
            <a:ext cx="533400" cy="304800"/>
          </a:xfrm>
          <a:prstGeom prst="roundRect">
            <a:avLst>
              <a:gd name="adj" fmla="val 16667"/>
            </a:avLst>
          </a:prstGeom>
          <a:solidFill>
            <a:srgbClr val="E2A12F"/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000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4" name="AutoShape 9"/>
          <p:cNvSpPr>
            <a:spLocks noChangeArrowheads="1"/>
          </p:cNvSpPr>
          <p:nvPr/>
        </p:nvSpPr>
        <p:spPr bwMode="auto">
          <a:xfrm>
            <a:off x="5638800" y="2647950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E2A12F"/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000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" name="AutoShape 9"/>
          <p:cNvSpPr>
            <a:spLocks noChangeArrowheads="1"/>
          </p:cNvSpPr>
          <p:nvPr/>
        </p:nvSpPr>
        <p:spPr bwMode="auto">
          <a:xfrm>
            <a:off x="4648200" y="2647950"/>
            <a:ext cx="695916" cy="304800"/>
          </a:xfrm>
          <a:prstGeom prst="roundRect">
            <a:avLst>
              <a:gd name="adj" fmla="val 16667"/>
            </a:avLst>
          </a:prstGeom>
          <a:solidFill>
            <a:srgbClr val="E2A12F"/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000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6" name="AutoShape 9"/>
          <p:cNvSpPr>
            <a:spLocks noChangeArrowheads="1"/>
          </p:cNvSpPr>
          <p:nvPr/>
        </p:nvSpPr>
        <p:spPr bwMode="auto">
          <a:xfrm>
            <a:off x="5410200" y="3105150"/>
            <a:ext cx="533400" cy="304800"/>
          </a:xfrm>
          <a:prstGeom prst="roundRect">
            <a:avLst>
              <a:gd name="adj" fmla="val 16667"/>
            </a:avLst>
          </a:prstGeom>
          <a:solidFill>
            <a:srgbClr val="E2A12F"/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  <a:defRPr/>
            </a:pPr>
            <a:endParaRPr lang="en-US" sz="1000" dirty="0">
              <a:solidFill>
                <a:schemeClr val="bg1"/>
              </a:solidFill>
              <a:latin typeface="Arial" charset="0"/>
              <a:ea typeface="ＭＳ Ｐゴシック" charset="0"/>
            </a:endParaRPr>
          </a:p>
        </p:txBody>
      </p:sp>
      <p:cxnSp>
        <p:nvCxnSpPr>
          <p:cNvPr id="58" name="Straight Arrow Connector 57"/>
          <p:cNvCxnSpPr>
            <a:stCxn id="55" idx="0"/>
            <a:endCxn id="53" idx="1"/>
          </p:cNvCxnSpPr>
          <p:nvPr/>
        </p:nvCxnSpPr>
        <p:spPr>
          <a:xfrm flipV="1">
            <a:off x="4996158" y="2343150"/>
            <a:ext cx="414042" cy="3048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5" idx="3"/>
            <a:endCxn id="54" idx="1"/>
          </p:cNvCxnSpPr>
          <p:nvPr/>
        </p:nvCxnSpPr>
        <p:spPr>
          <a:xfrm>
            <a:off x="5344116" y="2800350"/>
            <a:ext cx="294684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4" idx="3"/>
            <a:endCxn id="22" idx="1"/>
          </p:cNvCxnSpPr>
          <p:nvPr/>
        </p:nvCxnSpPr>
        <p:spPr>
          <a:xfrm>
            <a:off x="5943600" y="280035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5" idx="2"/>
            <a:endCxn id="56" idx="1"/>
          </p:cNvCxnSpPr>
          <p:nvPr/>
        </p:nvCxnSpPr>
        <p:spPr>
          <a:xfrm>
            <a:off x="4996158" y="2952750"/>
            <a:ext cx="414042" cy="3048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5" idx="2"/>
            <a:endCxn id="52" idx="0"/>
          </p:cNvCxnSpPr>
          <p:nvPr/>
        </p:nvCxnSpPr>
        <p:spPr>
          <a:xfrm flipH="1">
            <a:off x="4991100" y="2952750"/>
            <a:ext cx="5058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AutoShape 8"/>
          <p:cNvSpPr>
            <a:spLocks noChangeArrowheads="1"/>
          </p:cNvSpPr>
          <p:nvPr/>
        </p:nvSpPr>
        <p:spPr bwMode="auto">
          <a:xfrm>
            <a:off x="3810000" y="1809750"/>
            <a:ext cx="609600" cy="1828800"/>
          </a:xfrm>
          <a:prstGeom prst="roundRect">
            <a:avLst>
              <a:gd name="adj" fmla="val 16667"/>
            </a:avLst>
          </a:prstGeom>
          <a:solidFill>
            <a:srgbClr val="40AD64"/>
          </a:solidFill>
          <a:ln>
            <a:noFill/>
          </a:ln>
        </p:spPr>
        <p:txBody>
          <a:bodyPr vert="vert270" anchor="ctr" anchorCtr="1"/>
          <a:lstStyle/>
          <a:p>
            <a:pPr algn="ctr">
              <a:lnSpc>
                <a:spcPct val="90000"/>
              </a:lnSpc>
              <a:spcAft>
                <a:spcPct val="15000"/>
              </a:spcAft>
              <a:buSzPct val="65000"/>
            </a:pPr>
            <a:r>
              <a:rPr lang="en-US" sz="1600" b="1" dirty="0" err="1" smtClean="0">
                <a:solidFill>
                  <a:srgbClr val="FFFFFF"/>
                </a:solidFill>
              </a:rPr>
              <a:t>MockMvc</a:t>
            </a:r>
            <a:endParaRPr lang="en-US" sz="1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077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2GX-2014">
      <a:dk1>
        <a:srgbClr val="333333"/>
      </a:dk1>
      <a:lt1>
        <a:sysClr val="window" lastClr="FFFFFF"/>
      </a:lt1>
      <a:dk2>
        <a:srgbClr val="6DB33F"/>
      </a:dk2>
      <a:lt2>
        <a:srgbClr val="EEEEEE"/>
      </a:lt2>
      <a:accent1>
        <a:srgbClr val="40AD64"/>
      </a:accent1>
      <a:accent2>
        <a:srgbClr val="4DACA9"/>
      </a:accent2>
      <a:accent3>
        <a:srgbClr val="3F81B3"/>
      </a:accent3>
      <a:accent4>
        <a:srgbClr val="7D4E80"/>
      </a:accent4>
      <a:accent5>
        <a:srgbClr val="DA6666"/>
      </a:accent5>
      <a:accent6>
        <a:srgbClr val="E2A12F"/>
      </a:accent6>
      <a:hlink>
        <a:srgbClr val="3F81B3"/>
      </a:hlink>
      <a:folHlink>
        <a:srgbClr val="3F81B3"/>
      </a:folHlink>
    </a:clrScheme>
    <a:fontScheme name="S2G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3224</TotalTime>
  <Words>2787</Words>
  <Application>Microsoft Macintosh PowerPoint</Application>
  <PresentationFormat>On-screen Show (16:9)</PresentationFormat>
  <Paragraphs>700</Paragraphs>
  <Slides>72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3" baseType="lpstr">
      <vt:lpstr>Office Theme</vt:lpstr>
      <vt:lpstr>The Quest for the Holy Integration Test</vt:lpstr>
      <vt:lpstr>PowerPoint Presentation</vt:lpstr>
      <vt:lpstr>Contents</vt:lpstr>
      <vt:lpstr>PowerPoint Presentation</vt:lpstr>
      <vt:lpstr>PowerPoint Presentation</vt:lpstr>
      <vt:lpstr>Contents</vt:lpstr>
      <vt:lpstr>Recap - Unit Testing</vt:lpstr>
      <vt:lpstr>Recap – Integration / System Testing</vt:lpstr>
      <vt:lpstr>Recap – Spring MVC Test</vt:lpstr>
      <vt:lpstr>MockMvc</vt:lpstr>
      <vt:lpstr>HtmlUnit + Spring MVC Test</vt:lpstr>
      <vt:lpstr>Contents</vt:lpstr>
      <vt:lpstr>HtmlUnit</vt:lpstr>
      <vt:lpstr>Why use HtmlUnit</vt:lpstr>
      <vt:lpstr>Why use HtmlUnit</vt:lpstr>
      <vt:lpstr>Dependencies</vt:lpstr>
      <vt:lpstr>Spring Test Setup</vt:lpstr>
      <vt:lpstr>MockMvc Setup</vt:lpstr>
      <vt:lpstr>MockMvc Setup</vt:lpstr>
      <vt:lpstr>MockMvc Setup</vt:lpstr>
      <vt:lpstr>MockMvc Setup</vt:lpstr>
      <vt:lpstr>HtmlUnit Setup</vt:lpstr>
      <vt:lpstr>HtmlUnit Setup</vt:lpstr>
      <vt:lpstr>Using HtmlUnit</vt:lpstr>
      <vt:lpstr>Using HtmlUnit</vt:lpstr>
      <vt:lpstr>Using HtmlUnit</vt:lpstr>
      <vt:lpstr>Using HtmlUnit</vt:lpstr>
      <vt:lpstr>WebDriver</vt:lpstr>
      <vt:lpstr>WebDriver Setup</vt:lpstr>
      <vt:lpstr>WebDriver Setup</vt:lpstr>
      <vt:lpstr>WebDriver Usage</vt:lpstr>
      <vt:lpstr>WebDriver Usage</vt:lpstr>
      <vt:lpstr>WebDriver Usage</vt:lpstr>
      <vt:lpstr>WebDriver Usage</vt:lpstr>
      <vt:lpstr>WebDriver Usage</vt:lpstr>
      <vt:lpstr>Geb</vt:lpstr>
      <vt:lpstr>Geb Setup</vt:lpstr>
      <vt:lpstr>Geb Setup</vt:lpstr>
      <vt:lpstr>Geb Setup</vt:lpstr>
      <vt:lpstr>Geb Setup</vt:lpstr>
      <vt:lpstr>Geb Usage</vt:lpstr>
      <vt:lpstr>Geb Usage</vt:lpstr>
      <vt:lpstr>Geb Usage</vt:lpstr>
      <vt:lpstr>Geb Usage</vt:lpstr>
      <vt:lpstr>Contents</vt:lpstr>
      <vt:lpstr>HtmlUnit + Spring MVC Test is Awesome!</vt:lpstr>
      <vt:lpstr>What is Missing</vt:lpstr>
      <vt:lpstr>The Next Level…</vt:lpstr>
      <vt:lpstr>BDD – How it Works</vt:lpstr>
      <vt:lpstr>Step 1 – Describe the Behavior</vt:lpstr>
      <vt:lpstr>Step 2 – Describe Acceptance Criteria</vt:lpstr>
      <vt:lpstr>3. Write the Tests</vt:lpstr>
      <vt:lpstr>How to use Cucumber with Spring MVC Test</vt:lpstr>
      <vt:lpstr>How to use Cucumber with Spring MVC Test (2)</vt:lpstr>
      <vt:lpstr>How to use Cucumber with Spring MVC Test (3)</vt:lpstr>
      <vt:lpstr>How to use Cucumber with Spring MVC Test (4)</vt:lpstr>
      <vt:lpstr>Steps Definition, (continued)</vt:lpstr>
      <vt:lpstr>4.  Run the test</vt:lpstr>
      <vt:lpstr>Implement each step</vt:lpstr>
      <vt:lpstr>@When – Perform Some Action</vt:lpstr>
      <vt:lpstr>@When – Perform Some Action</vt:lpstr>
      <vt:lpstr>@Then – Assert the result</vt:lpstr>
      <vt:lpstr>@Then – Assert the result</vt:lpstr>
      <vt:lpstr>@Then – Assert the result</vt:lpstr>
      <vt:lpstr>PowerPoint Presentation</vt:lpstr>
      <vt:lpstr>Cucumber – My Observations</vt:lpstr>
      <vt:lpstr>BDD – My Observations</vt:lpstr>
      <vt:lpstr>PowerPoint Presentation</vt:lpstr>
      <vt:lpstr>PowerPoint Presentation</vt:lpstr>
      <vt:lpstr>What is Missing?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sdunn</dc:creator>
  <cp:lastModifiedBy>Rob Winch</cp:lastModifiedBy>
  <cp:revision>173</cp:revision>
  <dcterms:created xsi:type="dcterms:W3CDTF">2013-07-31T23:25:28Z</dcterms:created>
  <dcterms:modified xsi:type="dcterms:W3CDTF">2014-09-10T16:37:15Z</dcterms:modified>
</cp:coreProperties>
</file>