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95" r:id="rId7"/>
    <p:sldId id="261" r:id="rId8"/>
    <p:sldId id="263" r:id="rId9"/>
    <p:sldId id="264" r:id="rId10"/>
    <p:sldId id="265" r:id="rId11"/>
    <p:sldId id="296" r:id="rId12"/>
    <p:sldId id="297" r:id="rId13"/>
    <p:sldId id="267" r:id="rId14"/>
    <p:sldId id="268" r:id="rId15"/>
    <p:sldId id="269" r:id="rId16"/>
    <p:sldId id="298" r:id="rId17"/>
    <p:sldId id="272" r:id="rId18"/>
    <p:sldId id="273" r:id="rId19"/>
    <p:sldId id="274" r:id="rId20"/>
    <p:sldId id="299" r:id="rId21"/>
    <p:sldId id="276" r:id="rId22"/>
    <p:sldId id="300" r:id="rId23"/>
    <p:sldId id="278" r:id="rId24"/>
    <p:sldId id="280" r:id="rId25"/>
    <p:sldId id="301" r:id="rId26"/>
    <p:sldId id="302" r:id="rId27"/>
    <p:sldId id="303" r:id="rId28"/>
    <p:sldId id="284" r:id="rId29"/>
    <p:sldId id="285" r:id="rId30"/>
    <p:sldId id="286" r:id="rId31"/>
    <p:sldId id="309" r:id="rId32"/>
    <p:sldId id="305" r:id="rId33"/>
    <p:sldId id="306" r:id="rId34"/>
    <p:sldId id="289" r:id="rId35"/>
    <p:sldId id="290" r:id="rId36"/>
    <p:sldId id="291" r:id="rId37"/>
    <p:sldId id="304" r:id="rId38"/>
    <p:sldId id="308" r:id="rId39"/>
    <p:sldId id="310" r:id="rId40"/>
    <p:sldId id="30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332"/>
    <a:srgbClr val="995327"/>
    <a:srgbClr val="1B5B4D"/>
    <a:srgbClr val="35811F"/>
    <a:srgbClr val="10132D"/>
    <a:srgbClr val="455691"/>
    <a:srgbClr val="2C375B"/>
    <a:srgbClr val="6799DA"/>
    <a:srgbClr val="162709"/>
    <a:srgbClr val="2B4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0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dunn\Documents\Pivotal\presentation\Spring\assets\title-bg-standar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98" y="60960"/>
            <a:ext cx="9243264" cy="69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114" y="2710244"/>
            <a:ext cx="8823325" cy="1369315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none" lIns="0" rIns="0" anchor="ctr" anchorCtr="0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3107267" y="6522343"/>
            <a:ext cx="2929466" cy="20005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900" kern="0" spc="60" baseline="0" dirty="0" smtClean="0">
                <a:solidFill>
                  <a:srgbClr val="FFFFFF"/>
                </a:solidFill>
              </a:rPr>
              <a:t>© 2016 Pivotal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76201" y="-59267"/>
            <a:ext cx="9287933" cy="120227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9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D55F-0642-6D4F-AB9F-FD5657BC3DD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3672-643C-0C41-9F84-782059F3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microsoft.com/office/2007/relationships/hdphoto" Target="../media/hdphoto7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microsoft.com/office/2007/relationships/hdphoto" Target="../media/hdphoto9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Introducing Spring Cloud Task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114" y="5331054"/>
            <a:ext cx="8823324" cy="489878"/>
          </a:xfrm>
          <a:prstGeom prst="rect">
            <a:avLst/>
          </a:prstGeom>
          <a:noFill/>
        </p:spPr>
        <p:txBody>
          <a:bodyPr wrap="square" lIns="0" rIns="0" bIns="0" rtlCol="0" anchor="ctr" anchorCtr="0">
            <a:spAutoFit/>
          </a:bodyPr>
          <a:lstStyle/>
          <a:p>
            <a:pPr algn="l">
              <a:spcAft>
                <a:spcPts val="72"/>
              </a:spcAft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ea typeface="+mn-ea"/>
                <a:cs typeface="Arial"/>
              </a:rPr>
              <a:t>Michael T Minella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ea typeface="+mn-ea"/>
                <a:cs typeface="Arial"/>
              </a:rPr>
              <a:t>,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ea typeface="+mn-ea"/>
                <a:cs typeface="Arial"/>
              </a:rPr>
              <a:t> Project Lead, Pivotal</a:t>
            </a:r>
          </a:p>
          <a:p>
            <a:pPr algn="l">
              <a:spcAft>
                <a:spcPts val="72"/>
              </a:spcAft>
            </a:pPr>
            <a:r>
              <a:rPr lang="en-US" sz="1400" baseline="0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ea typeface="+mn-ea"/>
                <a:cs typeface="Arial"/>
              </a:rPr>
              <a:t>@</a:t>
            </a:r>
            <a:r>
              <a:rPr lang="en-US" sz="1400" baseline="0" dirty="0" err="1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ea typeface="+mn-ea"/>
                <a:cs typeface="Arial"/>
              </a:rPr>
              <a:t>michaelminella</a:t>
            </a:r>
            <a:endParaRPr lang="en-US" sz="1400" dirty="0" smtClean="0">
              <a:solidFill>
                <a:schemeClr val="bg1"/>
              </a:solidFill>
              <a:effectLst>
                <a:outerShdw blurRad="12700" dist="12700" dir="5400000" algn="tl" rotWithShape="0">
                  <a:srgbClr val="000000">
                    <a:alpha val="70000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769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967" y="1203739"/>
            <a:ext cx="8829994" cy="4450522"/>
            <a:chOff x="100772" y="295757"/>
            <a:chExt cx="8829994" cy="4450522"/>
          </a:xfrm>
        </p:grpSpPr>
        <p:sp>
          <p:nvSpPr>
            <p:cNvPr id="5" name="TextBox 4"/>
            <p:cNvSpPr txBox="1"/>
            <p:nvPr/>
          </p:nvSpPr>
          <p:spPr>
            <a:xfrm>
              <a:off x="2909855" y="780479"/>
              <a:ext cx="6020911" cy="1356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500" b="1" dirty="0" smtClean="0">
                  <a:solidFill>
                    <a:srgbClr val="151A3C"/>
                  </a:solidFill>
                  <a:latin typeface="Arial"/>
                  <a:cs typeface="Arial"/>
                </a:rPr>
                <a:t>OPERATIONALLY EASY TO</a:t>
              </a:r>
            </a:p>
            <a:p>
              <a:pPr algn="ctr">
                <a:lnSpc>
                  <a:spcPct val="80000"/>
                </a:lnSpc>
              </a:pPr>
              <a:r>
                <a:rPr lang="en-US" sz="6500" b="1" dirty="0" smtClean="0">
                  <a:solidFill>
                    <a:schemeClr val="bg1"/>
                  </a:solidFill>
                  <a:latin typeface="Arial"/>
                  <a:cs typeface="Arial"/>
                </a:rPr>
                <a:t>GOVERN</a:t>
              </a:r>
            </a:p>
          </p:txBody>
        </p:sp>
        <p:pic>
          <p:nvPicPr>
            <p:cNvPr id="6" name="Picture 5" descr="noun_12741_cc.png"/>
            <p:cNvPicPr>
              <a:picLocks noChangeAspect="1"/>
            </p:cNvPicPr>
            <p:nvPr/>
          </p:nvPicPr>
          <p:blipFill rotWithShape="1">
            <a:blip r:embed="rId2" cstate="print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3473"/>
            <a:stretch/>
          </p:blipFill>
          <p:spPr>
            <a:xfrm>
              <a:off x="100772" y="295757"/>
              <a:ext cx="5143500" cy="4450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37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478" y="-531004"/>
            <a:ext cx="7537044" cy="7537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398" y="2528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820" y="4902946"/>
            <a:ext cx="8591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b="1" dirty="0" smtClean="0">
                <a:solidFill>
                  <a:srgbClr val="233B0E"/>
                </a:solidFill>
                <a:latin typeface="Arial"/>
                <a:cs typeface="Arial"/>
              </a:rPr>
              <a:t>SPRING CLOUD</a:t>
            </a:r>
          </a:p>
          <a:p>
            <a:pPr>
              <a:lnSpc>
                <a:spcPct val="8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STREAM AND TASK</a:t>
            </a:r>
          </a:p>
        </p:txBody>
      </p:sp>
    </p:spTree>
    <p:extLst>
      <p:ext uri="{BB962C8B-B14F-4D97-AF65-F5344CB8AC3E}">
        <p14:creationId xmlns:p14="http://schemas.microsoft.com/office/powerpoint/2010/main" val="270592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478" y="-531004"/>
            <a:ext cx="7537044" cy="7537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398" y="2528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045" y="4853721"/>
            <a:ext cx="8591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b="1" dirty="0" smtClean="0">
                <a:solidFill>
                  <a:srgbClr val="233B0E"/>
                </a:solidFill>
                <a:latin typeface="Arial"/>
                <a:cs typeface="Arial"/>
              </a:rPr>
              <a:t>DATA INTEGRATION</a:t>
            </a:r>
          </a:p>
          <a:p>
            <a:pPr>
              <a:lnSpc>
                <a:spcPct val="8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106554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0279" y="1590261"/>
            <a:ext cx="8725228" cy="3677478"/>
            <a:chOff x="230620" y="502478"/>
            <a:chExt cx="8725228" cy="3677478"/>
          </a:xfrm>
        </p:grpSpPr>
        <p:sp>
          <p:nvSpPr>
            <p:cNvPr id="6" name="TextBox 5"/>
            <p:cNvSpPr txBox="1"/>
            <p:nvPr/>
          </p:nvSpPr>
          <p:spPr>
            <a:xfrm>
              <a:off x="230620" y="1792349"/>
              <a:ext cx="4669965" cy="109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b="1" dirty="0" smtClean="0">
                  <a:latin typeface="Arial"/>
                  <a:cs typeface="Arial"/>
                </a:rPr>
                <a:t>COMPOSTION OF</a:t>
              </a:r>
            </a:p>
            <a:p>
              <a:pPr>
                <a:lnSpc>
                  <a:spcPct val="80000"/>
                </a:lnSpc>
              </a:pPr>
              <a:r>
                <a:rPr lang="en-US" sz="4000" b="1" dirty="0" smtClean="0">
                  <a:solidFill>
                    <a:srgbClr val="800000"/>
                  </a:solidFill>
                  <a:latin typeface="Arial"/>
                  <a:cs typeface="Arial"/>
                </a:rPr>
                <a:t>MICROSERVICES </a:t>
              </a:r>
              <a:endParaRPr lang="en-US" sz="4000" b="1" dirty="0">
                <a:solidFill>
                  <a:srgbClr val="800000"/>
                </a:solidFill>
                <a:latin typeface="Arial"/>
                <a:cs typeface="Arial"/>
              </a:endParaRPr>
            </a:p>
          </p:txBody>
        </p:sp>
        <p:pic>
          <p:nvPicPr>
            <p:cNvPr id="7" name="Picture 6" descr="noun_17270_cc.png"/>
            <p:cNvPicPr>
              <a:picLocks noChangeAspect="1"/>
            </p:cNvPicPr>
            <p:nvPr/>
          </p:nvPicPr>
          <p:blipFill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797" b="22706"/>
            <a:stretch/>
          </p:blipFill>
          <p:spPr>
            <a:xfrm>
              <a:off x="3812348" y="502478"/>
              <a:ext cx="5143500" cy="3677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79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80566">
            <a:off x="2279651" y="-5932291"/>
            <a:ext cx="15837652" cy="16712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@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Bean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@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StepScope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public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Partitioner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partitioner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throws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IOException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{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MultiResourcePartitioner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multiResourcePartitioner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new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MultiResourcePartitioner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ClassLoader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cl =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.getClass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getClassLoader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PathMatchingResourcePatternResolver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resourcePatternResolver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new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PathMatchingResourcePatternResolver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(cl);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Resource[] resources =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resourcePatternResolver.getResources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"file:/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/inbound/*.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csv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(Resource resource : resources) {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System.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out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.println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"&gt;&gt;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CurResource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= "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+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resource.getFile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getAbsolutePath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}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multiResourcePartitioner.setResources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(resources);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return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multiResourcePartitioner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}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@Bean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@Profile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"worker"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public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DeployerStepExecutionHandler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stepExecutionHandler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JobExplorer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jobExplorer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 {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return new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DeployerStepExecutionHandler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context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jobExplorer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this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jobRepository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}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@Bean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@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StepScope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public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Tasklet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unzipTasklet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@Value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"#{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jobParameters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['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fileName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']}"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 String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fileName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 {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return new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Tasklet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 {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@Override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public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RepeatStatus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execute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StepContribution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contribution,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ChunkContext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chunkContext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throws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Exception {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final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InputStream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is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new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FileInputStream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/inbound/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customerFeed.zip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ArchiveInputStream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ais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new</a:t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ArchiveStreamFactory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createArchiveInputStream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ArchiveStreamFactory.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ZIP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,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      is);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ZipArchiveEntry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entry = 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ZipArchiveEntry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ais.getNextEntry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String parent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new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File(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tmp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/inbound/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customerFeed.zip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getParent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while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(entry !=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null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 {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(!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entry.getName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startsWith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"__"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)) {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      File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outputFile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new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File(parent,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entry.getName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OutputStream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os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new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FileOutputStream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outputFile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IOUtils.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effectLst/>
                <a:latin typeface="Courier New"/>
                <a:cs typeface="Courier New"/>
              </a:rPr>
              <a:t>copy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ais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os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os.close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   }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   entry = 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ZipArchiveEntry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)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ais.getNextEntry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}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ais.close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is.close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();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return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RepeatStatus.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FINISHED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   }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   };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 }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413" y="2073282"/>
            <a:ext cx="4688750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b="1" dirty="0" smtClean="0">
                <a:latin typeface="Arial"/>
                <a:cs typeface="Arial"/>
              </a:rPr>
              <a:t>MINIMAL </a:t>
            </a:r>
            <a:r>
              <a:rPr lang="en-US" sz="4000" b="1" dirty="0" smtClean="0">
                <a:solidFill>
                  <a:srgbClr val="800000"/>
                </a:solidFill>
                <a:latin typeface="Arial"/>
                <a:cs typeface="Arial"/>
              </a:rPr>
              <a:t>CODING</a:t>
            </a:r>
            <a:endParaRPr lang="en-US" sz="4000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4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8104" y="1235922"/>
            <a:ext cx="9061283" cy="4386157"/>
            <a:chOff x="-74495" y="236270"/>
            <a:chExt cx="9061283" cy="4386157"/>
          </a:xfrm>
        </p:grpSpPr>
        <p:pic>
          <p:nvPicPr>
            <p:cNvPr id="6" name="Picture 5" descr="noun_50757_cc.png"/>
            <p:cNvPicPr>
              <a:picLocks noChangeAspect="1"/>
            </p:cNvPicPr>
            <p:nvPr/>
          </p:nvPicPr>
          <p:blipFill rotWithShape="1"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423"/>
            <a:stretch/>
          </p:blipFill>
          <p:spPr>
            <a:xfrm flipH="1">
              <a:off x="3843288" y="236270"/>
              <a:ext cx="5143500" cy="38873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-74495" y="3625231"/>
              <a:ext cx="7061810" cy="99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b="1" dirty="0" smtClean="0">
                  <a:latin typeface="Arial"/>
                  <a:cs typeface="Arial"/>
                </a:rPr>
                <a:t>OPERATIONAL AND</a:t>
              </a:r>
            </a:p>
            <a:p>
              <a:pPr>
                <a:lnSpc>
                  <a:spcPct val="80000"/>
                </a:lnSpc>
              </a:pPr>
              <a:r>
                <a:rPr lang="en-US" sz="3600" b="1" dirty="0" smtClean="0">
                  <a:latin typeface="Arial"/>
                  <a:cs typeface="Arial"/>
                </a:rPr>
                <a:t>ORCHESTRATION</a:t>
              </a:r>
              <a:r>
                <a:rPr lang="en-US" sz="3600" b="1" dirty="0">
                  <a:latin typeface="Arial"/>
                  <a:cs typeface="Arial"/>
                </a:rPr>
                <a:t> </a:t>
              </a:r>
              <a:r>
                <a:rPr lang="en-US" sz="3600" b="1" dirty="0" smtClean="0">
                  <a:solidFill>
                    <a:srgbClr val="800000"/>
                  </a:solidFill>
                  <a:latin typeface="Arial"/>
                  <a:cs typeface="Arial"/>
                </a:rPr>
                <a:t>COVERAGE</a:t>
              </a:r>
              <a:endParaRPr lang="en-US" sz="3600" b="1" dirty="0">
                <a:solidFill>
                  <a:srgbClr val="8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54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478" y="-531004"/>
            <a:ext cx="7537044" cy="7537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398" y="2528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045" y="4853721"/>
            <a:ext cx="8591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dirty="0" smtClean="0">
                <a:solidFill>
                  <a:srgbClr val="233B0E"/>
                </a:solidFill>
                <a:latin typeface="Helvetica Neue Bold Condensed"/>
                <a:cs typeface="Helvetica Neue Bold Condensed"/>
              </a:rPr>
              <a:t>SPRING CLOUD</a:t>
            </a:r>
          </a:p>
          <a:p>
            <a:pPr>
              <a:lnSpc>
                <a:spcPct val="80000"/>
              </a:lnSpc>
            </a:pPr>
            <a:r>
              <a:rPr lang="en-US" sz="6000" dirty="0" smtClean="0">
                <a:solidFill>
                  <a:schemeClr val="bg1"/>
                </a:solidFill>
                <a:latin typeface="Helvetica Neue Bold Condensed"/>
                <a:cs typeface="Helvetica Neue Bold Condensed"/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97482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5038" y="1041628"/>
            <a:ext cx="5530066" cy="1726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6500" b="1" dirty="0" smtClean="0">
                <a:latin typeface="Arial"/>
                <a:cs typeface="Arial"/>
              </a:rPr>
              <a:t>DEVELOPER</a:t>
            </a:r>
          </a:p>
          <a:p>
            <a:pPr algn="r">
              <a:lnSpc>
                <a:spcPct val="80000"/>
              </a:lnSpc>
            </a:pPr>
            <a:r>
              <a:rPr lang="en-US" sz="6500" b="1" dirty="0" smtClean="0">
                <a:solidFill>
                  <a:srgbClr val="800000"/>
                </a:solidFill>
                <a:latin typeface="Arial"/>
                <a:cs typeface="Arial"/>
              </a:rPr>
              <a:t>EFFORT</a:t>
            </a:r>
            <a:endParaRPr lang="en-US" sz="6500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noun_21484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6"/>
          <a:stretch/>
        </p:blipFill>
        <p:spPr>
          <a:xfrm>
            <a:off x="-189738" y="1569580"/>
            <a:ext cx="5855237" cy="50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7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1868_cc (1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2"/>
          <a:stretch/>
        </p:blipFill>
        <p:spPr>
          <a:xfrm>
            <a:off x="3213601" y="827597"/>
            <a:ext cx="6465179" cy="5636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228" y="827597"/>
            <a:ext cx="6018595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500" b="1" dirty="0" smtClean="0">
                <a:latin typeface="Arial"/>
                <a:cs typeface="Arial"/>
              </a:rPr>
              <a:t>THAT’S WHAT WE’LL</a:t>
            </a:r>
          </a:p>
          <a:p>
            <a:pPr>
              <a:lnSpc>
                <a:spcPct val="80000"/>
              </a:lnSpc>
            </a:pPr>
            <a:r>
              <a:rPr lang="en-US" sz="4500" b="1" dirty="0" smtClean="0">
                <a:solidFill>
                  <a:srgbClr val="800000"/>
                </a:solidFill>
                <a:latin typeface="Arial"/>
                <a:cs typeface="Arial"/>
              </a:rPr>
              <a:t>FOCUS</a:t>
            </a:r>
            <a:r>
              <a:rPr lang="en-US" sz="4500" b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4500" b="1" dirty="0" smtClean="0">
                <a:latin typeface="Arial"/>
                <a:cs typeface="Arial"/>
              </a:rPr>
              <a:t>ON TODAY</a:t>
            </a:r>
            <a:endParaRPr lang="en-US" sz="4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7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0087" y="870404"/>
            <a:ext cx="4839786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500" b="1" dirty="0" smtClean="0">
                <a:latin typeface="Arial"/>
                <a:cs typeface="Arial"/>
              </a:rPr>
              <a:t>APPLICATIONS THAT</a:t>
            </a:r>
          </a:p>
          <a:p>
            <a:pPr>
              <a:lnSpc>
                <a:spcPct val="80000"/>
              </a:lnSpc>
            </a:pPr>
            <a:r>
              <a:rPr lang="en-US" sz="6600" b="1" dirty="0" smtClean="0">
                <a:solidFill>
                  <a:srgbClr val="800000"/>
                </a:solidFill>
                <a:latin typeface="Arial"/>
                <a:cs typeface="Arial"/>
              </a:rPr>
              <a:t>DON’T END</a:t>
            </a:r>
          </a:p>
        </p:txBody>
      </p:sp>
      <p:pic>
        <p:nvPicPr>
          <p:cNvPr id="5" name="Picture 4" descr="noun_151677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6"/>
          <a:stretch/>
        </p:blipFill>
        <p:spPr>
          <a:xfrm>
            <a:off x="0" y="1834687"/>
            <a:ext cx="5023313" cy="42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5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8064" y="-531004"/>
            <a:ext cx="7192471" cy="7192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398" y="2528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437" y="4640080"/>
            <a:ext cx="5875658" cy="1679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600" b="1" dirty="0" smtClean="0">
                <a:solidFill>
                  <a:srgbClr val="162709"/>
                </a:solidFill>
                <a:latin typeface="Arial"/>
                <a:cs typeface="Arial"/>
              </a:rPr>
              <a:t>SPRING CLOUD</a:t>
            </a:r>
          </a:p>
          <a:p>
            <a:pPr>
              <a:lnSpc>
                <a:spcPct val="80000"/>
              </a:lnSpc>
            </a:pPr>
            <a:r>
              <a:rPr lang="en-US" sz="7000" b="1" dirty="0" smtClean="0">
                <a:solidFill>
                  <a:schemeClr val="bg1"/>
                </a:solidFill>
                <a:latin typeface="Arial"/>
                <a:cs typeface="Arial"/>
              </a:rPr>
              <a:t>TASK</a:t>
            </a:r>
            <a:endParaRPr lang="en-US" sz="7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41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478" y="-531004"/>
            <a:ext cx="7537044" cy="7537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398" y="2528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045" y="4853721"/>
            <a:ext cx="8591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b="1" dirty="0" smtClean="0">
                <a:solidFill>
                  <a:srgbClr val="233B0E"/>
                </a:solidFill>
                <a:latin typeface="Arial"/>
                <a:cs typeface="Arial"/>
              </a:rPr>
              <a:t>SPRING CLOUD</a:t>
            </a:r>
          </a:p>
          <a:p>
            <a:pPr>
              <a:lnSpc>
                <a:spcPct val="8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70376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373" y="742557"/>
            <a:ext cx="5544354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b="1" dirty="0" smtClean="0">
                <a:latin typeface="Arial"/>
                <a:cs typeface="Arial"/>
              </a:rPr>
              <a:t>12 FACTOR APPS</a:t>
            </a:r>
          </a:p>
          <a:p>
            <a:pPr>
              <a:lnSpc>
                <a:spcPct val="80000"/>
              </a:lnSpc>
            </a:pPr>
            <a:r>
              <a:rPr lang="en-US" sz="4000" b="1" dirty="0" smtClean="0">
                <a:solidFill>
                  <a:srgbClr val="800000"/>
                </a:solidFill>
                <a:latin typeface="Arial"/>
                <a:cs typeface="Arial"/>
              </a:rPr>
              <a:t>DON’T NEED TO END</a:t>
            </a:r>
            <a:endParaRPr lang="en-US" sz="4000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pic>
        <p:nvPicPr>
          <p:cNvPr id="6" name="Picture 5" descr="noun_131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318">
            <a:off x="3476927" y="2722241"/>
            <a:ext cx="5042562" cy="50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2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8064" y="-531004"/>
            <a:ext cx="7192471" cy="7192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398" y="2528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437" y="4608818"/>
            <a:ext cx="5875658" cy="1679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600" b="1" dirty="0" smtClean="0">
                <a:solidFill>
                  <a:srgbClr val="162709"/>
                </a:solidFill>
                <a:latin typeface="Arial"/>
                <a:cs typeface="Arial"/>
              </a:rPr>
              <a:t>SPRING CLOUD</a:t>
            </a:r>
          </a:p>
          <a:p>
            <a:pPr>
              <a:lnSpc>
                <a:spcPct val="80000"/>
              </a:lnSpc>
            </a:pPr>
            <a:r>
              <a:rPr lang="en-US" sz="7000" b="1" dirty="0" smtClean="0">
                <a:solidFill>
                  <a:schemeClr val="bg1"/>
                </a:solidFill>
                <a:latin typeface="Arial"/>
                <a:cs typeface="Arial"/>
              </a:rPr>
              <a:t>TASK</a:t>
            </a:r>
            <a:endParaRPr lang="en-US" sz="7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15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9818" y="1151174"/>
            <a:ext cx="8313106" cy="3699512"/>
            <a:chOff x="262744" y="260764"/>
            <a:chExt cx="8313106" cy="3699512"/>
          </a:xfrm>
        </p:grpSpPr>
        <p:pic>
          <p:nvPicPr>
            <p:cNvPr id="6" name="Picture 5" descr="noun_77920_cc.png"/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09"/>
            <a:stretch/>
          </p:blipFill>
          <p:spPr>
            <a:xfrm>
              <a:off x="262744" y="260764"/>
              <a:ext cx="2594585" cy="205467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85611" y="2205949"/>
              <a:ext cx="7590239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5DA831"/>
                  </a:solidFill>
                  <a:latin typeface="Arial"/>
                  <a:cs typeface="Arial"/>
                </a:rPr>
                <a:t>Spring Cloud Task</a:t>
              </a:r>
              <a:r>
                <a:rPr lang="en-US" sz="3600" b="1" dirty="0" smtClean="0">
                  <a:solidFill>
                    <a:srgbClr val="345D1A"/>
                  </a:solidFill>
                  <a:latin typeface="Arial"/>
                  <a:cs typeface="Arial"/>
                </a:rPr>
                <a:t> </a:t>
              </a:r>
              <a:r>
                <a:rPr lang="en-US" sz="3600" b="1" dirty="0" smtClean="0">
                  <a:latin typeface="Arial"/>
                  <a:cs typeface="Arial"/>
                </a:rPr>
                <a:t>is a framework </a:t>
              </a:r>
            </a:p>
            <a:p>
              <a:r>
                <a:rPr lang="en-US" sz="3600" b="1" dirty="0" smtClean="0">
                  <a:latin typeface="Arial"/>
                  <a:cs typeface="Arial"/>
                </a:rPr>
                <a:t>for developing </a:t>
              </a:r>
              <a:r>
                <a:rPr lang="en-US" sz="3600" b="1" dirty="0" err="1" smtClean="0">
                  <a:solidFill>
                    <a:srgbClr val="800000"/>
                  </a:solidFill>
                  <a:latin typeface="Arial"/>
                  <a:cs typeface="Arial"/>
                </a:rPr>
                <a:t>microservices</a:t>
              </a:r>
              <a:r>
                <a:rPr lang="en-US" sz="3600" b="1" dirty="0" smtClean="0">
                  <a:solidFill>
                    <a:srgbClr val="800000"/>
                  </a:solidFill>
                  <a:latin typeface="Arial"/>
                  <a:cs typeface="Arial"/>
                </a:rPr>
                <a:t> that </a:t>
              </a:r>
            </a:p>
            <a:p>
              <a:r>
                <a:rPr lang="en-US" sz="3600" b="1" dirty="0" smtClean="0">
                  <a:solidFill>
                    <a:srgbClr val="800000"/>
                  </a:solidFill>
                  <a:latin typeface="Arial"/>
                  <a:cs typeface="Arial"/>
                </a:rPr>
                <a:t>have an expected end</a:t>
              </a:r>
              <a:r>
                <a:rPr lang="en-US" sz="3600" b="1" dirty="0" smtClean="0">
                  <a:latin typeface="Arial"/>
                  <a:cs typeface="Arial"/>
                </a:rPr>
                <a:t>.</a:t>
              </a:r>
              <a:endParaRPr lang="en-US" sz="36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7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47307" y="2459504"/>
            <a:ext cx="6449387" cy="1938992"/>
            <a:chOff x="1623396" y="1202052"/>
            <a:chExt cx="6449387" cy="1938992"/>
          </a:xfrm>
        </p:grpSpPr>
        <p:sp>
          <p:nvSpPr>
            <p:cNvPr id="6" name="TextBox 5"/>
            <p:cNvSpPr txBox="1"/>
            <p:nvPr/>
          </p:nvSpPr>
          <p:spPr>
            <a:xfrm>
              <a:off x="2444729" y="2026864"/>
              <a:ext cx="5622052" cy="66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5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TASK REPOSITORY</a:t>
              </a:r>
              <a:endParaRPr lang="en-US" sz="45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3396" y="1202052"/>
              <a:ext cx="92332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solidFill>
                    <a:srgbClr val="151A3C"/>
                  </a:solidFill>
                  <a:latin typeface="Helvetica Neue Bold Condensed"/>
                  <a:cs typeface="Helvetica Neue Bold Condensed"/>
                </a:rPr>
                <a:t>1</a:t>
              </a:r>
              <a:endParaRPr lang="en-US" sz="12000" dirty="0">
                <a:solidFill>
                  <a:srgbClr val="151A3C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573130" y="2705653"/>
              <a:ext cx="5499653" cy="22086"/>
            </a:xfrm>
            <a:prstGeom prst="line">
              <a:avLst/>
            </a:prstGeom>
            <a:ln w="76200" cmpd="sng">
              <a:solidFill>
                <a:srgbClr val="151A3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18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47307" y="2459504"/>
            <a:ext cx="6449387" cy="1938992"/>
            <a:chOff x="1623396" y="1202052"/>
            <a:chExt cx="6449387" cy="1938992"/>
          </a:xfrm>
        </p:grpSpPr>
        <p:sp>
          <p:nvSpPr>
            <p:cNvPr id="6" name="TextBox 5"/>
            <p:cNvSpPr txBox="1"/>
            <p:nvPr/>
          </p:nvSpPr>
          <p:spPr>
            <a:xfrm>
              <a:off x="2444729" y="2026864"/>
              <a:ext cx="5111552" cy="66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5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TASK LISTENERS</a:t>
              </a:r>
              <a:endParaRPr lang="en-US" sz="45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3396" y="1202052"/>
              <a:ext cx="92332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151A3C"/>
                  </a:solidFill>
                  <a:latin typeface="Helvetica Neue Bold Condensed"/>
                  <a:cs typeface="Helvetica Neue Bold Condensed"/>
                </a:rPr>
                <a:t>2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573130" y="2705653"/>
              <a:ext cx="5499653" cy="22086"/>
            </a:xfrm>
            <a:prstGeom prst="line">
              <a:avLst/>
            </a:prstGeom>
            <a:ln w="76200" cmpd="sng">
              <a:solidFill>
                <a:srgbClr val="151A3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02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47307" y="2459504"/>
            <a:ext cx="6637343" cy="1938992"/>
            <a:chOff x="1623396" y="1202052"/>
            <a:chExt cx="6637343" cy="1938992"/>
          </a:xfrm>
        </p:grpSpPr>
        <p:sp>
          <p:nvSpPr>
            <p:cNvPr id="6" name="TextBox 5"/>
            <p:cNvSpPr txBox="1"/>
            <p:nvPr/>
          </p:nvSpPr>
          <p:spPr>
            <a:xfrm>
              <a:off x="2459000" y="1605212"/>
              <a:ext cx="5801739" cy="1176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500" b="1" dirty="0" smtClean="0">
                  <a:solidFill>
                    <a:srgbClr val="10132D"/>
                  </a:solidFill>
                  <a:latin typeface="Arial"/>
                  <a:cs typeface="Arial"/>
                </a:rPr>
                <a:t>SPRING CLOUD STREAM</a:t>
              </a:r>
            </a:p>
            <a:p>
              <a:pPr>
                <a:lnSpc>
                  <a:spcPct val="80000"/>
                </a:lnSpc>
              </a:pPr>
              <a:r>
                <a:rPr lang="en-US" sz="5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INTEGRATION</a:t>
              </a:r>
              <a:endParaRPr lang="en-US" sz="5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3396" y="1202052"/>
              <a:ext cx="92332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solidFill>
                    <a:srgbClr val="151A3C"/>
                  </a:solidFill>
                  <a:latin typeface="Helvetica Neue Bold Condensed"/>
                  <a:cs typeface="Helvetica Neue Bold Condensed"/>
                </a:rPr>
                <a:t>3</a:t>
              </a:r>
              <a:endParaRPr lang="en-US" sz="12000" dirty="0">
                <a:solidFill>
                  <a:srgbClr val="151A3C"/>
                </a:solidFill>
                <a:latin typeface="Helvetica Neue Bold Condensed"/>
                <a:cs typeface="Helvetica Neue Bold Condensed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573130" y="2705653"/>
              <a:ext cx="5499653" cy="22086"/>
            </a:xfrm>
            <a:prstGeom prst="line">
              <a:avLst/>
            </a:prstGeom>
            <a:ln w="76200" cmpd="sng">
              <a:solidFill>
                <a:srgbClr val="151A3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43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47307" y="2459504"/>
            <a:ext cx="6449387" cy="1938992"/>
            <a:chOff x="1623396" y="1202052"/>
            <a:chExt cx="6449387" cy="1938992"/>
          </a:xfrm>
        </p:grpSpPr>
        <p:sp>
          <p:nvSpPr>
            <p:cNvPr id="6" name="TextBox 5"/>
            <p:cNvSpPr txBox="1"/>
            <p:nvPr/>
          </p:nvSpPr>
          <p:spPr>
            <a:xfrm>
              <a:off x="2459000" y="1536297"/>
              <a:ext cx="4709155" cy="1225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b="1" dirty="0" smtClean="0">
                  <a:solidFill>
                    <a:srgbClr val="10132D"/>
                  </a:solidFill>
                  <a:latin typeface="Arial"/>
                  <a:cs typeface="Arial"/>
                </a:rPr>
                <a:t>SPRING BATCH</a:t>
              </a:r>
            </a:p>
            <a:p>
              <a:pPr>
                <a:lnSpc>
                  <a:spcPct val="80000"/>
                </a:lnSpc>
              </a:pPr>
              <a:r>
                <a:rPr lang="en-US" sz="5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INTEGRATION</a:t>
              </a:r>
              <a:endParaRPr lang="en-US" sz="5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3396" y="1202052"/>
              <a:ext cx="92332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151A3C"/>
                  </a:solidFill>
                  <a:latin typeface="Helvetica Neue Bold Condensed"/>
                  <a:cs typeface="Helvetica Neue Bold Condensed"/>
                </a:rPr>
                <a:t>4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573130" y="2705653"/>
              <a:ext cx="5499653" cy="22086"/>
            </a:xfrm>
            <a:prstGeom prst="line">
              <a:avLst/>
            </a:prstGeom>
            <a:ln w="76200" cmpd="sng">
              <a:solidFill>
                <a:srgbClr val="151A3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814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17592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2"/>
          <a:stretch/>
        </p:blipFill>
        <p:spPr>
          <a:xfrm>
            <a:off x="524005" y="1669463"/>
            <a:ext cx="5041202" cy="4394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0919" y="1238576"/>
            <a:ext cx="4316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  <a:latin typeface="Arial"/>
                <a:cs typeface="Arial"/>
              </a:rPr>
              <a:t>HELLO, WORLD!</a:t>
            </a:r>
            <a:endParaRPr lang="en-US" sz="4000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19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988" y="608621"/>
            <a:ext cx="7293459" cy="72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3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61233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657" y="1840690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5608" y="1463395"/>
            <a:ext cx="5069402" cy="1499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5600" b="1" dirty="0" smtClean="0">
                <a:latin typeface="Arial"/>
                <a:cs typeface="Arial"/>
              </a:rPr>
              <a:t>WHY ARE WE</a:t>
            </a:r>
          </a:p>
          <a:p>
            <a:pPr algn="r">
              <a:lnSpc>
                <a:spcPct val="80000"/>
              </a:lnSpc>
            </a:pPr>
            <a:r>
              <a:rPr lang="en-US" sz="5600" b="1" dirty="0" smtClean="0">
                <a:solidFill>
                  <a:srgbClr val="800000"/>
                </a:solidFill>
                <a:latin typeface="Arial"/>
                <a:cs typeface="Arial"/>
              </a:rPr>
              <a:t>HERE</a:t>
            </a:r>
            <a:r>
              <a:rPr lang="en-US" sz="5600" b="1" dirty="0" smtClean="0">
                <a:latin typeface="Arial"/>
                <a:cs typeface="Arial"/>
              </a:rPr>
              <a:t>?</a:t>
            </a:r>
            <a:endParaRPr lang="en-US" sz="5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61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497" y="814989"/>
            <a:ext cx="3320227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000" b="1" spc="600" dirty="0" smtClean="0">
                <a:solidFill>
                  <a:srgbClr val="800000"/>
                </a:solidFill>
                <a:latin typeface="Arial"/>
                <a:cs typeface="Arial"/>
              </a:rPr>
              <a:t>IMPORT </a:t>
            </a:r>
          </a:p>
          <a:p>
            <a:pPr>
              <a:lnSpc>
                <a:spcPct val="80000"/>
              </a:lnSpc>
            </a:pPr>
            <a:r>
              <a:rPr lang="en-US" sz="5000" b="1" dirty="0" smtClean="0">
                <a:latin typeface="Arial"/>
                <a:cs typeface="Arial"/>
              </a:rPr>
              <a:t>PROCESS</a:t>
            </a:r>
          </a:p>
        </p:txBody>
      </p:sp>
      <p:pic>
        <p:nvPicPr>
          <p:cNvPr id="5" name="Picture 4" descr="noun_378356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4"/>
          <a:stretch/>
        </p:blipFill>
        <p:spPr>
          <a:xfrm>
            <a:off x="0" y="984556"/>
            <a:ext cx="5765393" cy="50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19655" y="2136063"/>
            <a:ext cx="7104690" cy="2585874"/>
            <a:chOff x="388985" y="1109866"/>
            <a:chExt cx="7104690" cy="2585874"/>
          </a:xfrm>
        </p:grpSpPr>
        <p:sp>
          <p:nvSpPr>
            <p:cNvPr id="7" name="Rectangle 6"/>
            <p:cNvSpPr/>
            <p:nvPr/>
          </p:nvSpPr>
          <p:spPr>
            <a:xfrm>
              <a:off x="388985" y="1109866"/>
              <a:ext cx="7104690" cy="2585874"/>
            </a:xfrm>
            <a:prstGeom prst="rect">
              <a:avLst/>
            </a:prstGeom>
            <a:solidFill>
              <a:srgbClr val="35811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47532" y="1722009"/>
              <a:ext cx="6586800" cy="1361588"/>
              <a:chOff x="777969" y="1567543"/>
              <a:chExt cx="6586800" cy="13615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77969" y="1567543"/>
                <a:ext cx="1738991" cy="1361588"/>
              </a:xfrm>
              <a:prstGeom prst="rect">
                <a:avLst/>
              </a:prstGeom>
              <a:solidFill>
                <a:srgbClr val="1B5B4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Arial"/>
                    <a:cs typeface="Arial"/>
                  </a:rPr>
                  <a:t>FTP</a:t>
                </a:r>
                <a:endParaRPr lang="en-US" sz="3600" b="1" dirty="0">
                  <a:latin typeface="Arial"/>
                  <a:cs typeface="Arial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297216" y="1567543"/>
                <a:ext cx="2067553" cy="1361588"/>
              </a:xfrm>
              <a:prstGeom prst="rect">
                <a:avLst/>
              </a:prstGeom>
              <a:solidFill>
                <a:srgbClr val="92233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Arial"/>
                    <a:cs typeface="Arial"/>
                  </a:rPr>
                  <a:t>IMPORT</a:t>
                </a:r>
                <a:endParaRPr lang="en-US" sz="3600" b="1" dirty="0">
                  <a:latin typeface="Arial"/>
                  <a:cs typeface="Arial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102272" y="1567543"/>
                <a:ext cx="1738991" cy="1361588"/>
              </a:xfrm>
              <a:prstGeom prst="rect">
                <a:avLst/>
              </a:prstGeom>
              <a:solidFill>
                <a:srgbClr val="99532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latin typeface="Arial"/>
                    <a:cs typeface="Arial"/>
                  </a:rPr>
                  <a:t>UNZIP</a:t>
                </a:r>
                <a:endParaRPr lang="en-US" sz="3600" b="1" dirty="0">
                  <a:latin typeface="Arial"/>
                  <a:cs typeface="Arial"/>
                </a:endParaRPr>
              </a:p>
            </p:txBody>
          </p:sp>
        </p:grpSp>
      </p:grp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117193" y="3429000"/>
            <a:ext cx="585312" cy="0"/>
          </a:xfrm>
          <a:prstGeom prst="straightConnector1">
            <a:avLst/>
          </a:prstGeom>
          <a:ln>
            <a:solidFill>
              <a:srgbClr val="1B5B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>
            <a:off x="5441496" y="3429000"/>
            <a:ext cx="455953" cy="0"/>
          </a:xfrm>
          <a:prstGeom prst="straightConnector1">
            <a:avLst/>
          </a:prstGeom>
          <a:ln>
            <a:solidFill>
              <a:srgbClr val="99532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7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122405_cc.pn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895"/>
          <a:stretch/>
        </p:blipFill>
        <p:spPr>
          <a:xfrm>
            <a:off x="2800937" y="1269831"/>
            <a:ext cx="6061215" cy="5279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109" y="1543314"/>
            <a:ext cx="4673464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000" b="1" dirty="0" smtClean="0">
                <a:solidFill>
                  <a:srgbClr val="800000"/>
                </a:solidFill>
                <a:latin typeface="Arial"/>
                <a:cs typeface="Arial"/>
              </a:rPr>
              <a:t>TRADITIONAL</a:t>
            </a:r>
          </a:p>
          <a:p>
            <a:pPr>
              <a:lnSpc>
                <a:spcPct val="80000"/>
              </a:lnSpc>
            </a:pPr>
            <a:r>
              <a:rPr lang="en-US" sz="5000" b="1" dirty="0" smtClean="0">
                <a:latin typeface="Arial"/>
                <a:cs typeface="Arial"/>
              </a:rPr>
              <a:t>APPROACH</a:t>
            </a:r>
            <a:endParaRPr lang="en-US" sz="5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5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61233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657" y="1840690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1759" y="1080204"/>
            <a:ext cx="579016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500" b="1" dirty="0" smtClean="0">
                <a:latin typeface="Arial"/>
                <a:cs typeface="Arial"/>
              </a:rPr>
              <a:t>WHAT’S WRONG</a:t>
            </a:r>
          </a:p>
          <a:p>
            <a:pPr algn="r">
              <a:lnSpc>
                <a:spcPct val="80000"/>
              </a:lnSpc>
            </a:pPr>
            <a:r>
              <a:rPr lang="en-US" sz="4500" b="1" dirty="0" smtClean="0">
                <a:solidFill>
                  <a:srgbClr val="800000"/>
                </a:solidFill>
                <a:latin typeface="Arial"/>
                <a:cs typeface="Arial"/>
              </a:rPr>
              <a:t>WITH JUST BATCH</a:t>
            </a:r>
            <a:r>
              <a:rPr lang="en-US" sz="4500" b="1" dirty="0" smtClean="0">
                <a:latin typeface="Arial"/>
                <a:cs typeface="Arial"/>
              </a:rPr>
              <a:t>?</a:t>
            </a:r>
            <a:endParaRPr lang="en-US" sz="4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16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21875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86"/>
          <a:stretch/>
        </p:blipFill>
        <p:spPr>
          <a:xfrm rot="19531398">
            <a:off x="-800120" y="-760987"/>
            <a:ext cx="11783954" cy="912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9295" y="1090004"/>
            <a:ext cx="394658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b="1" dirty="0" smtClean="0">
                <a:latin typeface="Arial"/>
                <a:cs typeface="Arial"/>
              </a:rPr>
              <a:t>TIGHTLY</a:t>
            </a:r>
          </a:p>
          <a:p>
            <a:pPr>
              <a:lnSpc>
                <a:spcPct val="80000"/>
              </a:lnSpc>
            </a:pPr>
            <a:r>
              <a:rPr lang="en-US" sz="6000" b="1" dirty="0" smtClean="0">
                <a:solidFill>
                  <a:srgbClr val="800000"/>
                </a:solidFill>
                <a:latin typeface="Arial"/>
                <a:cs typeface="Arial"/>
              </a:rPr>
              <a:t>COUPLED</a:t>
            </a:r>
            <a:endParaRPr lang="en-US" sz="6000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026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289145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3"/>
          <a:stretch/>
        </p:blipFill>
        <p:spPr>
          <a:xfrm>
            <a:off x="451431" y="2320523"/>
            <a:ext cx="4675441" cy="4064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6666" y="940660"/>
            <a:ext cx="52474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6000" b="1" dirty="0" smtClean="0">
                <a:latin typeface="Arial"/>
                <a:cs typeface="Arial"/>
              </a:rPr>
              <a:t>TIES UP</a:t>
            </a:r>
          </a:p>
          <a:p>
            <a:pPr algn="r">
              <a:lnSpc>
                <a:spcPct val="80000"/>
              </a:lnSpc>
            </a:pPr>
            <a:r>
              <a:rPr lang="en-US" sz="6000" b="1" dirty="0" smtClean="0">
                <a:solidFill>
                  <a:srgbClr val="800000"/>
                </a:solidFill>
                <a:latin typeface="Arial"/>
                <a:cs typeface="Arial"/>
              </a:rPr>
              <a:t>RESOURCES</a:t>
            </a:r>
            <a:endParaRPr lang="en-US" sz="6000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55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23" y="5010775"/>
            <a:ext cx="7630879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000" b="1" dirty="0" smtClean="0">
                <a:latin typeface="Arial"/>
                <a:cs typeface="Arial"/>
              </a:rPr>
              <a:t>LIMITS </a:t>
            </a:r>
          </a:p>
          <a:p>
            <a:pPr>
              <a:lnSpc>
                <a:spcPct val="80000"/>
              </a:lnSpc>
            </a:pPr>
            <a:r>
              <a:rPr lang="en-US" sz="5000" b="1" dirty="0" smtClean="0">
                <a:solidFill>
                  <a:srgbClr val="800000"/>
                </a:solidFill>
                <a:latin typeface="Arial"/>
                <a:cs typeface="Arial"/>
              </a:rPr>
              <a:t>SCALABILITY</a:t>
            </a:r>
            <a:r>
              <a:rPr lang="en-US" sz="5000" b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5000" b="1" dirty="0" smtClean="0">
                <a:solidFill>
                  <a:srgbClr val="800000"/>
                </a:solidFill>
                <a:latin typeface="Arial"/>
                <a:cs typeface="Arial"/>
              </a:rPr>
              <a:t>OPTIONS</a:t>
            </a:r>
            <a:endParaRPr lang="en-US" sz="5000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noun_36793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7"/>
          <a:stretch/>
        </p:blipFill>
        <p:spPr>
          <a:xfrm>
            <a:off x="3206926" y="673262"/>
            <a:ext cx="5482887" cy="4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0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9245" y="1203739"/>
            <a:ext cx="8111475" cy="4450522"/>
            <a:chOff x="231867" y="1203739"/>
            <a:chExt cx="8111475" cy="4450522"/>
          </a:xfrm>
        </p:grpSpPr>
        <p:pic>
          <p:nvPicPr>
            <p:cNvPr id="5" name="Picture 4" descr="noun_12741_cc.png"/>
            <p:cNvPicPr>
              <a:picLocks noChangeAspect="1"/>
            </p:cNvPicPr>
            <p:nvPr/>
          </p:nvPicPr>
          <p:blipFill rotWithShape="1">
            <a:blip r:embed="rId2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3473"/>
            <a:stretch/>
          </p:blipFill>
          <p:spPr>
            <a:xfrm>
              <a:off x="231867" y="1203739"/>
              <a:ext cx="5143500" cy="44505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667636" y="1349357"/>
              <a:ext cx="3675706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6000" b="1" dirty="0" smtClean="0">
                  <a:latin typeface="Arial"/>
                  <a:cs typeface="Arial"/>
                </a:rPr>
                <a:t>HARD TO</a:t>
              </a:r>
            </a:p>
            <a:p>
              <a:pPr>
                <a:lnSpc>
                  <a:spcPct val="80000"/>
                </a:lnSpc>
              </a:pPr>
              <a:r>
                <a:rPr lang="en-US" sz="6000" b="1" dirty="0" smtClean="0">
                  <a:solidFill>
                    <a:srgbClr val="800000"/>
                  </a:solidFill>
                  <a:latin typeface="Arial"/>
                  <a:cs typeface="Arial"/>
                </a:rPr>
                <a:t>GOVERN</a:t>
              </a:r>
              <a:endParaRPr lang="en-US" sz="6000" b="1" dirty="0">
                <a:solidFill>
                  <a:srgbClr val="80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16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8064" y="-531004"/>
            <a:ext cx="7192471" cy="7192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398" y="2528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437" y="4597060"/>
            <a:ext cx="5875658" cy="1679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600" b="1" dirty="0" smtClean="0">
                <a:solidFill>
                  <a:srgbClr val="162709"/>
                </a:solidFill>
                <a:latin typeface="Arial"/>
                <a:cs typeface="Arial"/>
              </a:rPr>
              <a:t>SPRING CLOUD</a:t>
            </a:r>
          </a:p>
          <a:p>
            <a:pPr>
              <a:lnSpc>
                <a:spcPct val="80000"/>
              </a:lnSpc>
            </a:pPr>
            <a:r>
              <a:rPr lang="en-US" sz="7000" b="1" dirty="0" smtClean="0">
                <a:solidFill>
                  <a:schemeClr val="bg1"/>
                </a:solidFill>
                <a:latin typeface="Arial"/>
                <a:cs typeface="Arial"/>
              </a:rPr>
              <a:t>TASK</a:t>
            </a:r>
            <a:endParaRPr lang="en-US" sz="7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45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94728" y="3950773"/>
            <a:ext cx="4915212" cy="2112803"/>
          </a:xfrm>
          <a:prstGeom prst="rect">
            <a:avLst/>
          </a:prstGeom>
          <a:solidFill>
            <a:srgbClr val="3581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4728" y="1290183"/>
            <a:ext cx="1738991" cy="1361588"/>
          </a:xfrm>
          <a:prstGeom prst="rect">
            <a:avLst/>
          </a:prstGeom>
          <a:solidFill>
            <a:srgbClr val="1B5B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"/>
                <a:cs typeface="Arial"/>
              </a:rPr>
              <a:t>FTP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6385" y="4300296"/>
            <a:ext cx="2025618" cy="1361588"/>
          </a:xfrm>
          <a:prstGeom prst="rect">
            <a:avLst/>
          </a:prstGeom>
          <a:solidFill>
            <a:srgbClr val="9223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"/>
                <a:cs typeface="Arial"/>
              </a:rPr>
              <a:t>IMPORT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2082" y="4300296"/>
            <a:ext cx="1738991" cy="1361588"/>
          </a:xfrm>
          <a:prstGeom prst="rect">
            <a:avLst/>
          </a:prstGeom>
          <a:solidFill>
            <a:srgbClr val="9953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"/>
                <a:cs typeface="Arial"/>
              </a:rPr>
              <a:t>UNZIP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70949" y="1290183"/>
            <a:ext cx="1738991" cy="13615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"/>
                <a:cs typeface="Arial"/>
              </a:rPr>
              <a:t>SINK</a:t>
            </a:r>
            <a:endParaRPr lang="en-US" sz="3600" b="1" dirty="0"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271073" y="4973740"/>
            <a:ext cx="585312" cy="7350"/>
          </a:xfrm>
          <a:prstGeom prst="straightConnector1">
            <a:avLst/>
          </a:prstGeom>
          <a:ln>
            <a:solidFill>
              <a:srgbClr val="99532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2" idx="1"/>
          </p:cNvCxnSpPr>
          <p:nvPr/>
        </p:nvCxnSpPr>
        <p:spPr>
          <a:xfrm>
            <a:off x="3933719" y="1970977"/>
            <a:ext cx="1437230" cy="0"/>
          </a:xfrm>
          <a:prstGeom prst="straightConnector1">
            <a:avLst/>
          </a:prstGeom>
          <a:ln>
            <a:solidFill>
              <a:srgbClr val="1B5B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2"/>
            <a:endCxn id="7" idx="1"/>
          </p:cNvCxnSpPr>
          <p:nvPr/>
        </p:nvCxnSpPr>
        <p:spPr>
          <a:xfrm rot="5400000">
            <a:off x="3039885" y="1806615"/>
            <a:ext cx="2355404" cy="4045717"/>
          </a:xfrm>
          <a:prstGeom prst="bentConnector4">
            <a:avLst>
              <a:gd name="adj1" fmla="val 27575"/>
              <a:gd name="adj2" fmla="val 1056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0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10" y="2521938"/>
            <a:ext cx="6468579" cy="4042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2974" y="1332382"/>
            <a:ext cx="6335335" cy="14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500" b="1" dirty="0" smtClean="0">
                <a:latin typeface="Arial"/>
                <a:cs typeface="Arial"/>
              </a:rPr>
              <a:t>EVOLUTION OF DATA </a:t>
            </a:r>
          </a:p>
          <a:p>
            <a:pPr>
              <a:lnSpc>
                <a:spcPct val="80000"/>
              </a:lnSpc>
            </a:pPr>
            <a:r>
              <a:rPr lang="en-US" sz="6300" b="1" dirty="0" smtClean="0">
                <a:solidFill>
                  <a:srgbClr val="800000"/>
                </a:solidFill>
                <a:latin typeface="Arial"/>
                <a:cs typeface="Arial"/>
              </a:rPr>
              <a:t>APPLICATIONS</a:t>
            </a:r>
            <a:endParaRPr lang="en-US" sz="6300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988" y="608621"/>
            <a:ext cx="7293459" cy="72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un_122405_cc.pn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895"/>
          <a:stretch/>
        </p:blipFill>
        <p:spPr>
          <a:xfrm>
            <a:off x="2800937" y="1269831"/>
            <a:ext cx="6061215" cy="5279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109" y="1840804"/>
            <a:ext cx="41866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latin typeface="Arial"/>
                <a:cs typeface="Arial"/>
              </a:rPr>
              <a:t>MONOLITHS</a:t>
            </a:r>
            <a:endParaRPr lang="en-US" sz="5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908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3398" y="2528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9" descr="C:\Users\sdunn\Documents\Pivotal\brand\logo\project icons\spring-integration.png"/>
          <p:cNvPicPr>
            <a:picLocks noChangeAspect="1" noChangeArrowheads="1"/>
          </p:cNvPicPr>
          <p:nvPr/>
        </p:nvPicPr>
        <p:blipFill>
          <a:blip r:embed="rId2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853" y="540874"/>
            <a:ext cx="4463505" cy="446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sdunn\Documents\Pivotal\brand\logo\project icons\spring-batch.png"/>
          <p:cNvPicPr>
            <a:picLocks noChangeAspect="1" noChangeArrowheads="1"/>
          </p:cNvPicPr>
          <p:nvPr/>
        </p:nvPicPr>
        <p:blipFill>
          <a:blip r:embed="rId4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7211" y="907659"/>
            <a:ext cx="3729935" cy="37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4045" y="5044087"/>
            <a:ext cx="8591024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000" b="1" dirty="0" smtClean="0">
                <a:solidFill>
                  <a:srgbClr val="233B0E"/>
                </a:solidFill>
                <a:latin typeface="Arial"/>
                <a:cs typeface="Arial"/>
              </a:rPr>
              <a:t>EXISTING</a:t>
            </a:r>
          </a:p>
          <a:p>
            <a:pPr>
              <a:lnSpc>
                <a:spcPct val="80000"/>
              </a:lnSpc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INTEGRATION AND BATCH</a:t>
            </a:r>
          </a:p>
        </p:txBody>
      </p:sp>
    </p:spTree>
    <p:extLst>
      <p:ext uri="{BB962C8B-B14F-4D97-AF65-F5344CB8AC3E}">
        <p14:creationId xmlns:p14="http://schemas.microsoft.com/office/powerpoint/2010/main" val="107662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3120" y="518748"/>
            <a:ext cx="8447165" cy="5820505"/>
            <a:chOff x="313120" y="1037495"/>
            <a:chExt cx="8447165" cy="5820505"/>
          </a:xfrm>
        </p:grpSpPr>
        <p:sp>
          <p:nvSpPr>
            <p:cNvPr id="5" name="TextBox 4"/>
            <p:cNvSpPr txBox="1"/>
            <p:nvPr/>
          </p:nvSpPr>
          <p:spPr>
            <a:xfrm>
              <a:off x="313120" y="5341270"/>
              <a:ext cx="4479211" cy="109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b="1" dirty="0" smtClean="0">
                  <a:solidFill>
                    <a:srgbClr val="021F27"/>
                  </a:solidFill>
                  <a:latin typeface="Arial"/>
                  <a:cs typeface="Arial"/>
                </a:rPr>
                <a:t>DATA</a:t>
              </a:r>
            </a:p>
            <a:p>
              <a:pPr>
                <a:lnSpc>
                  <a:spcPct val="80000"/>
                </a:lnSpc>
              </a:pPr>
              <a:r>
                <a:rPr lang="en-US" sz="4000" b="1" dirty="0" smtClean="0">
                  <a:solidFill>
                    <a:srgbClr val="800000"/>
                  </a:solidFill>
                  <a:latin typeface="Arial"/>
                  <a:cs typeface="Arial"/>
                </a:rPr>
                <a:t>MICROSERVICES</a:t>
              </a:r>
              <a:endParaRPr lang="en-US" sz="4000" b="1" dirty="0">
                <a:solidFill>
                  <a:srgbClr val="800000"/>
                </a:solidFill>
                <a:latin typeface="Arial"/>
                <a:cs typeface="Arial"/>
              </a:endParaRPr>
            </a:p>
          </p:txBody>
        </p:sp>
        <p:pic>
          <p:nvPicPr>
            <p:cNvPr id="6" name="Picture 5" descr="icon_23552.png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780" y="1037495"/>
              <a:ext cx="5820505" cy="5820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4454" y="1662120"/>
            <a:ext cx="8793633" cy="3533761"/>
            <a:chOff x="-292045" y="1662120"/>
            <a:chExt cx="8793633" cy="3533761"/>
          </a:xfrm>
        </p:grpSpPr>
        <p:pic>
          <p:nvPicPr>
            <p:cNvPr id="6" name="Picture 5" descr="noun_322_cc.png"/>
            <p:cNvPicPr>
              <a:picLocks noChangeAspect="1"/>
            </p:cNvPicPr>
            <p:nvPr/>
          </p:nvPicPr>
          <p:blipFill rotWithShape="1">
            <a:blip r:embed="rId2" cstate="print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92045" y="1662120"/>
              <a:ext cx="6090664" cy="353376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552494" y="2751892"/>
              <a:ext cx="2949094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b="1" dirty="0" smtClean="0">
                  <a:solidFill>
                    <a:srgbClr val="151A3C"/>
                  </a:solidFill>
                  <a:latin typeface="Arial"/>
                  <a:cs typeface="Arial"/>
                </a:rPr>
                <a:t>CLOUD</a:t>
              </a:r>
            </a:p>
            <a:p>
              <a:pPr>
                <a:lnSpc>
                  <a:spcPct val="80000"/>
                </a:lnSpc>
              </a:pPr>
              <a:r>
                <a:rPr lang="en-US" sz="6000" b="1" dirty="0" smtClean="0">
                  <a:solidFill>
                    <a:schemeClr val="bg1"/>
                  </a:solidFill>
                  <a:latin typeface="Arial"/>
                  <a:cs typeface="Arial"/>
                </a:rPr>
                <a:t>NATIVE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67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1181" y="1255114"/>
            <a:ext cx="9304575" cy="4347772"/>
            <a:chOff x="0" y="1255114"/>
            <a:chExt cx="9304575" cy="4347772"/>
          </a:xfrm>
        </p:grpSpPr>
        <p:pic>
          <p:nvPicPr>
            <p:cNvPr id="5" name="Picture 4" descr="noun_8624_cc.png"/>
            <p:cNvPicPr>
              <a:picLocks noChangeAspect="1"/>
            </p:cNvPicPr>
            <p:nvPr/>
          </p:nvPicPr>
          <p:blipFill rotWithShape="1">
            <a:blip r:embed="rId2" cstate="print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255114"/>
              <a:ext cx="5143500" cy="43477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04701" y="2731630"/>
              <a:ext cx="529987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000" b="1" dirty="0" smtClean="0">
                  <a:solidFill>
                    <a:srgbClr val="151A3C"/>
                  </a:solidFill>
                  <a:latin typeface="Arial"/>
                  <a:cs typeface="Arial"/>
                </a:rPr>
                <a:t>DEVELOPED AND TESTED</a:t>
              </a:r>
            </a:p>
            <a:p>
              <a:pPr>
                <a:lnSpc>
                  <a:spcPct val="80000"/>
                </a:lnSpc>
              </a:pPr>
              <a:r>
                <a:rPr lang="en-US" sz="5800" b="1" dirty="0" smtClean="0">
                  <a:solidFill>
                    <a:schemeClr val="bg1"/>
                  </a:solidFill>
                  <a:latin typeface="Arial"/>
                  <a:cs typeface="Arial"/>
                </a:rPr>
                <a:t>IN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159</Words>
  <Application>Microsoft Macintosh PowerPoint</Application>
  <PresentationFormat>On-screen Show (4:3)</PresentationFormat>
  <Paragraphs>81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Introducing Spring Cloud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Spring Cloud Task</dc:title>
  <dc:creator>Michael Minella</dc:creator>
  <cp:lastModifiedBy>Michael Minella</cp:lastModifiedBy>
  <cp:revision>41</cp:revision>
  <dcterms:created xsi:type="dcterms:W3CDTF">2016-04-27T22:16:51Z</dcterms:created>
  <dcterms:modified xsi:type="dcterms:W3CDTF">2016-04-28T15:13:45Z</dcterms:modified>
</cp:coreProperties>
</file>