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54" r:id="rId3"/>
    <p:sldId id="355" r:id="rId4"/>
    <p:sldId id="356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5905" autoAdjust="0"/>
  </p:normalViewPr>
  <p:slideViewPr>
    <p:cSldViewPr snapToGrid="0">
      <p:cViewPr varScale="1">
        <p:scale>
          <a:sx n="108" d="100"/>
          <a:sy n="108" d="100"/>
        </p:scale>
        <p:origin x="902" y="91"/>
      </p:cViewPr>
      <p:guideLst>
        <p:guide orient="horz" pos="156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9870" y="1328966"/>
            <a:ext cx="669557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Hudi </a:t>
            </a:r>
            <a:r>
              <a:rPr lang="zh-CN" altLang="en-US" sz="4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课程介绍</a:t>
            </a:r>
            <a:endParaRPr lang="zh-CN" altLang="zh-CN" sz="40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3520403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授课老师：陈教授</a:t>
            </a:r>
            <a:endParaRPr lang="en-US" altLang="zh-CN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6C2CF2-1442-4CB0-AE42-A3F7912C3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143" y="4343293"/>
            <a:ext cx="1270048" cy="4432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A36D7D-63D9-A036-82CC-870B54AFC9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9" y="4343293"/>
            <a:ext cx="1431992" cy="4432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7D3E19-3CFC-8261-ABEC-28AC15C1307B}"/>
              </a:ext>
            </a:extLst>
          </p:cNvPr>
          <p:cNvSpPr txBox="1"/>
          <p:nvPr/>
        </p:nvSpPr>
        <p:spPr>
          <a:xfrm>
            <a:off x="6096071" y="4343292"/>
            <a:ext cx="36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C5A0506-09DD-47C6-8D75-E91A00B4361E}"/>
              </a:ext>
            </a:extLst>
          </p:cNvPr>
          <p:cNvSpPr/>
          <p:nvPr/>
        </p:nvSpPr>
        <p:spPr>
          <a:xfrm>
            <a:off x="515577" y="0"/>
            <a:ext cx="2877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Apache Hudi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是什么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905C84-4B76-4638-A2F4-058E62828934}"/>
              </a:ext>
            </a:extLst>
          </p:cNvPr>
          <p:cNvSpPr/>
          <p:nvPr/>
        </p:nvSpPr>
        <p:spPr>
          <a:xfrm>
            <a:off x="550843" y="679751"/>
            <a:ext cx="6700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400" b="1" dirty="0"/>
              <a:t>由 </a:t>
            </a:r>
            <a:r>
              <a:rPr lang="en-US" altLang="zh-CN" sz="2400" b="1" dirty="0"/>
              <a:t>Uber </a:t>
            </a:r>
            <a:r>
              <a:rPr lang="zh-CN" altLang="en-US" sz="2400" b="1" dirty="0"/>
              <a:t>开发并开源的 </a:t>
            </a:r>
            <a:r>
              <a:rPr lang="en-US" altLang="zh-CN" sz="2400" b="1" dirty="0"/>
              <a:t>Data Lakes </a:t>
            </a:r>
            <a:r>
              <a:rPr lang="zh-CN" altLang="en-US" sz="2400" b="1" dirty="0"/>
              <a:t>解决方案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96C49B-3D63-4DE4-906A-70E9447384F0}"/>
              </a:ext>
            </a:extLst>
          </p:cNvPr>
          <p:cNvSpPr/>
          <p:nvPr/>
        </p:nvSpPr>
        <p:spPr>
          <a:xfrm>
            <a:off x="568847" y="1646282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400" b="1" dirty="0"/>
              <a:t>核心特性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096EE0-E10C-4442-87D7-5F1BCD70D050}"/>
              </a:ext>
            </a:extLst>
          </p:cNvPr>
          <p:cNvSpPr txBox="1"/>
          <p:nvPr/>
        </p:nvSpPr>
        <p:spPr>
          <a:xfrm>
            <a:off x="1012952" y="2207321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开放性：上游支持多种数据源格式，下游查询端支持多种查询引擎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B7671E-04D2-4DD0-BE6E-1FADD43DFEF6}"/>
              </a:ext>
            </a:extLst>
          </p:cNvPr>
          <p:cNvSpPr txBox="1"/>
          <p:nvPr/>
        </p:nvSpPr>
        <p:spPr>
          <a:xfrm>
            <a:off x="1012952" y="2676027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丰富的事务支持：支持在文件存储布局上做更新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1ED9ED-31CC-48F9-AAFF-0ECEAA102517}"/>
              </a:ext>
            </a:extLst>
          </p:cNvPr>
          <p:cNvSpPr txBox="1"/>
          <p:nvPr/>
        </p:nvSpPr>
        <p:spPr>
          <a:xfrm>
            <a:off x="1012952" y="3144733"/>
            <a:ext cx="594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基于 </a:t>
            </a:r>
            <a:r>
              <a:rPr lang="en-US" altLang="zh-CN" dirty="0"/>
              <a:t>ACID </a:t>
            </a:r>
            <a:r>
              <a:rPr lang="zh-CN" altLang="en-US" dirty="0"/>
              <a:t>语义的增量处理：增量</a:t>
            </a:r>
            <a:r>
              <a:rPr lang="en-US" altLang="zh-CN" dirty="0"/>
              <a:t>ETL</a:t>
            </a:r>
            <a:r>
              <a:rPr lang="zh-CN" altLang="en-US" dirty="0"/>
              <a:t>处理，分钟级别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BDEAC3-881E-465E-8FC9-A28850DEADA0}"/>
              </a:ext>
            </a:extLst>
          </p:cNvPr>
          <p:cNvSpPr/>
          <p:nvPr/>
        </p:nvSpPr>
        <p:spPr>
          <a:xfrm>
            <a:off x="568847" y="4052723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400" b="1" dirty="0"/>
              <a:t>使用场景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CCA68F-87AB-439F-BE88-319F21C4693E}"/>
              </a:ext>
            </a:extLst>
          </p:cNvPr>
          <p:cNvSpPr txBox="1"/>
          <p:nvPr/>
        </p:nvSpPr>
        <p:spPr>
          <a:xfrm>
            <a:off x="1012952" y="4576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近实时摄取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AFA4B5-5279-4EA2-80DA-8FAE8A8A1B58}"/>
              </a:ext>
            </a:extLst>
          </p:cNvPr>
          <p:cNvSpPr txBox="1"/>
          <p:nvPr/>
        </p:nvSpPr>
        <p:spPr>
          <a:xfrm>
            <a:off x="2608713" y="4576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近实时分析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F5CA34-CED9-48AF-9189-AED69B5DD337}"/>
              </a:ext>
            </a:extLst>
          </p:cNvPr>
          <p:cNvSpPr txBox="1"/>
          <p:nvPr/>
        </p:nvSpPr>
        <p:spPr>
          <a:xfrm>
            <a:off x="4244514" y="4576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增量处理管道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165328-2428-4D1A-BF8E-CE9DB6881147}"/>
              </a:ext>
            </a:extLst>
          </p:cNvPr>
          <p:cNvSpPr txBox="1"/>
          <p:nvPr/>
        </p:nvSpPr>
        <p:spPr>
          <a:xfrm>
            <a:off x="6111148" y="4576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增量导出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5E1ED9-5C93-4198-B532-3DE9442EE372}"/>
              </a:ext>
            </a:extLst>
          </p:cNvPr>
          <p:cNvSpPr txBox="1"/>
          <p:nvPr/>
        </p:nvSpPr>
        <p:spPr>
          <a:xfrm>
            <a:off x="1012952" y="1227263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下一代数仓解决方案，提供高效的 </a:t>
            </a:r>
            <a:r>
              <a:rPr lang="en-US" altLang="zh-CN" dirty="0"/>
              <a:t>upsert </a:t>
            </a:r>
            <a:r>
              <a:rPr lang="zh-CN" altLang="en-US" dirty="0"/>
              <a:t>和近实时更新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A3854-A1F7-98BC-B86A-791DE93556C4}"/>
              </a:ext>
            </a:extLst>
          </p:cNvPr>
          <p:cNvSpPr txBox="1"/>
          <p:nvPr/>
        </p:nvSpPr>
        <p:spPr>
          <a:xfrm>
            <a:off x="1012952" y="3609211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智能化调度：自动管理小文件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81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9" grpId="0"/>
      <p:bldP spid="10" grpId="0"/>
      <p:bldP spid="12" grpId="0"/>
      <p:bldP spid="13" grpId="0"/>
      <p:bldP spid="14" grpId="0"/>
      <p:bldP spid="16" grpId="0"/>
      <p:bldP spid="17" grpId="0"/>
      <p:bldP spid="1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C5A0506-09DD-47C6-8D75-E91A00B4361E}"/>
              </a:ext>
            </a:extLst>
          </p:cNvPr>
          <p:cNvSpPr/>
          <p:nvPr/>
        </p:nvSpPr>
        <p:spPr>
          <a:xfrm>
            <a:off x="518588" y="8389"/>
            <a:ext cx="1628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课程特色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905C84-4B76-4638-A2F4-058E62828934}"/>
              </a:ext>
            </a:extLst>
          </p:cNvPr>
          <p:cNvSpPr/>
          <p:nvPr/>
        </p:nvSpPr>
        <p:spPr>
          <a:xfrm>
            <a:off x="844933" y="1150186"/>
            <a:ext cx="5624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尚硅谷 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Apache Hudi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官方联合推出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D15BED-7463-4FAE-889A-AC83E508F702}"/>
              </a:ext>
            </a:extLst>
          </p:cNvPr>
          <p:cNvSpPr/>
          <p:nvPr/>
        </p:nvSpPr>
        <p:spPr>
          <a:xfrm>
            <a:off x="-324651" y="2201314"/>
            <a:ext cx="6462000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基于最新 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0.12.0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版本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4D9EAC-7E0A-A8E7-A7ED-1B05345AE877}"/>
              </a:ext>
            </a:extLst>
          </p:cNvPr>
          <p:cNvSpPr/>
          <p:nvPr/>
        </p:nvSpPr>
        <p:spPr>
          <a:xfrm>
            <a:off x="844933" y="3269788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保姆级教程，手把手解决各种疑难杂症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51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C5A0506-09DD-47C6-8D75-E91A00B4361E}"/>
              </a:ext>
            </a:extLst>
          </p:cNvPr>
          <p:cNvSpPr/>
          <p:nvPr/>
        </p:nvSpPr>
        <p:spPr>
          <a:xfrm>
            <a:off x="592995" y="0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 资料获取方式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905C84-4B76-4638-A2F4-058E62828934}"/>
              </a:ext>
            </a:extLst>
          </p:cNvPr>
          <p:cNvSpPr/>
          <p:nvPr/>
        </p:nvSpPr>
        <p:spPr>
          <a:xfrm>
            <a:off x="1203409" y="1266294"/>
            <a:ext cx="5655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关注尚硅谷教育公众号：回复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D15BED-7463-4FAE-889A-AC83E508F702}"/>
              </a:ext>
            </a:extLst>
          </p:cNvPr>
          <p:cNvSpPr/>
          <p:nvPr/>
        </p:nvSpPr>
        <p:spPr>
          <a:xfrm>
            <a:off x="1203409" y="2281958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老学员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谷粒学院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免费观看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7DE622-E0EC-49B6-81FB-B1AED372E713}"/>
              </a:ext>
            </a:extLst>
          </p:cNvPr>
          <p:cNvSpPr/>
          <p:nvPr/>
        </p:nvSpPr>
        <p:spPr>
          <a:xfrm>
            <a:off x="1203409" y="3297622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站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免费观看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3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3678" y="185166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谢谢老铁们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全屏显示(16:9)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思源黑体 Medium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</cp:revision>
  <dcterms:created xsi:type="dcterms:W3CDTF">2018-03-01T02:03:00Z</dcterms:created>
  <dcterms:modified xsi:type="dcterms:W3CDTF">2022-10-16T20:08:09Z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