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80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00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solidFill>
                  <a:schemeClr val="lt1"/>
                </a:solidFill>
              </a:rPr>
              <a:t>How could Monalco Mining reduce its annual operational cost by 20% through a careful restraint of maintenance cost in order to sustain its profitability?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592085" y="1878775"/>
            <a:ext cx="908049" cy="56813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Operational cost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>
                <a:solidFill>
                  <a:schemeClr val="tx1"/>
                </a:solidFill>
                <a:latin typeface="+mj-lt"/>
              </a:rPr>
              <a:t>$</a:t>
            </a: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lt"/>
              </a:rPr>
              <a:t>Maintenance</a:t>
            </a:r>
            <a:endParaRPr sz="1000" dirty="0">
              <a:latin typeface="+mj-lt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627908" y="410176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Ore Produce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36412" y="342048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i="0" u="none" strike="noStrike" cap="none" dirty="0">
                <a:solidFill>
                  <a:schemeClr val="tx1"/>
                </a:solidFill>
                <a:sym typeface="Arial"/>
              </a:rPr>
              <a:t>Emergency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>
            <a:cxnSpLocks/>
          </p:cNvCxnSpPr>
          <p:nvPr/>
        </p:nvCxnSpPr>
        <p:spPr>
          <a:xfrm flipV="1">
            <a:off x="2527318" y="2792106"/>
            <a:ext cx="224805" cy="182953"/>
          </a:xfrm>
          <a:prstGeom prst="bentConnector3">
            <a:avLst>
              <a:gd name="adj1" fmla="val 4576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>
            <a:cxnSpLocks/>
            <a:stCxn id="24" idx="3"/>
            <a:endCxn id="70" idx="1"/>
          </p:cNvCxnSpPr>
          <p:nvPr/>
        </p:nvCxnSpPr>
        <p:spPr>
          <a:xfrm>
            <a:off x="2527423" y="2975123"/>
            <a:ext cx="197358" cy="2302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>
            <a:cxnSpLocks/>
            <a:stCxn id="25" idx="3"/>
          </p:cNvCxnSpPr>
          <p:nvPr/>
        </p:nvCxnSpPr>
        <p:spPr>
          <a:xfrm flipV="1">
            <a:off x="2535958" y="4115521"/>
            <a:ext cx="358876" cy="181748"/>
          </a:xfrm>
          <a:prstGeom prst="bentConnector3">
            <a:avLst>
              <a:gd name="adj1" fmla="val 4000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cxnSpLocks/>
            <a:stCxn id="25" idx="3"/>
          </p:cNvCxnSpPr>
          <p:nvPr/>
        </p:nvCxnSpPr>
        <p:spPr>
          <a:xfrm>
            <a:off x="2535958" y="4297269"/>
            <a:ext cx="436360" cy="281848"/>
          </a:xfrm>
          <a:prstGeom prst="bentConnector3">
            <a:avLst>
              <a:gd name="adj1" fmla="val 33083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 err="1"/>
              <a:t>Monalco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  <p:sp>
        <p:nvSpPr>
          <p:cNvPr id="68" name="Google Shape;27;p1">
            <a:extLst>
              <a:ext uri="{FF2B5EF4-FFF2-40B4-BE49-F238E27FC236}">
                <a16:creationId xmlns:a16="http://schemas.microsoft.com/office/drawing/2014/main" id="{AB52E402-55E7-431A-A374-C2822E5EE47C}"/>
              </a:ext>
            </a:extLst>
          </p:cNvPr>
          <p:cNvSpPr/>
          <p:nvPr/>
        </p:nvSpPr>
        <p:spPr>
          <a:xfrm>
            <a:off x="2724781" y="21863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Variable cost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Google Shape;28;p1">
            <a:extLst>
              <a:ext uri="{FF2B5EF4-FFF2-40B4-BE49-F238E27FC236}">
                <a16:creationId xmlns:a16="http://schemas.microsoft.com/office/drawing/2014/main" id="{EAFEB4E0-5A88-4525-BB07-F63DD2747E99}"/>
              </a:ext>
            </a:extLst>
          </p:cNvPr>
          <p:cNvSpPr/>
          <p:nvPr/>
        </p:nvSpPr>
        <p:spPr>
          <a:xfrm>
            <a:off x="2724781" y="25981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Scheduled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Google Shape;29;p1">
            <a:extLst>
              <a:ext uri="{FF2B5EF4-FFF2-40B4-BE49-F238E27FC236}">
                <a16:creationId xmlns:a16="http://schemas.microsoft.com/office/drawing/2014/main" id="{7F83370F-D7D2-469F-9C15-76A0FC5DED6D}"/>
              </a:ext>
            </a:extLst>
          </p:cNvPr>
          <p:cNvSpPr/>
          <p:nvPr/>
        </p:nvSpPr>
        <p:spPr>
          <a:xfrm>
            <a:off x="2724781" y="300985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Un-scheduled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Google Shape;30;p1">
            <a:extLst>
              <a:ext uri="{FF2B5EF4-FFF2-40B4-BE49-F238E27FC236}">
                <a16:creationId xmlns:a16="http://schemas.microsoft.com/office/drawing/2014/main" id="{CF2D569E-532C-43C5-9679-844734FE3EE8}"/>
              </a:ext>
            </a:extLst>
          </p:cNvPr>
          <p:cNvSpPr/>
          <p:nvPr/>
        </p:nvSpPr>
        <p:spPr>
          <a:xfrm>
            <a:off x="2772216" y="3952140"/>
            <a:ext cx="116563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Increase efficiency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Google Shape;31;p1">
            <a:extLst>
              <a:ext uri="{FF2B5EF4-FFF2-40B4-BE49-F238E27FC236}">
                <a16:creationId xmlns:a16="http://schemas.microsoft.com/office/drawing/2014/main" id="{8A29F336-85A8-4B76-9D3C-488E59B87BC8}"/>
              </a:ext>
            </a:extLst>
          </p:cNvPr>
          <p:cNvSpPr/>
          <p:nvPr/>
        </p:nvSpPr>
        <p:spPr>
          <a:xfrm>
            <a:off x="2779270" y="436886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Keep at current status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Google Shape;33;p1">
            <a:extLst>
              <a:ext uri="{FF2B5EF4-FFF2-40B4-BE49-F238E27FC236}">
                <a16:creationId xmlns:a16="http://schemas.microsoft.com/office/drawing/2014/main" id="{92CBB594-54EA-4A92-9B9B-E61D9BD05E3E}"/>
              </a:ext>
            </a:extLst>
          </p:cNvPr>
          <p:cNvSpPr/>
          <p:nvPr/>
        </p:nvSpPr>
        <p:spPr>
          <a:xfrm>
            <a:off x="2724781" y="173379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tx1"/>
                </a:solidFill>
                <a:latin typeface="+mj-lt"/>
              </a:rPr>
              <a:t>Fix Cost</a:t>
            </a:r>
            <a:endParaRPr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6" name="Google Shape;41;p1">
            <a:extLst>
              <a:ext uri="{FF2B5EF4-FFF2-40B4-BE49-F238E27FC236}">
                <a16:creationId xmlns:a16="http://schemas.microsoft.com/office/drawing/2014/main" id="{92668993-5431-423D-B9CC-12C4F0FA72D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2527423" y="2975123"/>
            <a:ext cx="208989" cy="6408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147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Noto Sans Symbols</vt:lpstr>
      <vt:lpstr>Quattrocento Sans</vt:lpstr>
      <vt:lpstr>Calibri</vt:lpstr>
      <vt:lpstr>Arial</vt:lpstr>
      <vt:lpstr>Synergy_CF_YNR002</vt:lpstr>
      <vt:lpstr>Monalco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Kwan, Jeffrey</cp:lastModifiedBy>
  <cp:revision>4</cp:revision>
  <dcterms:created xsi:type="dcterms:W3CDTF">2019-05-15T15:57:18Z</dcterms:created>
  <dcterms:modified xsi:type="dcterms:W3CDTF">2021-05-27T22:09:00Z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