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40"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41"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42"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43"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44"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1CF0CD8F-0241-4AF1-B906-BAA6A6FB176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6042240" y="9493560"/>
            <a:ext cx="168840" cy="1836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D495279-CC33-4C33-AE17-DA20D68198C7}" type="slidenum">
              <a:rPr b="0" lang="en-AU" sz="1800" spc="-1" strike="noStrike">
                <a:solidFill>
                  <a:srgbClr val="000000"/>
                </a:solidFill>
                <a:latin typeface="Times New Roman"/>
              </a:rPr>
              <a:t>&lt;number&gt;</a:t>
            </a:fld>
            <a:endParaRPr b="0" lang="en-US" sz="1800" spc="-1" strike="noStrike">
              <a:latin typeface="Arial"/>
            </a:endParaRPr>
          </a:p>
        </p:txBody>
      </p:sp>
      <p:sp>
        <p:nvSpPr>
          <p:cNvPr id="91" name="PlaceHolder 2"/>
          <p:cNvSpPr>
            <a:spLocks noGrp="1"/>
          </p:cNvSpPr>
          <p:nvPr>
            <p:ph type="sldImg"/>
          </p:nvPr>
        </p:nvSpPr>
        <p:spPr>
          <a:xfrm>
            <a:off x="-2319480" y="1265400"/>
            <a:ext cx="11200320" cy="8399880"/>
          </a:xfrm>
          <a:prstGeom prst="rect">
            <a:avLst/>
          </a:prstGeom>
        </p:spPr>
      </p:sp>
      <p:sp>
        <p:nvSpPr>
          <p:cNvPr id="92" name="PlaceHolder 3"/>
          <p:cNvSpPr>
            <a:spLocks noGrp="1"/>
          </p:cNvSpPr>
          <p:nvPr>
            <p:ph type="body"/>
          </p:nvPr>
        </p:nvSpPr>
        <p:spPr>
          <a:xfrm>
            <a:off x="789480" y="605160"/>
            <a:ext cx="5469840" cy="245160"/>
          </a:xfrm>
          <a:prstGeom prst="rect">
            <a:avLst/>
          </a:prstGeom>
        </p:spPr>
        <p:txBody>
          <a:bodyPr lIns="0" rIns="0" tIns="0" bIns="0">
            <a:noAutofit/>
          </a:bodyPr>
          <a:p>
            <a:pPr marL="216000" indent="-215640">
              <a:lnSpc>
                <a:spcPct val="100000"/>
              </a:lnSpc>
            </a:pPr>
            <a:r>
              <a:rPr b="1" lang="en-AU" sz="1200" spc="-1" strike="noStrike">
                <a:solidFill>
                  <a:srgbClr val="000000"/>
                </a:solidFill>
                <a:latin typeface="Calibri"/>
                <a:ea typeface="Calibri"/>
              </a:rPr>
              <a:t>Hypothesis: </a:t>
            </a:r>
            <a:r>
              <a:rPr b="0" i="1" lang="en-AU" sz="1200" spc="-1" strike="noStrike">
                <a:solidFill>
                  <a:srgbClr val="000000"/>
                </a:solidFill>
                <a:latin typeface="Arial"/>
                <a:ea typeface="Arial"/>
              </a:rPr>
              <a:t>Create a Hypothesis with an emphasis on SMART principles. </a:t>
            </a:r>
            <a:r>
              <a:rPr b="1" i="1" lang="en-AU" sz="1200" spc="-1" strike="noStrike">
                <a:solidFill>
                  <a:srgbClr val="000000"/>
                </a:solidFill>
                <a:latin typeface="Arial"/>
                <a:ea typeface="Arial"/>
              </a:rPr>
              <a:t>(</a:t>
            </a:r>
            <a:r>
              <a:rPr b="1" i="1" lang="en-AU" sz="1200" spc="-1" strike="noStrike">
                <a:solidFill>
                  <a:srgbClr val="000000"/>
                </a:solidFill>
                <a:latin typeface="Calibri"/>
                <a:ea typeface="Calibri"/>
              </a:rPr>
              <a:t>S – Specific, M – Measurable, A – Achievable, R – Realistic, T – Timebound). </a:t>
            </a:r>
            <a:r>
              <a:rPr b="0" lang="en-AU" sz="1200" spc="-1" strike="noStrike">
                <a:solidFill>
                  <a:srgbClr val="000000"/>
                </a:solidFill>
                <a:latin typeface="Calibri"/>
                <a:ea typeface="Calibri"/>
              </a:rPr>
              <a:t>If you cannot do this, you </a:t>
            </a:r>
            <a:r>
              <a:rPr b="1" lang="en-AU" sz="1200" spc="-1" strike="noStrike">
                <a:solidFill>
                  <a:srgbClr val="000000"/>
                </a:solidFill>
                <a:latin typeface="Calibri"/>
                <a:ea typeface="Calibri"/>
              </a:rPr>
              <a:t>do not</a:t>
            </a:r>
            <a:r>
              <a:rPr b="0" lang="en-AU" sz="1200" spc="-1" strike="noStrike">
                <a:solidFill>
                  <a:srgbClr val="000000"/>
                </a:solidFill>
                <a:latin typeface="Calibri"/>
                <a:ea typeface="Calibri"/>
              </a:rPr>
              <a:t> have a good grasp on the business problem.</a:t>
            </a:r>
            <a:endParaRPr b="0" lang="en-US" sz="1200" spc="-1" strike="noStrike">
              <a:latin typeface="Arial"/>
            </a:endParaRPr>
          </a:p>
          <a:p>
            <a:pPr marL="216000" indent="-215640">
              <a:lnSpc>
                <a:spcPct val="100000"/>
              </a:lnSpc>
            </a:pPr>
            <a:endParaRPr b="0" lang="en-US" sz="1200" spc="-1" strike="noStrike">
              <a:latin typeface="Arial"/>
            </a:endParaRPr>
          </a:p>
          <a:p>
            <a:pPr marL="216000" indent="-215640">
              <a:lnSpc>
                <a:spcPct val="100000"/>
              </a:lnSpc>
            </a:pPr>
            <a:r>
              <a:rPr b="1" lang="en-AU" sz="1200" spc="-1" strike="noStrike">
                <a:solidFill>
                  <a:srgbClr val="000000"/>
                </a:solidFill>
                <a:latin typeface="Calibri"/>
                <a:ea typeface="Calibri"/>
              </a:rPr>
              <a:t>Context: </a:t>
            </a:r>
            <a:r>
              <a:rPr b="0" lang="en-AU" sz="1200" spc="-1" strike="noStrike">
                <a:solidFill>
                  <a:srgbClr val="000000"/>
                </a:solidFill>
                <a:latin typeface="Calibri"/>
                <a:ea typeface="Calibri"/>
              </a:rPr>
              <a:t>With context, we have </a:t>
            </a:r>
            <a:r>
              <a:rPr b="1" lang="en-AU" sz="1200" spc="-1" strike="noStrike" u="sng">
                <a:solidFill>
                  <a:srgbClr val="000000"/>
                </a:solidFill>
                <a:uFillTx/>
                <a:latin typeface="Calibri"/>
                <a:ea typeface="Calibri"/>
              </a:rPr>
              <a:t>clearly identified the problem at hand </a:t>
            </a:r>
            <a:r>
              <a:rPr b="0" lang="en-AU" sz="1200" spc="-1" strike="noStrike">
                <a:solidFill>
                  <a:srgbClr val="000000"/>
                </a:solidFill>
                <a:latin typeface="Calibri"/>
                <a:ea typeface="Calibri"/>
              </a:rPr>
              <a:t>and have elucidated on how our initiative may solve this problem, alongside the commercial implications this will have on the business. </a:t>
            </a:r>
            <a:endParaRPr b="0" lang="en-US" sz="1200" spc="-1" strike="noStrike">
              <a:latin typeface="Arial"/>
            </a:endParaRPr>
          </a:p>
          <a:p>
            <a:pPr marL="216000" indent="-215640">
              <a:lnSpc>
                <a:spcPct val="100000"/>
              </a:lnSpc>
            </a:pPr>
            <a:endParaRPr b="0" lang="en-US" sz="1200" spc="-1" strike="noStrike">
              <a:latin typeface="Arial"/>
            </a:endParaRPr>
          </a:p>
          <a:p>
            <a:pPr marL="216000" indent="-215640">
              <a:lnSpc>
                <a:spcPct val="100000"/>
              </a:lnSpc>
            </a:pPr>
            <a:r>
              <a:rPr b="1" lang="en-AU" sz="1200" spc="-1" strike="noStrike">
                <a:solidFill>
                  <a:srgbClr val="000000"/>
                </a:solidFill>
                <a:latin typeface="Calibri"/>
                <a:ea typeface="Calibri"/>
              </a:rPr>
              <a:t>Criteria for Success</a:t>
            </a:r>
            <a:r>
              <a:rPr b="0" lang="en-AU" sz="1200" spc="-1" strike="noStrike">
                <a:solidFill>
                  <a:srgbClr val="000000"/>
                </a:solidFill>
                <a:latin typeface="Calibri"/>
                <a:ea typeface="Calibri"/>
              </a:rPr>
              <a:t>: Clearly defining the criteria for success ensures that the scope of your work is clearly defined and understood. Otherwise, if this isn’t defined – your work will never end which will result in mismatched expectations.</a:t>
            </a:r>
            <a:endParaRPr b="0" lang="en-US" sz="1200" spc="-1" strike="noStrike">
              <a:latin typeface="Arial"/>
            </a:endParaRPr>
          </a:p>
          <a:p>
            <a:pPr marL="216000" indent="-215640">
              <a:lnSpc>
                <a:spcPct val="100000"/>
              </a:lnSpc>
            </a:pPr>
            <a:endParaRPr b="0" lang="en-US" sz="1200" spc="-1" strike="noStrike">
              <a:latin typeface="Arial"/>
            </a:endParaRPr>
          </a:p>
          <a:p>
            <a:pPr marL="216000" indent="-215640">
              <a:lnSpc>
                <a:spcPct val="100000"/>
              </a:lnSpc>
            </a:pPr>
            <a:r>
              <a:rPr b="1" lang="en-AU" sz="1200" spc="-1" strike="noStrike">
                <a:solidFill>
                  <a:srgbClr val="000000"/>
                </a:solidFill>
                <a:latin typeface="Calibri"/>
                <a:ea typeface="Calibri"/>
              </a:rPr>
              <a:t>Scope of Solution Space: </a:t>
            </a:r>
            <a:r>
              <a:rPr b="0" lang="en-AU" sz="1200" spc="-1" strike="noStrike">
                <a:solidFill>
                  <a:srgbClr val="000000"/>
                </a:solidFill>
                <a:latin typeface="Calibri"/>
                <a:ea typeface="Calibri"/>
              </a:rPr>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b="0" lang="en-US" sz="1200" spc="-1" strike="noStrike">
              <a:latin typeface="Arial"/>
            </a:endParaRPr>
          </a:p>
          <a:p>
            <a:pPr marL="216000" indent="-215640">
              <a:lnSpc>
                <a:spcPct val="100000"/>
              </a:lnSpc>
            </a:pPr>
            <a:endParaRPr b="0" lang="en-US" sz="1200" spc="-1" strike="noStrike">
              <a:latin typeface="Arial"/>
            </a:endParaRPr>
          </a:p>
          <a:p>
            <a:pPr marL="216000" indent="-215640">
              <a:lnSpc>
                <a:spcPct val="100000"/>
              </a:lnSpc>
            </a:pPr>
            <a:r>
              <a:rPr b="1" lang="en-AU" sz="1200" spc="-1" strike="noStrike">
                <a:solidFill>
                  <a:srgbClr val="000000"/>
                </a:solidFill>
                <a:latin typeface="Calibri"/>
                <a:ea typeface="Calibri"/>
              </a:rPr>
              <a:t>Constraints within Solution Space: </a:t>
            </a:r>
            <a:r>
              <a:rPr b="0" lang="en-AU" sz="1200" spc="-1" strike="noStrike">
                <a:solidFill>
                  <a:srgbClr val="000000"/>
                </a:solidFill>
                <a:latin typeface="Calibri"/>
                <a:ea typeface="Calibri"/>
              </a:rPr>
              <a:t>Looking forward, what are the foreseeable problems we are likely to encounter? Could this be stakeholder resistance? Could this be we don’t have access to the right data? </a:t>
            </a:r>
            <a:endParaRPr b="0" lang="en-US" sz="1200" spc="-1" strike="noStrike">
              <a:latin typeface="Arial"/>
            </a:endParaRPr>
          </a:p>
          <a:p>
            <a:pPr marL="216000" indent="-215640">
              <a:lnSpc>
                <a:spcPct val="100000"/>
              </a:lnSpc>
            </a:pPr>
            <a:endParaRPr b="0" lang="en-US" sz="1200" spc="-1" strike="noStrike">
              <a:latin typeface="Arial"/>
            </a:endParaRPr>
          </a:p>
          <a:p>
            <a:pPr marL="216000" indent="-215640">
              <a:lnSpc>
                <a:spcPct val="100000"/>
              </a:lnSpc>
            </a:pPr>
            <a:r>
              <a:rPr b="1" lang="en-AU" sz="1200" spc="-1" strike="noStrike">
                <a:solidFill>
                  <a:srgbClr val="000000"/>
                </a:solidFill>
                <a:latin typeface="Calibri"/>
                <a:ea typeface="Calibri"/>
              </a:rPr>
              <a:t>Stakeholders to provide key insight: </a:t>
            </a:r>
            <a:r>
              <a:rPr b="0" lang="en-AU" sz="1200" spc="-1" strike="noStrike">
                <a:solidFill>
                  <a:srgbClr val="000000"/>
                </a:solidFill>
                <a:latin typeface="Calibri"/>
                <a:ea typeface="Calibri"/>
              </a:rPr>
              <a:t>Who are the people I need to speak to, to get the answers I need for my data analysis?</a:t>
            </a:r>
            <a:endParaRPr b="0" lang="en-US" sz="1200" spc="-1" strike="noStrike">
              <a:latin typeface="Arial"/>
            </a:endParaRPr>
          </a:p>
          <a:p>
            <a:pPr marL="216000" indent="-215640">
              <a:lnSpc>
                <a:spcPct val="100000"/>
              </a:lnSpc>
            </a:pPr>
            <a:endParaRPr b="0" lang="en-US" sz="1200" spc="-1" strike="noStrike">
              <a:latin typeface="Arial"/>
            </a:endParaRPr>
          </a:p>
          <a:p>
            <a:pPr marL="216000" indent="-215640">
              <a:lnSpc>
                <a:spcPct val="100000"/>
              </a:lnSpc>
            </a:pPr>
            <a:r>
              <a:rPr b="1" lang="en-AU" sz="1200" spc="-1" strike="noStrike">
                <a:solidFill>
                  <a:srgbClr val="000000"/>
                </a:solidFill>
                <a:latin typeface="Calibri"/>
                <a:ea typeface="Calibri"/>
              </a:rPr>
              <a:t>What key data sources are required</a:t>
            </a:r>
            <a:r>
              <a:rPr b="0" lang="en-AU" sz="1200" spc="-1" strike="noStrike">
                <a:solidFill>
                  <a:srgbClr val="000000"/>
                </a:solidFill>
                <a:latin typeface="Calibri"/>
                <a:ea typeface="Calibri"/>
              </a:rPr>
              <a:t>?</a:t>
            </a:r>
            <a:endParaRPr b="0" lang="en-US" sz="1200" spc="-1" strike="noStrike">
              <a:latin typeface="Arial"/>
            </a:endParaRPr>
          </a:p>
          <a:p>
            <a:pPr marL="216000" indent="-215640">
              <a:lnSpc>
                <a:spcPct val="100000"/>
              </a:lnSpc>
            </a:pPr>
            <a:r>
              <a:rPr b="0" lang="en-AU" sz="1200" spc="-1" strike="noStrike">
                <a:solidFill>
                  <a:srgbClr val="000000"/>
                </a:solidFill>
                <a:latin typeface="Calibri"/>
                <a:ea typeface="Calibri"/>
              </a:rPr>
              <a:t>Based off my discussions with the key stakeholders – can we clearly list out all the data sources we need so we can make a highly targeted request as opposed to a scatter-gun approach where we ask for a bit of everything?</a:t>
            </a:r>
            <a:endParaRPr b="0" lang="en-US" sz="1200" spc="-1" strike="noStrike">
              <a:latin typeface="Arial"/>
            </a:endParaRPr>
          </a:p>
          <a:p>
            <a:pPr marL="216000" indent="-215640">
              <a:lnSpc>
                <a:spcPct val="100000"/>
              </a:lnSpc>
            </a:pPr>
            <a:endParaRPr b="0" lang="en-US" sz="1200" spc="-1" strike="noStrike">
              <a:latin typeface="Arial"/>
            </a:endParaRPr>
          </a:p>
          <a:p>
            <a:pPr marL="216000" indent="-215640">
              <a:lnSpc>
                <a:spcPct val="100000"/>
              </a:lnSpc>
            </a:pPr>
            <a:endParaRPr b="0" lang="en-US"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6042240" y="9493560"/>
            <a:ext cx="168840" cy="1836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E155F84-5FA6-401C-B888-F1D2CBF7D131}" type="slidenum">
              <a:rPr b="0" lang="en-AU" sz="1800" spc="-1" strike="noStrike">
                <a:solidFill>
                  <a:srgbClr val="000000"/>
                </a:solidFill>
                <a:latin typeface="Times New Roman"/>
              </a:rPr>
              <a:t>&lt;number&gt;</a:t>
            </a:fld>
            <a:endParaRPr b="0" lang="en-US" sz="1800" spc="-1" strike="noStrike">
              <a:latin typeface="Arial"/>
            </a:endParaRPr>
          </a:p>
        </p:txBody>
      </p:sp>
      <p:sp>
        <p:nvSpPr>
          <p:cNvPr id="94" name="PlaceHolder 2"/>
          <p:cNvSpPr>
            <a:spLocks noGrp="1"/>
          </p:cNvSpPr>
          <p:nvPr>
            <p:ph type="sldImg"/>
          </p:nvPr>
        </p:nvSpPr>
        <p:spPr>
          <a:xfrm>
            <a:off x="-2319480" y="1265400"/>
            <a:ext cx="11200320" cy="8399880"/>
          </a:xfrm>
          <a:prstGeom prst="rect">
            <a:avLst/>
          </a:prstGeom>
        </p:spPr>
      </p:sp>
      <p:sp>
        <p:nvSpPr>
          <p:cNvPr id="95" name="PlaceHolder 3"/>
          <p:cNvSpPr>
            <a:spLocks noGrp="1"/>
          </p:cNvSpPr>
          <p:nvPr>
            <p:ph type="body"/>
          </p:nvPr>
        </p:nvSpPr>
        <p:spPr>
          <a:xfrm>
            <a:off x="789480" y="605160"/>
            <a:ext cx="5469840" cy="245160"/>
          </a:xfrm>
          <a:prstGeom prst="rect">
            <a:avLst/>
          </a:prstGeom>
        </p:spPr>
        <p:txBody>
          <a:bodyPr lIns="0" rIns="0" tIns="0" bIns="0">
            <a:noAutofit/>
          </a:bodyPr>
          <a:p>
            <a:pPr marL="216000" indent="-215640">
              <a:lnSpc>
                <a:spcPct val="100000"/>
              </a:lnSpc>
            </a:pPr>
            <a:r>
              <a:rPr b="1" lang="en-AU" sz="1200" spc="-1" strike="noStrike">
                <a:solidFill>
                  <a:srgbClr val="000000"/>
                </a:solidFill>
                <a:latin typeface="Calibri"/>
                <a:ea typeface="Calibri"/>
              </a:rPr>
              <a:t>Hypothesis: </a:t>
            </a:r>
            <a:r>
              <a:rPr b="0" i="1" lang="en-AU" sz="1200" spc="-1" strike="noStrike">
                <a:solidFill>
                  <a:srgbClr val="000000"/>
                </a:solidFill>
                <a:latin typeface="Arial"/>
                <a:ea typeface="Arial"/>
              </a:rPr>
              <a:t>Create a Hypothesis with an emphasis on SMART principles. </a:t>
            </a:r>
            <a:r>
              <a:rPr b="1" i="1" lang="en-AU" sz="1200" spc="-1" strike="noStrike">
                <a:solidFill>
                  <a:srgbClr val="000000"/>
                </a:solidFill>
                <a:latin typeface="Arial"/>
                <a:ea typeface="Arial"/>
              </a:rPr>
              <a:t>(</a:t>
            </a:r>
            <a:r>
              <a:rPr b="1" i="1" lang="en-AU" sz="1200" spc="-1" strike="noStrike">
                <a:solidFill>
                  <a:srgbClr val="000000"/>
                </a:solidFill>
                <a:latin typeface="Calibri"/>
                <a:ea typeface="Calibri"/>
              </a:rPr>
              <a:t>S – Specific, M – Measurable, A – Achievable, R – Realistic, T – Timebound). </a:t>
            </a:r>
            <a:r>
              <a:rPr b="0" lang="en-AU" sz="1200" spc="-1" strike="noStrike">
                <a:solidFill>
                  <a:srgbClr val="000000"/>
                </a:solidFill>
                <a:latin typeface="Calibri"/>
                <a:ea typeface="Calibri"/>
              </a:rPr>
              <a:t>If you cannot do this, you </a:t>
            </a:r>
            <a:r>
              <a:rPr b="1" lang="en-AU" sz="1200" spc="-1" strike="noStrike">
                <a:solidFill>
                  <a:srgbClr val="000000"/>
                </a:solidFill>
                <a:latin typeface="Calibri"/>
                <a:ea typeface="Calibri"/>
              </a:rPr>
              <a:t>do not</a:t>
            </a:r>
            <a:r>
              <a:rPr b="0" lang="en-AU" sz="1200" spc="-1" strike="noStrike">
                <a:solidFill>
                  <a:srgbClr val="000000"/>
                </a:solidFill>
                <a:latin typeface="Calibri"/>
                <a:ea typeface="Calibri"/>
              </a:rPr>
              <a:t> have a good grasp on the business problem.</a:t>
            </a:r>
            <a:endParaRPr b="0" lang="en-US" sz="1200" spc="-1" strike="noStrike">
              <a:latin typeface="Arial"/>
            </a:endParaRPr>
          </a:p>
          <a:p>
            <a:pPr marL="216000" indent="-215640">
              <a:lnSpc>
                <a:spcPct val="100000"/>
              </a:lnSpc>
            </a:pPr>
            <a:endParaRPr b="0" lang="en-US" sz="1200" spc="-1" strike="noStrike">
              <a:latin typeface="Arial"/>
            </a:endParaRPr>
          </a:p>
          <a:p>
            <a:pPr marL="216000" indent="-215640">
              <a:lnSpc>
                <a:spcPct val="100000"/>
              </a:lnSpc>
            </a:pPr>
            <a:r>
              <a:rPr b="1" lang="en-AU" sz="1200" spc="-1" strike="noStrike">
                <a:solidFill>
                  <a:srgbClr val="000000"/>
                </a:solidFill>
                <a:latin typeface="Calibri"/>
                <a:ea typeface="Calibri"/>
              </a:rPr>
              <a:t>Context: </a:t>
            </a:r>
            <a:r>
              <a:rPr b="0" lang="en-AU" sz="1200" spc="-1" strike="noStrike">
                <a:solidFill>
                  <a:srgbClr val="000000"/>
                </a:solidFill>
                <a:latin typeface="Calibri"/>
                <a:ea typeface="Calibri"/>
              </a:rPr>
              <a:t>With context, we have </a:t>
            </a:r>
            <a:r>
              <a:rPr b="1" lang="en-AU" sz="1200" spc="-1" strike="noStrike" u="sng">
                <a:solidFill>
                  <a:srgbClr val="000000"/>
                </a:solidFill>
                <a:uFillTx/>
                <a:latin typeface="Calibri"/>
                <a:ea typeface="Calibri"/>
              </a:rPr>
              <a:t>clearly identified the problem at hand </a:t>
            </a:r>
            <a:r>
              <a:rPr b="0" lang="en-AU" sz="1200" spc="-1" strike="noStrike">
                <a:solidFill>
                  <a:srgbClr val="000000"/>
                </a:solidFill>
                <a:latin typeface="Calibri"/>
                <a:ea typeface="Calibri"/>
              </a:rPr>
              <a:t>and have elucidated on how our initiative may solve this problem, alongside the commercial implications this will have on the business. </a:t>
            </a:r>
            <a:endParaRPr b="0" lang="en-US" sz="1200" spc="-1" strike="noStrike">
              <a:latin typeface="Arial"/>
            </a:endParaRPr>
          </a:p>
          <a:p>
            <a:pPr marL="216000" indent="-215640">
              <a:lnSpc>
                <a:spcPct val="100000"/>
              </a:lnSpc>
            </a:pPr>
            <a:endParaRPr b="0" lang="en-US" sz="1200" spc="-1" strike="noStrike">
              <a:latin typeface="Arial"/>
            </a:endParaRPr>
          </a:p>
          <a:p>
            <a:pPr marL="216000" indent="-215640">
              <a:lnSpc>
                <a:spcPct val="100000"/>
              </a:lnSpc>
            </a:pPr>
            <a:r>
              <a:rPr b="1" lang="en-AU" sz="1200" spc="-1" strike="noStrike">
                <a:solidFill>
                  <a:srgbClr val="000000"/>
                </a:solidFill>
                <a:latin typeface="Calibri"/>
                <a:ea typeface="Calibri"/>
              </a:rPr>
              <a:t>Criteria for Success</a:t>
            </a:r>
            <a:r>
              <a:rPr b="0" lang="en-AU" sz="1200" spc="-1" strike="noStrike">
                <a:solidFill>
                  <a:srgbClr val="000000"/>
                </a:solidFill>
                <a:latin typeface="Calibri"/>
                <a:ea typeface="Calibri"/>
              </a:rPr>
              <a:t>: Clearly defining the criteria for success ensures that the scope of your work is clearly defined and understood. Otherwise, if this isn’t defined – your work will never end which will result in mismatched expectations.</a:t>
            </a:r>
            <a:endParaRPr b="0" lang="en-US" sz="1200" spc="-1" strike="noStrike">
              <a:latin typeface="Arial"/>
            </a:endParaRPr>
          </a:p>
          <a:p>
            <a:pPr marL="216000" indent="-215640">
              <a:lnSpc>
                <a:spcPct val="100000"/>
              </a:lnSpc>
            </a:pPr>
            <a:endParaRPr b="0" lang="en-US" sz="1200" spc="-1" strike="noStrike">
              <a:latin typeface="Arial"/>
            </a:endParaRPr>
          </a:p>
          <a:p>
            <a:pPr marL="216000" indent="-215640">
              <a:lnSpc>
                <a:spcPct val="100000"/>
              </a:lnSpc>
            </a:pPr>
            <a:r>
              <a:rPr b="1" lang="en-AU" sz="1200" spc="-1" strike="noStrike">
                <a:solidFill>
                  <a:srgbClr val="000000"/>
                </a:solidFill>
                <a:latin typeface="Calibri"/>
                <a:ea typeface="Calibri"/>
              </a:rPr>
              <a:t>Scope of Solution Space: </a:t>
            </a:r>
            <a:r>
              <a:rPr b="0" lang="en-AU" sz="1200" spc="-1" strike="noStrike">
                <a:solidFill>
                  <a:srgbClr val="000000"/>
                </a:solidFill>
                <a:latin typeface="Calibri"/>
                <a:ea typeface="Calibri"/>
              </a:rPr>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b="0" lang="en-US" sz="1200" spc="-1" strike="noStrike">
              <a:latin typeface="Arial"/>
            </a:endParaRPr>
          </a:p>
          <a:p>
            <a:pPr marL="216000" indent="-215640">
              <a:lnSpc>
                <a:spcPct val="100000"/>
              </a:lnSpc>
            </a:pPr>
            <a:endParaRPr b="0" lang="en-US" sz="1200" spc="-1" strike="noStrike">
              <a:latin typeface="Arial"/>
            </a:endParaRPr>
          </a:p>
          <a:p>
            <a:pPr marL="216000" indent="-215640">
              <a:lnSpc>
                <a:spcPct val="100000"/>
              </a:lnSpc>
            </a:pPr>
            <a:r>
              <a:rPr b="1" lang="en-AU" sz="1200" spc="-1" strike="noStrike">
                <a:solidFill>
                  <a:srgbClr val="000000"/>
                </a:solidFill>
                <a:latin typeface="Calibri"/>
                <a:ea typeface="Calibri"/>
              </a:rPr>
              <a:t>Constraints within Solution Space: </a:t>
            </a:r>
            <a:r>
              <a:rPr b="0" lang="en-AU" sz="1200" spc="-1" strike="noStrike">
                <a:solidFill>
                  <a:srgbClr val="000000"/>
                </a:solidFill>
                <a:latin typeface="Calibri"/>
                <a:ea typeface="Calibri"/>
              </a:rPr>
              <a:t>Looking forward, what are the foreseeable problems we are likely to encounter? Could this be stakeholder resistance? Could this be we don’t have access to the right data? </a:t>
            </a:r>
            <a:endParaRPr b="0" lang="en-US" sz="1200" spc="-1" strike="noStrike">
              <a:latin typeface="Arial"/>
            </a:endParaRPr>
          </a:p>
          <a:p>
            <a:pPr marL="216000" indent="-215640">
              <a:lnSpc>
                <a:spcPct val="100000"/>
              </a:lnSpc>
            </a:pPr>
            <a:endParaRPr b="0" lang="en-US" sz="1200" spc="-1" strike="noStrike">
              <a:latin typeface="Arial"/>
            </a:endParaRPr>
          </a:p>
          <a:p>
            <a:pPr marL="216000" indent="-215640">
              <a:lnSpc>
                <a:spcPct val="100000"/>
              </a:lnSpc>
            </a:pPr>
            <a:r>
              <a:rPr b="1" lang="en-AU" sz="1200" spc="-1" strike="noStrike">
                <a:solidFill>
                  <a:srgbClr val="000000"/>
                </a:solidFill>
                <a:latin typeface="Calibri"/>
                <a:ea typeface="Calibri"/>
              </a:rPr>
              <a:t>Stakeholders to provide key insight: </a:t>
            </a:r>
            <a:r>
              <a:rPr b="0" lang="en-AU" sz="1200" spc="-1" strike="noStrike">
                <a:solidFill>
                  <a:srgbClr val="000000"/>
                </a:solidFill>
                <a:latin typeface="Calibri"/>
                <a:ea typeface="Calibri"/>
              </a:rPr>
              <a:t>Who are the people I need to speak to, to get the answers I need for my data analysis?</a:t>
            </a:r>
            <a:endParaRPr b="0" lang="en-US" sz="1200" spc="-1" strike="noStrike">
              <a:latin typeface="Arial"/>
            </a:endParaRPr>
          </a:p>
          <a:p>
            <a:pPr marL="216000" indent="-215640">
              <a:lnSpc>
                <a:spcPct val="100000"/>
              </a:lnSpc>
            </a:pPr>
            <a:endParaRPr b="0" lang="en-US" sz="1200" spc="-1" strike="noStrike">
              <a:latin typeface="Arial"/>
            </a:endParaRPr>
          </a:p>
          <a:p>
            <a:pPr marL="216000" indent="-215640">
              <a:lnSpc>
                <a:spcPct val="100000"/>
              </a:lnSpc>
            </a:pPr>
            <a:r>
              <a:rPr b="1" lang="en-AU" sz="1200" spc="-1" strike="noStrike">
                <a:solidFill>
                  <a:srgbClr val="000000"/>
                </a:solidFill>
                <a:latin typeface="Calibri"/>
                <a:ea typeface="Calibri"/>
              </a:rPr>
              <a:t>What key data sources are required</a:t>
            </a:r>
            <a:r>
              <a:rPr b="0" lang="en-AU" sz="1200" spc="-1" strike="noStrike">
                <a:solidFill>
                  <a:srgbClr val="000000"/>
                </a:solidFill>
                <a:latin typeface="Calibri"/>
                <a:ea typeface="Calibri"/>
              </a:rPr>
              <a:t>?</a:t>
            </a:r>
            <a:endParaRPr b="0" lang="en-US" sz="1200" spc="-1" strike="noStrike">
              <a:latin typeface="Arial"/>
            </a:endParaRPr>
          </a:p>
          <a:p>
            <a:pPr marL="216000" indent="-215640">
              <a:lnSpc>
                <a:spcPct val="100000"/>
              </a:lnSpc>
            </a:pPr>
            <a:r>
              <a:rPr b="0" lang="en-AU" sz="1200" spc="-1" strike="noStrike">
                <a:solidFill>
                  <a:srgbClr val="000000"/>
                </a:solidFill>
                <a:latin typeface="Calibri"/>
                <a:ea typeface="Calibri"/>
              </a:rPr>
              <a:t>Based off my discussions with the key stakeholders – can we clearly list out all the data sources we need so we can make a highly targeted request as opposed to a scatter-gun approach where we ask for a bit of everything?</a:t>
            </a:r>
            <a:endParaRPr b="0" lang="en-US" sz="1200" spc="-1" strike="noStrike">
              <a:latin typeface="Arial"/>
            </a:endParaRPr>
          </a:p>
          <a:p>
            <a:pPr marL="216000" indent="-215640">
              <a:lnSpc>
                <a:spcPct val="100000"/>
              </a:lnSpc>
            </a:pPr>
            <a:endParaRPr b="0" lang="en-US" sz="1200" spc="-1" strike="noStrike">
              <a:latin typeface="Arial"/>
            </a:endParaRPr>
          </a:p>
          <a:p>
            <a:pPr marL="216000" indent="-215640">
              <a:lnSpc>
                <a:spcPct val="100000"/>
              </a:lnSpc>
            </a:pPr>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6042240" y="9493560"/>
            <a:ext cx="168840" cy="1836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2311B38-9FBB-4FFA-A607-AA77D6C96D7B}" type="slidenum">
              <a:rPr b="0" lang="en-AU" sz="1800" spc="-1" strike="noStrike">
                <a:solidFill>
                  <a:srgbClr val="000000"/>
                </a:solidFill>
                <a:latin typeface="Times New Roman"/>
              </a:rPr>
              <a:t>&lt;number&gt;</a:t>
            </a:fld>
            <a:endParaRPr b="0" lang="en-US" sz="1800" spc="-1" strike="noStrike">
              <a:latin typeface="Arial"/>
            </a:endParaRPr>
          </a:p>
        </p:txBody>
      </p:sp>
      <p:sp>
        <p:nvSpPr>
          <p:cNvPr id="97" name="PlaceHolder 2"/>
          <p:cNvSpPr>
            <a:spLocks noGrp="1"/>
          </p:cNvSpPr>
          <p:nvPr>
            <p:ph type="sldImg"/>
          </p:nvPr>
        </p:nvSpPr>
        <p:spPr>
          <a:xfrm>
            <a:off x="-2319480" y="1265400"/>
            <a:ext cx="11200320" cy="8399880"/>
          </a:xfrm>
          <a:prstGeom prst="rect">
            <a:avLst/>
          </a:prstGeom>
        </p:spPr>
      </p:sp>
      <p:sp>
        <p:nvSpPr>
          <p:cNvPr id="98" name="PlaceHolder 3"/>
          <p:cNvSpPr>
            <a:spLocks noGrp="1"/>
          </p:cNvSpPr>
          <p:nvPr>
            <p:ph type="body"/>
          </p:nvPr>
        </p:nvSpPr>
        <p:spPr>
          <a:xfrm>
            <a:off x="789480" y="605160"/>
            <a:ext cx="5469840" cy="245160"/>
          </a:xfrm>
          <a:prstGeom prst="rect">
            <a:avLst/>
          </a:prstGeom>
        </p:spPr>
        <p:txBody>
          <a:bodyPr lIns="0" rIns="0" tIns="0" bIns="0">
            <a:noAutofit/>
          </a:bodyPr>
          <a:p>
            <a:pPr marL="216000" indent="-215640">
              <a:lnSpc>
                <a:spcPct val="100000"/>
              </a:lnSpc>
            </a:pPr>
            <a:r>
              <a:rPr b="1" lang="en-AU" sz="1200" spc="-1" strike="noStrike">
                <a:solidFill>
                  <a:srgbClr val="000000"/>
                </a:solidFill>
                <a:latin typeface="Calibri"/>
                <a:ea typeface="Calibri"/>
              </a:rPr>
              <a:t>Hypothesis: </a:t>
            </a:r>
            <a:r>
              <a:rPr b="0" i="1" lang="en-AU" sz="1200" spc="-1" strike="noStrike">
                <a:solidFill>
                  <a:srgbClr val="000000"/>
                </a:solidFill>
                <a:latin typeface="Arial"/>
                <a:ea typeface="Arial"/>
              </a:rPr>
              <a:t>Create a Hypothesis with an emphasis on SMART principles. </a:t>
            </a:r>
            <a:r>
              <a:rPr b="1" i="1" lang="en-AU" sz="1200" spc="-1" strike="noStrike">
                <a:solidFill>
                  <a:srgbClr val="000000"/>
                </a:solidFill>
                <a:latin typeface="Arial"/>
                <a:ea typeface="Arial"/>
              </a:rPr>
              <a:t>(</a:t>
            </a:r>
            <a:r>
              <a:rPr b="1" i="1" lang="en-AU" sz="1200" spc="-1" strike="noStrike">
                <a:solidFill>
                  <a:srgbClr val="000000"/>
                </a:solidFill>
                <a:latin typeface="Calibri"/>
                <a:ea typeface="Calibri"/>
              </a:rPr>
              <a:t>S – Specific, M – Measurable, A – Achievable, R – Realistic, T – Timebound). </a:t>
            </a:r>
            <a:r>
              <a:rPr b="0" lang="en-AU" sz="1200" spc="-1" strike="noStrike">
                <a:solidFill>
                  <a:srgbClr val="000000"/>
                </a:solidFill>
                <a:latin typeface="Calibri"/>
                <a:ea typeface="Calibri"/>
              </a:rPr>
              <a:t>If you cannot do this, you </a:t>
            </a:r>
            <a:r>
              <a:rPr b="1" lang="en-AU" sz="1200" spc="-1" strike="noStrike">
                <a:solidFill>
                  <a:srgbClr val="000000"/>
                </a:solidFill>
                <a:latin typeface="Calibri"/>
                <a:ea typeface="Calibri"/>
              </a:rPr>
              <a:t>do not</a:t>
            </a:r>
            <a:r>
              <a:rPr b="0" lang="en-AU" sz="1200" spc="-1" strike="noStrike">
                <a:solidFill>
                  <a:srgbClr val="000000"/>
                </a:solidFill>
                <a:latin typeface="Calibri"/>
                <a:ea typeface="Calibri"/>
              </a:rPr>
              <a:t> have a good grasp on the business problem.</a:t>
            </a:r>
            <a:endParaRPr b="0" lang="en-US" sz="1200" spc="-1" strike="noStrike">
              <a:latin typeface="Arial"/>
            </a:endParaRPr>
          </a:p>
          <a:p>
            <a:pPr marL="216000" indent="-215640">
              <a:lnSpc>
                <a:spcPct val="100000"/>
              </a:lnSpc>
            </a:pPr>
            <a:endParaRPr b="0" lang="en-US" sz="1200" spc="-1" strike="noStrike">
              <a:latin typeface="Arial"/>
            </a:endParaRPr>
          </a:p>
          <a:p>
            <a:pPr marL="216000" indent="-215640">
              <a:lnSpc>
                <a:spcPct val="100000"/>
              </a:lnSpc>
            </a:pPr>
            <a:r>
              <a:rPr b="1" lang="en-AU" sz="1200" spc="-1" strike="noStrike">
                <a:solidFill>
                  <a:srgbClr val="000000"/>
                </a:solidFill>
                <a:latin typeface="Calibri"/>
                <a:ea typeface="Calibri"/>
              </a:rPr>
              <a:t>Context: </a:t>
            </a:r>
            <a:r>
              <a:rPr b="0" lang="en-AU" sz="1200" spc="-1" strike="noStrike">
                <a:solidFill>
                  <a:srgbClr val="000000"/>
                </a:solidFill>
                <a:latin typeface="Calibri"/>
                <a:ea typeface="Calibri"/>
              </a:rPr>
              <a:t>With context, we have </a:t>
            </a:r>
            <a:r>
              <a:rPr b="1" lang="en-AU" sz="1200" spc="-1" strike="noStrike" u="sng">
                <a:solidFill>
                  <a:srgbClr val="000000"/>
                </a:solidFill>
                <a:uFillTx/>
                <a:latin typeface="Calibri"/>
                <a:ea typeface="Calibri"/>
              </a:rPr>
              <a:t>clearly identified the problem at hand </a:t>
            </a:r>
            <a:r>
              <a:rPr b="0" lang="en-AU" sz="1200" spc="-1" strike="noStrike">
                <a:solidFill>
                  <a:srgbClr val="000000"/>
                </a:solidFill>
                <a:latin typeface="Calibri"/>
                <a:ea typeface="Calibri"/>
              </a:rPr>
              <a:t>and have elucidated on how our initiative may solve this problem, alongside the commercial implications this will have on the business. </a:t>
            </a:r>
            <a:endParaRPr b="0" lang="en-US" sz="1200" spc="-1" strike="noStrike">
              <a:latin typeface="Arial"/>
            </a:endParaRPr>
          </a:p>
          <a:p>
            <a:pPr marL="216000" indent="-215640">
              <a:lnSpc>
                <a:spcPct val="100000"/>
              </a:lnSpc>
            </a:pPr>
            <a:endParaRPr b="0" lang="en-US" sz="1200" spc="-1" strike="noStrike">
              <a:latin typeface="Arial"/>
            </a:endParaRPr>
          </a:p>
          <a:p>
            <a:pPr marL="216000" indent="-215640">
              <a:lnSpc>
                <a:spcPct val="100000"/>
              </a:lnSpc>
            </a:pPr>
            <a:r>
              <a:rPr b="1" lang="en-AU" sz="1200" spc="-1" strike="noStrike">
                <a:solidFill>
                  <a:srgbClr val="000000"/>
                </a:solidFill>
                <a:latin typeface="Calibri"/>
                <a:ea typeface="Calibri"/>
              </a:rPr>
              <a:t>Criteria for Success</a:t>
            </a:r>
            <a:r>
              <a:rPr b="0" lang="en-AU" sz="1200" spc="-1" strike="noStrike">
                <a:solidFill>
                  <a:srgbClr val="000000"/>
                </a:solidFill>
                <a:latin typeface="Calibri"/>
                <a:ea typeface="Calibri"/>
              </a:rPr>
              <a:t>: Clearly defining the criteria for success ensures that the scope of your work is clearly defined and understood. Otherwise, if this isn’t defined – your work will never end which will result in mismatched expectations.</a:t>
            </a:r>
            <a:endParaRPr b="0" lang="en-US" sz="1200" spc="-1" strike="noStrike">
              <a:latin typeface="Arial"/>
            </a:endParaRPr>
          </a:p>
          <a:p>
            <a:pPr marL="216000" indent="-215640">
              <a:lnSpc>
                <a:spcPct val="100000"/>
              </a:lnSpc>
            </a:pPr>
            <a:endParaRPr b="0" lang="en-US" sz="1200" spc="-1" strike="noStrike">
              <a:latin typeface="Arial"/>
            </a:endParaRPr>
          </a:p>
          <a:p>
            <a:pPr marL="216000" indent="-215640">
              <a:lnSpc>
                <a:spcPct val="100000"/>
              </a:lnSpc>
            </a:pPr>
            <a:r>
              <a:rPr b="1" lang="en-AU" sz="1200" spc="-1" strike="noStrike">
                <a:solidFill>
                  <a:srgbClr val="000000"/>
                </a:solidFill>
                <a:latin typeface="Calibri"/>
                <a:ea typeface="Calibri"/>
              </a:rPr>
              <a:t>Scope of Solution Space: </a:t>
            </a:r>
            <a:r>
              <a:rPr b="0" lang="en-AU" sz="1200" spc="-1" strike="noStrike">
                <a:solidFill>
                  <a:srgbClr val="000000"/>
                </a:solidFill>
                <a:latin typeface="Calibri"/>
                <a:ea typeface="Calibri"/>
              </a:rPr>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b="0" lang="en-US" sz="1200" spc="-1" strike="noStrike">
              <a:latin typeface="Arial"/>
            </a:endParaRPr>
          </a:p>
          <a:p>
            <a:pPr marL="216000" indent="-215640">
              <a:lnSpc>
                <a:spcPct val="100000"/>
              </a:lnSpc>
            </a:pPr>
            <a:endParaRPr b="0" lang="en-US" sz="1200" spc="-1" strike="noStrike">
              <a:latin typeface="Arial"/>
            </a:endParaRPr>
          </a:p>
          <a:p>
            <a:pPr marL="216000" indent="-215640">
              <a:lnSpc>
                <a:spcPct val="100000"/>
              </a:lnSpc>
            </a:pPr>
            <a:r>
              <a:rPr b="1" lang="en-AU" sz="1200" spc="-1" strike="noStrike">
                <a:solidFill>
                  <a:srgbClr val="000000"/>
                </a:solidFill>
                <a:latin typeface="Calibri"/>
                <a:ea typeface="Calibri"/>
              </a:rPr>
              <a:t>Constraints within Solution Space: </a:t>
            </a:r>
            <a:r>
              <a:rPr b="0" lang="en-AU" sz="1200" spc="-1" strike="noStrike">
                <a:solidFill>
                  <a:srgbClr val="000000"/>
                </a:solidFill>
                <a:latin typeface="Calibri"/>
                <a:ea typeface="Calibri"/>
              </a:rPr>
              <a:t>Looking forward, what are the foreseeable problems we are likely to encounter? Could this be stakeholder resistance? Could this be we don’t have access to the right data? </a:t>
            </a:r>
            <a:endParaRPr b="0" lang="en-US" sz="1200" spc="-1" strike="noStrike">
              <a:latin typeface="Arial"/>
            </a:endParaRPr>
          </a:p>
          <a:p>
            <a:pPr marL="216000" indent="-215640">
              <a:lnSpc>
                <a:spcPct val="100000"/>
              </a:lnSpc>
            </a:pPr>
            <a:endParaRPr b="0" lang="en-US" sz="1200" spc="-1" strike="noStrike">
              <a:latin typeface="Arial"/>
            </a:endParaRPr>
          </a:p>
          <a:p>
            <a:pPr marL="216000" indent="-215640">
              <a:lnSpc>
                <a:spcPct val="100000"/>
              </a:lnSpc>
            </a:pPr>
            <a:r>
              <a:rPr b="1" lang="en-AU" sz="1200" spc="-1" strike="noStrike">
                <a:solidFill>
                  <a:srgbClr val="000000"/>
                </a:solidFill>
                <a:latin typeface="Calibri"/>
                <a:ea typeface="Calibri"/>
              </a:rPr>
              <a:t>Stakeholders to provide key insight: </a:t>
            </a:r>
            <a:r>
              <a:rPr b="0" lang="en-AU" sz="1200" spc="-1" strike="noStrike">
                <a:solidFill>
                  <a:srgbClr val="000000"/>
                </a:solidFill>
                <a:latin typeface="Calibri"/>
                <a:ea typeface="Calibri"/>
              </a:rPr>
              <a:t>Who are the people I need to speak to, to get the answers I need for my data analysis?</a:t>
            </a:r>
            <a:endParaRPr b="0" lang="en-US" sz="1200" spc="-1" strike="noStrike">
              <a:latin typeface="Arial"/>
            </a:endParaRPr>
          </a:p>
          <a:p>
            <a:pPr marL="216000" indent="-215640">
              <a:lnSpc>
                <a:spcPct val="100000"/>
              </a:lnSpc>
            </a:pPr>
            <a:endParaRPr b="0" lang="en-US" sz="1200" spc="-1" strike="noStrike">
              <a:latin typeface="Arial"/>
            </a:endParaRPr>
          </a:p>
          <a:p>
            <a:pPr marL="216000" indent="-215640">
              <a:lnSpc>
                <a:spcPct val="100000"/>
              </a:lnSpc>
            </a:pPr>
            <a:r>
              <a:rPr b="1" lang="en-AU" sz="1200" spc="-1" strike="noStrike">
                <a:solidFill>
                  <a:srgbClr val="000000"/>
                </a:solidFill>
                <a:latin typeface="Calibri"/>
                <a:ea typeface="Calibri"/>
              </a:rPr>
              <a:t>What key data sources are required</a:t>
            </a:r>
            <a:r>
              <a:rPr b="0" lang="en-AU" sz="1200" spc="-1" strike="noStrike">
                <a:solidFill>
                  <a:srgbClr val="000000"/>
                </a:solidFill>
                <a:latin typeface="Calibri"/>
                <a:ea typeface="Calibri"/>
              </a:rPr>
              <a:t>?</a:t>
            </a:r>
            <a:endParaRPr b="0" lang="en-US" sz="1200" spc="-1" strike="noStrike">
              <a:latin typeface="Arial"/>
            </a:endParaRPr>
          </a:p>
          <a:p>
            <a:pPr marL="216000" indent="-215640">
              <a:lnSpc>
                <a:spcPct val="100000"/>
              </a:lnSpc>
            </a:pPr>
            <a:r>
              <a:rPr b="0" lang="en-AU" sz="1200" spc="-1" strike="noStrike">
                <a:solidFill>
                  <a:srgbClr val="000000"/>
                </a:solidFill>
                <a:latin typeface="Calibri"/>
                <a:ea typeface="Calibri"/>
              </a:rPr>
              <a:t>Based off my discussions with the key stakeholders – can we clearly list out all the data sources we need so we can make a highly targeted request as opposed to a scatter-gun approach where we ask for a bit of everything?</a:t>
            </a:r>
            <a:endParaRPr b="0" lang="en-US" sz="1200" spc="-1" strike="noStrike">
              <a:latin typeface="Arial"/>
            </a:endParaRPr>
          </a:p>
          <a:p>
            <a:pPr marL="216000" indent="-215640">
              <a:lnSpc>
                <a:spcPct val="100000"/>
              </a:lnSpc>
            </a:pPr>
            <a:endParaRPr b="0" lang="en-US" sz="1200" spc="-1" strike="noStrike">
              <a:latin typeface="Arial"/>
            </a:endParaRPr>
          </a:p>
          <a:p>
            <a:pPr marL="216000" indent="-215640">
              <a:lnSpc>
                <a:spcPct val="100000"/>
              </a:lnSpc>
            </a:pPr>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8298360" y="37080"/>
            <a:ext cx="669600" cy="123480"/>
          </a:xfrm>
          <a:prstGeom prst="rect">
            <a:avLst/>
          </a:prstGeom>
          <a:noFill/>
          <a:ln>
            <a:noFill/>
          </a:ln>
        </p:spPr>
        <p:style>
          <a:lnRef idx="0"/>
          <a:fillRef idx="0"/>
          <a:effectRef idx="0"/>
          <a:fontRef idx="minor"/>
        </p:style>
      </p:sp>
      <p:sp>
        <p:nvSpPr>
          <p:cNvPr id="1" name="PlaceHolder 2"/>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137880" y="1576080"/>
            <a:ext cx="4343040" cy="4680000"/>
          </a:xfrm>
          <a:prstGeom prst="rect">
            <a:avLst/>
          </a:prstGeom>
          <a:solidFill>
            <a:schemeClr val="lt1"/>
          </a:solidFill>
          <a:ln w="19080">
            <a:solidFill>
              <a:schemeClr val="accent5"/>
            </a:solidFill>
            <a:miter/>
          </a:ln>
        </p:spPr>
        <p:style>
          <a:lnRef idx="0"/>
          <a:fillRef idx="0"/>
          <a:effectRef idx="0"/>
          <a:fontRef idx="minor"/>
        </p:style>
      </p:sp>
      <p:sp>
        <p:nvSpPr>
          <p:cNvPr id="46" name="CustomShape 2"/>
          <p:cNvSpPr/>
          <p:nvPr/>
        </p:nvSpPr>
        <p:spPr>
          <a:xfrm>
            <a:off x="4587480" y="1576080"/>
            <a:ext cx="4343040" cy="4680000"/>
          </a:xfrm>
          <a:prstGeom prst="rect">
            <a:avLst/>
          </a:prstGeom>
          <a:solidFill>
            <a:schemeClr val="lt1"/>
          </a:solidFill>
          <a:ln w="19080">
            <a:solidFill>
              <a:schemeClr val="accent5"/>
            </a:solidFill>
            <a:miter/>
          </a:ln>
        </p:spPr>
        <p:style>
          <a:lnRef idx="0"/>
          <a:fillRef idx="0"/>
          <a:effectRef idx="0"/>
          <a:fontRef idx="minor"/>
        </p:style>
      </p:sp>
      <p:sp>
        <p:nvSpPr>
          <p:cNvPr id="47" name="CustomShape 3"/>
          <p:cNvSpPr/>
          <p:nvPr/>
        </p:nvSpPr>
        <p:spPr>
          <a:xfrm>
            <a:off x="218880" y="1618200"/>
            <a:ext cx="287280" cy="287280"/>
          </a:xfrm>
          <a:prstGeom prst="rect">
            <a:avLst/>
          </a:prstGeom>
          <a:solidFill>
            <a:srgbClr val="f1a205"/>
          </a:solidFill>
          <a:ln>
            <a:noFill/>
          </a:ln>
        </p:spPr>
        <p:style>
          <a:lnRef idx="0"/>
          <a:fillRef idx="0"/>
          <a:effectRef idx="0"/>
          <a:fontRef idx="minor"/>
        </p:style>
        <p:txBody>
          <a:bodyPr lIns="47520" rIns="47520" tIns="47520" bIns="47520" anchor="ctr">
            <a:noAutofit/>
          </a:bodyPr>
          <a:p>
            <a:pPr>
              <a:lnSpc>
                <a:spcPct val="100000"/>
              </a:lnSpc>
            </a:pPr>
            <a:r>
              <a:rPr b="0" lang="en-AU" sz="1430" spc="-1" strike="noStrike">
                <a:solidFill>
                  <a:srgbClr val="ffffff"/>
                </a:solidFill>
                <a:latin typeface="Arial"/>
                <a:ea typeface="Arial"/>
              </a:rPr>
              <a:t>1</a:t>
            </a:r>
            <a:endParaRPr b="0" lang="en-US" sz="1430" spc="-1" strike="noStrike">
              <a:latin typeface="Arial"/>
            </a:endParaRPr>
          </a:p>
        </p:txBody>
      </p:sp>
      <p:sp>
        <p:nvSpPr>
          <p:cNvPr id="48" name="CustomShape 4"/>
          <p:cNvSpPr/>
          <p:nvPr/>
        </p:nvSpPr>
        <p:spPr>
          <a:xfrm>
            <a:off x="601200" y="1650240"/>
            <a:ext cx="3596400" cy="22320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1430" spc="-1" strike="noStrike">
                <a:solidFill>
                  <a:srgbClr val="002c46"/>
                </a:solidFill>
                <a:latin typeface="Arial"/>
                <a:ea typeface="Arial"/>
              </a:rPr>
              <a:t>Context</a:t>
            </a:r>
            <a:endParaRPr b="0" lang="en-US" sz="1430" spc="-1" strike="noStrike">
              <a:latin typeface="Arial"/>
            </a:endParaRPr>
          </a:p>
        </p:txBody>
      </p:sp>
      <p:sp>
        <p:nvSpPr>
          <p:cNvPr id="49" name="CustomShape 5"/>
          <p:cNvSpPr/>
          <p:nvPr/>
        </p:nvSpPr>
        <p:spPr>
          <a:xfrm>
            <a:off x="601200" y="3239280"/>
            <a:ext cx="3596400" cy="223200"/>
          </a:xfrm>
          <a:prstGeom prst="rect">
            <a:avLst/>
          </a:prstGeom>
          <a:noFill/>
          <a:ln>
            <a:noFill/>
          </a:ln>
        </p:spPr>
        <p:style>
          <a:lnRef idx="0"/>
          <a:fillRef idx="0"/>
          <a:effectRef idx="0"/>
          <a:fontRef idx="minor"/>
        </p:style>
      </p:sp>
      <p:sp>
        <p:nvSpPr>
          <p:cNvPr id="50" name="CustomShape 6"/>
          <p:cNvSpPr/>
          <p:nvPr/>
        </p:nvSpPr>
        <p:spPr>
          <a:xfrm>
            <a:off x="186840" y="5184720"/>
            <a:ext cx="4323240" cy="750240"/>
          </a:xfrm>
          <a:prstGeom prst="rect">
            <a:avLst/>
          </a:prstGeom>
          <a:noFill/>
          <a:ln>
            <a:noFill/>
          </a:ln>
        </p:spPr>
        <p:style>
          <a:lnRef idx="0"/>
          <a:fillRef idx="0"/>
          <a:effectRef idx="0"/>
          <a:fontRef idx="minor"/>
        </p:style>
      </p:sp>
      <p:sp>
        <p:nvSpPr>
          <p:cNvPr id="51" name="CustomShape 7"/>
          <p:cNvSpPr/>
          <p:nvPr/>
        </p:nvSpPr>
        <p:spPr>
          <a:xfrm>
            <a:off x="6633360" y="6524280"/>
            <a:ext cx="430920" cy="204120"/>
          </a:xfrm>
          <a:prstGeom prst="chevron">
            <a:avLst>
              <a:gd name="adj" fmla="val 50000"/>
            </a:avLst>
          </a:prstGeom>
          <a:solidFill>
            <a:schemeClr val="accent4"/>
          </a:solidFill>
          <a:ln w="9360">
            <a:solidFill>
              <a:schemeClr val="dk2"/>
            </a:solidFill>
            <a:round/>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H</a:t>
            </a:r>
            <a:endParaRPr b="0" lang="en-US" sz="1200" spc="-1" strike="noStrike">
              <a:latin typeface="Arial"/>
            </a:endParaRPr>
          </a:p>
        </p:txBody>
      </p:sp>
      <p:sp>
        <p:nvSpPr>
          <p:cNvPr id="52" name="CustomShape 8"/>
          <p:cNvSpPr/>
          <p:nvPr/>
        </p:nvSpPr>
        <p:spPr>
          <a:xfrm>
            <a:off x="7028640" y="6513840"/>
            <a:ext cx="430920" cy="21492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D</a:t>
            </a:r>
            <a:endParaRPr b="0" lang="en-US" sz="1200" spc="-1" strike="noStrike">
              <a:latin typeface="Arial"/>
            </a:endParaRPr>
          </a:p>
        </p:txBody>
      </p:sp>
      <p:sp>
        <p:nvSpPr>
          <p:cNvPr id="53" name="CustomShape 9"/>
          <p:cNvSpPr/>
          <p:nvPr/>
        </p:nvSpPr>
        <p:spPr>
          <a:xfrm>
            <a:off x="7452360" y="6503040"/>
            <a:ext cx="430920" cy="21492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E</a:t>
            </a:r>
            <a:endParaRPr b="0" lang="en-US" sz="1200" spc="-1" strike="noStrike">
              <a:latin typeface="Arial"/>
            </a:endParaRPr>
          </a:p>
        </p:txBody>
      </p:sp>
      <p:sp>
        <p:nvSpPr>
          <p:cNvPr id="54" name="CustomShape 10"/>
          <p:cNvSpPr/>
          <p:nvPr/>
        </p:nvSpPr>
        <p:spPr>
          <a:xfrm>
            <a:off x="7846560" y="6508080"/>
            <a:ext cx="430920" cy="21492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I</a:t>
            </a:r>
            <a:endParaRPr b="0" lang="en-US" sz="1200" spc="-1" strike="noStrike">
              <a:latin typeface="Arial"/>
            </a:endParaRPr>
          </a:p>
        </p:txBody>
      </p:sp>
      <p:sp>
        <p:nvSpPr>
          <p:cNvPr id="55" name="CustomShape 11"/>
          <p:cNvSpPr/>
          <p:nvPr/>
        </p:nvSpPr>
        <p:spPr>
          <a:xfrm>
            <a:off x="8245800" y="6503040"/>
            <a:ext cx="430920" cy="21492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P</a:t>
            </a:r>
            <a:endParaRPr b="0" lang="en-US" sz="1200" spc="-1" strike="noStrike">
              <a:latin typeface="Arial"/>
            </a:endParaRPr>
          </a:p>
        </p:txBody>
      </p:sp>
      <p:sp>
        <p:nvSpPr>
          <p:cNvPr id="56" name="CustomShape 12"/>
          <p:cNvSpPr/>
          <p:nvPr/>
        </p:nvSpPr>
        <p:spPr>
          <a:xfrm>
            <a:off x="8099280" y="707040"/>
            <a:ext cx="430920" cy="204120"/>
          </a:xfrm>
          <a:prstGeom prst="chevron">
            <a:avLst>
              <a:gd name="adj" fmla="val 50000"/>
            </a:avLst>
          </a:prstGeom>
          <a:solidFill>
            <a:schemeClr val="accent4"/>
          </a:solidFill>
          <a:ln w="9360">
            <a:solidFill>
              <a:schemeClr val="dk2"/>
            </a:solidFill>
            <a:round/>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H</a:t>
            </a:r>
            <a:endParaRPr b="0" lang="en-US" sz="1200" spc="-1" strike="noStrike">
              <a:latin typeface="Arial"/>
            </a:endParaRPr>
          </a:p>
        </p:txBody>
      </p:sp>
      <p:sp>
        <p:nvSpPr>
          <p:cNvPr id="57" name="CustomShape 13"/>
          <p:cNvSpPr/>
          <p:nvPr/>
        </p:nvSpPr>
        <p:spPr>
          <a:xfrm>
            <a:off x="121680" y="116640"/>
            <a:ext cx="7723800" cy="1136160"/>
          </a:xfrm>
          <a:prstGeom prst="wedgeRectCallout">
            <a:avLst>
              <a:gd name="adj1" fmla="val 53513"/>
              <a:gd name="adj2" fmla="val 6588"/>
            </a:avLst>
          </a:prstGeom>
          <a:solidFill>
            <a:srgbClr val="fef2da"/>
          </a:solidFill>
          <a:ln>
            <a:noFill/>
          </a:ln>
        </p:spPr>
        <p:style>
          <a:lnRef idx="0"/>
          <a:fillRef idx="0"/>
          <a:effectRef idx="0"/>
          <a:fontRef idx="minor"/>
        </p:style>
      </p:sp>
      <p:sp>
        <p:nvSpPr>
          <p:cNvPr id="58" name="CustomShape 14"/>
          <p:cNvSpPr/>
          <p:nvPr/>
        </p:nvSpPr>
        <p:spPr>
          <a:xfrm>
            <a:off x="184320" y="189720"/>
            <a:ext cx="8792640" cy="306720"/>
          </a:xfrm>
          <a:prstGeom prst="rect">
            <a:avLst/>
          </a:prstGeom>
          <a:noFill/>
          <a:ln>
            <a:noFill/>
          </a:ln>
        </p:spPr>
        <p:style>
          <a:lnRef idx="0"/>
          <a:fillRef idx="0"/>
          <a:effectRef idx="0"/>
          <a:fontRef idx="minor"/>
        </p:style>
        <p:txBody>
          <a:bodyPr lIns="0" rIns="0" tIns="0" bIns="0">
            <a:noAutofit/>
          </a:bodyPr>
          <a:p>
            <a:pPr>
              <a:lnSpc>
                <a:spcPct val="100000"/>
              </a:lnSpc>
            </a:pPr>
            <a:r>
              <a:rPr b="1" lang="en-AU" sz="2000" spc="-1" strike="noStrike">
                <a:solidFill>
                  <a:srgbClr val="29748d"/>
                </a:solidFill>
                <a:latin typeface="Quattrocento Sans"/>
                <a:ea typeface="Quattrocento Sans"/>
              </a:rPr>
              <a:t>Problem Statement Worksheet (Hypothesis Formation)</a:t>
            </a:r>
            <a:endParaRPr b="0" lang="en-US" sz="2000" spc="-1" strike="noStrike">
              <a:latin typeface="Arial"/>
            </a:endParaRPr>
          </a:p>
        </p:txBody>
      </p:sp>
      <p:sp>
        <p:nvSpPr>
          <p:cNvPr id="59" name="CustomShape 15"/>
          <p:cNvSpPr/>
          <p:nvPr/>
        </p:nvSpPr>
        <p:spPr>
          <a:xfrm>
            <a:off x="184320" y="541080"/>
            <a:ext cx="8583480" cy="491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AU" sz="1400" spc="-1" strike="noStrike">
                <a:solidFill>
                  <a:srgbClr val="000000"/>
                </a:solidFill>
                <a:latin typeface="Arial"/>
                <a:ea typeface="Arial"/>
              </a:rPr>
              <a:t>&lt;What is the business problem you are investigating? (Use SMART principles)&gt;</a:t>
            </a:r>
            <a:endParaRPr b="0" lang="en-US" sz="1400" spc="-1" strike="noStrike">
              <a:latin typeface="Arial"/>
            </a:endParaRPr>
          </a:p>
        </p:txBody>
      </p:sp>
      <p:sp>
        <p:nvSpPr>
          <p:cNvPr id="60" name="CustomShape 16"/>
          <p:cNvSpPr/>
          <p:nvPr/>
        </p:nvSpPr>
        <p:spPr>
          <a:xfrm>
            <a:off x="4663440" y="1632240"/>
            <a:ext cx="287280" cy="287280"/>
          </a:xfrm>
          <a:prstGeom prst="rect">
            <a:avLst/>
          </a:prstGeom>
          <a:solidFill>
            <a:srgbClr val="f1a205"/>
          </a:solidFill>
          <a:ln>
            <a:noFill/>
          </a:ln>
        </p:spPr>
        <p:style>
          <a:lnRef idx="0"/>
          <a:fillRef idx="0"/>
          <a:effectRef idx="0"/>
          <a:fontRef idx="minor"/>
        </p:style>
        <p:txBody>
          <a:bodyPr lIns="47520" rIns="47520" tIns="47520" bIns="47520" anchor="ctr">
            <a:noAutofit/>
          </a:bodyPr>
          <a:p>
            <a:pPr>
              <a:lnSpc>
                <a:spcPct val="100000"/>
              </a:lnSpc>
            </a:pPr>
            <a:r>
              <a:rPr b="0" lang="en-AU" sz="1430" spc="-1" strike="noStrike">
                <a:solidFill>
                  <a:srgbClr val="ffffff"/>
                </a:solidFill>
                <a:latin typeface="Arial"/>
                <a:ea typeface="Arial"/>
              </a:rPr>
              <a:t>2</a:t>
            </a:r>
            <a:endParaRPr b="0" lang="en-US" sz="1430" spc="-1" strike="noStrike">
              <a:latin typeface="Arial"/>
            </a:endParaRPr>
          </a:p>
        </p:txBody>
      </p:sp>
      <p:sp>
        <p:nvSpPr>
          <p:cNvPr id="61" name="CustomShape 17"/>
          <p:cNvSpPr/>
          <p:nvPr/>
        </p:nvSpPr>
        <p:spPr>
          <a:xfrm>
            <a:off x="5089680" y="1696320"/>
            <a:ext cx="3596400" cy="22320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1430" spc="-1" strike="noStrike">
                <a:solidFill>
                  <a:srgbClr val="002c46"/>
                </a:solidFill>
                <a:latin typeface="Arial"/>
                <a:ea typeface="Arial"/>
              </a:rPr>
              <a:t>Criteria for success</a:t>
            </a:r>
            <a:endParaRPr b="0" lang="en-US" sz="1430" spc="-1" strike="noStrike">
              <a:latin typeface="Arial"/>
            </a:endParaRPr>
          </a:p>
        </p:txBody>
      </p:sp>
      <p:sp>
        <p:nvSpPr>
          <p:cNvPr id="62" name="CustomShape 18"/>
          <p:cNvSpPr/>
          <p:nvPr/>
        </p:nvSpPr>
        <p:spPr>
          <a:xfrm>
            <a:off x="4587480" y="2011680"/>
            <a:ext cx="4323240" cy="1409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AU" sz="1069" spc="-1" strike="noStrike">
                <a:solidFill>
                  <a:srgbClr val="000000"/>
                </a:solidFill>
                <a:latin typeface="Arial"/>
                <a:ea typeface="Arial"/>
              </a:rPr>
              <a:t>We want to increase the prices next week by Friday 03/19/2021</a:t>
            </a:r>
            <a:endParaRPr b="0" lang="en-US" sz="1069" spc="-1" strike="noStrike">
              <a:latin typeface="Arial"/>
            </a:endParaRPr>
          </a:p>
        </p:txBody>
      </p:sp>
      <p:sp>
        <p:nvSpPr>
          <p:cNvPr id="63" name="CustomShape 19"/>
          <p:cNvSpPr/>
          <p:nvPr/>
        </p:nvSpPr>
        <p:spPr>
          <a:xfrm>
            <a:off x="143280" y="1964880"/>
            <a:ext cx="4323240" cy="12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AU" sz="1069" spc="-1" strike="noStrike">
                <a:solidFill>
                  <a:srgbClr val="000000"/>
                </a:solidFill>
                <a:latin typeface="Arial"/>
                <a:ea typeface="Arial"/>
              </a:rPr>
              <a:t>The Big Mountain Ski Resort can raise the price of the tickets by 50% more, based on the conditions that the resort currently has (Checking the Key data source) and the quality of its service (has 1 Magic Carpet for novice skiers)</a:t>
            </a:r>
            <a:endParaRPr b="0" lang="en-US" sz="1069"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1"/>
          <p:cNvSpPr/>
          <p:nvPr/>
        </p:nvSpPr>
        <p:spPr>
          <a:xfrm>
            <a:off x="137880" y="274320"/>
            <a:ext cx="4343040" cy="5981760"/>
          </a:xfrm>
          <a:prstGeom prst="rect">
            <a:avLst/>
          </a:prstGeom>
          <a:solidFill>
            <a:schemeClr val="lt1"/>
          </a:solidFill>
          <a:ln w="19080">
            <a:solidFill>
              <a:schemeClr val="accent5"/>
            </a:solidFill>
            <a:miter/>
          </a:ln>
        </p:spPr>
        <p:style>
          <a:lnRef idx="0"/>
          <a:fillRef idx="0"/>
          <a:effectRef idx="0"/>
          <a:fontRef idx="minor"/>
        </p:style>
      </p:sp>
      <p:sp>
        <p:nvSpPr>
          <p:cNvPr id="65" name="CustomShape 2"/>
          <p:cNvSpPr/>
          <p:nvPr/>
        </p:nvSpPr>
        <p:spPr>
          <a:xfrm>
            <a:off x="4587480" y="274320"/>
            <a:ext cx="4343040" cy="5981760"/>
          </a:xfrm>
          <a:prstGeom prst="rect">
            <a:avLst/>
          </a:prstGeom>
          <a:solidFill>
            <a:schemeClr val="lt1"/>
          </a:solidFill>
          <a:ln w="19080">
            <a:solidFill>
              <a:schemeClr val="accent5"/>
            </a:solidFill>
            <a:miter/>
          </a:ln>
        </p:spPr>
        <p:style>
          <a:lnRef idx="0"/>
          <a:fillRef idx="0"/>
          <a:effectRef idx="0"/>
          <a:fontRef idx="minor"/>
        </p:style>
      </p:sp>
      <p:sp>
        <p:nvSpPr>
          <p:cNvPr id="66" name="CustomShape 3"/>
          <p:cNvSpPr/>
          <p:nvPr/>
        </p:nvSpPr>
        <p:spPr>
          <a:xfrm>
            <a:off x="4663440" y="365760"/>
            <a:ext cx="287280" cy="287280"/>
          </a:xfrm>
          <a:prstGeom prst="rect">
            <a:avLst/>
          </a:prstGeom>
          <a:solidFill>
            <a:srgbClr val="f1a205"/>
          </a:solidFill>
          <a:ln>
            <a:noFill/>
          </a:ln>
        </p:spPr>
        <p:style>
          <a:lnRef idx="0"/>
          <a:fillRef idx="0"/>
          <a:effectRef idx="0"/>
          <a:fontRef idx="minor"/>
        </p:style>
        <p:txBody>
          <a:bodyPr lIns="47520" rIns="47520" tIns="47520" bIns="47520" anchor="ctr">
            <a:noAutofit/>
          </a:bodyPr>
          <a:p>
            <a:pPr>
              <a:lnSpc>
                <a:spcPct val="100000"/>
              </a:lnSpc>
            </a:pPr>
            <a:r>
              <a:rPr b="0" lang="en-AU" sz="1430" spc="-1" strike="noStrike">
                <a:solidFill>
                  <a:srgbClr val="ffffff"/>
                </a:solidFill>
                <a:latin typeface="Arial"/>
                <a:ea typeface="Arial"/>
              </a:rPr>
              <a:t>4</a:t>
            </a:r>
            <a:endParaRPr b="0" lang="en-US" sz="1430" spc="-1" strike="noStrike">
              <a:latin typeface="Arial"/>
            </a:endParaRPr>
          </a:p>
        </p:txBody>
      </p:sp>
      <p:sp>
        <p:nvSpPr>
          <p:cNvPr id="67" name="CustomShape 4"/>
          <p:cNvSpPr/>
          <p:nvPr/>
        </p:nvSpPr>
        <p:spPr>
          <a:xfrm>
            <a:off x="5089680" y="416160"/>
            <a:ext cx="3596400" cy="22320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1430" spc="-1" strike="noStrike">
                <a:solidFill>
                  <a:srgbClr val="002c46"/>
                </a:solidFill>
                <a:latin typeface="Arial"/>
                <a:ea typeface="Arial"/>
              </a:rPr>
              <a:t>Constraints within solution space</a:t>
            </a:r>
            <a:endParaRPr b="0" lang="en-US" sz="1430" spc="-1" strike="noStrike">
              <a:latin typeface="Arial"/>
            </a:endParaRPr>
          </a:p>
        </p:txBody>
      </p:sp>
      <p:sp>
        <p:nvSpPr>
          <p:cNvPr id="68" name="CustomShape 5"/>
          <p:cNvSpPr/>
          <p:nvPr/>
        </p:nvSpPr>
        <p:spPr>
          <a:xfrm>
            <a:off x="274320" y="365760"/>
            <a:ext cx="287280" cy="287280"/>
          </a:xfrm>
          <a:prstGeom prst="rect">
            <a:avLst/>
          </a:prstGeom>
          <a:solidFill>
            <a:srgbClr val="f1a205"/>
          </a:solidFill>
          <a:ln>
            <a:noFill/>
          </a:ln>
        </p:spPr>
        <p:style>
          <a:lnRef idx="0"/>
          <a:fillRef idx="0"/>
          <a:effectRef idx="0"/>
          <a:fontRef idx="minor"/>
        </p:style>
        <p:txBody>
          <a:bodyPr lIns="47520" rIns="47520" tIns="47520" bIns="47520" anchor="ctr">
            <a:noAutofit/>
          </a:bodyPr>
          <a:p>
            <a:pPr>
              <a:lnSpc>
                <a:spcPct val="100000"/>
              </a:lnSpc>
            </a:pPr>
            <a:r>
              <a:rPr b="0" lang="en-AU" sz="1430" spc="-1" strike="noStrike">
                <a:solidFill>
                  <a:srgbClr val="ffffff"/>
                </a:solidFill>
                <a:latin typeface="Arial"/>
                <a:ea typeface="Arial"/>
              </a:rPr>
              <a:t>3</a:t>
            </a:r>
            <a:endParaRPr b="0" lang="en-US" sz="1430" spc="-1" strike="noStrike">
              <a:latin typeface="Arial"/>
            </a:endParaRPr>
          </a:p>
        </p:txBody>
      </p:sp>
      <p:sp>
        <p:nvSpPr>
          <p:cNvPr id="69" name="CustomShape 6"/>
          <p:cNvSpPr/>
          <p:nvPr/>
        </p:nvSpPr>
        <p:spPr>
          <a:xfrm>
            <a:off x="822960" y="365760"/>
            <a:ext cx="3596400" cy="2185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1430" spc="-1" strike="noStrike">
                <a:solidFill>
                  <a:srgbClr val="002c46"/>
                </a:solidFill>
                <a:latin typeface="Arial"/>
                <a:ea typeface="Arial"/>
              </a:rPr>
              <a:t>Scope of solution space </a:t>
            </a:r>
            <a:endParaRPr b="0" lang="en-US" sz="1430" spc="-1" strike="noStrike">
              <a:latin typeface="Arial"/>
            </a:endParaRPr>
          </a:p>
        </p:txBody>
      </p:sp>
      <p:sp>
        <p:nvSpPr>
          <p:cNvPr id="70" name="CustomShape 7"/>
          <p:cNvSpPr/>
          <p:nvPr/>
        </p:nvSpPr>
        <p:spPr>
          <a:xfrm>
            <a:off x="137880" y="731520"/>
            <a:ext cx="4323240" cy="750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1069" spc="-1" strike="noStrike">
                <a:solidFill>
                  <a:srgbClr val="000000"/>
                </a:solidFill>
                <a:latin typeface="Arial"/>
                <a:ea typeface="Arial"/>
              </a:rPr>
              <a:t>We will apply the price increase </a:t>
            </a:r>
            <a:r>
              <a:rPr b="0" lang="en-AU" sz="1069" spc="-1" strike="noStrike">
                <a:solidFill>
                  <a:srgbClr val="000000"/>
                </a:solidFill>
                <a:latin typeface="Arial"/>
                <a:ea typeface="Arial"/>
              </a:rPr>
              <a:t>the first 15 days  in the 2T bars, and after verifying the satisfaction of the clients. We can increase with the rest of the services in general, in the remaining lifts</a:t>
            </a:r>
            <a:endParaRPr b="0" lang="en-US" sz="1069" spc="-1" strike="noStrike">
              <a:latin typeface="Arial"/>
            </a:endParaRPr>
          </a:p>
        </p:txBody>
      </p:sp>
      <p:sp>
        <p:nvSpPr>
          <p:cNvPr id="71" name="CustomShape 8"/>
          <p:cNvSpPr/>
          <p:nvPr/>
        </p:nvSpPr>
        <p:spPr>
          <a:xfrm>
            <a:off x="4663440" y="731520"/>
            <a:ext cx="4323240" cy="1080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AU" sz="1069" spc="-1" strike="noStrike">
                <a:solidFill>
                  <a:srgbClr val="000000"/>
                </a:solidFill>
                <a:latin typeface="Arial"/>
                <a:ea typeface="Arial"/>
              </a:rPr>
              <a:t>Low attendance of the clients to the Resort due to the limitations of the Covid19</a:t>
            </a:r>
            <a:endParaRPr b="0" lang="en-US" sz="1069" spc="-1" strike="noStrike">
              <a:latin typeface="Arial"/>
            </a:endParaRPr>
          </a:p>
        </p:txBody>
      </p:sp>
      <p:sp>
        <p:nvSpPr>
          <p:cNvPr id="72" name="CustomShape 9"/>
          <p:cNvSpPr/>
          <p:nvPr/>
        </p:nvSpPr>
        <p:spPr>
          <a:xfrm>
            <a:off x="6633360" y="6524280"/>
            <a:ext cx="430920" cy="204120"/>
          </a:xfrm>
          <a:prstGeom prst="chevron">
            <a:avLst>
              <a:gd name="adj" fmla="val 50000"/>
            </a:avLst>
          </a:prstGeom>
          <a:solidFill>
            <a:schemeClr val="accent4"/>
          </a:solidFill>
          <a:ln w="9360">
            <a:solidFill>
              <a:schemeClr val="dk2"/>
            </a:solidFill>
            <a:round/>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H</a:t>
            </a:r>
            <a:endParaRPr b="0" lang="en-US" sz="1200" spc="-1" strike="noStrike">
              <a:latin typeface="Arial"/>
            </a:endParaRPr>
          </a:p>
        </p:txBody>
      </p:sp>
      <p:sp>
        <p:nvSpPr>
          <p:cNvPr id="73" name="CustomShape 10"/>
          <p:cNvSpPr/>
          <p:nvPr/>
        </p:nvSpPr>
        <p:spPr>
          <a:xfrm>
            <a:off x="7028640" y="6513840"/>
            <a:ext cx="430920" cy="21492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D</a:t>
            </a:r>
            <a:endParaRPr b="0" lang="en-US" sz="1200" spc="-1" strike="noStrike">
              <a:latin typeface="Arial"/>
            </a:endParaRPr>
          </a:p>
        </p:txBody>
      </p:sp>
      <p:sp>
        <p:nvSpPr>
          <p:cNvPr id="74" name="CustomShape 11"/>
          <p:cNvSpPr/>
          <p:nvPr/>
        </p:nvSpPr>
        <p:spPr>
          <a:xfrm>
            <a:off x="7452360" y="6503040"/>
            <a:ext cx="430920" cy="21492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E</a:t>
            </a:r>
            <a:endParaRPr b="0" lang="en-US" sz="1200" spc="-1" strike="noStrike">
              <a:latin typeface="Arial"/>
            </a:endParaRPr>
          </a:p>
        </p:txBody>
      </p:sp>
      <p:sp>
        <p:nvSpPr>
          <p:cNvPr id="75" name="CustomShape 12"/>
          <p:cNvSpPr/>
          <p:nvPr/>
        </p:nvSpPr>
        <p:spPr>
          <a:xfrm>
            <a:off x="7846560" y="6508080"/>
            <a:ext cx="430920" cy="21492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I</a:t>
            </a:r>
            <a:endParaRPr b="0" lang="en-US" sz="1200" spc="-1" strike="noStrike">
              <a:latin typeface="Arial"/>
            </a:endParaRPr>
          </a:p>
        </p:txBody>
      </p:sp>
      <p:sp>
        <p:nvSpPr>
          <p:cNvPr id="76" name="CustomShape 13"/>
          <p:cNvSpPr/>
          <p:nvPr/>
        </p:nvSpPr>
        <p:spPr>
          <a:xfrm>
            <a:off x="8245800" y="6503040"/>
            <a:ext cx="430920" cy="21492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P</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137880" y="274320"/>
            <a:ext cx="4343040" cy="5981760"/>
          </a:xfrm>
          <a:prstGeom prst="rect">
            <a:avLst/>
          </a:prstGeom>
          <a:solidFill>
            <a:schemeClr val="lt1"/>
          </a:solidFill>
          <a:ln w="19080">
            <a:solidFill>
              <a:schemeClr val="accent5"/>
            </a:solidFill>
            <a:miter/>
          </a:ln>
        </p:spPr>
        <p:style>
          <a:lnRef idx="0"/>
          <a:fillRef idx="0"/>
          <a:effectRef idx="0"/>
          <a:fontRef idx="minor"/>
        </p:style>
      </p:sp>
      <p:sp>
        <p:nvSpPr>
          <p:cNvPr id="78" name="CustomShape 2"/>
          <p:cNvSpPr/>
          <p:nvPr/>
        </p:nvSpPr>
        <p:spPr>
          <a:xfrm>
            <a:off x="4587480" y="274320"/>
            <a:ext cx="4343040" cy="5981760"/>
          </a:xfrm>
          <a:prstGeom prst="rect">
            <a:avLst/>
          </a:prstGeom>
          <a:solidFill>
            <a:schemeClr val="lt1"/>
          </a:solidFill>
          <a:ln w="19080">
            <a:solidFill>
              <a:schemeClr val="accent5"/>
            </a:solidFill>
            <a:miter/>
          </a:ln>
        </p:spPr>
        <p:style>
          <a:lnRef idx="0"/>
          <a:fillRef idx="0"/>
          <a:effectRef idx="0"/>
          <a:fontRef idx="minor"/>
        </p:style>
      </p:sp>
      <p:sp>
        <p:nvSpPr>
          <p:cNvPr id="79" name="CustomShape 3"/>
          <p:cNvSpPr/>
          <p:nvPr/>
        </p:nvSpPr>
        <p:spPr>
          <a:xfrm>
            <a:off x="260640" y="365760"/>
            <a:ext cx="287280" cy="287280"/>
          </a:xfrm>
          <a:prstGeom prst="rect">
            <a:avLst/>
          </a:prstGeom>
          <a:solidFill>
            <a:srgbClr val="f1a205"/>
          </a:solidFill>
          <a:ln>
            <a:noFill/>
          </a:ln>
        </p:spPr>
        <p:style>
          <a:lnRef idx="0"/>
          <a:fillRef idx="0"/>
          <a:effectRef idx="0"/>
          <a:fontRef idx="minor"/>
        </p:style>
        <p:txBody>
          <a:bodyPr lIns="47520" rIns="47520" tIns="47520" bIns="47520" anchor="ctr">
            <a:noAutofit/>
          </a:bodyPr>
          <a:p>
            <a:pPr>
              <a:lnSpc>
                <a:spcPct val="100000"/>
              </a:lnSpc>
            </a:pPr>
            <a:r>
              <a:rPr b="0" lang="en-AU" sz="1430" spc="-1" strike="noStrike">
                <a:solidFill>
                  <a:srgbClr val="ffffff"/>
                </a:solidFill>
                <a:latin typeface="Arial"/>
                <a:ea typeface="Arial"/>
              </a:rPr>
              <a:t>5</a:t>
            </a:r>
            <a:endParaRPr b="0" lang="en-US" sz="1430" spc="-1" strike="noStrike">
              <a:latin typeface="Arial"/>
            </a:endParaRPr>
          </a:p>
        </p:txBody>
      </p:sp>
      <p:sp>
        <p:nvSpPr>
          <p:cNvPr id="80" name="CustomShape 4"/>
          <p:cNvSpPr/>
          <p:nvPr/>
        </p:nvSpPr>
        <p:spPr>
          <a:xfrm>
            <a:off x="700560" y="416160"/>
            <a:ext cx="3596400" cy="22320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1430" spc="-1" strike="noStrike">
                <a:solidFill>
                  <a:srgbClr val="002c46"/>
                </a:solidFill>
                <a:latin typeface="Arial"/>
                <a:ea typeface="Arial"/>
              </a:rPr>
              <a:t>Stakeholders to provide key insight</a:t>
            </a:r>
            <a:endParaRPr b="0" lang="en-US" sz="1430" spc="-1" strike="noStrike">
              <a:latin typeface="Arial"/>
            </a:endParaRPr>
          </a:p>
        </p:txBody>
      </p:sp>
      <p:sp>
        <p:nvSpPr>
          <p:cNvPr id="81" name="CustomShape 5"/>
          <p:cNvSpPr/>
          <p:nvPr/>
        </p:nvSpPr>
        <p:spPr>
          <a:xfrm>
            <a:off x="4663440" y="443520"/>
            <a:ext cx="287280" cy="287280"/>
          </a:xfrm>
          <a:prstGeom prst="rect">
            <a:avLst/>
          </a:prstGeom>
          <a:solidFill>
            <a:srgbClr val="f1a205"/>
          </a:solidFill>
          <a:ln>
            <a:noFill/>
          </a:ln>
        </p:spPr>
        <p:style>
          <a:lnRef idx="0"/>
          <a:fillRef idx="0"/>
          <a:effectRef idx="0"/>
          <a:fontRef idx="minor"/>
        </p:style>
        <p:txBody>
          <a:bodyPr lIns="47520" rIns="47520" tIns="47520" bIns="47520" anchor="ctr">
            <a:noAutofit/>
          </a:bodyPr>
          <a:p>
            <a:pPr>
              <a:lnSpc>
                <a:spcPct val="100000"/>
              </a:lnSpc>
            </a:pPr>
            <a:r>
              <a:rPr b="0" lang="en-AU" sz="1430" spc="-1" strike="noStrike">
                <a:solidFill>
                  <a:srgbClr val="ffffff"/>
                </a:solidFill>
                <a:latin typeface="Arial"/>
                <a:ea typeface="Arial"/>
              </a:rPr>
              <a:t>6</a:t>
            </a:r>
            <a:endParaRPr b="0" lang="en-US" sz="1430" spc="-1" strike="noStrike">
              <a:latin typeface="Arial"/>
            </a:endParaRPr>
          </a:p>
        </p:txBody>
      </p:sp>
      <p:sp>
        <p:nvSpPr>
          <p:cNvPr id="82" name="CustomShape 6"/>
          <p:cNvSpPr/>
          <p:nvPr/>
        </p:nvSpPr>
        <p:spPr>
          <a:xfrm>
            <a:off x="5029200" y="457200"/>
            <a:ext cx="3596400" cy="22320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1430" spc="-1" strike="noStrike">
                <a:solidFill>
                  <a:srgbClr val="002c46"/>
                </a:solidFill>
                <a:latin typeface="Arial"/>
                <a:ea typeface="Arial"/>
              </a:rPr>
              <a:t>Key data sources </a:t>
            </a:r>
            <a:endParaRPr b="0" lang="en-US" sz="1430" spc="-1" strike="noStrike">
              <a:latin typeface="Arial"/>
            </a:endParaRPr>
          </a:p>
        </p:txBody>
      </p:sp>
      <p:sp>
        <p:nvSpPr>
          <p:cNvPr id="83" name="CustomShape 7"/>
          <p:cNvSpPr/>
          <p:nvPr/>
        </p:nvSpPr>
        <p:spPr>
          <a:xfrm>
            <a:off x="4607280" y="839520"/>
            <a:ext cx="4323240" cy="1080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AU" sz="1069" spc="-1" strike="noStrike">
                <a:solidFill>
                  <a:srgbClr val="000000"/>
                </a:solidFill>
                <a:latin typeface="Arial"/>
                <a:ea typeface="Arial"/>
              </a:rPr>
              <a:t>I will work with a single CSV file from the database manager</a:t>
            </a:r>
            <a:endParaRPr b="0" lang="en-US" sz="1069" spc="-1" strike="noStrike">
              <a:latin typeface="Arial"/>
            </a:endParaRPr>
          </a:p>
          <a:p>
            <a:pPr>
              <a:lnSpc>
                <a:spcPct val="100000"/>
              </a:lnSpc>
            </a:pPr>
            <a:r>
              <a:rPr b="1" lang="en-AU" sz="1069" spc="-1" strike="noStrike">
                <a:solidFill>
                  <a:srgbClr val="000000"/>
                </a:solidFill>
                <a:latin typeface="Arial"/>
                <a:ea typeface="Arial"/>
              </a:rPr>
              <a:t>The key data in this file are:</a:t>
            </a:r>
            <a:endParaRPr b="0" lang="en-US" sz="1069" spc="-1" strike="noStrike">
              <a:latin typeface="Arial"/>
            </a:endParaRPr>
          </a:p>
          <a:p>
            <a:pPr>
              <a:lnSpc>
                <a:spcPct val="100000"/>
              </a:lnSpc>
            </a:pPr>
            <a:r>
              <a:rPr b="1" lang="en-AU" sz="1069" spc="-1" strike="noStrike">
                <a:solidFill>
                  <a:srgbClr val="000000"/>
                </a:solidFill>
                <a:latin typeface="Arial"/>
                <a:ea typeface="Arial"/>
              </a:rPr>
              <a:t>A) Runs: 2 Time more than Avg </a:t>
            </a:r>
            <a:endParaRPr b="0" lang="en-US" sz="1069" spc="-1" strike="noStrike">
              <a:latin typeface="Arial"/>
            </a:endParaRPr>
          </a:p>
          <a:p>
            <a:pPr>
              <a:lnSpc>
                <a:spcPct val="100000"/>
              </a:lnSpc>
            </a:pPr>
            <a:r>
              <a:rPr b="1" lang="en-AU" sz="1069" spc="-1" strike="noStrike">
                <a:solidFill>
                  <a:srgbClr val="000000"/>
                </a:solidFill>
                <a:latin typeface="Arial"/>
                <a:ea typeface="Arial"/>
              </a:rPr>
              <a:t>B Llifts : 2 Times more than Avg</a:t>
            </a:r>
            <a:endParaRPr b="0" lang="en-US" sz="1069" spc="-1" strike="noStrike">
              <a:latin typeface="Arial"/>
            </a:endParaRPr>
          </a:p>
          <a:p>
            <a:pPr>
              <a:lnSpc>
                <a:spcPct val="100000"/>
              </a:lnSpc>
            </a:pPr>
            <a:r>
              <a:rPr b="1" lang="en-AU" sz="1069" spc="-1" strike="noStrike">
                <a:solidFill>
                  <a:srgbClr val="000000"/>
                </a:solidFill>
                <a:latin typeface="Arial"/>
                <a:ea typeface="Arial"/>
              </a:rPr>
              <a:t>C) Vertical drops almost 1.5 larger than Avg</a:t>
            </a:r>
            <a:endParaRPr b="0" lang="en-US" sz="1069" spc="-1" strike="noStrike">
              <a:latin typeface="Arial"/>
            </a:endParaRPr>
          </a:p>
          <a:p>
            <a:pPr>
              <a:lnSpc>
                <a:spcPct val="100000"/>
              </a:lnSpc>
            </a:pPr>
            <a:endParaRPr b="0" lang="en-US" sz="1069" spc="-1" strike="noStrike">
              <a:latin typeface="Arial"/>
            </a:endParaRPr>
          </a:p>
          <a:p>
            <a:pPr>
              <a:lnSpc>
                <a:spcPct val="100000"/>
              </a:lnSpc>
            </a:pPr>
            <a:r>
              <a:rPr b="1" lang="en-AU" sz="1069" spc="-1" strike="noStrike">
                <a:solidFill>
                  <a:srgbClr val="000000"/>
                </a:solidFill>
                <a:latin typeface="Arial"/>
                <a:ea typeface="Arial"/>
              </a:rPr>
              <a:t>Conclusions:</a:t>
            </a:r>
            <a:endParaRPr b="0" lang="en-US" sz="1069" spc="-1" strike="noStrike">
              <a:latin typeface="Arial"/>
            </a:endParaRPr>
          </a:p>
          <a:p>
            <a:pPr>
              <a:lnSpc>
                <a:spcPct val="100000"/>
              </a:lnSpc>
            </a:pPr>
            <a:r>
              <a:rPr b="1" lang="en-AU" sz="1069" spc="-1" strike="noStrike">
                <a:solidFill>
                  <a:srgbClr val="000000"/>
                </a:solidFill>
                <a:latin typeface="Arial"/>
                <a:ea typeface="Arial"/>
              </a:rPr>
              <a:t>Based on the above data, we can increase the price by 50% without losing customers and gaining new customers with marketing campaigns promoting this data.</a:t>
            </a:r>
            <a:endParaRPr b="0" lang="en-US" sz="1069" spc="-1" strike="noStrike">
              <a:latin typeface="Arial"/>
            </a:endParaRPr>
          </a:p>
        </p:txBody>
      </p:sp>
      <p:sp>
        <p:nvSpPr>
          <p:cNvPr id="84" name="CustomShape 8"/>
          <p:cNvSpPr/>
          <p:nvPr/>
        </p:nvSpPr>
        <p:spPr>
          <a:xfrm>
            <a:off x="6633360" y="6524280"/>
            <a:ext cx="430920" cy="204120"/>
          </a:xfrm>
          <a:prstGeom prst="chevron">
            <a:avLst>
              <a:gd name="adj" fmla="val 50000"/>
            </a:avLst>
          </a:prstGeom>
          <a:solidFill>
            <a:schemeClr val="accent4"/>
          </a:solidFill>
          <a:ln w="9360">
            <a:solidFill>
              <a:schemeClr val="dk2"/>
            </a:solidFill>
            <a:round/>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H</a:t>
            </a:r>
            <a:endParaRPr b="0" lang="en-US" sz="1200" spc="-1" strike="noStrike">
              <a:latin typeface="Arial"/>
            </a:endParaRPr>
          </a:p>
        </p:txBody>
      </p:sp>
      <p:sp>
        <p:nvSpPr>
          <p:cNvPr id="85" name="CustomShape 9"/>
          <p:cNvSpPr/>
          <p:nvPr/>
        </p:nvSpPr>
        <p:spPr>
          <a:xfrm>
            <a:off x="7028640" y="6513840"/>
            <a:ext cx="430920" cy="21492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D</a:t>
            </a:r>
            <a:endParaRPr b="0" lang="en-US" sz="1200" spc="-1" strike="noStrike">
              <a:latin typeface="Arial"/>
            </a:endParaRPr>
          </a:p>
        </p:txBody>
      </p:sp>
      <p:sp>
        <p:nvSpPr>
          <p:cNvPr id="86" name="CustomShape 10"/>
          <p:cNvSpPr/>
          <p:nvPr/>
        </p:nvSpPr>
        <p:spPr>
          <a:xfrm>
            <a:off x="7452360" y="6503040"/>
            <a:ext cx="430920" cy="21492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E</a:t>
            </a:r>
            <a:endParaRPr b="0" lang="en-US" sz="1200" spc="-1" strike="noStrike">
              <a:latin typeface="Arial"/>
            </a:endParaRPr>
          </a:p>
        </p:txBody>
      </p:sp>
      <p:sp>
        <p:nvSpPr>
          <p:cNvPr id="87" name="CustomShape 11"/>
          <p:cNvSpPr/>
          <p:nvPr/>
        </p:nvSpPr>
        <p:spPr>
          <a:xfrm>
            <a:off x="7846560" y="6508080"/>
            <a:ext cx="430920" cy="21492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I</a:t>
            </a:r>
            <a:endParaRPr b="0" lang="en-US" sz="1200" spc="-1" strike="noStrike">
              <a:latin typeface="Arial"/>
            </a:endParaRPr>
          </a:p>
        </p:txBody>
      </p:sp>
      <p:sp>
        <p:nvSpPr>
          <p:cNvPr id="88" name="CustomShape 12"/>
          <p:cNvSpPr/>
          <p:nvPr/>
        </p:nvSpPr>
        <p:spPr>
          <a:xfrm>
            <a:off x="8245800" y="6503040"/>
            <a:ext cx="430920" cy="21492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P</a:t>
            </a:r>
            <a:endParaRPr b="0" lang="en-US" sz="1200" spc="-1" strike="noStrike">
              <a:latin typeface="Arial"/>
            </a:endParaRPr>
          </a:p>
        </p:txBody>
      </p:sp>
      <p:sp>
        <p:nvSpPr>
          <p:cNvPr id="89" name="CustomShape 13"/>
          <p:cNvSpPr/>
          <p:nvPr/>
        </p:nvSpPr>
        <p:spPr>
          <a:xfrm>
            <a:off x="157680" y="748080"/>
            <a:ext cx="4323240" cy="1080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1069" spc="-1" strike="noStrike">
                <a:solidFill>
                  <a:srgbClr val="000000"/>
                </a:solidFill>
                <a:latin typeface="Arial"/>
                <a:ea typeface="Arial"/>
              </a:rPr>
              <a:t>Director of Operations, Jimmy Blackburn,and Alesha Eisen, the Database Manager.</a:t>
            </a:r>
            <a:endParaRPr b="0" lang="en-US" sz="1069"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TotalTime>
  <Application>LibreOffice/6.4.4.2$Windows_x86 LibreOffice_project/3d775be2011f3886db32dfd395a6a6d1ca2630ff</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dc:description/>
  <dc:language>en-US</dc:language>
  <cp:lastModifiedBy/>
  <dcterms:modified xsi:type="dcterms:W3CDTF">2021-03-16T10:21:40Z</dcterms:modified>
  <cp:revision>12</cp:revision>
  <dc:subject/>
  <dc:title/>
</cp:coreProperties>
</file>