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D462-34D4-436A-B591-ACFAAEA088B0}" type="datetimeFigureOut">
              <a:rPr kumimoji="1" lang="ja-JP" altLang="en-US" smtClean="0"/>
              <a:t>2013/3/28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7978-0838-4105-A5F9-CDB4871AB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3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D462-34D4-436A-B591-ACFAAEA088B0}" type="datetimeFigureOut">
              <a:rPr kumimoji="1" lang="ja-JP" altLang="en-US" smtClean="0"/>
              <a:t>2013/3/28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7978-0838-4105-A5F9-CDB4871AB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D462-34D4-436A-B591-ACFAAEA088B0}" type="datetimeFigureOut">
              <a:rPr kumimoji="1" lang="ja-JP" altLang="en-US" smtClean="0"/>
              <a:t>2013/3/28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7978-0838-4105-A5F9-CDB4871AB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05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D462-34D4-436A-B591-ACFAAEA088B0}" type="datetimeFigureOut">
              <a:rPr kumimoji="1" lang="ja-JP" altLang="en-US" smtClean="0"/>
              <a:t>2013/3/28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7978-0838-4105-A5F9-CDB4871AB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15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D462-34D4-436A-B591-ACFAAEA088B0}" type="datetimeFigureOut">
              <a:rPr kumimoji="1" lang="ja-JP" altLang="en-US" smtClean="0"/>
              <a:t>2013/3/28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7978-0838-4105-A5F9-CDB4871AB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49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D462-34D4-436A-B591-ACFAAEA088B0}" type="datetimeFigureOut">
              <a:rPr kumimoji="1" lang="ja-JP" altLang="en-US" smtClean="0"/>
              <a:t>2013/3/28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7978-0838-4105-A5F9-CDB4871AB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85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D462-34D4-436A-B591-ACFAAEA088B0}" type="datetimeFigureOut">
              <a:rPr kumimoji="1" lang="ja-JP" altLang="en-US" smtClean="0"/>
              <a:t>2013/3/28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7978-0838-4105-A5F9-CDB4871AB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49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D462-34D4-436A-B591-ACFAAEA088B0}" type="datetimeFigureOut">
              <a:rPr kumimoji="1" lang="ja-JP" altLang="en-US" smtClean="0"/>
              <a:t>2013/3/28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7978-0838-4105-A5F9-CDB4871AB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04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D462-34D4-436A-B591-ACFAAEA088B0}" type="datetimeFigureOut">
              <a:rPr kumimoji="1" lang="ja-JP" altLang="en-US" smtClean="0"/>
              <a:t>2013/3/28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7978-0838-4105-A5F9-CDB4871AB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52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D462-34D4-436A-B591-ACFAAEA088B0}" type="datetimeFigureOut">
              <a:rPr kumimoji="1" lang="ja-JP" altLang="en-US" smtClean="0"/>
              <a:t>2013/3/28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7978-0838-4105-A5F9-CDB4871AB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44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D462-34D4-436A-B591-ACFAAEA088B0}" type="datetimeFigureOut">
              <a:rPr kumimoji="1" lang="ja-JP" altLang="en-US" smtClean="0"/>
              <a:t>2013/3/28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7978-0838-4105-A5F9-CDB4871AB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53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D462-34D4-436A-B591-ACFAAEA088B0}" type="datetimeFigureOut">
              <a:rPr kumimoji="1" lang="ja-JP" altLang="en-US" smtClean="0"/>
              <a:t>2013/3/28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C7978-0838-4105-A5F9-CDB4871AB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59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33776" y="1700808"/>
            <a:ext cx="1872208" cy="792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200" dirty="0">
                <a:solidFill>
                  <a:prstClr val="black"/>
                </a:solidFill>
                <a:latin typeface="ヒラギノ角ゴ Pro W6" pitchFamily="34" charset="-128"/>
                <a:ea typeface="ヒラギノ角ゴ Pro W6" pitchFamily="34" charset="-128"/>
              </a:rPr>
              <a:t>Handler</a:t>
            </a:r>
          </a:p>
          <a:p>
            <a:pPr lvl="0"/>
            <a:r>
              <a:rPr lang="en-US" altLang="ja-JP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Synchronizer</a:t>
            </a:r>
            <a:r>
              <a:rPr lang="ja-JP" altLang="en-US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のリスト保持，</a:t>
            </a:r>
            <a:r>
              <a:rPr lang="en-US" altLang="ja-JP" sz="1000" dirty="0" err="1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spr</a:t>
            </a:r>
            <a:r>
              <a:rPr lang="ja-JP" altLang="en-US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オブジェクト</a:t>
            </a:r>
            <a:r>
              <a:rPr lang="ja-JP" altLang="en-US" sz="1000" dirty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の生成と消滅の</a:t>
            </a:r>
            <a:r>
              <a:rPr lang="ja-JP" altLang="en-US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管理</a:t>
            </a:r>
            <a:endParaRPr lang="en-US" altLang="ja-JP" sz="1100" dirty="0">
              <a:solidFill>
                <a:prstClr val="black"/>
              </a:solidFill>
              <a:latin typeface="ヒラギノ角ゴ Pro W3" pitchFamily="34" charset="-128"/>
              <a:ea typeface="ヒラギノ角ゴ Pro W3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98088" y="692696"/>
            <a:ext cx="1872208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200" dirty="0" smtClean="0">
                <a:solidFill>
                  <a:prstClr val="black"/>
                </a:solidFill>
                <a:latin typeface="ヒラギノ角ゴ Pro W6" pitchFamily="34" charset="-128"/>
                <a:ea typeface="ヒラギノ角ゴ Pro W6" pitchFamily="34" charset="-128"/>
              </a:rPr>
              <a:t>Handlers</a:t>
            </a:r>
            <a:endParaRPr lang="en-US" altLang="ja-JP" sz="1200" dirty="0">
              <a:solidFill>
                <a:prstClr val="black"/>
              </a:solidFill>
              <a:latin typeface="ヒラギノ角ゴ Pro W6" pitchFamily="34" charset="-128"/>
              <a:ea typeface="ヒラギノ角ゴ Pro W6" pitchFamily="34" charset="-128"/>
            </a:endParaRPr>
          </a:p>
          <a:p>
            <a:pPr lvl="0"/>
            <a:r>
              <a:rPr lang="en-US" altLang="ja-JP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Handler</a:t>
            </a:r>
            <a:r>
              <a:rPr lang="ja-JP" altLang="en-US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のリスト保持，</a:t>
            </a:r>
            <a:r>
              <a:rPr lang="en-US" altLang="ja-JP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Handler</a:t>
            </a:r>
            <a:r>
              <a:rPr lang="ja-JP" altLang="en-US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の生成・消滅の管理</a:t>
            </a:r>
            <a:endParaRPr lang="en-US" altLang="ja-JP" sz="1000" dirty="0" smtClean="0">
              <a:solidFill>
                <a:prstClr val="black"/>
              </a:solidFill>
              <a:latin typeface="ヒラギノ角ゴ Pro W3" pitchFamily="34" charset="-128"/>
              <a:ea typeface="ヒラギノ角ゴ Pro W3" pitchFamily="34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17752" y="3356992"/>
            <a:ext cx="1872208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200" dirty="0" smtClean="0">
                <a:solidFill>
                  <a:prstClr val="black"/>
                </a:solidFill>
                <a:latin typeface="ヒラギノ角ゴ Pro W6" pitchFamily="34" charset="-128"/>
                <a:ea typeface="ヒラギノ角ゴ Pro W6" pitchFamily="34" charset="-128"/>
              </a:rPr>
              <a:t>Synchronizer</a:t>
            </a:r>
            <a:endParaRPr lang="en-US" altLang="ja-JP" sz="1200" dirty="0">
              <a:solidFill>
                <a:prstClr val="black"/>
              </a:solidFill>
              <a:latin typeface="ヒラギノ角ゴ Pro W6" pitchFamily="34" charset="-128"/>
              <a:ea typeface="ヒラギノ角ゴ Pro W6" pitchFamily="34" charset="-128"/>
            </a:endParaRPr>
          </a:p>
          <a:p>
            <a:pPr lvl="0"/>
            <a:r>
              <a:rPr lang="en-US" altLang="ja-JP" sz="1000" dirty="0" err="1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Spr-bpy</a:t>
            </a:r>
            <a:r>
              <a:rPr lang="en-US" altLang="ja-JP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 </a:t>
            </a:r>
            <a:r>
              <a:rPr lang="ja-JP" altLang="en-US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オブジェクト間の状態・設定の双方向同期</a:t>
            </a:r>
            <a:endParaRPr lang="en-US" altLang="ja-JP" sz="1100" dirty="0">
              <a:solidFill>
                <a:prstClr val="black"/>
              </a:solidFill>
              <a:latin typeface="ヒラギノ角ゴ Pro W3" pitchFamily="34" charset="-128"/>
              <a:ea typeface="ヒラギノ角ゴ Pro W3" pitchFamily="34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197456" y="2718212"/>
            <a:ext cx="1872208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1200" dirty="0" smtClean="0">
                <a:solidFill>
                  <a:prstClr val="black"/>
                </a:solidFill>
                <a:latin typeface="ヒラギノ角ゴ Pro W6" pitchFamily="34" charset="-128"/>
                <a:ea typeface="ヒラギノ角ゴ Pro W6" pitchFamily="34" charset="-128"/>
              </a:rPr>
              <a:t>○○</a:t>
            </a:r>
            <a:r>
              <a:rPr lang="en-US" altLang="ja-JP" sz="1200" dirty="0" smtClean="0">
                <a:solidFill>
                  <a:prstClr val="black"/>
                </a:solidFill>
                <a:latin typeface="ヒラギノ角ゴ Pro W6" pitchFamily="34" charset="-128"/>
                <a:ea typeface="ヒラギノ角ゴ Pro W6" pitchFamily="34" charset="-128"/>
              </a:rPr>
              <a:t>Synchronizer</a:t>
            </a:r>
            <a:endParaRPr lang="en-US" altLang="ja-JP" sz="1200" dirty="0">
              <a:solidFill>
                <a:prstClr val="black"/>
              </a:solidFill>
              <a:latin typeface="ヒラギノ角ゴ Pro W6" pitchFamily="34" charset="-128"/>
              <a:ea typeface="ヒラギノ角ゴ Pro W6" pitchFamily="34" charset="-128"/>
            </a:endParaRPr>
          </a:p>
        </p:txBody>
      </p:sp>
      <p:cxnSp>
        <p:nvCxnSpPr>
          <p:cNvPr id="12" name="カギ線コネクタ 11"/>
          <p:cNvCxnSpPr>
            <a:stCxn id="10" idx="2"/>
            <a:endCxn id="9" idx="0"/>
          </p:cNvCxnSpPr>
          <p:nvPr/>
        </p:nvCxnSpPr>
        <p:spPr>
          <a:xfrm rot="5400000">
            <a:off x="1768334" y="2991766"/>
            <a:ext cx="350748" cy="379704"/>
          </a:xfrm>
          <a:prstGeom prst="bentConnector3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7" idx="0"/>
            <a:endCxn id="8" idx="2"/>
          </p:cNvCxnSpPr>
          <p:nvPr/>
        </p:nvCxnSpPr>
        <p:spPr>
          <a:xfrm rot="16200000" flipV="1">
            <a:off x="1636012" y="1366940"/>
            <a:ext cx="432048" cy="2356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0" idx="0"/>
            <a:endCxn id="7" idx="2"/>
          </p:cNvCxnSpPr>
          <p:nvPr/>
        </p:nvCxnSpPr>
        <p:spPr>
          <a:xfrm rot="16200000" flipV="1">
            <a:off x="1939062" y="2523714"/>
            <a:ext cx="225316" cy="1636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113896" y="24928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*</a:t>
            </a:r>
            <a:endParaRPr kumimoji="1" lang="ja-JP" altLang="en-US" dirty="0"/>
          </a:p>
        </p:txBody>
      </p:sp>
      <p:cxnSp>
        <p:nvCxnSpPr>
          <p:cNvPr id="26" name="カギ線コネクタ 25"/>
          <p:cNvCxnSpPr>
            <a:stCxn id="10" idx="1"/>
            <a:endCxn id="7" idx="1"/>
          </p:cNvCxnSpPr>
          <p:nvPr/>
        </p:nvCxnSpPr>
        <p:spPr>
          <a:xfrm rot="10800000">
            <a:off x="1033776" y="2096852"/>
            <a:ext cx="163680" cy="765376"/>
          </a:xfrm>
          <a:prstGeom prst="bentConnector3">
            <a:avLst>
              <a:gd name="adj1" fmla="val 23966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 rot="16200000">
            <a:off x="510285" y="2389180"/>
            <a:ext cx="357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ref</a:t>
            </a:r>
            <a:endParaRPr kumimoji="1" lang="ja-JP" altLang="en-US" sz="12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957830" y="14754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*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067944" y="2492896"/>
            <a:ext cx="2016224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050" dirty="0" err="1" smtClean="0">
                <a:solidFill>
                  <a:prstClr val="black"/>
                </a:solidFill>
                <a:latin typeface="ヒラギノ角ゴ Pro W6" pitchFamily="34" charset="-128"/>
                <a:ea typeface="ヒラギノ角ゴ Pro W6" pitchFamily="34" charset="-128"/>
              </a:rPr>
              <a:t>BpyObject</a:t>
            </a:r>
            <a:r>
              <a:rPr lang="en-US" altLang="ja-JP" sz="1050" dirty="0" smtClean="0">
                <a:solidFill>
                  <a:prstClr val="black"/>
                </a:solidFill>
                <a:latin typeface="ヒラギノ角ゴ Pro W6" pitchFamily="34" charset="-128"/>
                <a:ea typeface="ヒラギノ角ゴ Pro W6" pitchFamily="34" charset="-128"/>
              </a:rPr>
              <a:t>(</a:t>
            </a:r>
            <a:r>
              <a:rPr lang="en-US" altLang="ja-JP" sz="900" dirty="0" err="1" smtClean="0">
                <a:solidFill>
                  <a:prstClr val="black"/>
                </a:solidFill>
                <a:latin typeface="ヒラギノ角ゴ Pro W6" pitchFamily="34" charset="-128"/>
                <a:ea typeface="ヒラギノ角ゴ Pro W6" pitchFamily="34" charset="-128"/>
              </a:rPr>
              <a:t>bpy.data.object</a:t>
            </a:r>
            <a:r>
              <a:rPr lang="en-US" altLang="ja-JP" sz="1050" dirty="0" smtClean="0">
                <a:solidFill>
                  <a:prstClr val="black"/>
                </a:solidFill>
                <a:latin typeface="ヒラギノ角ゴ Pro W6" pitchFamily="34" charset="-128"/>
                <a:ea typeface="ヒラギノ角ゴ Pro W6" pitchFamily="34" charset="-128"/>
              </a:rPr>
              <a:t>)</a:t>
            </a:r>
            <a:endParaRPr lang="en-US" altLang="ja-JP" sz="1050" dirty="0">
              <a:solidFill>
                <a:prstClr val="black"/>
              </a:solidFill>
              <a:latin typeface="ヒラギノ角ゴ Pro W6" pitchFamily="34" charset="-128"/>
              <a:ea typeface="ヒラギノ角ゴ Pro W6" pitchFamily="34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067944" y="2924944"/>
            <a:ext cx="2016224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200" dirty="0" err="1" smtClean="0">
                <a:solidFill>
                  <a:prstClr val="black"/>
                </a:solidFill>
                <a:latin typeface="ヒラギノ角ゴ Pro W6" pitchFamily="34" charset="-128"/>
                <a:ea typeface="ヒラギノ角ゴ Pro W6" pitchFamily="34" charset="-128"/>
              </a:rPr>
              <a:t>Spr</a:t>
            </a:r>
            <a:r>
              <a:rPr lang="en-US" altLang="ja-JP" sz="1200" dirty="0" smtClean="0">
                <a:solidFill>
                  <a:prstClr val="black"/>
                </a:solidFill>
                <a:latin typeface="ヒラギノ角ゴ Pro W6" pitchFamily="34" charset="-128"/>
                <a:ea typeface="ヒラギノ角ゴ Pro W6" pitchFamily="34" charset="-128"/>
              </a:rPr>
              <a:t>::Object</a:t>
            </a:r>
            <a:endParaRPr lang="en-US" altLang="ja-JP" sz="1200" dirty="0">
              <a:solidFill>
                <a:prstClr val="black"/>
              </a:solidFill>
              <a:latin typeface="ヒラギノ角ゴ Pro W6" pitchFamily="34" charset="-128"/>
              <a:ea typeface="ヒラギノ角ゴ Pro W6" pitchFamily="34" charset="-128"/>
            </a:endParaRPr>
          </a:p>
        </p:txBody>
      </p:sp>
      <p:cxnSp>
        <p:nvCxnSpPr>
          <p:cNvPr id="31" name="カギ線コネクタ 30"/>
          <p:cNvCxnSpPr>
            <a:stCxn id="29" idx="1"/>
            <a:endCxn id="7" idx="3"/>
          </p:cNvCxnSpPr>
          <p:nvPr/>
        </p:nvCxnSpPr>
        <p:spPr>
          <a:xfrm rot="10800000">
            <a:off x="2905984" y="2096852"/>
            <a:ext cx="1161960" cy="5400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30" idx="1"/>
            <a:endCxn id="7" idx="3"/>
          </p:cNvCxnSpPr>
          <p:nvPr/>
        </p:nvCxnSpPr>
        <p:spPr>
          <a:xfrm rot="10800000">
            <a:off x="2905984" y="2096852"/>
            <a:ext cx="1161960" cy="9721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6588224" y="1844824"/>
            <a:ext cx="1872208" cy="12148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200" dirty="0" err="1" smtClean="0">
                <a:solidFill>
                  <a:prstClr val="black"/>
                </a:solidFill>
                <a:latin typeface="ヒラギノ角ゴ Pro W6" pitchFamily="34" charset="-128"/>
                <a:ea typeface="ヒラギノ角ゴ Pro W6" pitchFamily="34" charset="-128"/>
              </a:rPr>
              <a:t>spbapi</a:t>
            </a:r>
            <a:endParaRPr lang="en-US" altLang="ja-JP" sz="1200" dirty="0">
              <a:solidFill>
                <a:prstClr val="black"/>
              </a:solidFill>
              <a:latin typeface="ヒラギノ角ゴ Pro W6" pitchFamily="34" charset="-128"/>
              <a:ea typeface="ヒラギノ角ゴ Pro W6" pitchFamily="34" charset="-128"/>
            </a:endParaRPr>
          </a:p>
          <a:p>
            <a:pPr lvl="0"/>
            <a:r>
              <a:rPr lang="ja-JP" altLang="en-US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・</a:t>
            </a:r>
            <a:r>
              <a:rPr lang="en-US" altLang="ja-JP" sz="1000" dirty="0" err="1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sdk</a:t>
            </a:r>
            <a:r>
              <a:rPr lang="en-US" altLang="ja-JP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/scene</a:t>
            </a:r>
            <a:r>
              <a:rPr lang="ja-JP" altLang="en-US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の構築・再構築</a:t>
            </a:r>
            <a:endParaRPr lang="en-US" altLang="ja-JP" sz="1000" dirty="0" smtClean="0">
              <a:solidFill>
                <a:prstClr val="black"/>
              </a:solidFill>
              <a:latin typeface="ヒラギノ角ゴ Pro W3" pitchFamily="34" charset="-128"/>
              <a:ea typeface="ヒラギノ角ゴ Pro W3" pitchFamily="34" charset="-128"/>
            </a:endParaRPr>
          </a:p>
          <a:p>
            <a:pPr lvl="0"/>
            <a:r>
              <a:rPr lang="ja-JP" altLang="en-US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・</a:t>
            </a:r>
            <a:r>
              <a:rPr lang="en-US" altLang="ja-JP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solid</a:t>
            </a:r>
            <a:r>
              <a:rPr lang="ja-JP" altLang="en-US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の生成・消滅（リサイクルや，連動する</a:t>
            </a:r>
            <a:r>
              <a:rPr lang="en-US" altLang="ja-JP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joint</a:t>
            </a:r>
            <a:r>
              <a:rPr lang="ja-JP" altLang="en-US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の管理を含む）</a:t>
            </a:r>
            <a:endParaRPr lang="en-US" altLang="ja-JP" sz="1000" dirty="0" smtClean="0">
              <a:solidFill>
                <a:prstClr val="black"/>
              </a:solidFill>
              <a:latin typeface="ヒラギノ角ゴ Pro W3" pitchFamily="34" charset="-128"/>
              <a:ea typeface="ヒラギノ角ゴ Pro W3" pitchFamily="34" charset="-128"/>
            </a:endParaRPr>
          </a:p>
          <a:p>
            <a:pPr lvl="0"/>
            <a:r>
              <a:rPr lang="ja-JP" altLang="en-US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・</a:t>
            </a:r>
            <a:r>
              <a:rPr lang="en-US" altLang="ja-JP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joint</a:t>
            </a:r>
            <a:r>
              <a:rPr lang="ja-JP" altLang="en-US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の生成・消滅</a:t>
            </a:r>
            <a:endParaRPr lang="en-US" altLang="ja-JP" sz="1000" dirty="0" smtClean="0">
              <a:solidFill>
                <a:prstClr val="black"/>
              </a:solidFill>
              <a:latin typeface="ヒラギノ角ゴ Pro W3" pitchFamily="34" charset="-128"/>
              <a:ea typeface="ヒラギノ角ゴ Pro W3" pitchFamily="34" charset="-128"/>
            </a:endParaRPr>
          </a:p>
          <a:p>
            <a:pPr lvl="0"/>
            <a:r>
              <a:rPr lang="ja-JP" altLang="en-US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・その他</a:t>
            </a:r>
            <a:r>
              <a:rPr lang="en-US" altLang="ja-JP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springhead</a:t>
            </a:r>
            <a:r>
              <a:rPr lang="ja-JP" altLang="en-US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の窓口</a:t>
            </a:r>
            <a:endParaRPr lang="en-US" altLang="ja-JP" sz="1100" dirty="0">
              <a:solidFill>
                <a:prstClr val="black"/>
              </a:solidFill>
              <a:latin typeface="ヒラギノ角ゴ Pro W3" pitchFamily="34" charset="-128"/>
              <a:ea typeface="ヒラギノ角ゴ Pro W3" pitchFamily="34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732240" y="3491718"/>
            <a:ext cx="1944216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200" dirty="0" err="1" smtClean="0">
                <a:solidFill>
                  <a:prstClr val="black"/>
                </a:solidFill>
                <a:latin typeface="ヒラギノ角ゴ Pro W6" pitchFamily="34" charset="-128"/>
                <a:ea typeface="ヒラギノ角ゴ Pro W6" pitchFamily="34" charset="-128"/>
              </a:rPr>
              <a:t>spbapi_cpp</a:t>
            </a:r>
            <a:r>
              <a:rPr lang="en-US" altLang="ja-JP" sz="1200" dirty="0" smtClean="0">
                <a:solidFill>
                  <a:prstClr val="black"/>
                </a:solidFill>
                <a:latin typeface="ヒラギノ角ゴ Pro W6" pitchFamily="34" charset="-128"/>
                <a:ea typeface="ヒラギノ角ゴ Pro W6" pitchFamily="34" charset="-128"/>
              </a:rPr>
              <a:t> (</a:t>
            </a:r>
            <a:r>
              <a:rPr lang="en-US" altLang="ja-JP" sz="1200" dirty="0" err="1" smtClean="0">
                <a:solidFill>
                  <a:prstClr val="black"/>
                </a:solidFill>
                <a:latin typeface="ヒラギノ角ゴ Pro W6" pitchFamily="34" charset="-128"/>
                <a:ea typeface="ヒラギノ角ゴ Pro W6" pitchFamily="34" charset="-128"/>
              </a:rPr>
              <a:t>Spr.pyd</a:t>
            </a:r>
            <a:r>
              <a:rPr lang="en-US" altLang="ja-JP" sz="1200" dirty="0">
                <a:solidFill>
                  <a:prstClr val="black"/>
                </a:solidFill>
                <a:latin typeface="ヒラギノ角ゴ Pro W6" pitchFamily="34" charset="-128"/>
                <a:ea typeface="ヒラギノ角ゴ Pro W6" pitchFamily="34" charset="-128"/>
              </a:rPr>
              <a:t>)</a:t>
            </a:r>
            <a:endParaRPr lang="en-US" altLang="ja-JP" sz="1200" dirty="0">
              <a:solidFill>
                <a:prstClr val="black"/>
              </a:solidFill>
              <a:latin typeface="ヒラギノ角ゴ Pro W6" pitchFamily="34" charset="-128"/>
              <a:ea typeface="ヒラギノ角ゴ Pro W6" pitchFamily="34" charset="-128"/>
            </a:endParaRPr>
          </a:p>
          <a:p>
            <a:pPr lvl="0"/>
            <a:r>
              <a:rPr lang="ja-JP" altLang="en-US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マルチメディアタイマ</a:t>
            </a:r>
            <a:endParaRPr lang="en-US" altLang="ja-JP" sz="1000" dirty="0" smtClean="0">
              <a:solidFill>
                <a:prstClr val="black"/>
              </a:solidFill>
              <a:latin typeface="ヒラギノ角ゴ Pro W3" pitchFamily="34" charset="-128"/>
              <a:ea typeface="ヒラギノ角ゴ Pro W3" pitchFamily="34" charset="-128"/>
            </a:endParaRPr>
          </a:p>
        </p:txBody>
      </p:sp>
      <p:cxnSp>
        <p:nvCxnSpPr>
          <p:cNvPr id="39" name="カギ線コネクタ 38"/>
          <p:cNvCxnSpPr>
            <a:stCxn id="38" idx="0"/>
            <a:endCxn id="37" idx="2"/>
          </p:cNvCxnSpPr>
          <p:nvPr/>
        </p:nvCxnSpPr>
        <p:spPr>
          <a:xfrm rot="16200000" flipV="1">
            <a:off x="7398314" y="3185684"/>
            <a:ext cx="432048" cy="1800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endCxn id="37" idx="0"/>
          </p:cNvCxnSpPr>
          <p:nvPr/>
        </p:nvCxnSpPr>
        <p:spPr>
          <a:xfrm flipV="1">
            <a:off x="2905983" y="1844824"/>
            <a:ext cx="4618345" cy="153308"/>
          </a:xfrm>
          <a:prstGeom prst="bentConnector4">
            <a:avLst>
              <a:gd name="adj1" fmla="val 39865"/>
              <a:gd name="adj2" fmla="val 249112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5076056" y="1351801"/>
            <a:ext cx="357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ref</a:t>
            </a:r>
            <a:endParaRPr kumimoji="1" lang="ja-JP" altLang="en-US" sz="1200" dirty="0"/>
          </a:p>
        </p:txBody>
      </p:sp>
      <p:sp>
        <p:nvSpPr>
          <p:cNvPr id="48" name="正方形/長方形 47"/>
          <p:cNvSpPr/>
          <p:nvPr/>
        </p:nvSpPr>
        <p:spPr>
          <a:xfrm>
            <a:off x="6588224" y="681662"/>
            <a:ext cx="1872208" cy="4320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200" dirty="0" err="1" smtClean="0">
                <a:solidFill>
                  <a:prstClr val="black"/>
                </a:solidFill>
                <a:latin typeface="ヒラギノ角ゴ Pro W6" pitchFamily="34" charset="-128"/>
                <a:ea typeface="ヒラギノ角ゴ Pro W6" pitchFamily="34" charset="-128"/>
              </a:rPr>
              <a:t>SprOperator</a:t>
            </a:r>
            <a:endParaRPr lang="en-US" altLang="ja-JP" sz="1200" dirty="0">
              <a:solidFill>
                <a:prstClr val="black"/>
              </a:solidFill>
              <a:latin typeface="ヒラギノ角ゴ Pro W6" pitchFamily="34" charset="-128"/>
              <a:ea typeface="ヒラギノ角ゴ Pro W6" pitchFamily="34" charset="-128"/>
            </a:endParaRPr>
          </a:p>
          <a:p>
            <a:pPr lvl="0"/>
            <a:r>
              <a:rPr lang="ja-JP" altLang="en-US" sz="1000" dirty="0" smtClean="0">
                <a:solidFill>
                  <a:prstClr val="black"/>
                </a:solidFill>
                <a:latin typeface="ヒラギノ角ゴ Pro W3" pitchFamily="34" charset="-128"/>
                <a:ea typeface="ヒラギノ角ゴ Pro W3" pitchFamily="34" charset="-128"/>
              </a:rPr>
              <a:t>イベントタイマ</a:t>
            </a:r>
            <a:endParaRPr lang="en-US" altLang="ja-JP" sz="1000" dirty="0" smtClean="0">
              <a:solidFill>
                <a:prstClr val="black"/>
              </a:solidFill>
              <a:latin typeface="ヒラギノ角ゴ Pro W3" pitchFamily="34" charset="-128"/>
              <a:ea typeface="ヒラギノ角ゴ Pro W3" pitchFamily="34" charset="-128"/>
            </a:endParaRPr>
          </a:p>
        </p:txBody>
      </p:sp>
      <p:cxnSp>
        <p:nvCxnSpPr>
          <p:cNvPr id="49" name="カギ線コネクタ 48"/>
          <p:cNvCxnSpPr>
            <a:stCxn id="48" idx="1"/>
          </p:cNvCxnSpPr>
          <p:nvPr/>
        </p:nvCxnSpPr>
        <p:spPr>
          <a:xfrm rot="10800000" flipV="1">
            <a:off x="2670296" y="897687"/>
            <a:ext cx="3917928" cy="72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4629260" y="620688"/>
            <a:ext cx="770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call ‘sync’</a:t>
            </a:r>
            <a:endParaRPr kumimoji="1" lang="ja-JP" altLang="en-US" sz="12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83568" y="4365104"/>
            <a:ext cx="5112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ヒラギノ角ゴ Pro W3" pitchFamily="34" charset="-128"/>
                <a:ea typeface="ヒラギノ角ゴ Pro W3" pitchFamily="34" charset="-128"/>
              </a:rPr>
              <a:t>《</a:t>
            </a:r>
            <a:r>
              <a:rPr lang="ja-JP" altLang="en-US" sz="1200" dirty="0" smtClean="0">
                <a:latin typeface="ヒラギノ角ゴ Pro W3" pitchFamily="34" charset="-128"/>
                <a:ea typeface="ヒラギノ角ゴ Pro W3" pitchFamily="34" charset="-128"/>
              </a:rPr>
              <a:t>基本概念</a:t>
            </a:r>
            <a:r>
              <a:rPr lang="en-US" altLang="ja-JP" sz="1200" dirty="0" smtClean="0">
                <a:latin typeface="ヒラギノ角ゴ Pro W3" pitchFamily="34" charset="-128"/>
                <a:ea typeface="ヒラギノ角ゴ Pro W3" pitchFamily="34" charset="-128"/>
              </a:rPr>
              <a:t>》</a:t>
            </a:r>
          </a:p>
          <a:p>
            <a:endParaRPr lang="en-US" altLang="ja-JP" sz="1200" dirty="0" smtClean="0">
              <a:latin typeface="ヒラギノ角ゴ Pro W3" pitchFamily="34" charset="-128"/>
              <a:ea typeface="ヒラギノ角ゴ Pro W3" pitchFamily="34" charset="-128"/>
            </a:endParaRPr>
          </a:p>
          <a:p>
            <a:r>
              <a:rPr lang="ja-JP" altLang="en-US" sz="1200" dirty="0" smtClean="0">
                <a:latin typeface="ヒラギノ角ゴ Pro W3" pitchFamily="34" charset="-128"/>
                <a:ea typeface="ヒラギノ角ゴ Pro W3" pitchFamily="34" charset="-128"/>
              </a:rPr>
              <a:t>・</a:t>
            </a:r>
            <a:r>
              <a:rPr kumimoji="1" lang="ja-JP" altLang="en-US" sz="1200" dirty="0" smtClean="0">
                <a:latin typeface="ヒラギノ角ゴ Pro W3" pitchFamily="34" charset="-128"/>
                <a:ea typeface="ヒラギノ角ゴ Pro W3" pitchFamily="34" charset="-128"/>
              </a:rPr>
              <a:t>オペレータのイベントタイマによって</a:t>
            </a:r>
            <a:r>
              <a:rPr kumimoji="1" lang="en-US" altLang="ja-JP" sz="1200" dirty="0" smtClean="0">
                <a:latin typeface="ヒラギノ角ゴ Pro W3" pitchFamily="34" charset="-128"/>
                <a:ea typeface="ヒラギノ角ゴ Pro W3" pitchFamily="34" charset="-128"/>
              </a:rPr>
              <a:t>Handler</a:t>
            </a:r>
            <a:r>
              <a:rPr kumimoji="1" lang="ja-JP" altLang="en-US" sz="1200" dirty="0" smtClean="0">
                <a:latin typeface="ヒラギノ角ゴ Pro W3" pitchFamily="34" charset="-128"/>
                <a:ea typeface="ヒラギノ角ゴ Pro W3" pitchFamily="34" charset="-128"/>
              </a:rPr>
              <a:t>および</a:t>
            </a:r>
            <a:r>
              <a:rPr kumimoji="1" lang="en-US" altLang="ja-JP" sz="1200" dirty="0" smtClean="0">
                <a:latin typeface="ヒラギノ角ゴ Pro W3" pitchFamily="34" charset="-128"/>
                <a:ea typeface="ヒラギノ角ゴ Pro W3" pitchFamily="34" charset="-128"/>
              </a:rPr>
              <a:t>Synchronizer</a:t>
            </a:r>
            <a:r>
              <a:rPr kumimoji="1" lang="ja-JP" altLang="en-US" sz="1200" dirty="0" smtClean="0">
                <a:latin typeface="ヒラギノ角ゴ Pro W3" pitchFamily="34" charset="-128"/>
                <a:ea typeface="ヒラギノ角ゴ Pro W3" pitchFamily="34" charset="-128"/>
              </a:rPr>
              <a:t>の</a:t>
            </a:r>
            <a:r>
              <a:rPr kumimoji="1" lang="en-US" altLang="ja-JP" sz="1200" dirty="0" smtClean="0">
                <a:latin typeface="ヒラギノ角ゴ Pro W3" pitchFamily="34" charset="-128"/>
                <a:ea typeface="ヒラギノ角ゴ Pro W3" pitchFamily="34" charset="-128"/>
              </a:rPr>
              <a:t>sync</a:t>
            </a:r>
            <a:r>
              <a:rPr lang="ja-JP" altLang="en-US" sz="1200" dirty="0" smtClean="0">
                <a:latin typeface="ヒラギノ角ゴ Pro W3" pitchFamily="34" charset="-128"/>
                <a:ea typeface="ヒラギノ角ゴ Pro W3" pitchFamily="34" charset="-128"/>
              </a:rPr>
              <a:t>が自動で呼び出される．</a:t>
            </a:r>
            <a:endParaRPr lang="en-US" altLang="ja-JP" sz="1200" dirty="0" smtClean="0">
              <a:latin typeface="ヒラギノ角ゴ Pro W3" pitchFamily="34" charset="-128"/>
              <a:ea typeface="ヒラギノ角ゴ Pro W3" pitchFamily="34" charset="-128"/>
            </a:endParaRPr>
          </a:p>
          <a:p>
            <a:r>
              <a:rPr kumimoji="1" lang="ja-JP" altLang="en-US" sz="1200" dirty="0" smtClean="0">
                <a:latin typeface="ヒラギノ角ゴ Pro W3" pitchFamily="34" charset="-128"/>
                <a:ea typeface="ヒラギノ角ゴ Pro W3" pitchFamily="34" charset="-128"/>
              </a:rPr>
              <a:t>・</a:t>
            </a:r>
            <a:r>
              <a:rPr kumimoji="1" lang="en-US" altLang="ja-JP" sz="1200" dirty="0" smtClean="0">
                <a:latin typeface="ヒラギノ角ゴ Pro W3" pitchFamily="34" charset="-128"/>
                <a:ea typeface="ヒラギノ角ゴ Pro W3" pitchFamily="34" charset="-128"/>
              </a:rPr>
              <a:t>Handler</a:t>
            </a:r>
            <a:r>
              <a:rPr kumimoji="1" lang="ja-JP" altLang="en-US" sz="1200" dirty="0" smtClean="0">
                <a:latin typeface="ヒラギノ角ゴ Pro W3" pitchFamily="34" charset="-128"/>
                <a:ea typeface="ヒラギノ角ゴ Pro W3" pitchFamily="34" charset="-128"/>
              </a:rPr>
              <a:t>は</a:t>
            </a:r>
            <a:r>
              <a:rPr kumimoji="1" lang="en-US" altLang="ja-JP" sz="1200" dirty="0" err="1" smtClean="0">
                <a:latin typeface="ヒラギノ角ゴ Pro W3" pitchFamily="34" charset="-128"/>
                <a:ea typeface="ヒラギノ角ゴ Pro W3" pitchFamily="34" charset="-128"/>
              </a:rPr>
              <a:t>bpy</a:t>
            </a:r>
            <a:r>
              <a:rPr lang="en-US" altLang="ja-JP" sz="1200" dirty="0" err="1" smtClean="0">
                <a:latin typeface="ヒラギノ角ゴ Pro W3" pitchFamily="34" charset="-128"/>
                <a:ea typeface="ヒラギノ角ゴ Pro W3" pitchFamily="34" charset="-128"/>
              </a:rPr>
              <a:t>Object</a:t>
            </a:r>
            <a:r>
              <a:rPr lang="ja-JP" altLang="en-US" sz="1200" dirty="0" smtClean="0">
                <a:latin typeface="ヒラギノ角ゴ Pro W3" pitchFamily="34" charset="-128"/>
                <a:ea typeface="ヒラギノ角ゴ Pro W3" pitchFamily="34" charset="-128"/>
              </a:rPr>
              <a:t>に対応する</a:t>
            </a:r>
            <a:r>
              <a:rPr lang="en-US" altLang="ja-JP" sz="1200" dirty="0" err="1" smtClean="0">
                <a:latin typeface="ヒラギノ角ゴ Pro W3" pitchFamily="34" charset="-128"/>
                <a:ea typeface="ヒラギノ角ゴ Pro W3" pitchFamily="34" charset="-128"/>
              </a:rPr>
              <a:t>SprObject</a:t>
            </a:r>
            <a:r>
              <a:rPr lang="ja-JP" altLang="en-US" sz="1200" dirty="0" smtClean="0">
                <a:latin typeface="ヒラギノ角ゴ Pro W3" pitchFamily="34" charset="-128"/>
                <a:ea typeface="ヒラギノ角ゴ Pro W3" pitchFamily="34" charset="-128"/>
              </a:rPr>
              <a:t>を生成する．</a:t>
            </a:r>
            <a:r>
              <a:rPr lang="en-US" altLang="ja-JP" sz="1200" dirty="0" err="1" smtClean="0">
                <a:latin typeface="ヒラギノ角ゴ Pro W3" pitchFamily="34" charset="-128"/>
                <a:ea typeface="ヒラギノ角ゴ Pro W3" pitchFamily="34" charset="-128"/>
              </a:rPr>
              <a:t>bpyObject</a:t>
            </a:r>
            <a:r>
              <a:rPr lang="ja-JP" altLang="en-US" sz="1200" dirty="0" smtClean="0">
                <a:latin typeface="ヒラギノ角ゴ Pro W3" pitchFamily="34" charset="-128"/>
                <a:ea typeface="ヒラギノ角ゴ Pro W3" pitchFamily="34" charset="-128"/>
              </a:rPr>
              <a:t>の設定が変わって</a:t>
            </a:r>
            <a:r>
              <a:rPr lang="en-US" altLang="ja-JP" sz="1200" dirty="0" err="1" smtClean="0">
                <a:latin typeface="ヒラギノ角ゴ Pro W3" pitchFamily="34" charset="-128"/>
                <a:ea typeface="ヒラギノ角ゴ Pro W3" pitchFamily="34" charset="-128"/>
              </a:rPr>
              <a:t>SprObject</a:t>
            </a:r>
            <a:r>
              <a:rPr lang="ja-JP" altLang="en-US" sz="1200" dirty="0" smtClean="0">
                <a:latin typeface="ヒラギノ角ゴ Pro W3" pitchFamily="34" charset="-128"/>
                <a:ea typeface="ヒラギノ角ゴ Pro W3" pitchFamily="34" charset="-128"/>
              </a:rPr>
              <a:t>を作り直す必要が生じたら再生成する．</a:t>
            </a:r>
            <a:endParaRPr lang="en-US" altLang="ja-JP" sz="1200" dirty="0" smtClean="0">
              <a:latin typeface="ヒラギノ角ゴ Pro W3" pitchFamily="34" charset="-128"/>
              <a:ea typeface="ヒラギノ角ゴ Pro W3" pitchFamily="34" charset="-128"/>
            </a:endParaRPr>
          </a:p>
          <a:p>
            <a:r>
              <a:rPr lang="ja-JP" altLang="en-US" sz="1200" dirty="0">
                <a:latin typeface="ヒラギノ角ゴ Pro W3" pitchFamily="34" charset="-128"/>
                <a:ea typeface="ヒラギノ角ゴ Pro W3" pitchFamily="34" charset="-128"/>
              </a:rPr>
              <a:t>・</a:t>
            </a:r>
            <a:r>
              <a:rPr kumimoji="1" lang="en-US" altLang="ja-JP" sz="1200" dirty="0" smtClean="0">
                <a:latin typeface="ヒラギノ角ゴ Pro W3" pitchFamily="34" charset="-128"/>
                <a:ea typeface="ヒラギノ角ゴ Pro W3" pitchFamily="34" charset="-128"/>
              </a:rPr>
              <a:t>Synchronizer</a:t>
            </a:r>
            <a:r>
              <a:rPr kumimoji="1" lang="ja-JP" altLang="en-US" sz="1200" dirty="0" smtClean="0">
                <a:latin typeface="ヒラギノ角ゴ Pro W3" pitchFamily="34" charset="-128"/>
                <a:ea typeface="ヒラギノ角ゴ Pro W3" pitchFamily="34" charset="-128"/>
              </a:rPr>
              <a:t>は</a:t>
            </a:r>
            <a:r>
              <a:rPr kumimoji="1" lang="en-US" altLang="ja-JP" sz="1200" dirty="0" err="1" smtClean="0">
                <a:latin typeface="ヒラギノ角ゴ Pro W3" pitchFamily="34" charset="-128"/>
                <a:ea typeface="ヒラギノ角ゴ Pro W3" pitchFamily="34" charset="-128"/>
              </a:rPr>
              <a:t>SprObject</a:t>
            </a:r>
            <a:r>
              <a:rPr kumimoji="1" lang="ja-JP" altLang="en-US" sz="1200" dirty="0" smtClean="0">
                <a:latin typeface="ヒラギノ角ゴ Pro W3" pitchFamily="34" charset="-128"/>
                <a:ea typeface="ヒラギノ角ゴ Pro W3" pitchFamily="34" charset="-128"/>
              </a:rPr>
              <a:t>の状態・設定変更を検知したら</a:t>
            </a:r>
            <a:r>
              <a:rPr kumimoji="1" lang="en-US" altLang="ja-JP" sz="1200" dirty="0" err="1" smtClean="0">
                <a:latin typeface="ヒラギノ角ゴ Pro W3" pitchFamily="34" charset="-128"/>
                <a:ea typeface="ヒラギノ角ゴ Pro W3" pitchFamily="34" charset="-128"/>
              </a:rPr>
              <a:t>spr</a:t>
            </a:r>
            <a:r>
              <a:rPr kumimoji="1" lang="ja-JP" altLang="en-US" sz="1200" dirty="0" smtClean="0">
                <a:latin typeface="ヒラギノ角ゴ Pro W3" pitchFamily="34" charset="-128"/>
                <a:ea typeface="ヒラギノ角ゴ Pro W3" pitchFamily="34" charset="-128"/>
              </a:rPr>
              <a:t>→</a:t>
            </a:r>
            <a:r>
              <a:rPr kumimoji="1" lang="en-US" altLang="ja-JP" sz="1200" dirty="0" err="1" smtClean="0">
                <a:latin typeface="ヒラギノ角ゴ Pro W3" pitchFamily="34" charset="-128"/>
                <a:ea typeface="ヒラギノ角ゴ Pro W3" pitchFamily="34" charset="-128"/>
              </a:rPr>
              <a:t>bpy</a:t>
            </a:r>
            <a:r>
              <a:rPr kumimoji="1" lang="ja-JP" altLang="en-US" sz="1200" dirty="0" smtClean="0">
                <a:latin typeface="ヒラギノ角ゴ Pro W3" pitchFamily="34" charset="-128"/>
                <a:ea typeface="ヒラギノ角ゴ Pro W3" pitchFamily="34" charset="-128"/>
              </a:rPr>
              <a:t>同期をおこなったり，その逆を行ったりする</a:t>
            </a:r>
            <a:r>
              <a:rPr lang="ja-JP" altLang="en-US" sz="1200" dirty="0" smtClean="0">
                <a:latin typeface="ヒラギノ角ゴ Pro W3" pitchFamily="34" charset="-128"/>
                <a:ea typeface="ヒラギノ角ゴ Pro W3" pitchFamily="34" charset="-128"/>
              </a:rPr>
              <a:t>．</a:t>
            </a:r>
            <a:endParaRPr lang="en-US" altLang="ja-JP" sz="1200" dirty="0" smtClean="0">
              <a:latin typeface="ヒラギノ角ゴ Pro W3" pitchFamily="34" charset="-128"/>
              <a:ea typeface="ヒラギノ角ゴ Pro W3" pitchFamily="34" charset="-128"/>
            </a:endParaRPr>
          </a:p>
          <a:p>
            <a:endParaRPr lang="en-US" altLang="ja-JP" sz="1200" dirty="0" smtClean="0">
              <a:latin typeface="ヒラギノ角ゴ Pro W3" pitchFamily="34" charset="-128"/>
              <a:ea typeface="ヒラギノ角ゴ Pro W3" pitchFamily="34" charset="-128"/>
            </a:endParaRPr>
          </a:p>
          <a:p>
            <a:r>
              <a:rPr kumimoji="1" lang="ja-JP" altLang="en-US" sz="1200" dirty="0" smtClean="0">
                <a:latin typeface="ヒラギノ角ゴ Pro W3" pitchFamily="34" charset="-128"/>
                <a:ea typeface="ヒラギノ角ゴ Pro W3" pitchFamily="34" charset="-128"/>
              </a:rPr>
              <a:t>➡　</a:t>
            </a:r>
            <a:r>
              <a:rPr kumimoji="1" lang="en-US" altLang="ja-JP" sz="1200" dirty="0" smtClean="0">
                <a:latin typeface="ヒラギノ角ゴ Pro W3" pitchFamily="34" charset="-128"/>
                <a:ea typeface="ヒラギノ角ゴ Pro W3" pitchFamily="34" charset="-128"/>
              </a:rPr>
              <a:t>Springhead / Blender </a:t>
            </a:r>
            <a:r>
              <a:rPr kumimoji="1" lang="ja-JP" altLang="en-US" sz="1200" dirty="0" smtClean="0">
                <a:latin typeface="ヒラギノ角ゴ Pro W3" pitchFamily="34" charset="-128"/>
                <a:ea typeface="ヒラギノ角ゴ Pro W3" pitchFamily="34" charset="-128"/>
              </a:rPr>
              <a:t>両方の内容が自動的に双方向同期される．</a:t>
            </a:r>
            <a:endParaRPr kumimoji="1" lang="en-US" altLang="ja-JP" sz="1200" dirty="0" smtClean="0">
              <a:latin typeface="ヒラギノ角ゴ Pro W3" pitchFamily="34" charset="-128"/>
              <a:ea typeface="ヒラギノ角ゴ Pro W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90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14005</TotalTime>
  <Words>169</Words>
  <Application>Microsoft Office PowerPoint</Application>
  <PresentationFormat>画面に合わせる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東京工業大学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mitake</dc:creator>
  <cp:lastModifiedBy>mitake</cp:lastModifiedBy>
  <cp:revision>28</cp:revision>
  <dcterms:created xsi:type="dcterms:W3CDTF">2012-12-28T08:24:25Z</dcterms:created>
  <dcterms:modified xsi:type="dcterms:W3CDTF">2013-03-28T12:51:18Z</dcterms:modified>
</cp:coreProperties>
</file>