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4" autoAdjust="0"/>
    <p:restoredTop sz="96422" autoAdjust="0"/>
  </p:normalViewPr>
  <p:slideViewPr>
    <p:cSldViewPr>
      <p:cViewPr>
        <p:scale>
          <a:sx n="150" d="100"/>
          <a:sy n="150" d="100"/>
        </p:scale>
        <p:origin x="108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8788-318E-49A8-9C27-5CA75880BF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217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B6757-2D7C-4AFA-B7EE-D7DCB76498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4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A654D-D011-492E-B897-59574E0CDA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012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C1991-D7AC-467A-8DC9-B1DFA14189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75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4452-0C74-4CC0-84E7-34F097A898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241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5DFE-6F10-47F7-9BAC-CAAA7C4C8C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86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702E-43E0-4DDA-A296-26DF1382A1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584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7772400" cy="692696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40EEF-EBB0-4524-B077-E52282B9F7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952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5D6D6-D60A-47D7-ADF7-3E83BA9BA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440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76F9A-E4EF-4816-8809-22A333A6A7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024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AEE60-D5A1-48C1-9B3F-56C26945AB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690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AC02EE7-17CA-4749-92DC-0FE9B20811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4"/>
          <p:cNvSpPr>
            <a:spLocks noChangeArrowheads="1"/>
          </p:cNvSpPr>
          <p:nvPr/>
        </p:nvSpPr>
        <p:spPr bwMode="auto">
          <a:xfrm rot="-1082655">
            <a:off x="1384300" y="206375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51" name="Oval 5"/>
          <p:cNvSpPr>
            <a:spLocks noChangeArrowheads="1"/>
          </p:cNvSpPr>
          <p:nvPr/>
        </p:nvSpPr>
        <p:spPr bwMode="auto">
          <a:xfrm rot="-1082655">
            <a:off x="3600450" y="533400"/>
            <a:ext cx="2438400" cy="2438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 rot="-1082655">
            <a:off x="4068763" y="1838325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dir</a:t>
            </a:r>
          </a:p>
        </p:txBody>
      </p:sp>
      <p:sp>
        <p:nvSpPr>
          <p:cNvPr id="2053" name="Line 7"/>
          <p:cNvSpPr>
            <a:spLocks noChangeShapeType="1"/>
          </p:cNvSpPr>
          <p:nvPr/>
        </p:nvSpPr>
        <p:spPr bwMode="auto">
          <a:xfrm rot="-1082655">
            <a:off x="1920875" y="22129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4" name="Line 8"/>
          <p:cNvSpPr>
            <a:spLocks noChangeShapeType="1"/>
          </p:cNvSpPr>
          <p:nvPr/>
        </p:nvSpPr>
        <p:spPr bwMode="auto">
          <a:xfrm rot="20517345" flipV="1">
            <a:off x="1431925" y="1063625"/>
            <a:ext cx="3152775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5" name="Line 9"/>
          <p:cNvSpPr>
            <a:spLocks noChangeShapeType="1"/>
          </p:cNvSpPr>
          <p:nvPr/>
        </p:nvSpPr>
        <p:spPr bwMode="auto">
          <a:xfrm>
            <a:off x="560388" y="317658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6262688" y="328771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CutRing </a:t>
            </a:r>
            <a:r>
              <a:rPr lang="ja-JP" altLang="en-US"/>
              <a:t>面</a:t>
            </a:r>
          </a:p>
        </p:txBody>
      </p:sp>
      <p:sp>
        <p:nvSpPr>
          <p:cNvPr id="2057" name="Line 11"/>
          <p:cNvSpPr>
            <a:spLocks noChangeShapeType="1"/>
          </p:cNvSpPr>
          <p:nvPr/>
        </p:nvSpPr>
        <p:spPr bwMode="auto">
          <a:xfrm flipV="1">
            <a:off x="998538" y="1144588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403225" y="104457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X</a:t>
            </a:r>
            <a:r>
              <a:rPr lang="ja-JP" altLang="en-US"/>
              <a:t>軸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 rot="-1080000">
            <a:off x="2514600" y="19050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length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 rot="-1080000">
            <a:off x="5048250" y="2362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dr</a:t>
            </a:r>
          </a:p>
        </p:txBody>
      </p:sp>
      <p:sp>
        <p:nvSpPr>
          <p:cNvPr id="2061" name="Line 15"/>
          <p:cNvSpPr>
            <a:spLocks noChangeShapeType="1"/>
          </p:cNvSpPr>
          <p:nvPr/>
        </p:nvSpPr>
        <p:spPr bwMode="auto">
          <a:xfrm rot="-1080000">
            <a:off x="4876800" y="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2" name="Line 16"/>
          <p:cNvSpPr>
            <a:spLocks noChangeShapeType="1"/>
          </p:cNvSpPr>
          <p:nvPr/>
        </p:nvSpPr>
        <p:spPr bwMode="auto">
          <a:xfrm>
            <a:off x="480060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3" name="Line 17"/>
          <p:cNvSpPr>
            <a:spLocks noChangeShapeType="1"/>
          </p:cNvSpPr>
          <p:nvPr/>
        </p:nvSpPr>
        <p:spPr bwMode="auto">
          <a:xfrm>
            <a:off x="1981200" y="2667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4" name="Line 18"/>
          <p:cNvSpPr>
            <a:spLocks noChangeShapeType="1"/>
          </p:cNvSpPr>
          <p:nvPr/>
        </p:nvSpPr>
        <p:spPr bwMode="auto">
          <a:xfrm>
            <a:off x="1371600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1600200" y="4419600"/>
            <a:ext cx="70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start</a:t>
            </a:r>
          </a:p>
        </p:txBody>
      </p:sp>
      <p:sp>
        <p:nvSpPr>
          <p:cNvPr id="2066" name="Text Box 20"/>
          <p:cNvSpPr txBox="1">
            <a:spLocks noChangeArrowheads="1"/>
          </p:cNvSpPr>
          <p:nvPr/>
        </p:nvSpPr>
        <p:spPr bwMode="auto">
          <a:xfrm>
            <a:off x="2720975" y="4419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end</a:t>
            </a:r>
          </a:p>
        </p:txBody>
      </p:sp>
      <p:sp>
        <p:nvSpPr>
          <p:cNvPr id="2067" name="Freeform 21"/>
          <p:cNvSpPr>
            <a:spLocks/>
          </p:cNvSpPr>
          <p:nvPr/>
        </p:nvSpPr>
        <p:spPr bwMode="auto">
          <a:xfrm>
            <a:off x="2063750" y="2962275"/>
            <a:ext cx="2898775" cy="311150"/>
          </a:xfrm>
          <a:custGeom>
            <a:avLst/>
            <a:gdLst>
              <a:gd name="T0" fmla="*/ 0 w 1826"/>
              <a:gd name="T1" fmla="*/ 311150 h 196"/>
              <a:gd name="T2" fmla="*/ 2898775 w 1826"/>
              <a:gd name="T3" fmla="*/ 0 h 1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26" h="196">
                <a:moveTo>
                  <a:pt x="0" y="196"/>
                </a:moveTo>
                <a:lnTo>
                  <a:pt x="182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8" name="Freeform 22"/>
          <p:cNvSpPr>
            <a:spLocks/>
          </p:cNvSpPr>
          <p:nvPr/>
        </p:nvSpPr>
        <p:spPr bwMode="auto">
          <a:xfrm>
            <a:off x="1981200" y="2667000"/>
            <a:ext cx="82550" cy="615950"/>
          </a:xfrm>
          <a:custGeom>
            <a:avLst/>
            <a:gdLst>
              <a:gd name="T0" fmla="*/ 0 w 52"/>
              <a:gd name="T1" fmla="*/ 0 h 388"/>
              <a:gd name="T2" fmla="*/ 82550 w 52"/>
              <a:gd name="T3" fmla="*/ 615950 h 3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" h="388">
                <a:moveTo>
                  <a:pt x="0" y="0"/>
                </a:moveTo>
                <a:lnTo>
                  <a:pt x="52" y="3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9" name="Rectangle 23"/>
          <p:cNvSpPr>
            <a:spLocks noChangeArrowheads="1"/>
          </p:cNvSpPr>
          <p:nvPr/>
        </p:nvSpPr>
        <p:spPr bwMode="auto">
          <a:xfrm rot="-279036">
            <a:off x="4800600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r1</a:t>
            </a:r>
          </a:p>
        </p:txBody>
      </p:sp>
      <p:sp>
        <p:nvSpPr>
          <p:cNvPr id="2070" name="Freeform 24"/>
          <p:cNvSpPr>
            <a:spLocks/>
          </p:cNvSpPr>
          <p:nvPr/>
        </p:nvSpPr>
        <p:spPr bwMode="auto">
          <a:xfrm>
            <a:off x="4800600" y="1752600"/>
            <a:ext cx="152400" cy="1209675"/>
          </a:xfrm>
          <a:custGeom>
            <a:avLst/>
            <a:gdLst>
              <a:gd name="T0" fmla="*/ 152400 w 96"/>
              <a:gd name="T1" fmla="*/ 1209675 h 762"/>
              <a:gd name="T2" fmla="*/ 0 w 96"/>
              <a:gd name="T3" fmla="*/ 0 h 7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" h="762">
                <a:moveTo>
                  <a:pt x="96" y="762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1" name="Rectangle 25"/>
          <p:cNvSpPr>
            <a:spLocks noChangeArrowheads="1"/>
          </p:cNvSpPr>
          <p:nvPr/>
        </p:nvSpPr>
        <p:spPr bwMode="auto">
          <a:xfrm rot="-279036">
            <a:off x="1981200" y="2667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r0</a:t>
            </a:r>
          </a:p>
        </p:txBody>
      </p:sp>
      <p:sp>
        <p:nvSpPr>
          <p:cNvPr id="2072" name="Freeform 26"/>
          <p:cNvSpPr>
            <a:spLocks/>
          </p:cNvSpPr>
          <p:nvPr/>
        </p:nvSpPr>
        <p:spPr bwMode="auto">
          <a:xfrm>
            <a:off x="1993900" y="2362200"/>
            <a:ext cx="2898775" cy="311150"/>
          </a:xfrm>
          <a:custGeom>
            <a:avLst/>
            <a:gdLst>
              <a:gd name="T0" fmla="*/ 0 w 1826"/>
              <a:gd name="T1" fmla="*/ 311150 h 196"/>
              <a:gd name="T2" fmla="*/ 2898775 w 1826"/>
              <a:gd name="T3" fmla="*/ 0 h 1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26" h="196">
                <a:moveTo>
                  <a:pt x="0" y="196"/>
                </a:moveTo>
                <a:lnTo>
                  <a:pt x="182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3" name="Line 27"/>
          <p:cNvSpPr>
            <a:spLocks noChangeShapeType="1"/>
          </p:cNvSpPr>
          <p:nvPr/>
        </p:nvSpPr>
        <p:spPr bwMode="auto">
          <a:xfrm flipV="1">
            <a:off x="1071563" y="2889250"/>
            <a:ext cx="4795837" cy="492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4" name="Line 28"/>
          <p:cNvSpPr>
            <a:spLocks noChangeShapeType="1"/>
          </p:cNvSpPr>
          <p:nvPr/>
        </p:nvSpPr>
        <p:spPr bwMode="auto">
          <a:xfrm>
            <a:off x="1752600" y="2667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5" name="Text Box 29"/>
          <p:cNvSpPr txBox="1">
            <a:spLocks noChangeArrowheads="1"/>
          </p:cNvSpPr>
          <p:nvPr/>
        </p:nvSpPr>
        <p:spPr bwMode="auto">
          <a:xfrm>
            <a:off x="3019425" y="22447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/>
              <a:t>a</a:t>
            </a:r>
            <a:endParaRPr lang="en-US" altLang="ja-JP" sz="1400" baseline="-25000"/>
          </a:p>
        </p:txBody>
      </p:sp>
      <p:sp>
        <p:nvSpPr>
          <p:cNvPr id="2076" name="Text Box 30"/>
          <p:cNvSpPr txBox="1">
            <a:spLocks noChangeArrowheads="1"/>
          </p:cNvSpPr>
          <p:nvPr/>
        </p:nvSpPr>
        <p:spPr bwMode="auto">
          <a:xfrm>
            <a:off x="3514725" y="243998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000"/>
              <a:t>b</a:t>
            </a:r>
            <a:endParaRPr lang="en-US" altLang="ja-JP" sz="1000" baseline="-25000"/>
          </a:p>
        </p:txBody>
      </p:sp>
      <p:sp>
        <p:nvSpPr>
          <p:cNvPr id="2077" name="Text Box 31"/>
          <p:cNvSpPr txBox="1">
            <a:spLocks noChangeArrowheads="1"/>
          </p:cNvSpPr>
          <p:nvPr/>
        </p:nvSpPr>
        <p:spPr bwMode="auto">
          <a:xfrm>
            <a:off x="4876800" y="3949700"/>
            <a:ext cx="3819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dirty="0"/>
              <a:t> sin(</a:t>
            </a:r>
            <a:r>
              <a:rPr lang="en-US" altLang="ja-JP" dirty="0" err="1"/>
              <a:t>a+b</a:t>
            </a:r>
            <a:r>
              <a:rPr lang="en-US" altLang="ja-JP" dirty="0"/>
              <a:t>) = </a:t>
            </a:r>
            <a:r>
              <a:rPr lang="en-US" altLang="ja-JP" dirty="0" err="1"/>
              <a:t>dir.x</a:t>
            </a:r>
            <a:r>
              <a:rPr lang="en-US" altLang="ja-JP" dirty="0"/>
              <a:t>  </a:t>
            </a:r>
          </a:p>
          <a:p>
            <a:pPr eaLnBrk="1" hangingPunct="1"/>
            <a:r>
              <a:rPr lang="en-US" altLang="ja-JP" dirty="0"/>
              <a:t> sin a = (r1-r0)/length</a:t>
            </a:r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en-US" altLang="ja-JP" dirty="0"/>
              <a:t> sin(b) =  sin(</a:t>
            </a:r>
            <a:r>
              <a:rPr lang="en-US" altLang="ja-JP" dirty="0" err="1"/>
              <a:t>a+b</a:t>
            </a:r>
            <a:r>
              <a:rPr lang="en-US" altLang="ja-JP" dirty="0"/>
              <a:t>) √(1-sin</a:t>
            </a:r>
            <a:r>
              <a:rPr lang="en-US" altLang="ja-JP" baseline="30000" dirty="0"/>
              <a:t>2</a:t>
            </a:r>
            <a:r>
              <a:rPr lang="en-US" altLang="ja-JP" dirty="0"/>
              <a:t>a)</a:t>
            </a:r>
          </a:p>
          <a:p>
            <a:pPr eaLnBrk="1" hangingPunct="1"/>
            <a:r>
              <a:rPr lang="en-US" altLang="ja-JP" dirty="0"/>
              <a:t>    - √(1-sin</a:t>
            </a:r>
            <a:r>
              <a:rPr lang="en-US" altLang="ja-JP" baseline="30000" dirty="0"/>
              <a:t>2</a:t>
            </a:r>
            <a:r>
              <a:rPr lang="en-US" altLang="ja-JP" dirty="0"/>
              <a:t> (</a:t>
            </a:r>
            <a:r>
              <a:rPr lang="en-US" altLang="ja-JP" dirty="0" err="1"/>
              <a:t>a+b</a:t>
            </a:r>
            <a:r>
              <a:rPr lang="en-US" altLang="ja-JP" dirty="0"/>
              <a:t>))  sin (a)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Support point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4"/>
          <p:cNvSpPr>
            <a:spLocks noChangeArrowheads="1"/>
          </p:cNvSpPr>
          <p:nvPr/>
        </p:nvSpPr>
        <p:spPr bwMode="auto">
          <a:xfrm rot="-1082655">
            <a:off x="901700" y="1524000"/>
            <a:ext cx="2222500" cy="2292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75" name="Oval 5"/>
          <p:cNvSpPr>
            <a:spLocks noChangeArrowheads="1"/>
          </p:cNvSpPr>
          <p:nvPr/>
        </p:nvSpPr>
        <p:spPr bwMode="auto">
          <a:xfrm rot="-1082655">
            <a:off x="4038600" y="990600"/>
            <a:ext cx="1504950" cy="1504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 rot="-1082655">
            <a:off x="3505200" y="16764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dir</a:t>
            </a:r>
          </a:p>
        </p:txBody>
      </p:sp>
      <p:sp>
        <p:nvSpPr>
          <p:cNvPr id="3077" name="Line 27"/>
          <p:cNvSpPr>
            <a:spLocks noChangeShapeType="1"/>
          </p:cNvSpPr>
          <p:nvPr/>
        </p:nvSpPr>
        <p:spPr bwMode="auto">
          <a:xfrm rot="-1082655">
            <a:off x="1920875" y="22129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Line 30"/>
          <p:cNvSpPr>
            <a:spLocks noChangeShapeType="1"/>
          </p:cNvSpPr>
          <p:nvPr/>
        </p:nvSpPr>
        <p:spPr bwMode="auto">
          <a:xfrm rot="-1082655">
            <a:off x="1806575" y="1093788"/>
            <a:ext cx="2738438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9" name="Line 18"/>
          <p:cNvSpPr>
            <a:spLocks noChangeShapeType="1"/>
          </p:cNvSpPr>
          <p:nvPr/>
        </p:nvSpPr>
        <p:spPr bwMode="auto">
          <a:xfrm>
            <a:off x="228600" y="3556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0" name="Rectangle 19"/>
          <p:cNvSpPr>
            <a:spLocks noChangeArrowheads="1"/>
          </p:cNvSpPr>
          <p:nvPr/>
        </p:nvSpPr>
        <p:spPr bwMode="auto">
          <a:xfrm>
            <a:off x="5930900" y="3667125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CutRing </a:t>
            </a:r>
            <a:r>
              <a:rPr lang="ja-JP" altLang="en-US"/>
              <a:t>面</a:t>
            </a:r>
          </a:p>
        </p:txBody>
      </p:sp>
      <p:sp>
        <p:nvSpPr>
          <p:cNvPr id="3081" name="Line 20"/>
          <p:cNvSpPr>
            <a:spLocks noChangeShapeType="1"/>
          </p:cNvSpPr>
          <p:nvPr/>
        </p:nvSpPr>
        <p:spPr bwMode="auto">
          <a:xfrm flipV="1">
            <a:off x="666750" y="1524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2" name="Rectangle 21"/>
          <p:cNvSpPr>
            <a:spLocks noChangeArrowheads="1"/>
          </p:cNvSpPr>
          <p:nvPr/>
        </p:nvSpPr>
        <p:spPr bwMode="auto">
          <a:xfrm>
            <a:off x="403225" y="104457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X</a:t>
            </a:r>
            <a:r>
              <a:rPr lang="ja-JP" altLang="en-US"/>
              <a:t>軸</a:t>
            </a:r>
          </a:p>
        </p:txBody>
      </p:sp>
      <p:sp>
        <p:nvSpPr>
          <p:cNvPr id="3083" name="Rectangle 36"/>
          <p:cNvSpPr>
            <a:spLocks noChangeArrowheads="1"/>
          </p:cNvSpPr>
          <p:nvPr/>
        </p:nvSpPr>
        <p:spPr bwMode="auto">
          <a:xfrm rot="-1080000">
            <a:off x="2514600" y="19050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length</a:t>
            </a:r>
          </a:p>
        </p:txBody>
      </p:sp>
      <p:sp>
        <p:nvSpPr>
          <p:cNvPr id="3084" name="Rectangle 39"/>
          <p:cNvSpPr>
            <a:spLocks noChangeArrowheads="1"/>
          </p:cNvSpPr>
          <p:nvPr/>
        </p:nvSpPr>
        <p:spPr bwMode="auto">
          <a:xfrm rot="-1080000">
            <a:off x="5048250" y="2362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dr</a:t>
            </a:r>
          </a:p>
        </p:txBody>
      </p:sp>
      <p:sp>
        <p:nvSpPr>
          <p:cNvPr id="3085" name="Line 43"/>
          <p:cNvSpPr>
            <a:spLocks noChangeShapeType="1"/>
          </p:cNvSpPr>
          <p:nvPr/>
        </p:nvSpPr>
        <p:spPr bwMode="auto">
          <a:xfrm>
            <a:off x="1371600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6" name="Text Box 44"/>
          <p:cNvSpPr txBox="1">
            <a:spLocks noChangeArrowheads="1"/>
          </p:cNvSpPr>
          <p:nvPr/>
        </p:nvSpPr>
        <p:spPr bwMode="auto">
          <a:xfrm>
            <a:off x="1600200" y="4419600"/>
            <a:ext cx="70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start</a:t>
            </a:r>
          </a:p>
        </p:txBody>
      </p:sp>
      <p:sp>
        <p:nvSpPr>
          <p:cNvPr id="3087" name="Text Box 45"/>
          <p:cNvSpPr txBox="1">
            <a:spLocks noChangeArrowheads="1"/>
          </p:cNvSpPr>
          <p:nvPr/>
        </p:nvSpPr>
        <p:spPr bwMode="auto">
          <a:xfrm>
            <a:off x="2720975" y="4419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end</a:t>
            </a:r>
          </a:p>
        </p:txBody>
      </p:sp>
      <p:sp>
        <p:nvSpPr>
          <p:cNvPr id="3088" name="Rectangle 48"/>
          <p:cNvSpPr>
            <a:spLocks noChangeArrowheads="1"/>
          </p:cNvSpPr>
          <p:nvPr/>
        </p:nvSpPr>
        <p:spPr bwMode="auto">
          <a:xfrm rot="-279036">
            <a:off x="4800600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r1</a:t>
            </a:r>
          </a:p>
        </p:txBody>
      </p:sp>
      <p:sp>
        <p:nvSpPr>
          <p:cNvPr id="3089" name="Rectangle 55"/>
          <p:cNvSpPr>
            <a:spLocks noChangeArrowheads="1"/>
          </p:cNvSpPr>
          <p:nvPr/>
        </p:nvSpPr>
        <p:spPr bwMode="auto">
          <a:xfrm rot="-279036">
            <a:off x="1676400" y="2667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r0</a:t>
            </a:r>
          </a:p>
        </p:txBody>
      </p:sp>
      <p:sp>
        <p:nvSpPr>
          <p:cNvPr id="3090" name="Text Box 59"/>
          <p:cNvSpPr txBox="1">
            <a:spLocks noChangeArrowheads="1"/>
          </p:cNvSpPr>
          <p:nvPr/>
        </p:nvSpPr>
        <p:spPr bwMode="auto">
          <a:xfrm>
            <a:off x="3124200" y="2133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800" b="1">
                <a:solidFill>
                  <a:srgbClr val="FF6600"/>
                </a:solidFill>
              </a:rPr>
              <a:t>-a</a:t>
            </a:r>
            <a:endParaRPr lang="en-US" altLang="ja-JP" sz="1800" b="1" baseline="-25000">
              <a:solidFill>
                <a:srgbClr val="FF6600"/>
              </a:solidFill>
            </a:endParaRPr>
          </a:p>
        </p:txBody>
      </p:sp>
      <p:sp>
        <p:nvSpPr>
          <p:cNvPr id="3091" name="Text Box 60"/>
          <p:cNvSpPr txBox="1">
            <a:spLocks noChangeArrowheads="1"/>
          </p:cNvSpPr>
          <p:nvPr/>
        </p:nvSpPr>
        <p:spPr bwMode="auto">
          <a:xfrm>
            <a:off x="4038600" y="17383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600" b="1">
                <a:solidFill>
                  <a:srgbClr val="FF6600"/>
                </a:solidFill>
              </a:rPr>
              <a:t>b</a:t>
            </a:r>
            <a:endParaRPr lang="en-US" altLang="ja-JP" sz="1600" b="1" baseline="-25000">
              <a:solidFill>
                <a:srgbClr val="FF6600"/>
              </a:solidFill>
            </a:endParaRPr>
          </a:p>
        </p:txBody>
      </p:sp>
      <p:sp>
        <p:nvSpPr>
          <p:cNvPr id="3092" name="Text Box 63"/>
          <p:cNvSpPr txBox="1">
            <a:spLocks noChangeArrowheads="1"/>
          </p:cNvSpPr>
          <p:nvPr/>
        </p:nvSpPr>
        <p:spPr bwMode="auto">
          <a:xfrm>
            <a:off x="4545013" y="4329113"/>
            <a:ext cx="3819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 sin(a+b) = dir.x  </a:t>
            </a:r>
          </a:p>
          <a:p>
            <a:pPr eaLnBrk="1" hangingPunct="1"/>
            <a:r>
              <a:rPr lang="en-US" altLang="ja-JP"/>
              <a:t> sin a = (r1-r0)/length</a:t>
            </a:r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 sin(b) =  sin(a+b) √(1-sin</a:t>
            </a:r>
            <a:r>
              <a:rPr lang="en-US" altLang="ja-JP" baseline="30000"/>
              <a:t>2</a:t>
            </a:r>
            <a:r>
              <a:rPr lang="en-US" altLang="ja-JP"/>
              <a:t>a)</a:t>
            </a:r>
          </a:p>
          <a:p>
            <a:pPr eaLnBrk="1" hangingPunct="1"/>
            <a:r>
              <a:rPr lang="en-US" altLang="ja-JP"/>
              <a:t>    - √(1-sin</a:t>
            </a:r>
            <a:r>
              <a:rPr lang="en-US" altLang="ja-JP" baseline="30000"/>
              <a:t>2</a:t>
            </a:r>
            <a:r>
              <a:rPr lang="en-US" altLang="ja-JP"/>
              <a:t> (a+b))  sin (a)</a:t>
            </a:r>
          </a:p>
        </p:txBody>
      </p:sp>
      <p:sp>
        <p:nvSpPr>
          <p:cNvPr id="3093" name="Line 65"/>
          <p:cNvSpPr>
            <a:spLocks noChangeShapeType="1"/>
          </p:cNvSpPr>
          <p:nvPr/>
        </p:nvSpPr>
        <p:spPr bwMode="auto">
          <a:xfrm flipV="1">
            <a:off x="2438400" y="243840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4" name="Line 66"/>
          <p:cNvSpPr>
            <a:spLocks noChangeShapeType="1"/>
          </p:cNvSpPr>
          <p:nvPr/>
        </p:nvSpPr>
        <p:spPr bwMode="auto">
          <a:xfrm>
            <a:off x="1981200" y="26670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5" name="Line 67"/>
          <p:cNvSpPr>
            <a:spLocks noChangeShapeType="1"/>
          </p:cNvSpPr>
          <p:nvPr/>
        </p:nvSpPr>
        <p:spPr bwMode="auto">
          <a:xfrm flipV="1">
            <a:off x="2133600" y="175260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6" name="Line 68"/>
          <p:cNvSpPr>
            <a:spLocks noChangeShapeType="1"/>
          </p:cNvSpPr>
          <p:nvPr/>
        </p:nvSpPr>
        <p:spPr bwMode="auto">
          <a:xfrm>
            <a:off x="4826000" y="1828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7" name="Line 69"/>
          <p:cNvSpPr>
            <a:spLocks noChangeShapeType="1"/>
          </p:cNvSpPr>
          <p:nvPr/>
        </p:nvSpPr>
        <p:spPr bwMode="auto">
          <a:xfrm flipH="1">
            <a:off x="1828800" y="1752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8" name="Arc 70"/>
          <p:cNvSpPr>
            <a:spLocks/>
          </p:cNvSpPr>
          <p:nvPr/>
        </p:nvSpPr>
        <p:spPr bwMode="auto">
          <a:xfrm flipV="1">
            <a:off x="4268788" y="1752600"/>
            <a:ext cx="533400" cy="238125"/>
          </a:xfrm>
          <a:custGeom>
            <a:avLst/>
            <a:gdLst>
              <a:gd name="T0" fmla="*/ 0 w 21594"/>
              <a:gd name="T1" fmla="*/ 225994 h 9638"/>
              <a:gd name="T2" fmla="*/ 55924 w 21594"/>
              <a:gd name="T3" fmla="*/ 0 h 9638"/>
              <a:gd name="T4" fmla="*/ 533400 w 21594"/>
              <a:gd name="T5" fmla="*/ 238125 h 96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4" h="9638" fill="none" extrusionOk="0">
                <a:moveTo>
                  <a:pt x="-1" y="9146"/>
                </a:moveTo>
                <a:cubicBezTo>
                  <a:pt x="71" y="5968"/>
                  <a:pt x="844" y="2845"/>
                  <a:pt x="2263" y="-1"/>
                </a:cubicBezTo>
              </a:path>
              <a:path w="21594" h="9638" stroke="0" extrusionOk="0">
                <a:moveTo>
                  <a:pt x="-1" y="9146"/>
                </a:moveTo>
                <a:cubicBezTo>
                  <a:pt x="71" y="5968"/>
                  <a:pt x="844" y="2845"/>
                  <a:pt x="2263" y="-1"/>
                </a:cubicBezTo>
                <a:lnTo>
                  <a:pt x="21594" y="9638"/>
                </a:lnTo>
                <a:lnTo>
                  <a:pt x="-1" y="9146"/>
                </a:lnTo>
                <a:close/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9" name="Arc 71"/>
          <p:cNvSpPr>
            <a:spLocks/>
          </p:cNvSpPr>
          <p:nvPr/>
        </p:nvSpPr>
        <p:spPr bwMode="auto">
          <a:xfrm flipV="1">
            <a:off x="3422650" y="1752600"/>
            <a:ext cx="1377950" cy="646113"/>
          </a:xfrm>
          <a:custGeom>
            <a:avLst/>
            <a:gdLst>
              <a:gd name="T0" fmla="*/ 0 w 20553"/>
              <a:gd name="T1" fmla="*/ 200712 h 9638"/>
              <a:gd name="T2" fmla="*/ 81994 w 20553"/>
              <a:gd name="T3" fmla="*/ 0 h 9638"/>
              <a:gd name="T4" fmla="*/ 1377950 w 20553"/>
              <a:gd name="T5" fmla="*/ 646113 h 96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53" h="9638" fill="none" extrusionOk="0">
                <a:moveTo>
                  <a:pt x="0" y="2994"/>
                </a:moveTo>
                <a:cubicBezTo>
                  <a:pt x="332" y="1966"/>
                  <a:pt x="740" y="965"/>
                  <a:pt x="1222" y="-1"/>
                </a:cubicBezTo>
              </a:path>
              <a:path w="20553" h="9638" stroke="0" extrusionOk="0">
                <a:moveTo>
                  <a:pt x="0" y="2994"/>
                </a:moveTo>
                <a:cubicBezTo>
                  <a:pt x="332" y="1966"/>
                  <a:pt x="740" y="965"/>
                  <a:pt x="1222" y="-1"/>
                </a:cubicBezTo>
                <a:lnTo>
                  <a:pt x="20553" y="9638"/>
                </a:lnTo>
                <a:lnTo>
                  <a:pt x="0" y="2994"/>
                </a:lnTo>
                <a:close/>
              </a:path>
            </a:pathLst>
          </a:custGeom>
          <a:noFill/>
          <a:ln w="952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Oval 5"/>
          <p:cNvSpPr>
            <a:spLocks noChangeArrowheads="1"/>
          </p:cNvSpPr>
          <p:nvPr/>
        </p:nvSpPr>
        <p:spPr bwMode="auto">
          <a:xfrm rot="-1082655">
            <a:off x="5241925" y="1100138"/>
            <a:ext cx="3355975" cy="3354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4098" name="グループ化 21"/>
          <p:cNvGrpSpPr>
            <a:grpSpLocks/>
          </p:cNvGrpSpPr>
          <p:nvPr/>
        </p:nvGrpSpPr>
        <p:grpSpPr bwMode="auto">
          <a:xfrm>
            <a:off x="1204913" y="404813"/>
            <a:ext cx="6450012" cy="5327650"/>
            <a:chOff x="1205312" y="404081"/>
            <a:chExt cx="4795837" cy="3962400"/>
          </a:xfrm>
        </p:grpSpPr>
        <p:sp>
          <p:nvSpPr>
            <p:cNvPr id="4102" name="Oval 4"/>
            <p:cNvSpPr>
              <a:spLocks noChangeArrowheads="1"/>
            </p:cNvSpPr>
            <p:nvPr/>
          </p:nvSpPr>
          <p:spPr bwMode="auto">
            <a:xfrm rot="80770">
              <a:off x="1755119" y="1471438"/>
              <a:ext cx="1219200" cy="1219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 rot="80770">
              <a:off x="4508415" y="2055973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dir</a:t>
              </a:r>
            </a:p>
          </p:txBody>
        </p:sp>
        <p:sp>
          <p:nvSpPr>
            <p:cNvPr id="4104" name="Line 7"/>
            <p:cNvSpPr>
              <a:spLocks noChangeShapeType="1"/>
            </p:cNvSpPr>
            <p:nvPr/>
          </p:nvSpPr>
          <p:spPr bwMode="auto">
            <a:xfrm rot="80770">
              <a:off x="2364400" y="2115856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5" name="Line 8"/>
            <p:cNvSpPr>
              <a:spLocks noChangeShapeType="1"/>
            </p:cNvSpPr>
            <p:nvPr/>
          </p:nvSpPr>
          <p:spPr bwMode="auto">
            <a:xfrm rot="80770" flipV="1">
              <a:off x="2171066" y="880859"/>
              <a:ext cx="3152775" cy="65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6" name="Rectangle 13"/>
            <p:cNvSpPr>
              <a:spLocks noChangeArrowheads="1"/>
            </p:cNvSpPr>
            <p:nvPr/>
          </p:nvSpPr>
          <p:spPr bwMode="auto">
            <a:xfrm rot="83425">
              <a:off x="3008295" y="1672977"/>
              <a:ext cx="9445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length</a:t>
              </a:r>
            </a:p>
          </p:txBody>
        </p:sp>
        <p:sp>
          <p:nvSpPr>
            <p:cNvPr id="4107" name="Rectangle 14"/>
            <p:cNvSpPr>
              <a:spLocks noChangeArrowheads="1"/>
            </p:cNvSpPr>
            <p:nvPr/>
          </p:nvSpPr>
          <p:spPr bwMode="auto">
            <a:xfrm rot="83425">
              <a:off x="5260802" y="2861359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dr</a:t>
              </a:r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 rot="83425">
              <a:off x="5313892" y="404081"/>
              <a:ext cx="0" cy="396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09" name="Freeform 21"/>
            <p:cNvSpPr>
              <a:spLocks/>
            </p:cNvSpPr>
            <p:nvPr/>
          </p:nvSpPr>
          <p:spPr bwMode="auto">
            <a:xfrm rot="1163425">
              <a:off x="2200820" y="2849142"/>
              <a:ext cx="2898775" cy="311150"/>
            </a:xfrm>
            <a:custGeom>
              <a:avLst/>
              <a:gdLst>
                <a:gd name="T0" fmla="*/ 0 w 1826"/>
                <a:gd name="T1" fmla="*/ 311150 h 196"/>
                <a:gd name="T2" fmla="*/ 2898775 w 1826"/>
                <a:gd name="T3" fmla="*/ 0 h 1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6" h="196">
                  <a:moveTo>
                    <a:pt x="0" y="196"/>
                  </a:moveTo>
                  <a:lnTo>
                    <a:pt x="182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0" name="Freeform 22"/>
            <p:cNvSpPr>
              <a:spLocks/>
            </p:cNvSpPr>
            <p:nvPr/>
          </p:nvSpPr>
          <p:spPr bwMode="auto">
            <a:xfrm rot="1163425">
              <a:off x="2250258" y="2067067"/>
              <a:ext cx="82550" cy="615950"/>
            </a:xfrm>
            <a:custGeom>
              <a:avLst/>
              <a:gdLst>
                <a:gd name="T0" fmla="*/ 0 w 52"/>
                <a:gd name="T1" fmla="*/ 0 h 388"/>
                <a:gd name="T2" fmla="*/ 82550 w 52"/>
                <a:gd name="T3" fmla="*/ 615950 h 3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" h="388">
                  <a:moveTo>
                    <a:pt x="0" y="0"/>
                  </a:moveTo>
                  <a:lnTo>
                    <a:pt x="52" y="3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1" name="Rectangle 23"/>
            <p:cNvSpPr>
              <a:spLocks noChangeArrowheads="1"/>
            </p:cNvSpPr>
            <p:nvPr/>
          </p:nvSpPr>
          <p:spPr bwMode="auto">
            <a:xfrm rot="884389">
              <a:off x="5178991" y="2347871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r1</a:t>
              </a:r>
            </a:p>
          </p:txBody>
        </p:sp>
        <p:sp>
          <p:nvSpPr>
            <p:cNvPr id="4112" name="Freeform 24"/>
            <p:cNvSpPr>
              <a:spLocks/>
            </p:cNvSpPr>
            <p:nvPr/>
          </p:nvSpPr>
          <p:spPr bwMode="auto">
            <a:xfrm rot="1163425">
              <a:off x="5112780" y="2135340"/>
              <a:ext cx="152400" cy="1209675"/>
            </a:xfrm>
            <a:custGeom>
              <a:avLst/>
              <a:gdLst>
                <a:gd name="T0" fmla="*/ 152400 w 96"/>
                <a:gd name="T1" fmla="*/ 1209675 h 762"/>
                <a:gd name="T2" fmla="*/ 0 w 96"/>
                <a:gd name="T3" fmla="*/ 0 h 7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6" h="762">
                  <a:moveTo>
                    <a:pt x="96" y="76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3" name="Rectangle 25"/>
            <p:cNvSpPr>
              <a:spLocks noChangeArrowheads="1"/>
            </p:cNvSpPr>
            <p:nvPr/>
          </p:nvSpPr>
          <p:spPr bwMode="auto">
            <a:xfrm rot="884389">
              <a:off x="2266526" y="2130599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r0</a:t>
              </a:r>
            </a:p>
          </p:txBody>
        </p:sp>
        <p:sp>
          <p:nvSpPr>
            <p:cNvPr id="4114" name="Freeform 26"/>
            <p:cNvSpPr>
              <a:spLocks/>
            </p:cNvSpPr>
            <p:nvPr/>
          </p:nvSpPr>
          <p:spPr bwMode="auto">
            <a:xfrm rot="1163425">
              <a:off x="2334159" y="2259914"/>
              <a:ext cx="2898775" cy="311150"/>
            </a:xfrm>
            <a:custGeom>
              <a:avLst/>
              <a:gdLst>
                <a:gd name="T0" fmla="*/ 0 w 1826"/>
                <a:gd name="T1" fmla="*/ 311150 h 196"/>
                <a:gd name="T2" fmla="*/ 2898775 w 1826"/>
                <a:gd name="T3" fmla="*/ 0 h 1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6" h="196">
                  <a:moveTo>
                    <a:pt x="0" y="196"/>
                  </a:moveTo>
                  <a:lnTo>
                    <a:pt x="182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5" name="Line 27"/>
            <p:cNvSpPr>
              <a:spLocks noChangeShapeType="1"/>
            </p:cNvSpPr>
            <p:nvPr/>
          </p:nvSpPr>
          <p:spPr bwMode="auto">
            <a:xfrm rot="1163425" flipV="1">
              <a:off x="1205312" y="2760633"/>
              <a:ext cx="4795837" cy="4921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rot="1163425">
              <a:off x="2050610" y="2513558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17" name="Text Box 29"/>
            <p:cNvSpPr txBox="1">
              <a:spLocks noChangeArrowheads="1"/>
            </p:cNvSpPr>
            <p:nvPr/>
          </p:nvSpPr>
          <p:spPr bwMode="auto">
            <a:xfrm rot="1163425">
              <a:off x="3416309" y="2052305"/>
              <a:ext cx="263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a</a:t>
              </a:r>
              <a:endParaRPr lang="en-US" altLang="ja-JP" sz="1400" baseline="-25000"/>
            </a:p>
          </p:txBody>
        </p:sp>
        <p:sp>
          <p:nvSpPr>
            <p:cNvPr id="4118" name="Text Box 30"/>
            <p:cNvSpPr txBox="1">
              <a:spLocks noChangeArrowheads="1"/>
            </p:cNvSpPr>
            <p:nvPr/>
          </p:nvSpPr>
          <p:spPr bwMode="auto">
            <a:xfrm rot="1163425">
              <a:off x="3829151" y="2400009"/>
              <a:ext cx="2476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000"/>
                <a:t>b</a:t>
              </a:r>
              <a:endParaRPr lang="en-US" altLang="ja-JP" sz="1000" baseline="-25000"/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 flipH="1" flipV="1">
            <a:off x="4375150" y="692150"/>
            <a:ext cx="215900" cy="7921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683568" y="1994904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 rot="5400000">
            <a:off x="2704613" y="1411913"/>
            <a:ext cx="2520280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335832" y="2647168"/>
            <a:ext cx="63624" cy="636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3928120" y="2647168"/>
            <a:ext cx="63624" cy="636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214050" y="1447552"/>
            <a:ext cx="2464760" cy="563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679009" y="1447861"/>
            <a:ext cx="281208" cy="1230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1217997" y="2010924"/>
            <a:ext cx="149647" cy="654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1366450" y="2115472"/>
            <a:ext cx="2464760" cy="563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06703" y="2166904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703" y="2166904"/>
                <a:ext cx="331629" cy="369332"/>
              </a:xfrm>
              <a:prstGeom prst="rect">
                <a:avLst/>
              </a:prstGeom>
              <a:blipFill>
                <a:blip r:embed="rId2"/>
                <a:stretch>
                  <a:fillRect l="-10909" r="-5455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314359" y="1686099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59" y="1686099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1111" r="-740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/>
          <p:cNvCxnSpPr/>
          <p:nvPr/>
        </p:nvCxnSpPr>
        <p:spPr>
          <a:xfrm>
            <a:off x="1368487" y="2678980"/>
            <a:ext cx="25834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4211960" y="1333757"/>
            <a:ext cx="281208" cy="123028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919263" y="2104782"/>
            <a:ext cx="131055" cy="57336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 rot="4500000">
                <a:off x="3754636" y="2196815"/>
                <a:ext cx="938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00000">
                <a:off x="3754636" y="2196815"/>
                <a:ext cx="938142" cy="369332"/>
              </a:xfrm>
              <a:prstGeom prst="rect">
                <a:avLst/>
              </a:prstGeom>
              <a:blipFill>
                <a:blip r:embed="rId4"/>
                <a:stretch>
                  <a:fillRect l="-5000" t="-606"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/>
          <p:cNvCxnSpPr/>
          <p:nvPr/>
        </p:nvCxnSpPr>
        <p:spPr>
          <a:xfrm>
            <a:off x="1368692" y="2858095"/>
            <a:ext cx="129171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1979917" y="2879329"/>
                <a:ext cx="246862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17" y="2879329"/>
                <a:ext cx="246862" cy="698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/>
              <p:cNvSpPr/>
              <p:nvPr/>
            </p:nvSpPr>
            <p:spPr>
              <a:xfrm>
                <a:off x="2195736" y="2315591"/>
                <a:ext cx="443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315591"/>
                <a:ext cx="4437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正方形/長方形 76"/>
              <p:cNvSpPr/>
              <p:nvPr/>
            </p:nvSpPr>
            <p:spPr>
              <a:xfrm>
                <a:off x="1530175" y="3651583"/>
                <a:ext cx="1722779" cy="58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0" dirty="0"/>
                  <a:t>sin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7" name="正方形/長方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75" y="3651583"/>
                <a:ext cx="1722779" cy="584584"/>
              </a:xfrm>
              <a:prstGeom prst="rect">
                <a:avLst/>
              </a:prstGeom>
              <a:blipFill>
                <a:blip r:embed="rId7"/>
                <a:stretch>
                  <a:fillRect l="-5300" t="-1042"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円弧 40"/>
          <p:cNvSpPr/>
          <p:nvPr/>
        </p:nvSpPr>
        <p:spPr>
          <a:xfrm>
            <a:off x="549787" y="1881816"/>
            <a:ext cx="1583271" cy="1583271"/>
          </a:xfrm>
          <a:prstGeom prst="arc">
            <a:avLst>
              <a:gd name="adj1" fmla="val 20880466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1214050" y="1130808"/>
            <a:ext cx="0" cy="2592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1370993" y="2654942"/>
            <a:ext cx="0" cy="1068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1199165" y="3507072"/>
            <a:ext cx="190961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1043608" y="3425772"/>
                <a:ext cx="354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25772"/>
                <a:ext cx="354712" cy="369332"/>
              </a:xfrm>
              <a:prstGeom prst="rect">
                <a:avLst/>
              </a:prstGeom>
              <a:blipFill>
                <a:blip r:embed="rId8"/>
                <a:stretch>
                  <a:fillRect l="-10345" r="-5172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5475220" y="2684963"/>
                <a:ext cx="3147867" cy="1608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ja-JP" altLang="en-US" sz="1400" dirty="0"/>
                  <a:t> </a:t>
                </a:r>
              </a:p>
              <a:p>
                <a:endParaRPr lang="ja-JP" altLang="en-US" sz="1400" dirty="0"/>
              </a:p>
              <a:p>
                <a:endParaRPr lang="ja-JP" altLang="en-US" sz="1400" dirty="0"/>
              </a:p>
              <a:p>
                <a:endParaRPr kumimoji="1" lang="ja-JP" altLang="en-US" sz="14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20" y="2684963"/>
                <a:ext cx="3147867" cy="16081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/>
          <p:cNvCxnSpPr/>
          <p:nvPr/>
        </p:nvCxnSpPr>
        <p:spPr>
          <a:xfrm>
            <a:off x="3673600" y="1202816"/>
            <a:ext cx="0" cy="2839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3960855" y="2684963"/>
            <a:ext cx="0" cy="1357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3666437" y="3970478"/>
            <a:ext cx="29490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3707904" y="3867112"/>
                <a:ext cx="354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867112"/>
                <a:ext cx="354712" cy="369332"/>
              </a:xfrm>
              <a:prstGeom prst="rect">
                <a:avLst/>
              </a:prstGeom>
              <a:blipFill>
                <a:blip r:embed="rId10"/>
                <a:stretch>
                  <a:fillRect l="-8621" r="-5172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コネクタ 99"/>
          <p:cNvCxnSpPr/>
          <p:nvPr/>
        </p:nvCxnSpPr>
        <p:spPr>
          <a:xfrm>
            <a:off x="683568" y="1274824"/>
            <a:ext cx="5304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683568" y="1202816"/>
            <a:ext cx="0" cy="2016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1199165" y="1274824"/>
            <a:ext cx="24744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681741" y="1274824"/>
            <a:ext cx="15383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5220072" y="1202816"/>
            <a:ext cx="0" cy="2016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テキスト ボックス 4100"/>
              <p:cNvSpPr txBox="1"/>
              <p:nvPr/>
            </p:nvSpPr>
            <p:spPr>
              <a:xfrm>
                <a:off x="5148064" y="1029183"/>
                <a:ext cx="357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01" name="テキスト ボックス 4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29183"/>
                <a:ext cx="35796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コネクタ 110"/>
          <p:cNvCxnSpPr/>
          <p:nvPr/>
        </p:nvCxnSpPr>
        <p:spPr>
          <a:xfrm>
            <a:off x="2662419" y="1068092"/>
            <a:ext cx="0" cy="193492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/>
              <p:cNvSpPr txBox="1"/>
              <p:nvPr/>
            </p:nvSpPr>
            <p:spPr>
              <a:xfrm>
                <a:off x="2622935" y="669143"/>
                <a:ext cx="357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4" name="テキスト ボックス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35" y="669143"/>
                <a:ext cx="357962" cy="461665"/>
              </a:xfrm>
              <a:prstGeom prst="rect">
                <a:avLst/>
              </a:prstGeom>
              <a:blipFill>
                <a:blip r:embed="rId12"/>
                <a:stretch>
                  <a:fillRect r="-83051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3" name="正方形/長方形 4122"/>
              <p:cNvSpPr/>
              <p:nvPr/>
            </p:nvSpPr>
            <p:spPr>
              <a:xfrm>
                <a:off x="2555776" y="2757375"/>
                <a:ext cx="477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23" name="正方形/長方形 4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57375"/>
                <a:ext cx="47750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線コネクタ 118"/>
          <p:cNvCxnSpPr/>
          <p:nvPr/>
        </p:nvCxnSpPr>
        <p:spPr>
          <a:xfrm>
            <a:off x="2662419" y="2859000"/>
            <a:ext cx="129171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3273644" y="2880234"/>
                <a:ext cx="246862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44" y="2880234"/>
                <a:ext cx="246862" cy="6988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6" name="正方形/長方形 4125"/>
              <p:cNvSpPr/>
              <p:nvPr/>
            </p:nvSpPr>
            <p:spPr>
              <a:xfrm>
                <a:off x="971600" y="735169"/>
                <a:ext cx="545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26" name="正方形/長方形 4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735169"/>
                <a:ext cx="545790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3378138" y="698760"/>
                <a:ext cx="538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8" y="698760"/>
                <a:ext cx="538674" cy="461665"/>
              </a:xfrm>
              <a:prstGeom prst="rect">
                <a:avLst/>
              </a:prstGeom>
              <a:blipFill>
                <a:blip r:embed="rId1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497818" y="741151"/>
                <a:ext cx="5794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8" y="741151"/>
                <a:ext cx="57945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4856643" y="698760"/>
                <a:ext cx="5794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43" y="698760"/>
                <a:ext cx="579453" cy="461665"/>
              </a:xfrm>
              <a:prstGeom prst="rect">
                <a:avLst/>
              </a:prstGeom>
              <a:blipFill>
                <a:blip r:embed="rId1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5624121" y="741151"/>
                <a:ext cx="2810524" cy="1981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kumimoji="1" lang="en-US" altLang="ja-JP" sz="14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ja-JP" sz="1400" dirty="0"/>
                  <a:t> </a:t>
                </a:r>
              </a:p>
              <a:p>
                <a:endParaRPr lang="en-US" altLang="ja-JP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1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121" y="741151"/>
                <a:ext cx="2810524" cy="1981312"/>
              </a:xfrm>
              <a:prstGeom prst="rect">
                <a:avLst/>
              </a:prstGeom>
              <a:blipFill>
                <a:blip r:embed="rId19"/>
                <a:stretch>
                  <a:fillRect l="-1735" b="-1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8" name="タイトル 41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Volume, center of mass, inertia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77566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183</Words>
  <Application>Microsoft Office PowerPoint</Application>
  <PresentationFormat>画面に合わせる 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Times New Roman</vt:lpstr>
      <vt:lpstr>標準デザイン</vt:lpstr>
      <vt:lpstr>Support point</vt:lpstr>
      <vt:lpstr>PowerPoint プレゼンテーション</vt:lpstr>
      <vt:lpstr>PowerPoint プレゼンテーション</vt:lpstr>
      <vt:lpstr>Volume, center of mass, inertia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S.H</dc:creator>
  <cp:lastModifiedBy>sugi</cp:lastModifiedBy>
  <cp:revision>81</cp:revision>
  <dcterms:created xsi:type="dcterms:W3CDTF">2009-06-03T08:35:01Z</dcterms:created>
  <dcterms:modified xsi:type="dcterms:W3CDTF">2019-10-27T04:26:27Z</dcterms:modified>
</cp:coreProperties>
</file>