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37" r:id="rId2"/>
  </p:sldMasterIdLst>
  <p:sldIdLst>
    <p:sldId id="257" r:id="rId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448052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>
                <a:latin typeface="ヒラギノ角ゴ Std W8" pitchFamily="34" charset="-128"/>
                <a:ea typeface="ヒラギノ角ゴ Std W8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 pitchFamily="34" charset="-128"/>
                <a:ea typeface="ヒラギノ角ゴ Pro W6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97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742223" y="3115902"/>
            <a:ext cx="5974951" cy="1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971528" cy="526893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25000"/>
          </a:blip>
          <a:srcRect/>
          <a:stretch>
            <a:fillRect/>
          </a:stretch>
        </p:blipFill>
        <p:spPr bwMode="auto">
          <a:xfrm rot="21179699">
            <a:off x="7921182" y="242414"/>
            <a:ext cx="485793" cy="40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623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0025"/>
            <a:ext cx="2895600" cy="307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418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448052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>
                <a:latin typeface="ヒラギノ角ゴ Std W8" pitchFamily="34" charset="-128"/>
                <a:ea typeface="ヒラギノ角ゴ Std W8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 pitchFamily="34" charset="-128"/>
                <a:ea typeface="ヒラギノ角ゴ Pro W6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  <a:lvl2pPr>
              <a:buClr>
                <a:srgbClr val="92D050"/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4pPr>
            <a:lvl5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fld id="{93333F43-3E86-47E4-BFBB-2476D384E1C6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0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8154" y="6063052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4019556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14620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4357705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ヒラギノ角ゴ Pro W6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0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14488"/>
            <a:ext cx="4041775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41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758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  <a:lvl2pPr>
              <a:buClr>
                <a:srgbClr val="92D050"/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4pPr>
            <a:lvl5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l"/>
              <a:defRPr baseline="0">
                <a:latin typeface="Calibri" pitchFamily="34" charset="0"/>
                <a:ea typeface="小塚ゴシック Pro R" pitchFamily="34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fld id="{93333F43-3E86-47E4-BFBB-2476D384E1C6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小塚ゴシック Pro R" pitchFamily="34" charset="-128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03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12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0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9711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742223" y="3115902"/>
            <a:ext cx="5974951" cy="1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971528" cy="526893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25000"/>
          </a:blip>
          <a:srcRect/>
          <a:stretch>
            <a:fillRect/>
          </a:stretch>
        </p:blipFill>
        <p:spPr bwMode="auto">
          <a:xfrm rot="21179699">
            <a:off x="7921182" y="242414"/>
            <a:ext cx="485793" cy="40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6230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0025"/>
            <a:ext cx="2895600" cy="307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418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8154" y="6063052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4019556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14620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4357705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ヒラギノ角ゴ Pro W6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14488"/>
            <a:ext cx="4041775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4114" y="490415"/>
            <a:ext cx="1714937" cy="52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4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>
            <a:lvl1pPr>
              <a:defRPr baseline="0">
                <a:latin typeface="ヒラギノ角ゴ Pro W6" pitchFamily="34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7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12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August 7, 2014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pitchFamily="34" charset="-128"/>
              </a:defRPr>
            </a:lvl1pPr>
          </a:lstStyle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n-lt"/>
                <a:ea typeface="ヒラギノ角ゴ Pro W6" pitchFamily="34" charset="-128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800" kern="1200" spc="120" baseline="0">
          <a:solidFill>
            <a:srgbClr val="FF0000"/>
          </a:solidFill>
          <a:latin typeface="+mn-lt"/>
          <a:ea typeface="小塚ゴシック Pro 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Clr>
          <a:srgbClr val="FF3300"/>
        </a:buClr>
        <a:buFont typeface="Wingdings" pitchFamily="2" charset="2"/>
        <a:buChar char="l"/>
        <a:defRPr kumimoji="1" sz="2000" kern="1200" spc="120" baseline="0">
          <a:solidFill>
            <a:srgbClr val="003300"/>
          </a:solidFill>
          <a:latin typeface="+mn-lt"/>
          <a:ea typeface="小塚ゴシック Pro R" pitchFamily="34" charset="-128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Clr>
          <a:srgbClr val="92D050"/>
        </a:buClr>
        <a:buFont typeface="Wingdings" pitchFamily="2" charset="2"/>
        <a:buChar char="l"/>
        <a:defRPr kumimoji="1" sz="18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l"/>
        <a:defRPr kumimoji="1" sz="16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kumimoji="1" sz="14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l"/>
        <a:defRPr kumimoji="1" sz="14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pitchFamily="34" charset="-128"/>
              </a:defRPr>
            </a:lvl1pPr>
          </a:lstStyle>
          <a:p>
            <a:fld id="{17D0EFEE-2756-4A20-BF2A-63F0A94F99AC}" type="datetime4">
              <a:rPr lang="en-US" smtClean="0"/>
              <a:pPr/>
              <a:t>August 7, 2014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n-lt"/>
                <a:ea typeface="ヒラギノ角ゴ Pro W6" pitchFamily="34" charset="-128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800" kern="1200" spc="120" baseline="0">
          <a:solidFill>
            <a:srgbClr val="FF0000"/>
          </a:solidFill>
          <a:latin typeface="+mn-lt"/>
          <a:ea typeface="小塚ゴシック Pro 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Clr>
          <a:srgbClr val="FF3300"/>
        </a:buClr>
        <a:buFont typeface="Wingdings" pitchFamily="2" charset="2"/>
        <a:buChar char="l"/>
        <a:defRPr kumimoji="1" sz="2000" kern="1200" spc="120" baseline="0">
          <a:solidFill>
            <a:srgbClr val="003300"/>
          </a:solidFill>
          <a:latin typeface="+mn-lt"/>
          <a:ea typeface="小塚ゴシック Pro R" pitchFamily="34" charset="-128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Clr>
          <a:srgbClr val="92D050"/>
        </a:buClr>
        <a:buFont typeface="Wingdings" pitchFamily="2" charset="2"/>
        <a:buChar char="l"/>
        <a:defRPr kumimoji="1" sz="18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l"/>
        <a:defRPr kumimoji="1" sz="16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kumimoji="1" sz="14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l"/>
        <a:defRPr kumimoji="1" sz="1400" kern="1200" spc="120" baseline="0">
          <a:solidFill>
            <a:schemeClr val="tx1"/>
          </a:solidFill>
          <a:latin typeface="+mn-lt"/>
          <a:ea typeface="小塚ゴシック Pro 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Camera setting</a:t>
            </a:r>
            <a:endParaRPr lang="ja-JP" altLang="en-US" dirty="0"/>
          </a:p>
        </p:txBody>
      </p:sp>
      <p:sp>
        <p:nvSpPr>
          <p:cNvPr id="85" name="コンテンツ プレースホルダー 84"/>
          <p:cNvSpPr>
            <a:spLocks noGrp="1"/>
          </p:cNvSpPr>
          <p:nvPr>
            <p:ph idx="1"/>
          </p:nvPr>
        </p:nvSpPr>
        <p:spPr>
          <a:xfrm>
            <a:off x="457200" y="4675936"/>
            <a:ext cx="8507288" cy="163338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1600" dirty="0" smtClean="0"/>
              <a:t>Decide the shape of two triangles in the left figure.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It depends on screen size and ey</a:t>
            </a:r>
            <a:r>
              <a:rPr lang="en-US" altLang="ja-JP" sz="1600" dirty="0" smtClean="0"/>
              <a:t>e position.</a:t>
            </a:r>
          </a:p>
          <a:p>
            <a:pPr>
              <a:buFont typeface="+mj-lt"/>
              <a:buAutoNum type="arabicPeriod"/>
            </a:pPr>
            <a:r>
              <a:rPr kumimoji="1" lang="en-US" altLang="ja-JP" sz="1600" dirty="0" smtClean="0"/>
              <a:t>Decide the near clip position.</a:t>
            </a:r>
          </a:p>
          <a:p>
            <a:pPr>
              <a:buFont typeface="+mj-lt"/>
              <a:buAutoNum type="arabicPeriod"/>
            </a:pPr>
            <a:r>
              <a:rPr lang="en-US" altLang="ja-JP" sz="1600" dirty="0" smtClean="0"/>
              <a:t>Compute the lens shift x in the right figure.</a:t>
            </a:r>
          </a:p>
          <a:p>
            <a:pPr>
              <a:buFont typeface="+mj-lt"/>
              <a:buAutoNum type="arabicPeriod"/>
            </a:pPr>
            <a:r>
              <a:rPr kumimoji="1" lang="en-US" altLang="ja-JP" sz="1600" dirty="0" smtClean="0"/>
              <a:t>Compute the camera shift x.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2024331" y="2128897"/>
            <a:ext cx="19108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1800694" y="1500194"/>
            <a:ext cx="2653048" cy="2229621"/>
            <a:chOff x="982848" y="1554593"/>
            <a:chExt cx="2653048" cy="3026535"/>
          </a:xfrm>
        </p:grpSpPr>
        <p:sp>
          <p:nvSpPr>
            <p:cNvPr id="15" name="フリーフォーム 14"/>
            <p:cNvSpPr/>
            <p:nvPr/>
          </p:nvSpPr>
          <p:spPr>
            <a:xfrm>
              <a:off x="982848" y="1554593"/>
              <a:ext cx="2653048" cy="3026535"/>
            </a:xfrm>
            <a:custGeom>
              <a:avLst/>
              <a:gdLst>
                <a:gd name="connsiteX0" fmla="*/ 0 w 2653048"/>
                <a:gd name="connsiteY0" fmla="*/ 0 h 3026535"/>
                <a:gd name="connsiteX1" fmla="*/ 2653048 w 2653048"/>
                <a:gd name="connsiteY1" fmla="*/ 0 h 3026535"/>
                <a:gd name="connsiteX2" fmla="*/ 824248 w 2653048"/>
                <a:gd name="connsiteY2" fmla="*/ 3026535 h 3026535"/>
                <a:gd name="connsiteX3" fmla="*/ 0 w 2653048"/>
                <a:gd name="connsiteY3" fmla="*/ 0 h 302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3048" h="3026535">
                  <a:moveTo>
                    <a:pt x="0" y="0"/>
                  </a:moveTo>
                  <a:lnTo>
                    <a:pt x="2653048" y="0"/>
                  </a:lnTo>
                  <a:lnTo>
                    <a:pt x="824248" y="30265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1640164" y="4061994"/>
              <a:ext cx="47549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/>
          <p:cNvGrpSpPr/>
          <p:nvPr/>
        </p:nvGrpSpPr>
        <p:grpSpPr>
          <a:xfrm>
            <a:off x="1512662" y="1500194"/>
            <a:ext cx="2653048" cy="2229621"/>
            <a:chOff x="694816" y="1554593"/>
            <a:chExt cx="2653048" cy="3026535"/>
          </a:xfrm>
        </p:grpSpPr>
        <p:sp>
          <p:nvSpPr>
            <p:cNvPr id="16" name="フリーフォーム 15"/>
            <p:cNvSpPr/>
            <p:nvPr/>
          </p:nvSpPr>
          <p:spPr>
            <a:xfrm flipH="1">
              <a:off x="694816" y="1554593"/>
              <a:ext cx="2653048" cy="3026535"/>
            </a:xfrm>
            <a:custGeom>
              <a:avLst/>
              <a:gdLst>
                <a:gd name="connsiteX0" fmla="*/ 0 w 2653048"/>
                <a:gd name="connsiteY0" fmla="*/ 0 h 3026535"/>
                <a:gd name="connsiteX1" fmla="*/ 2653048 w 2653048"/>
                <a:gd name="connsiteY1" fmla="*/ 0 h 3026535"/>
                <a:gd name="connsiteX2" fmla="*/ 824248 w 2653048"/>
                <a:gd name="connsiteY2" fmla="*/ 3026535 h 3026535"/>
                <a:gd name="connsiteX3" fmla="*/ 0 w 2653048"/>
                <a:gd name="connsiteY3" fmla="*/ 0 h 302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3048" h="3026535">
                  <a:moveTo>
                    <a:pt x="0" y="0"/>
                  </a:moveTo>
                  <a:lnTo>
                    <a:pt x="2653048" y="0"/>
                  </a:lnTo>
                  <a:lnTo>
                    <a:pt x="824248" y="30265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2198541" y="4061994"/>
              <a:ext cx="47549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/>
          <p:cNvCxnSpPr>
            <a:endCxn id="39" idx="3"/>
          </p:cNvCxnSpPr>
          <p:nvPr/>
        </p:nvCxnSpPr>
        <p:spPr>
          <a:xfrm flipH="1">
            <a:off x="1738405" y="2128897"/>
            <a:ext cx="285926" cy="1969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67544" y="2189813"/>
            <a:ext cx="1270861" cy="27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Real screen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58721" y="3403064"/>
            <a:ext cx="1018227" cy="27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Near clip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endCxn id="40" idx="3"/>
          </p:cNvCxnSpPr>
          <p:nvPr/>
        </p:nvCxnSpPr>
        <p:spPr>
          <a:xfrm flipH="1">
            <a:off x="1976948" y="3348993"/>
            <a:ext cx="493942" cy="190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1560" y="1356716"/>
            <a:ext cx="853311" cy="27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</a:t>
            </a:r>
            <a:r>
              <a:rPr kumimoji="1" lang="en-US" altLang="ja-JP" dirty="0" smtClean="0"/>
              <a:t>ar clip</a:t>
            </a:r>
            <a:endParaRPr kumimoji="1"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5185070" y="1483860"/>
            <a:ext cx="2653048" cy="2229621"/>
            <a:chOff x="694816" y="1554593"/>
            <a:chExt cx="2653048" cy="3026535"/>
          </a:xfrm>
        </p:grpSpPr>
        <p:sp>
          <p:nvSpPr>
            <p:cNvPr id="50" name="フリーフォーム 49"/>
            <p:cNvSpPr/>
            <p:nvPr/>
          </p:nvSpPr>
          <p:spPr>
            <a:xfrm flipH="1">
              <a:off x="694816" y="1554593"/>
              <a:ext cx="2653048" cy="3026535"/>
            </a:xfrm>
            <a:custGeom>
              <a:avLst/>
              <a:gdLst>
                <a:gd name="connsiteX0" fmla="*/ 0 w 2653048"/>
                <a:gd name="connsiteY0" fmla="*/ 0 h 3026535"/>
                <a:gd name="connsiteX1" fmla="*/ 2653048 w 2653048"/>
                <a:gd name="connsiteY1" fmla="*/ 0 h 3026535"/>
                <a:gd name="connsiteX2" fmla="*/ 824248 w 2653048"/>
                <a:gd name="connsiteY2" fmla="*/ 3026535 h 3026535"/>
                <a:gd name="connsiteX3" fmla="*/ 0 w 2653048"/>
                <a:gd name="connsiteY3" fmla="*/ 0 h 302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3048" h="3026535">
                  <a:moveTo>
                    <a:pt x="0" y="0"/>
                  </a:moveTo>
                  <a:lnTo>
                    <a:pt x="2653048" y="0"/>
                  </a:lnTo>
                  <a:lnTo>
                    <a:pt x="824248" y="30265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2198541" y="4061994"/>
              <a:ext cx="47549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 flipH="1">
            <a:off x="6023408" y="1483860"/>
            <a:ext cx="2653048" cy="2229621"/>
            <a:chOff x="694816" y="1554593"/>
            <a:chExt cx="2653048" cy="3026535"/>
          </a:xfrm>
        </p:grpSpPr>
        <p:sp>
          <p:nvSpPr>
            <p:cNvPr id="53" name="フリーフォーム 52"/>
            <p:cNvSpPr/>
            <p:nvPr/>
          </p:nvSpPr>
          <p:spPr>
            <a:xfrm flipH="1">
              <a:off x="694816" y="1554593"/>
              <a:ext cx="2653048" cy="3026535"/>
            </a:xfrm>
            <a:custGeom>
              <a:avLst/>
              <a:gdLst>
                <a:gd name="connsiteX0" fmla="*/ 0 w 2653048"/>
                <a:gd name="connsiteY0" fmla="*/ 0 h 3026535"/>
                <a:gd name="connsiteX1" fmla="*/ 2653048 w 2653048"/>
                <a:gd name="connsiteY1" fmla="*/ 0 h 3026535"/>
                <a:gd name="connsiteX2" fmla="*/ 824248 w 2653048"/>
                <a:gd name="connsiteY2" fmla="*/ 3026535 h 3026535"/>
                <a:gd name="connsiteX3" fmla="*/ 0 w 2653048"/>
                <a:gd name="connsiteY3" fmla="*/ 0 h 302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3048" h="3026535">
                  <a:moveTo>
                    <a:pt x="0" y="0"/>
                  </a:moveTo>
                  <a:lnTo>
                    <a:pt x="2653048" y="0"/>
                  </a:lnTo>
                  <a:lnTo>
                    <a:pt x="824248" y="30265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2198541" y="4061994"/>
              <a:ext cx="47549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コネクタ 55"/>
          <p:cNvCxnSpPr/>
          <p:nvPr/>
        </p:nvCxnSpPr>
        <p:spPr>
          <a:xfrm>
            <a:off x="6926541" y="1355686"/>
            <a:ext cx="0" cy="245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846944" y="3717841"/>
            <a:ext cx="78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6541974" y="3721349"/>
            <a:ext cx="344412" cy="212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71334" y="3820599"/>
            <a:ext cx="1242648" cy="27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Lens Shift x</a:t>
            </a:r>
            <a:endParaRPr kumimoji="1" lang="ja-JP" altLang="en-US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2979674" y="1489223"/>
            <a:ext cx="0" cy="245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52766" y="3888958"/>
            <a:ext cx="2679003" cy="476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Cam </a:t>
            </a:r>
            <a:r>
              <a:rPr kumimoji="1" lang="en-US" altLang="ja-JP" dirty="0" err="1" smtClean="0"/>
              <a:t>pos</a:t>
            </a:r>
            <a:r>
              <a:rPr kumimoji="1" lang="en-US" altLang="ja-JP" dirty="0" smtClean="0"/>
              <a:t> x + Lens Shift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 = </a:t>
            </a:r>
            <a:r>
              <a:rPr lang="en-US" altLang="ja-JP" dirty="0" smtClean="0"/>
              <a:t>64mm/2 (adult average)</a:t>
            </a:r>
            <a:endParaRPr kumimoji="1" lang="ja-JP" altLang="en-US" dirty="0"/>
          </a:p>
        </p:txBody>
      </p:sp>
      <p:cxnSp>
        <p:nvCxnSpPr>
          <p:cNvPr id="76" name="直線コネクタ 75"/>
          <p:cNvCxnSpPr>
            <a:stCxn id="15" idx="2"/>
          </p:cNvCxnSpPr>
          <p:nvPr/>
        </p:nvCxnSpPr>
        <p:spPr>
          <a:xfrm>
            <a:off x="2624942" y="3729815"/>
            <a:ext cx="354732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2624942" y="3729815"/>
            <a:ext cx="177366" cy="235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685491" y="2126519"/>
            <a:ext cx="19108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244291" y="2151498"/>
            <a:ext cx="19108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RClas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RClas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VRClassNew</Template>
  <TotalTime>35</TotalTime>
  <Words>30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VRClassNew</vt:lpstr>
      <vt:lpstr>1_VRClassNew</vt:lpstr>
      <vt:lpstr>Camera setting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</dc:creator>
  <cp:lastModifiedBy>hase</cp:lastModifiedBy>
  <cp:revision>10</cp:revision>
  <cp:lastPrinted>2014-08-07T07:57:50Z</cp:lastPrinted>
  <dcterms:created xsi:type="dcterms:W3CDTF">2014-08-07T07:22:14Z</dcterms:created>
  <dcterms:modified xsi:type="dcterms:W3CDTF">2014-08-07T07:57:56Z</dcterms:modified>
</cp:coreProperties>
</file>