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0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5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4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4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8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84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4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97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6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4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39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9607-FB5F-43BB-8D95-08716CED0C4B}" type="datetimeFigureOut">
              <a:rPr kumimoji="1" lang="ja-JP" altLang="en-US" smtClean="0"/>
              <a:t>2017/11/6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DA155-CF1D-4AA6-B846-C06C8E4BD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2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 5"/>
          <p:cNvSpPr/>
          <p:nvPr/>
        </p:nvSpPr>
        <p:spPr>
          <a:xfrm>
            <a:off x="755576" y="517322"/>
            <a:ext cx="3960440" cy="927561"/>
          </a:xfrm>
          <a:custGeom>
            <a:avLst/>
            <a:gdLst>
              <a:gd name="connsiteX0" fmla="*/ 0 w 7418070"/>
              <a:gd name="connsiteY0" fmla="*/ 1737360 h 1737360"/>
              <a:gd name="connsiteX1" fmla="*/ 2148840 w 7418070"/>
              <a:gd name="connsiteY1" fmla="*/ 651510 h 1737360"/>
              <a:gd name="connsiteX2" fmla="*/ 5097780 w 7418070"/>
              <a:gd name="connsiteY2" fmla="*/ 1314450 h 1737360"/>
              <a:gd name="connsiteX3" fmla="*/ 7418070 w 7418070"/>
              <a:gd name="connsiteY3" fmla="*/ 0 h 1737360"/>
              <a:gd name="connsiteX4" fmla="*/ 7418070 w 7418070"/>
              <a:gd name="connsiteY4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8070" h="1737360">
                <a:moveTo>
                  <a:pt x="0" y="1737360"/>
                </a:moveTo>
                <a:cubicBezTo>
                  <a:pt x="649605" y="1229677"/>
                  <a:pt x="1299210" y="721995"/>
                  <a:pt x="2148840" y="651510"/>
                </a:cubicBezTo>
                <a:cubicBezTo>
                  <a:pt x="2998470" y="581025"/>
                  <a:pt x="4219575" y="1423035"/>
                  <a:pt x="5097780" y="1314450"/>
                </a:cubicBezTo>
                <a:cubicBezTo>
                  <a:pt x="5975985" y="1205865"/>
                  <a:pt x="7418070" y="0"/>
                  <a:pt x="7418070" y="0"/>
                </a:cubicBezTo>
                <a:lnTo>
                  <a:pt x="7418070" y="0"/>
                </a:lnTo>
              </a:path>
            </a:pathLst>
          </a:custGeom>
          <a:noFill/>
          <a:ln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87824" y="1093386"/>
            <a:ext cx="144016" cy="144016"/>
          </a:xfrm>
          <a:prstGeom prst="ellips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83768" y="231752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99792" y="354165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7" idx="3"/>
            <a:endCxn id="8" idx="0"/>
          </p:cNvCxnSpPr>
          <p:nvPr/>
        </p:nvCxnSpPr>
        <p:spPr>
          <a:xfrm flipH="1">
            <a:off x="2555776" y="1216311"/>
            <a:ext cx="453139" cy="110121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4"/>
            <a:endCxn id="9" idx="0"/>
          </p:cNvCxnSpPr>
          <p:nvPr/>
        </p:nvCxnSpPr>
        <p:spPr>
          <a:xfrm>
            <a:off x="2555776" y="2461538"/>
            <a:ext cx="216024" cy="10801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2051720" y="238953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267744" y="877362"/>
            <a:ext cx="144016" cy="144016"/>
          </a:xfrm>
          <a:prstGeom prst="ellips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8" idx="4"/>
            <a:endCxn id="9" idx="1"/>
          </p:cNvCxnSpPr>
          <p:nvPr/>
        </p:nvCxnSpPr>
        <p:spPr>
          <a:xfrm>
            <a:off x="2123728" y="2533546"/>
            <a:ext cx="597155" cy="102920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9" idx="3"/>
            <a:endCxn id="18" idx="1"/>
          </p:cNvCxnSpPr>
          <p:nvPr/>
        </p:nvCxnSpPr>
        <p:spPr>
          <a:xfrm flipH="1">
            <a:off x="2072811" y="1000287"/>
            <a:ext cx="216024" cy="141033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4176244" y="812146"/>
            <a:ext cx="72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traj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51720" y="205043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</a:t>
            </a:r>
            <a:r>
              <a:rPr kumimoji="1" lang="en-US" altLang="ja-JP" baseline="-25000" dirty="0" err="1" smtClean="0"/>
              <a:t>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588101" y="20608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/>
              <a:t>θ</a:t>
            </a:r>
            <a:r>
              <a:rPr lang="en-US" altLang="ja-JP" baseline="-25000" dirty="0" smtClean="0"/>
              <a:t>n</a:t>
            </a:r>
            <a:r>
              <a:rPr kumimoji="1" lang="en-US" altLang="ja-JP" baseline="-25000" dirty="0" smtClean="0"/>
              <a:t>+1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1619672" y="260555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19672" y="1237402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30" idx="5"/>
            <a:endCxn id="9" idx="2"/>
          </p:cNvCxnSpPr>
          <p:nvPr/>
        </p:nvCxnSpPr>
        <p:spPr>
          <a:xfrm>
            <a:off x="1742597" y="2728479"/>
            <a:ext cx="957195" cy="885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4"/>
            <a:endCxn id="30" idx="0"/>
          </p:cNvCxnSpPr>
          <p:nvPr/>
        </p:nvCxnSpPr>
        <p:spPr>
          <a:xfrm>
            <a:off x="1691680" y="1381418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305036" y="111545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</a:t>
            </a:r>
            <a:r>
              <a:rPr kumimoji="1" lang="en-US" altLang="ja-JP" baseline="-25000" dirty="0" err="1" smtClean="0"/>
              <a:t>n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13954" y="263691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q</a:t>
            </a:r>
            <a:r>
              <a:rPr kumimoji="1" lang="en-US" altLang="ja-JP" baseline="-25000" dirty="0" err="1" smtClean="0"/>
              <a:t>n</a:t>
            </a:r>
            <a:endParaRPr kumimoji="1" lang="ja-JP" altLang="en-US" baseline="-25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76309" y="517322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n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987824" y="75541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n+1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555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 5"/>
          <p:cNvSpPr/>
          <p:nvPr/>
        </p:nvSpPr>
        <p:spPr>
          <a:xfrm>
            <a:off x="755576" y="517322"/>
            <a:ext cx="3960440" cy="927561"/>
          </a:xfrm>
          <a:custGeom>
            <a:avLst/>
            <a:gdLst>
              <a:gd name="connsiteX0" fmla="*/ 0 w 7418070"/>
              <a:gd name="connsiteY0" fmla="*/ 1737360 h 1737360"/>
              <a:gd name="connsiteX1" fmla="*/ 2148840 w 7418070"/>
              <a:gd name="connsiteY1" fmla="*/ 651510 h 1737360"/>
              <a:gd name="connsiteX2" fmla="*/ 5097780 w 7418070"/>
              <a:gd name="connsiteY2" fmla="*/ 1314450 h 1737360"/>
              <a:gd name="connsiteX3" fmla="*/ 7418070 w 7418070"/>
              <a:gd name="connsiteY3" fmla="*/ 0 h 1737360"/>
              <a:gd name="connsiteX4" fmla="*/ 7418070 w 7418070"/>
              <a:gd name="connsiteY4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8070" h="1737360">
                <a:moveTo>
                  <a:pt x="0" y="1737360"/>
                </a:moveTo>
                <a:cubicBezTo>
                  <a:pt x="649605" y="1229677"/>
                  <a:pt x="1299210" y="721995"/>
                  <a:pt x="2148840" y="651510"/>
                </a:cubicBezTo>
                <a:cubicBezTo>
                  <a:pt x="2998470" y="581025"/>
                  <a:pt x="4219575" y="1423035"/>
                  <a:pt x="5097780" y="1314450"/>
                </a:cubicBezTo>
                <a:cubicBezTo>
                  <a:pt x="5975985" y="1205865"/>
                  <a:pt x="7418070" y="0"/>
                  <a:pt x="7418070" y="0"/>
                </a:cubicBezTo>
                <a:lnTo>
                  <a:pt x="7418070" y="0"/>
                </a:lnTo>
              </a:path>
            </a:pathLst>
          </a:custGeom>
          <a:noFill/>
          <a:ln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87824" y="1093386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83768" y="231752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99792" y="354165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7" idx="3"/>
            <a:endCxn id="8" idx="0"/>
          </p:cNvCxnSpPr>
          <p:nvPr/>
        </p:nvCxnSpPr>
        <p:spPr>
          <a:xfrm flipH="1">
            <a:off x="2555776" y="1216311"/>
            <a:ext cx="453139" cy="1101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4"/>
            <a:endCxn id="9" idx="0"/>
          </p:cNvCxnSpPr>
          <p:nvPr/>
        </p:nvCxnSpPr>
        <p:spPr>
          <a:xfrm>
            <a:off x="2555776" y="2461538"/>
            <a:ext cx="21602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2051720" y="238953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267744" y="877362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8" idx="4"/>
            <a:endCxn id="9" idx="1"/>
          </p:cNvCxnSpPr>
          <p:nvPr/>
        </p:nvCxnSpPr>
        <p:spPr>
          <a:xfrm>
            <a:off x="2123728" y="2533546"/>
            <a:ext cx="597155" cy="1029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9" idx="3"/>
            <a:endCxn id="18" idx="1"/>
          </p:cNvCxnSpPr>
          <p:nvPr/>
        </p:nvCxnSpPr>
        <p:spPr>
          <a:xfrm flipH="1">
            <a:off x="2072811" y="1000287"/>
            <a:ext cx="216024" cy="141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087860" y="476672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34745" y="661338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11940" y="1938898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27784" y="1948190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θ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1619672" y="260555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19672" y="1237402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30" idx="5"/>
            <a:endCxn id="9" idx="2"/>
          </p:cNvCxnSpPr>
          <p:nvPr/>
        </p:nvCxnSpPr>
        <p:spPr>
          <a:xfrm>
            <a:off x="1742597" y="2728479"/>
            <a:ext cx="957195" cy="885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4"/>
            <a:endCxn id="30" idx="0"/>
          </p:cNvCxnSpPr>
          <p:nvPr/>
        </p:nvCxnSpPr>
        <p:spPr>
          <a:xfrm>
            <a:off x="1691680" y="1381418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73589" y="122408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 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13954" y="26775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θ(t)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347864" y="3212976"/>
            <a:ext cx="519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  =  J</a:t>
            </a:r>
            <a:r>
              <a:rPr kumimoji="1" lang="en-US" altLang="ja-JP" baseline="30000" dirty="0" smtClean="0"/>
              <a:t>#</a:t>
            </a:r>
            <a:r>
              <a:rPr kumimoji="1" lang="en-US" altLang="ja-JP" dirty="0" smtClean="0"/>
              <a:t>(</a:t>
            </a:r>
            <a:r>
              <a:rPr lang="en-US" altLang="ja-JP" sz="1600" dirty="0" err="1" smtClean="0"/>
              <a:t>θ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(t)</a:t>
            </a:r>
            <a:r>
              <a:rPr kumimoji="1" lang="en-US" altLang="ja-JP" dirty="0" smtClean="0"/>
              <a:t>)        [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err="1" smtClean="0"/>
              <a:t>r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</a:t>
            </a:r>
            <a:r>
              <a:rPr lang="en-US" altLang="ja-JP" sz="1600" dirty="0"/>
              <a:t>+</a:t>
            </a:r>
            <a:r>
              <a:rPr lang="ja-JP" altLang="en-US" sz="1600" dirty="0"/>
              <a:t>⊿</a:t>
            </a:r>
            <a:r>
              <a:rPr lang="en-US" altLang="ja-JP" sz="1600" dirty="0"/>
              <a:t>t)</a:t>
            </a:r>
            <a:r>
              <a:rPr kumimoji="1" lang="en-US" altLang="ja-JP" sz="1600" dirty="0" smtClean="0"/>
              <a:t>  - </a:t>
            </a:r>
            <a:r>
              <a:rPr lang="en-US" altLang="ja-JP" sz="1600" dirty="0" err="1" smtClean="0"/>
              <a:t>r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(t) </a:t>
            </a:r>
            <a:r>
              <a:rPr kumimoji="1" lang="en-US" altLang="ja-JP" dirty="0" smtClean="0"/>
              <a:t>] + </a:t>
            </a:r>
            <a:r>
              <a:rPr lang="en-US" altLang="ja-JP" dirty="0" err="1" smtClean="0"/>
              <a:t>θ</a:t>
            </a:r>
            <a:r>
              <a:rPr lang="en-US" altLang="ja-JP" baseline="-25000" dirty="0" err="1" smtClean="0"/>
              <a:t>traj</a:t>
            </a:r>
            <a:r>
              <a:rPr lang="en-US" altLang="ja-JP" dirty="0" smtClean="0"/>
              <a:t>(t)</a:t>
            </a:r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                   +  (</a:t>
            </a:r>
            <a:r>
              <a:rPr lang="en-US" altLang="ja-JP" dirty="0" smtClean="0"/>
              <a:t>I - </a:t>
            </a:r>
            <a:r>
              <a:rPr lang="en-US" altLang="ja-JP" dirty="0"/>
              <a:t>J</a:t>
            </a:r>
            <a:r>
              <a:rPr lang="en-US" altLang="ja-JP" baseline="30000" dirty="0"/>
              <a:t>#</a:t>
            </a:r>
            <a:r>
              <a:rPr lang="en-US" altLang="ja-JP" dirty="0"/>
              <a:t>(</a:t>
            </a:r>
            <a:r>
              <a:rPr lang="en-US" altLang="ja-JP" sz="1600" dirty="0" err="1"/>
              <a:t>θ</a:t>
            </a:r>
            <a:r>
              <a:rPr lang="en-US" altLang="ja-JP" sz="1600" baseline="-25000" dirty="0" err="1"/>
              <a:t>traj</a:t>
            </a:r>
            <a:r>
              <a:rPr lang="en-US" altLang="ja-JP" sz="1600" dirty="0"/>
              <a:t>(t</a:t>
            </a:r>
            <a:r>
              <a:rPr lang="en-US" altLang="ja-JP" sz="1600" dirty="0" smtClean="0"/>
              <a:t>)</a:t>
            </a:r>
            <a:r>
              <a:rPr lang="en-US" altLang="ja-JP" dirty="0" smtClean="0"/>
              <a:t>) J(</a:t>
            </a:r>
            <a:r>
              <a:rPr lang="en-US" altLang="ja-JP" sz="1600" dirty="0" err="1" smtClean="0"/>
              <a:t>θ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(t)</a:t>
            </a:r>
            <a:r>
              <a:rPr lang="en-US" altLang="ja-JP" dirty="0" smtClean="0"/>
              <a:t>)</a:t>
            </a:r>
            <a:r>
              <a:rPr kumimoji="1" lang="en-US" altLang="ja-JP" dirty="0" smtClean="0"/>
              <a:t>) (k (</a:t>
            </a:r>
            <a:r>
              <a:rPr lang="en-US" altLang="ja-JP" dirty="0" err="1" smtClean="0"/>
              <a:t>θ</a:t>
            </a:r>
            <a:r>
              <a:rPr lang="en-US" altLang="ja-JP" baseline="-25000" dirty="0" err="1" smtClean="0"/>
              <a:t>traj</a:t>
            </a:r>
            <a:r>
              <a:rPr lang="en-US" altLang="ja-JP" dirty="0" smtClean="0"/>
              <a:t>(t) – θ</a:t>
            </a:r>
            <a:r>
              <a:rPr lang="en-US" altLang="ja-JP" baseline="-25000" dirty="0" smtClean="0"/>
              <a:t>0</a:t>
            </a:r>
            <a:r>
              <a:rPr kumimoji="1" lang="en-US" altLang="ja-JP" dirty="0" smtClean="0"/>
              <a:t>) 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347864" y="4005064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θ’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 =  J</a:t>
            </a:r>
            <a:r>
              <a:rPr kumimoji="1" lang="en-US" altLang="ja-JP" baseline="30000" dirty="0" smtClean="0"/>
              <a:t>#</a:t>
            </a:r>
            <a:r>
              <a:rPr kumimoji="1" lang="en-US" altLang="ja-JP" dirty="0" smtClean="0"/>
              <a:t>(</a:t>
            </a:r>
            <a:r>
              <a:rPr lang="en-US" altLang="ja-JP" sz="1600" dirty="0" err="1" smtClean="0"/>
              <a:t>θ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(t+</a:t>
            </a:r>
            <a:r>
              <a:rPr lang="ja-JP" altLang="en-US" sz="1600" dirty="0" smtClean="0"/>
              <a:t>⊿</a:t>
            </a:r>
            <a:r>
              <a:rPr lang="en-US" altLang="ja-JP" sz="1600" dirty="0" smtClean="0"/>
              <a:t>t)</a:t>
            </a:r>
            <a:r>
              <a:rPr kumimoji="1" lang="en-US" altLang="ja-JP" dirty="0" smtClean="0"/>
              <a:t>) [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err="1" smtClean="0"/>
              <a:t>r’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</a:t>
            </a:r>
            <a:r>
              <a:rPr lang="en-US" altLang="ja-JP" sz="1600" dirty="0"/>
              <a:t>+</a:t>
            </a:r>
            <a:r>
              <a:rPr lang="ja-JP" altLang="en-US" sz="1600" dirty="0"/>
              <a:t>⊿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) 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813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 5"/>
          <p:cNvSpPr/>
          <p:nvPr/>
        </p:nvSpPr>
        <p:spPr>
          <a:xfrm>
            <a:off x="755576" y="517322"/>
            <a:ext cx="3960440" cy="927561"/>
          </a:xfrm>
          <a:custGeom>
            <a:avLst/>
            <a:gdLst>
              <a:gd name="connsiteX0" fmla="*/ 0 w 7418070"/>
              <a:gd name="connsiteY0" fmla="*/ 1737360 h 1737360"/>
              <a:gd name="connsiteX1" fmla="*/ 2148840 w 7418070"/>
              <a:gd name="connsiteY1" fmla="*/ 651510 h 1737360"/>
              <a:gd name="connsiteX2" fmla="*/ 5097780 w 7418070"/>
              <a:gd name="connsiteY2" fmla="*/ 1314450 h 1737360"/>
              <a:gd name="connsiteX3" fmla="*/ 7418070 w 7418070"/>
              <a:gd name="connsiteY3" fmla="*/ 0 h 1737360"/>
              <a:gd name="connsiteX4" fmla="*/ 7418070 w 7418070"/>
              <a:gd name="connsiteY4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8070" h="1737360">
                <a:moveTo>
                  <a:pt x="0" y="1737360"/>
                </a:moveTo>
                <a:cubicBezTo>
                  <a:pt x="649605" y="1229677"/>
                  <a:pt x="1299210" y="721995"/>
                  <a:pt x="2148840" y="651510"/>
                </a:cubicBezTo>
                <a:cubicBezTo>
                  <a:pt x="2998470" y="581025"/>
                  <a:pt x="4219575" y="1423035"/>
                  <a:pt x="5097780" y="1314450"/>
                </a:cubicBezTo>
                <a:cubicBezTo>
                  <a:pt x="5975985" y="1205865"/>
                  <a:pt x="7418070" y="0"/>
                  <a:pt x="7418070" y="0"/>
                </a:cubicBezTo>
                <a:lnTo>
                  <a:pt x="7418070" y="0"/>
                </a:lnTo>
              </a:path>
            </a:pathLst>
          </a:custGeom>
          <a:noFill/>
          <a:ln>
            <a:headEnd type="none" w="med" len="med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87824" y="1093386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483768" y="2317522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99792" y="3541658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7" idx="3"/>
            <a:endCxn id="8" idx="0"/>
          </p:cNvCxnSpPr>
          <p:nvPr/>
        </p:nvCxnSpPr>
        <p:spPr>
          <a:xfrm flipH="1">
            <a:off x="2555776" y="1216311"/>
            <a:ext cx="453139" cy="1101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4"/>
            <a:endCxn id="9" idx="0"/>
          </p:cNvCxnSpPr>
          <p:nvPr/>
        </p:nvCxnSpPr>
        <p:spPr>
          <a:xfrm>
            <a:off x="2555776" y="2461538"/>
            <a:ext cx="216024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2051720" y="238953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267744" y="877362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8" idx="4"/>
            <a:endCxn id="9" idx="1"/>
          </p:cNvCxnSpPr>
          <p:nvPr/>
        </p:nvCxnSpPr>
        <p:spPr>
          <a:xfrm>
            <a:off x="2123728" y="2533546"/>
            <a:ext cx="597155" cy="1029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9" idx="3"/>
            <a:endCxn id="18" idx="1"/>
          </p:cNvCxnSpPr>
          <p:nvPr/>
        </p:nvCxnSpPr>
        <p:spPr>
          <a:xfrm flipH="1">
            <a:off x="2072811" y="1000287"/>
            <a:ext cx="216024" cy="141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087860" y="476672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34745" y="661338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811940" y="1938898"/>
            <a:ext cx="7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627784" y="1948190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θ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1619672" y="2605554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19672" y="1237402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stCxn id="30" idx="5"/>
            <a:endCxn id="9" idx="2"/>
          </p:cNvCxnSpPr>
          <p:nvPr/>
        </p:nvCxnSpPr>
        <p:spPr>
          <a:xfrm>
            <a:off x="1742597" y="2728479"/>
            <a:ext cx="957195" cy="8851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31" idx="4"/>
            <a:endCxn id="30" idx="0"/>
          </p:cNvCxnSpPr>
          <p:nvPr/>
        </p:nvCxnSpPr>
        <p:spPr>
          <a:xfrm>
            <a:off x="1691680" y="1381418"/>
            <a:ext cx="0" cy="122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73589" y="122408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 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313954" y="267756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θ(t)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563888" y="5099669"/>
            <a:ext cx="519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  =  J</a:t>
            </a:r>
            <a:r>
              <a:rPr kumimoji="1" lang="en-US" altLang="ja-JP" baseline="30000" dirty="0" smtClean="0"/>
              <a:t>#</a:t>
            </a:r>
            <a:r>
              <a:rPr kumimoji="1" lang="en-US" altLang="ja-JP" dirty="0" smtClean="0"/>
              <a:t>(</a:t>
            </a:r>
            <a:r>
              <a:rPr lang="en-US" altLang="ja-JP" sz="1600" dirty="0" err="1" smtClean="0"/>
              <a:t>θ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(t)</a:t>
            </a:r>
            <a:r>
              <a:rPr kumimoji="1" lang="en-US" altLang="ja-JP" dirty="0" smtClean="0"/>
              <a:t>)        [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err="1" smtClean="0"/>
              <a:t>r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</a:t>
            </a:r>
            <a:r>
              <a:rPr lang="en-US" altLang="ja-JP" sz="1600" dirty="0"/>
              <a:t>+</a:t>
            </a:r>
            <a:r>
              <a:rPr lang="ja-JP" altLang="en-US" sz="1600" dirty="0"/>
              <a:t>⊿</a:t>
            </a:r>
            <a:r>
              <a:rPr lang="en-US" altLang="ja-JP" sz="1600" dirty="0"/>
              <a:t>t)</a:t>
            </a:r>
            <a:r>
              <a:rPr kumimoji="1" lang="en-US" altLang="ja-JP" sz="1600" dirty="0" smtClean="0"/>
              <a:t>  - </a:t>
            </a:r>
            <a:r>
              <a:rPr lang="en-US" altLang="ja-JP" sz="1600" dirty="0" err="1" smtClean="0"/>
              <a:t>r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(t) </a:t>
            </a:r>
            <a:r>
              <a:rPr kumimoji="1" lang="en-US" altLang="ja-JP" dirty="0" smtClean="0"/>
              <a:t>] + </a:t>
            </a:r>
            <a:r>
              <a:rPr lang="en-US" altLang="ja-JP" dirty="0" err="1" smtClean="0"/>
              <a:t>θ</a:t>
            </a:r>
            <a:r>
              <a:rPr lang="en-US" altLang="ja-JP" baseline="-25000" dirty="0" err="1" smtClean="0"/>
              <a:t>traj</a:t>
            </a:r>
            <a:r>
              <a:rPr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563888" y="5723964"/>
            <a:ext cx="383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θ’</a:t>
            </a:r>
            <a:r>
              <a:rPr kumimoji="1" lang="en-US" altLang="ja-JP" baseline="-25000" dirty="0" err="1" smtClean="0"/>
              <a:t>traj</a:t>
            </a:r>
            <a:r>
              <a:rPr kumimoji="1" lang="en-US" altLang="ja-JP" dirty="0" smtClean="0"/>
              <a:t>(t+</a:t>
            </a:r>
            <a:r>
              <a:rPr kumimoji="1" lang="ja-JP" altLang="en-US" dirty="0" smtClean="0"/>
              <a:t>⊿</a:t>
            </a:r>
            <a:r>
              <a:rPr kumimoji="1" lang="en-US" altLang="ja-JP" dirty="0" smtClean="0"/>
              <a:t>t) =  J</a:t>
            </a:r>
            <a:r>
              <a:rPr kumimoji="1" lang="en-US" altLang="ja-JP" baseline="30000" dirty="0" smtClean="0"/>
              <a:t>#</a:t>
            </a:r>
            <a:r>
              <a:rPr kumimoji="1" lang="en-US" altLang="ja-JP" dirty="0" smtClean="0"/>
              <a:t>(</a:t>
            </a:r>
            <a:r>
              <a:rPr lang="en-US" altLang="ja-JP" sz="1600" dirty="0" err="1" smtClean="0"/>
              <a:t>θ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(t+</a:t>
            </a:r>
            <a:r>
              <a:rPr lang="ja-JP" altLang="en-US" sz="1600" dirty="0" smtClean="0"/>
              <a:t>⊿</a:t>
            </a:r>
            <a:r>
              <a:rPr lang="en-US" altLang="ja-JP" sz="1600" dirty="0" smtClean="0"/>
              <a:t>t)</a:t>
            </a:r>
            <a:r>
              <a:rPr kumimoji="1" lang="en-US" altLang="ja-JP" dirty="0" smtClean="0"/>
              <a:t>) [</a:t>
            </a:r>
            <a:r>
              <a:rPr kumimoji="1" lang="en-US" altLang="ja-JP" sz="1600" dirty="0" smtClean="0"/>
              <a:t> </a:t>
            </a:r>
            <a:r>
              <a:rPr kumimoji="1" lang="en-US" altLang="ja-JP" sz="1600" dirty="0" err="1" smtClean="0"/>
              <a:t>r’</a:t>
            </a:r>
            <a:r>
              <a:rPr lang="en-US" altLang="ja-JP" sz="1600" baseline="-25000" dirty="0" err="1" smtClean="0"/>
              <a:t>traj</a:t>
            </a:r>
            <a:r>
              <a:rPr lang="en-US" altLang="ja-JP" sz="1600" dirty="0" smtClean="0"/>
              <a:t>(t</a:t>
            </a:r>
            <a:r>
              <a:rPr lang="en-US" altLang="ja-JP" sz="1600" dirty="0"/>
              <a:t>+</a:t>
            </a:r>
            <a:r>
              <a:rPr lang="ja-JP" altLang="en-US" sz="1600" dirty="0"/>
              <a:t>⊿</a:t>
            </a:r>
            <a:r>
              <a:rPr lang="en-US" altLang="ja-JP" sz="1600" dirty="0"/>
              <a:t>t</a:t>
            </a:r>
            <a:r>
              <a:rPr lang="en-US" altLang="ja-JP" sz="1600" dirty="0" smtClean="0"/>
              <a:t>) 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43" name="円/楕円 42"/>
          <p:cNvSpPr/>
          <p:nvPr/>
        </p:nvSpPr>
        <p:spPr>
          <a:xfrm>
            <a:off x="1043608" y="3068960"/>
            <a:ext cx="144016" cy="144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467544" y="1844824"/>
            <a:ext cx="144016" cy="14401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stCxn id="43" idx="6"/>
            <a:endCxn id="9" idx="2"/>
          </p:cNvCxnSpPr>
          <p:nvPr/>
        </p:nvCxnSpPr>
        <p:spPr>
          <a:xfrm>
            <a:off x="1187624" y="3140968"/>
            <a:ext cx="1512168" cy="472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44" idx="4"/>
            <a:endCxn id="43" idx="1"/>
          </p:cNvCxnSpPr>
          <p:nvPr/>
        </p:nvCxnSpPr>
        <p:spPr>
          <a:xfrm>
            <a:off x="539552" y="1988840"/>
            <a:ext cx="525147" cy="11012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827584" y="328498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θ</a:t>
            </a:r>
            <a:r>
              <a:rPr kumimoji="1" lang="en-US" altLang="ja-JP" baseline="-25000" dirty="0" err="1" smtClean="0"/>
              <a:t>pullback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80605" y="183553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pullback</a:t>
            </a:r>
            <a:r>
              <a:rPr kumimoji="1" lang="en-US" altLang="ja-JP" baseline="-25000" dirty="0" smtClean="0"/>
              <a:t> </a:t>
            </a:r>
            <a:r>
              <a:rPr kumimoji="1" lang="en-US" altLang="ja-JP" dirty="0" smtClean="0"/>
              <a:t>(t)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32889" y="3299469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pullback</a:t>
            </a:r>
            <a:r>
              <a:rPr kumimoji="1" lang="en-US" altLang="ja-JP" baseline="-25000" dirty="0" smtClean="0"/>
              <a:t> </a:t>
            </a:r>
            <a:r>
              <a:rPr kumimoji="1" lang="en-US" altLang="ja-JP" dirty="0" smtClean="0"/>
              <a:t>(t)   </a:t>
            </a:r>
            <a:r>
              <a:rPr kumimoji="1" lang="ja-JP" altLang="en-US" dirty="0" smtClean="0"/>
              <a:t>←</a:t>
            </a:r>
            <a:r>
              <a:rPr kumimoji="1" lang="en-US" altLang="ja-JP" dirty="0" smtClean="0"/>
              <a:t>[FK]--   </a:t>
            </a:r>
            <a:r>
              <a:rPr lang="en-US" altLang="ja-JP" dirty="0" err="1" smtClean="0"/>
              <a:t>θ</a:t>
            </a:r>
            <a:r>
              <a:rPr lang="en-US" altLang="ja-JP" baseline="-25000" dirty="0" err="1" smtClean="0"/>
              <a:t>pullback</a:t>
            </a:r>
            <a:r>
              <a:rPr lang="en-US" altLang="ja-JP" dirty="0" smtClean="0"/>
              <a:t>(t)</a:t>
            </a:r>
            <a:endParaRPr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508789" y="2867421"/>
            <a:ext cx="300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θ</a:t>
            </a:r>
            <a:r>
              <a:rPr lang="en-US" altLang="ja-JP" baseline="-25000" dirty="0" err="1" smtClean="0"/>
              <a:t>pullback</a:t>
            </a:r>
            <a:r>
              <a:rPr lang="en-US" altLang="ja-JP" dirty="0" smtClean="0"/>
              <a:t>(t)  =  (1-α) </a:t>
            </a:r>
            <a:r>
              <a:rPr lang="en-US" altLang="ja-JP" dirty="0" err="1" smtClean="0"/>
              <a:t>θ</a:t>
            </a:r>
            <a:r>
              <a:rPr lang="en-US" altLang="ja-JP" baseline="-25000" dirty="0" err="1" smtClean="0"/>
              <a:t>traj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(t) + θ</a:t>
            </a:r>
            <a:r>
              <a:rPr lang="en-US" altLang="ja-JP" baseline="-25000" dirty="0" smtClean="0"/>
              <a:t>0</a:t>
            </a:r>
            <a:endParaRPr lang="ja-JP" altLang="en-US" baseline="-250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508789" y="4154273"/>
            <a:ext cx="399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</a:t>
            </a:r>
            <a:r>
              <a:rPr kumimoji="1" lang="en-US" altLang="ja-JP" baseline="-25000" dirty="0" err="1" smtClean="0"/>
              <a:t>pullback</a:t>
            </a:r>
            <a:r>
              <a:rPr kumimoji="1" lang="en-US" altLang="ja-JP" baseline="-25000" dirty="0" smtClean="0"/>
              <a:t> </a:t>
            </a:r>
            <a:r>
              <a:rPr kumimoji="1" lang="en-US" altLang="ja-JP" dirty="0" smtClean="0"/>
              <a:t>(t)   --[</a:t>
            </a:r>
            <a:r>
              <a:rPr kumimoji="1" lang="en-US" altLang="ja-JP" dirty="0" err="1" smtClean="0"/>
              <a:t>Iter</a:t>
            </a:r>
            <a:r>
              <a:rPr kumimoji="1" lang="en-US" altLang="ja-JP" dirty="0" smtClean="0"/>
              <a:t>. IK/FK]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  </a:t>
            </a:r>
            <a:r>
              <a:rPr kumimoji="1" lang="en-US" altLang="ja-JP" dirty="0" err="1" smtClean="0"/>
              <a:t>r</a:t>
            </a:r>
            <a:r>
              <a:rPr lang="en-US" altLang="ja-JP" baseline="-25000" dirty="0" err="1" smtClean="0"/>
              <a:t>traj</a:t>
            </a:r>
            <a:r>
              <a:rPr lang="en-US" altLang="ja-JP" dirty="0" smtClean="0"/>
              <a:t>(t),  </a:t>
            </a:r>
            <a:r>
              <a:rPr lang="en-US" altLang="ja-JP" dirty="0" err="1" smtClean="0"/>
              <a:t>θ</a:t>
            </a:r>
            <a:r>
              <a:rPr lang="en-US" altLang="ja-JP" baseline="-25000" dirty="0" err="1" smtClean="0"/>
              <a:t>traj</a:t>
            </a:r>
            <a:r>
              <a:rPr lang="en-US" altLang="ja-JP" dirty="0" smtClean="0"/>
              <a:t>(t)</a:t>
            </a:r>
            <a:endParaRPr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880066" y="21235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θ</a:t>
            </a:r>
            <a:r>
              <a:rPr lang="en-US" altLang="ja-JP" baseline="-25000" dirty="0" smtClean="0"/>
              <a:t> </a:t>
            </a:r>
            <a:r>
              <a:rPr lang="en-US" altLang="ja-JP" dirty="0" smtClean="0"/>
              <a:t>(t) ?</a:t>
            </a:r>
            <a:endParaRPr lang="ja-JP" altLang="en-US" baseline="-25000" dirty="0"/>
          </a:p>
        </p:txBody>
      </p:sp>
      <p:cxnSp>
        <p:nvCxnSpPr>
          <p:cNvPr id="58" name="曲線コネクタ 57"/>
          <p:cNvCxnSpPr>
            <a:stCxn id="56" idx="1"/>
          </p:cNvCxnSpPr>
          <p:nvPr/>
        </p:nvCxnSpPr>
        <p:spPr>
          <a:xfrm rot="10800000" flipV="1">
            <a:off x="5506324" y="2308230"/>
            <a:ext cx="373743" cy="69336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4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/>
          <p:cNvSpPr/>
          <p:nvPr/>
        </p:nvSpPr>
        <p:spPr>
          <a:xfrm>
            <a:off x="395536" y="2924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/>
          <p:cNvSpPr/>
          <p:nvPr/>
        </p:nvSpPr>
        <p:spPr>
          <a:xfrm>
            <a:off x="1187624" y="32129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835696" y="32129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627784" y="292494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347864" y="32129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923928" y="30689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771800" y="32129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923928" y="33569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4572000" y="2276872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364088" y="25649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6012160" y="256490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4716016" y="256490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22"/>
          <p:cNvCxnSpPr>
            <a:stCxn id="4" idx="0"/>
            <a:endCxn id="8" idx="1"/>
          </p:cNvCxnSpPr>
          <p:nvPr/>
        </p:nvCxnSpPr>
        <p:spPr>
          <a:xfrm rot="16200000" flipH="1">
            <a:off x="2321749" y="2762926"/>
            <a:ext cx="10545" cy="910645"/>
          </a:xfrm>
          <a:prstGeom prst="curvedConnector3">
            <a:avLst>
              <a:gd name="adj1" fmla="val -216785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線コネクタ 26"/>
          <p:cNvCxnSpPr>
            <a:stCxn id="3" idx="6"/>
            <a:endCxn id="4" idx="2"/>
          </p:cNvCxnSpPr>
          <p:nvPr/>
        </p:nvCxnSpPr>
        <p:spPr>
          <a:xfrm>
            <a:off x="1259632" y="3248980"/>
            <a:ext cx="57606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線コネクタ 33"/>
          <p:cNvCxnSpPr>
            <a:stCxn id="6" idx="2"/>
            <a:endCxn id="8" idx="6"/>
          </p:cNvCxnSpPr>
          <p:nvPr/>
        </p:nvCxnSpPr>
        <p:spPr>
          <a:xfrm rot="10800000">
            <a:off x="2843808" y="3248980"/>
            <a:ext cx="504056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線コネクタ 36"/>
          <p:cNvCxnSpPr>
            <a:stCxn id="6" idx="6"/>
            <a:endCxn id="7" idx="2"/>
          </p:cNvCxnSpPr>
          <p:nvPr/>
        </p:nvCxnSpPr>
        <p:spPr>
          <a:xfrm flipV="1">
            <a:off x="3419872" y="3104964"/>
            <a:ext cx="504056" cy="14401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線コネクタ 39"/>
          <p:cNvCxnSpPr>
            <a:stCxn id="6" idx="6"/>
            <a:endCxn id="9" idx="2"/>
          </p:cNvCxnSpPr>
          <p:nvPr/>
        </p:nvCxnSpPr>
        <p:spPr>
          <a:xfrm>
            <a:off x="3419872" y="3248980"/>
            <a:ext cx="504056" cy="14401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stCxn id="11" idx="2"/>
            <a:endCxn id="13" idx="6"/>
          </p:cNvCxnSpPr>
          <p:nvPr/>
        </p:nvCxnSpPr>
        <p:spPr>
          <a:xfrm rot="10800000">
            <a:off x="4788024" y="2600908"/>
            <a:ext cx="57606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線コネクタ 45"/>
          <p:cNvCxnSpPr>
            <a:stCxn id="11" idx="6"/>
            <a:endCxn id="12" idx="2"/>
          </p:cNvCxnSpPr>
          <p:nvPr/>
        </p:nvCxnSpPr>
        <p:spPr>
          <a:xfrm>
            <a:off x="5436096" y="2600908"/>
            <a:ext cx="57606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4572000" y="364502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5364088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012160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4716016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曲線コネクタ 52"/>
          <p:cNvCxnSpPr>
            <a:stCxn id="50" idx="2"/>
            <a:endCxn id="52" idx="6"/>
          </p:cNvCxnSpPr>
          <p:nvPr/>
        </p:nvCxnSpPr>
        <p:spPr>
          <a:xfrm rot="10800000">
            <a:off x="4788024" y="3969060"/>
            <a:ext cx="57606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/>
          <p:cNvCxnSpPr>
            <a:stCxn id="50" idx="6"/>
            <a:endCxn id="51" idx="2"/>
          </p:cNvCxnSpPr>
          <p:nvPr/>
        </p:nvCxnSpPr>
        <p:spPr>
          <a:xfrm>
            <a:off x="5436096" y="3969060"/>
            <a:ext cx="57606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円/楕円 54"/>
          <p:cNvSpPr/>
          <p:nvPr/>
        </p:nvSpPr>
        <p:spPr>
          <a:xfrm>
            <a:off x="6804248" y="3645024"/>
            <a:ext cx="1656184" cy="648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/>
          <p:cNvSpPr/>
          <p:nvPr/>
        </p:nvSpPr>
        <p:spPr>
          <a:xfrm>
            <a:off x="7596336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8244408" y="393305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6948264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曲線コネクタ 58"/>
          <p:cNvCxnSpPr>
            <a:stCxn id="56" idx="2"/>
            <a:endCxn id="58" idx="6"/>
          </p:cNvCxnSpPr>
          <p:nvPr/>
        </p:nvCxnSpPr>
        <p:spPr>
          <a:xfrm rot="10800000">
            <a:off x="7020272" y="3969060"/>
            <a:ext cx="57606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56" idx="6"/>
            <a:endCxn id="57" idx="2"/>
          </p:cNvCxnSpPr>
          <p:nvPr/>
        </p:nvCxnSpPr>
        <p:spPr>
          <a:xfrm>
            <a:off x="7668344" y="3969060"/>
            <a:ext cx="576064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線コネクタ 60"/>
          <p:cNvCxnSpPr>
            <a:stCxn id="7" idx="1"/>
            <a:endCxn id="13" idx="1"/>
          </p:cNvCxnSpPr>
          <p:nvPr/>
        </p:nvCxnSpPr>
        <p:spPr>
          <a:xfrm rot="5400000" flipH="1" flipV="1">
            <a:off x="4078489" y="2431433"/>
            <a:ext cx="504056" cy="792088"/>
          </a:xfrm>
          <a:prstGeom prst="curvedConnector3">
            <a:avLst>
              <a:gd name="adj1" fmla="val 14744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線コネクタ 63"/>
          <p:cNvCxnSpPr>
            <a:stCxn id="9" idx="5"/>
            <a:endCxn id="52" idx="3"/>
          </p:cNvCxnSpPr>
          <p:nvPr/>
        </p:nvCxnSpPr>
        <p:spPr>
          <a:xfrm rot="16200000" flipH="1">
            <a:off x="4067944" y="3335902"/>
            <a:ext cx="576064" cy="741170"/>
          </a:xfrm>
          <a:prstGeom prst="curvedConnector3">
            <a:avLst>
              <a:gd name="adj1" fmla="val 14151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51" idx="0"/>
            <a:endCxn id="58" idx="0"/>
          </p:cNvCxnSpPr>
          <p:nvPr/>
        </p:nvCxnSpPr>
        <p:spPr>
          <a:xfrm rot="5400000" flipH="1" flipV="1">
            <a:off x="6516216" y="3465004"/>
            <a:ext cx="12700" cy="936104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1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315638" y="2564904"/>
            <a:ext cx="2392266" cy="936104"/>
            <a:chOff x="1907704" y="2852936"/>
            <a:chExt cx="1656184" cy="648072"/>
          </a:xfrm>
        </p:grpSpPr>
        <p:sp>
          <p:nvSpPr>
            <p:cNvPr id="2" name="円/楕円 1"/>
            <p:cNvSpPr/>
            <p:nvPr/>
          </p:nvSpPr>
          <p:spPr>
            <a:xfrm>
              <a:off x="1907704" y="2852936"/>
              <a:ext cx="1656184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/>
            <p:cNvSpPr/>
            <p:nvPr/>
          </p:nvSpPr>
          <p:spPr>
            <a:xfrm>
              <a:off x="2699792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/>
            <p:cNvSpPr/>
            <p:nvPr/>
          </p:nvSpPr>
          <p:spPr>
            <a:xfrm>
              <a:off x="3347864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2051720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曲線コネクタ 5"/>
            <p:cNvCxnSpPr>
              <a:stCxn id="3" idx="2"/>
              <a:endCxn id="5" idx="6"/>
            </p:cNvCxnSpPr>
            <p:nvPr/>
          </p:nvCxnSpPr>
          <p:spPr>
            <a:xfrm rot="10800000">
              <a:off x="2123728" y="3176972"/>
              <a:ext cx="576064" cy="127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曲線コネクタ 6"/>
            <p:cNvCxnSpPr>
              <a:stCxn id="3" idx="6"/>
              <a:endCxn id="4" idx="2"/>
            </p:cNvCxnSpPr>
            <p:nvPr/>
          </p:nvCxnSpPr>
          <p:spPr>
            <a:xfrm>
              <a:off x="2771800" y="3176972"/>
              <a:ext cx="576064" cy="127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5364088" y="2564904"/>
            <a:ext cx="2392266" cy="936104"/>
            <a:chOff x="5724128" y="2852936"/>
            <a:chExt cx="1656184" cy="648072"/>
          </a:xfrm>
        </p:grpSpPr>
        <p:sp>
          <p:nvSpPr>
            <p:cNvPr id="8" name="円/楕円 7"/>
            <p:cNvSpPr/>
            <p:nvPr/>
          </p:nvSpPr>
          <p:spPr>
            <a:xfrm>
              <a:off x="5724128" y="2852936"/>
              <a:ext cx="1656184" cy="648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6516216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7164288" y="3140968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5868144" y="314096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曲線コネクタ 11"/>
            <p:cNvCxnSpPr>
              <a:stCxn id="9" idx="2"/>
              <a:endCxn id="11" idx="6"/>
            </p:cNvCxnSpPr>
            <p:nvPr/>
          </p:nvCxnSpPr>
          <p:spPr>
            <a:xfrm rot="10800000">
              <a:off x="5940152" y="3176972"/>
              <a:ext cx="576064" cy="127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線コネクタ 12"/>
            <p:cNvCxnSpPr>
              <a:stCxn id="9" idx="6"/>
              <a:endCxn id="10" idx="2"/>
            </p:cNvCxnSpPr>
            <p:nvPr/>
          </p:nvCxnSpPr>
          <p:spPr>
            <a:xfrm>
              <a:off x="6588224" y="3176972"/>
              <a:ext cx="576064" cy="127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曲線コネクタ 13"/>
          <p:cNvCxnSpPr>
            <a:stCxn id="4" idx="0"/>
            <a:endCxn id="11" idx="0"/>
          </p:cNvCxnSpPr>
          <p:nvPr/>
        </p:nvCxnSpPr>
        <p:spPr>
          <a:xfrm rot="5400000" flipH="1" flipV="1">
            <a:off x="4535996" y="1892829"/>
            <a:ext cx="12700" cy="2176242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73074" y="2658398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sockPose</a:t>
            </a:r>
            <a:endParaRPr kumimoji="1" lang="ja-JP" altLang="en-US" sz="16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858707" y="1340768"/>
            <a:ext cx="1306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Socket Solid</a:t>
            </a:r>
          </a:p>
          <a:p>
            <a:pPr algn="ctr"/>
            <a:r>
              <a:rPr lang="en-US" altLang="ja-JP" dirty="0" smtClean="0"/>
              <a:t>(so0)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12635" y="1340768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Plug Solid</a:t>
            </a:r>
          </a:p>
          <a:p>
            <a:pPr algn="ctr"/>
            <a:r>
              <a:rPr lang="en-US" altLang="ja-JP" dirty="0" smtClean="0"/>
              <a:t>(so1)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83968" y="2370366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θ</a:t>
            </a:r>
            <a:r>
              <a:rPr kumimoji="1" lang="en-US" altLang="ja-JP" sz="1600" baseline="-25000" dirty="0" smtClean="0"/>
              <a:t>n+1</a:t>
            </a:r>
            <a:endParaRPr kumimoji="1" lang="ja-JP" altLang="en-US" sz="1600" baseline="-25000" dirty="0"/>
          </a:p>
        </p:txBody>
      </p:sp>
      <p:cxnSp>
        <p:nvCxnSpPr>
          <p:cNvPr id="21" name="曲線コネクタ 20"/>
          <p:cNvCxnSpPr>
            <a:endCxn id="3" idx="4"/>
          </p:cNvCxnSpPr>
          <p:nvPr/>
        </p:nvCxnSpPr>
        <p:spPr>
          <a:xfrm rot="5400000" flipH="1" flipV="1">
            <a:off x="1177623" y="3535012"/>
            <a:ext cx="1784198" cy="88409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828335" y="4077072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so0Pose</a:t>
            </a:r>
            <a:endParaRPr kumimoji="1" lang="ja-JP" altLang="en-US" sz="1600" dirty="0"/>
          </a:p>
        </p:txBody>
      </p:sp>
      <p:cxnSp>
        <p:nvCxnSpPr>
          <p:cNvPr id="25" name="曲線コネクタ 24"/>
          <p:cNvCxnSpPr>
            <a:endCxn id="9" idx="4"/>
          </p:cNvCxnSpPr>
          <p:nvPr/>
        </p:nvCxnSpPr>
        <p:spPr>
          <a:xfrm rot="5400000" flipH="1" flipV="1">
            <a:off x="5213071" y="3522011"/>
            <a:ext cx="1784198" cy="91010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850782" y="4077072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so1Pose</a:t>
            </a:r>
            <a:endParaRPr kumimoji="1" lang="ja-JP" altLang="en-US" sz="1600" dirty="0"/>
          </a:p>
        </p:txBody>
      </p:sp>
      <p:cxnSp>
        <p:nvCxnSpPr>
          <p:cNvPr id="28" name="曲線コネクタ 27"/>
          <p:cNvCxnSpPr/>
          <p:nvPr/>
        </p:nvCxnSpPr>
        <p:spPr>
          <a:xfrm rot="5400000" flipH="1" flipV="1">
            <a:off x="4458904" y="3677946"/>
            <a:ext cx="1274660" cy="11077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4959818" y="3090446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x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30206" y="5517232"/>
            <a:ext cx="393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so0Pose</a:t>
            </a:r>
            <a:r>
              <a:rPr lang="ja-JP" altLang="en-US" sz="1600" dirty="0"/>
              <a:t> </a:t>
            </a:r>
            <a:r>
              <a:rPr lang="en-US" altLang="ja-JP" sz="1600" dirty="0" err="1"/>
              <a:t>sockPose</a:t>
            </a:r>
            <a:r>
              <a:rPr lang="en-US" altLang="ja-JP" sz="1600" dirty="0"/>
              <a:t> </a:t>
            </a:r>
            <a:r>
              <a:rPr lang="en-US" altLang="ja-JP" sz="1600" dirty="0" err="1" smtClean="0"/>
              <a:t>jointPose</a:t>
            </a:r>
            <a:r>
              <a:rPr lang="en-US" altLang="ja-JP" sz="1600" dirty="0" smtClean="0"/>
              <a:t> = θ + </a:t>
            </a:r>
            <a:r>
              <a:rPr lang="en-US" altLang="ja-JP" sz="1600" dirty="0" err="1" smtClean="0"/>
              <a:t>Δθ</a:t>
            </a:r>
            <a:endParaRPr lang="en-US" altLang="ja-JP" sz="1600" dirty="0" smtClean="0"/>
          </a:p>
          <a:p>
            <a:r>
              <a:rPr kumimoji="1" lang="ja-JP" altLang="en-US" sz="1600" dirty="0" smtClean="0"/>
              <a:t>⇔　</a:t>
            </a:r>
            <a:r>
              <a:rPr lang="en-US" altLang="ja-JP" sz="1600" dirty="0" err="1" smtClean="0"/>
              <a:t>jointPose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= </a:t>
            </a:r>
            <a:r>
              <a:rPr lang="en-US" altLang="ja-JP" sz="1600" dirty="0" smtClean="0"/>
              <a:t>(so0Pose</a:t>
            </a:r>
            <a:r>
              <a:rPr lang="ja-JP" altLang="en-US" sz="1600" dirty="0" smtClean="0"/>
              <a:t> </a:t>
            </a:r>
            <a:r>
              <a:rPr lang="en-US" altLang="ja-JP" sz="1600" dirty="0" err="1" smtClean="0"/>
              <a:t>sockPose</a:t>
            </a:r>
            <a:r>
              <a:rPr lang="en-US" altLang="ja-JP" sz="1600" dirty="0" smtClean="0"/>
              <a:t>)</a:t>
            </a:r>
            <a:r>
              <a:rPr lang="en-US" altLang="ja-JP" sz="1600" baseline="30000" dirty="0" smtClean="0"/>
              <a:t>-1</a:t>
            </a:r>
            <a:r>
              <a:rPr lang="en-US" altLang="ja-JP" sz="1600" dirty="0" smtClean="0"/>
              <a:t> (θ </a:t>
            </a:r>
            <a:r>
              <a:rPr lang="en-US" altLang="ja-JP" sz="1600" dirty="0"/>
              <a:t>+ </a:t>
            </a:r>
            <a:r>
              <a:rPr lang="en-US" altLang="ja-JP" sz="1600" dirty="0" err="1" smtClean="0"/>
              <a:t>Δθ</a:t>
            </a:r>
            <a:r>
              <a:rPr lang="en-US" altLang="ja-JP" sz="1600" dirty="0" smtClean="0"/>
              <a:t>)</a:t>
            </a:r>
            <a:endParaRPr lang="en-US" altLang="ja-JP" sz="16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650119" y="2694401"/>
            <a:ext cx="935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 smtClean="0"/>
              <a:t>plugPose</a:t>
            </a:r>
            <a:endParaRPr kumimoji="1" lang="ja-JP" altLang="en-US" sz="1600" dirty="0"/>
          </a:p>
        </p:txBody>
      </p:sp>
      <p:cxnSp>
        <p:nvCxnSpPr>
          <p:cNvPr id="35" name="曲線コネクタ 34"/>
          <p:cNvCxnSpPr>
            <a:stCxn id="4" idx="5"/>
          </p:cNvCxnSpPr>
          <p:nvPr/>
        </p:nvCxnSpPr>
        <p:spPr>
          <a:xfrm rot="16200000" flipH="1">
            <a:off x="3955704" y="2598675"/>
            <a:ext cx="359270" cy="130138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線コネクタ 42"/>
          <p:cNvCxnSpPr>
            <a:endCxn id="11" idx="3"/>
          </p:cNvCxnSpPr>
          <p:nvPr/>
        </p:nvCxnSpPr>
        <p:spPr>
          <a:xfrm flipV="1">
            <a:off x="4786029" y="3069730"/>
            <a:ext cx="801314" cy="359270"/>
          </a:xfrm>
          <a:prstGeom prst="curved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062178" y="3090446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θ</a:t>
            </a:r>
            <a:r>
              <a:rPr kumimoji="1" lang="en-US" altLang="ja-JP" sz="1600" baseline="-25000" dirty="0" err="1" smtClean="0"/>
              <a:t>n</a:t>
            </a:r>
            <a:endParaRPr kumimoji="1" lang="ja-JP" altLang="en-US" sz="1600" baseline="-25000" dirty="0"/>
          </a:p>
        </p:txBody>
      </p:sp>
      <p:sp>
        <p:nvSpPr>
          <p:cNvPr id="48" name="円/楕円 47"/>
          <p:cNvSpPr/>
          <p:nvPr/>
        </p:nvSpPr>
        <p:spPr>
          <a:xfrm>
            <a:off x="4767743" y="3380438"/>
            <a:ext cx="104012" cy="1040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912693" y="3738518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Δθ</a:t>
            </a:r>
            <a:endParaRPr kumimoji="1" lang="ja-JP" altLang="en-US" sz="1600" baseline="-25000" dirty="0"/>
          </a:p>
        </p:txBody>
      </p:sp>
      <p:cxnSp>
        <p:nvCxnSpPr>
          <p:cNvPr id="36" name="曲線コネクタ 35"/>
          <p:cNvCxnSpPr>
            <a:endCxn id="48" idx="4"/>
          </p:cNvCxnSpPr>
          <p:nvPr/>
        </p:nvCxnSpPr>
        <p:spPr>
          <a:xfrm rot="5400000" flipH="1" flipV="1">
            <a:off x="3532382" y="3560311"/>
            <a:ext cx="1363227" cy="121150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110014" y="3717032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 smtClean="0"/>
              <a:t>θg</a:t>
            </a:r>
            <a:r>
              <a:rPr kumimoji="1" lang="en-US" altLang="ja-JP" sz="1600" baseline="-25000" dirty="0" err="1" smtClean="0"/>
              <a:t>n</a:t>
            </a:r>
            <a:endParaRPr kumimoji="1" lang="ja-JP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8613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229</Words>
  <Application>Microsoft Office PowerPoint</Application>
  <PresentationFormat>画面に合わせる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mitake</dc:creator>
  <cp:lastModifiedBy>ゆみみみゆみみ</cp:lastModifiedBy>
  <cp:revision>56</cp:revision>
  <dcterms:created xsi:type="dcterms:W3CDTF">2013-06-25T01:30:53Z</dcterms:created>
  <dcterms:modified xsi:type="dcterms:W3CDTF">2017-11-06T07:48:39Z</dcterms:modified>
</cp:coreProperties>
</file>