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</p:sldIdLst>
  <p:sldSz cx="9144000" cy="6858000" type="screen4x3"/>
  <p:notesSz cx="6858000" cy="9144000"/>
  <p:defaultTextStyle>
    <a:defPPr>
      <a:defRPr lang="ja-JP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50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50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50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50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50" charset="-128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50" charset="-128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50" charset="-128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50" charset="-128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44" autoAdjust="0"/>
    <p:restoredTop sz="96422" autoAdjust="0"/>
  </p:normalViewPr>
  <p:slideViewPr>
    <p:cSldViewPr>
      <p:cViewPr>
        <p:scale>
          <a:sx n="89" d="100"/>
          <a:sy n="89" d="100"/>
        </p:scale>
        <p:origin x="931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ja-JP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AA8788-318E-49A8-9C27-5CA75880BF6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792179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2B6757-2D7C-4AFA-B7EE-D7DCB7649823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884461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BA654D-D011-492E-B897-59574E0CDAB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70012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7C1991-D7AC-467A-8DC9-B1DFA1418979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117561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C04452-0C74-4CC0-84E7-34F097A89820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622412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C55DFE-6F10-47F7-9BAC-CAAA7C4C8CA7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718696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E8702E-43E0-4DDA-A296-26DF1382A138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155844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39552" y="-99392"/>
            <a:ext cx="7772400" cy="692696"/>
          </a:xfrm>
        </p:spPr>
        <p:txBody>
          <a:bodyPr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A40EEF-EBB0-4524-B077-E52282B9F7DA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709527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65D6D6-D60A-47D7-ADF7-3E83BA9BAB4F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414406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676F9A-E4EF-4816-8809-22A333A6A79A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300243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 smtClean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FAEE60-D5A1-48C1-9B3F-56C26945ABFA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056905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タイトルの書式設定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smtClean="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smtClean="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4AC02EE7-17CA-4749-92DC-0FE9B2081171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ＭＳ Ｐゴシック" panose="020B0600070205080204" pitchFamily="50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ＭＳ Ｐゴシック" panose="020B0600070205080204" pitchFamily="50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ＭＳ Ｐゴシック" panose="020B0600070205080204" pitchFamily="50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ＭＳ Ｐゴシック" panose="020B0600070205080204" pitchFamily="50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ＭＳ Ｐゴシック" panose="020B0600070205080204" pitchFamily="50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ＭＳ Ｐゴシック" panose="020B0600070205080204" pitchFamily="50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ＭＳ Ｐゴシック" panose="020B0600070205080204" pitchFamily="50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ＭＳ Ｐゴシック" panose="020B0600070205080204" pitchFamily="5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Oval 4"/>
          <p:cNvSpPr>
            <a:spLocks noChangeArrowheads="1"/>
          </p:cNvSpPr>
          <p:nvPr/>
        </p:nvSpPr>
        <p:spPr bwMode="auto">
          <a:xfrm rot="-1082655">
            <a:off x="1384300" y="2063750"/>
            <a:ext cx="1219200" cy="1219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2051" name="Oval 5"/>
          <p:cNvSpPr>
            <a:spLocks noChangeArrowheads="1"/>
          </p:cNvSpPr>
          <p:nvPr/>
        </p:nvSpPr>
        <p:spPr bwMode="auto">
          <a:xfrm rot="-1082655">
            <a:off x="3600450" y="533400"/>
            <a:ext cx="2438400" cy="2438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2052" name="Text Box 6"/>
          <p:cNvSpPr txBox="1">
            <a:spLocks noChangeArrowheads="1"/>
          </p:cNvSpPr>
          <p:nvPr/>
        </p:nvSpPr>
        <p:spPr bwMode="auto">
          <a:xfrm rot="-1082655">
            <a:off x="4068763" y="1838325"/>
            <a:ext cx="5222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lang="en-US" altLang="ja-JP"/>
              <a:t>dir</a:t>
            </a:r>
          </a:p>
        </p:txBody>
      </p:sp>
      <p:sp>
        <p:nvSpPr>
          <p:cNvPr id="2053" name="Line 7"/>
          <p:cNvSpPr>
            <a:spLocks noChangeShapeType="1"/>
          </p:cNvSpPr>
          <p:nvPr/>
        </p:nvSpPr>
        <p:spPr bwMode="auto">
          <a:xfrm rot="-1082655">
            <a:off x="1920875" y="2212975"/>
            <a:ext cx="297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054" name="Line 8"/>
          <p:cNvSpPr>
            <a:spLocks noChangeShapeType="1"/>
          </p:cNvSpPr>
          <p:nvPr/>
        </p:nvSpPr>
        <p:spPr bwMode="auto">
          <a:xfrm rot="20517345" flipV="1">
            <a:off x="1431925" y="1063625"/>
            <a:ext cx="3152775" cy="654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055" name="Line 9"/>
          <p:cNvSpPr>
            <a:spLocks noChangeShapeType="1"/>
          </p:cNvSpPr>
          <p:nvPr/>
        </p:nvSpPr>
        <p:spPr bwMode="auto">
          <a:xfrm>
            <a:off x="560388" y="3176588"/>
            <a:ext cx="7467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056" name="Rectangle 10"/>
          <p:cNvSpPr>
            <a:spLocks noChangeArrowheads="1"/>
          </p:cNvSpPr>
          <p:nvPr/>
        </p:nvSpPr>
        <p:spPr bwMode="auto">
          <a:xfrm>
            <a:off x="6262688" y="3287713"/>
            <a:ext cx="1597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lang="en-US" altLang="ja-JP"/>
              <a:t>CutRing </a:t>
            </a:r>
            <a:r>
              <a:rPr lang="ja-JP" altLang="en-US"/>
              <a:t>面</a:t>
            </a:r>
          </a:p>
        </p:txBody>
      </p:sp>
      <p:sp>
        <p:nvSpPr>
          <p:cNvPr id="2057" name="Line 11"/>
          <p:cNvSpPr>
            <a:spLocks noChangeShapeType="1"/>
          </p:cNvSpPr>
          <p:nvPr/>
        </p:nvSpPr>
        <p:spPr bwMode="auto">
          <a:xfrm flipV="1">
            <a:off x="998538" y="1144588"/>
            <a:ext cx="0" cy="2438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058" name="Rectangle 12"/>
          <p:cNvSpPr>
            <a:spLocks noChangeArrowheads="1"/>
          </p:cNvSpPr>
          <p:nvPr/>
        </p:nvSpPr>
        <p:spPr bwMode="auto">
          <a:xfrm>
            <a:off x="403225" y="1044575"/>
            <a:ext cx="709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lang="en-US" altLang="ja-JP"/>
              <a:t>X</a:t>
            </a:r>
            <a:r>
              <a:rPr lang="ja-JP" altLang="en-US"/>
              <a:t>軸</a:t>
            </a:r>
          </a:p>
        </p:txBody>
      </p:sp>
      <p:sp>
        <p:nvSpPr>
          <p:cNvPr id="2059" name="Rectangle 13"/>
          <p:cNvSpPr>
            <a:spLocks noChangeArrowheads="1"/>
          </p:cNvSpPr>
          <p:nvPr/>
        </p:nvSpPr>
        <p:spPr bwMode="auto">
          <a:xfrm rot="-1080000">
            <a:off x="2514600" y="1905000"/>
            <a:ext cx="9445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lang="en-US" altLang="ja-JP"/>
              <a:t>length</a:t>
            </a:r>
          </a:p>
        </p:txBody>
      </p:sp>
      <p:sp>
        <p:nvSpPr>
          <p:cNvPr id="2060" name="Rectangle 14"/>
          <p:cNvSpPr>
            <a:spLocks noChangeArrowheads="1"/>
          </p:cNvSpPr>
          <p:nvPr/>
        </p:nvSpPr>
        <p:spPr bwMode="auto">
          <a:xfrm rot="-1080000">
            <a:off x="5048250" y="2362200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lang="en-US" altLang="ja-JP"/>
              <a:t>dr</a:t>
            </a:r>
          </a:p>
        </p:txBody>
      </p:sp>
      <p:sp>
        <p:nvSpPr>
          <p:cNvPr id="2061" name="Line 15"/>
          <p:cNvSpPr>
            <a:spLocks noChangeShapeType="1"/>
          </p:cNvSpPr>
          <p:nvPr/>
        </p:nvSpPr>
        <p:spPr bwMode="auto">
          <a:xfrm rot="-1080000">
            <a:off x="4876800" y="0"/>
            <a:ext cx="0" cy="396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062" name="Line 16"/>
          <p:cNvSpPr>
            <a:spLocks noChangeShapeType="1"/>
          </p:cNvSpPr>
          <p:nvPr/>
        </p:nvSpPr>
        <p:spPr bwMode="auto">
          <a:xfrm>
            <a:off x="4800600" y="1524000"/>
            <a:ext cx="0" cy="304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063" name="Line 17"/>
          <p:cNvSpPr>
            <a:spLocks noChangeShapeType="1"/>
          </p:cNvSpPr>
          <p:nvPr/>
        </p:nvSpPr>
        <p:spPr bwMode="auto">
          <a:xfrm>
            <a:off x="1981200" y="2667000"/>
            <a:ext cx="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064" name="Line 18"/>
          <p:cNvSpPr>
            <a:spLocks noChangeShapeType="1"/>
          </p:cNvSpPr>
          <p:nvPr/>
        </p:nvSpPr>
        <p:spPr bwMode="auto">
          <a:xfrm>
            <a:off x="1371600" y="44196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065" name="Text Box 19"/>
          <p:cNvSpPr txBox="1">
            <a:spLocks noChangeArrowheads="1"/>
          </p:cNvSpPr>
          <p:nvPr/>
        </p:nvSpPr>
        <p:spPr bwMode="auto">
          <a:xfrm>
            <a:off x="1600200" y="4419600"/>
            <a:ext cx="708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lang="en-US" altLang="ja-JP"/>
              <a:t>start</a:t>
            </a:r>
          </a:p>
        </p:txBody>
      </p:sp>
      <p:sp>
        <p:nvSpPr>
          <p:cNvPr id="2066" name="Text Box 20"/>
          <p:cNvSpPr txBox="1">
            <a:spLocks noChangeArrowheads="1"/>
          </p:cNvSpPr>
          <p:nvPr/>
        </p:nvSpPr>
        <p:spPr bwMode="auto">
          <a:xfrm>
            <a:off x="2720975" y="4419600"/>
            <a:ext cx="623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lang="en-US" altLang="ja-JP"/>
              <a:t>end</a:t>
            </a:r>
          </a:p>
        </p:txBody>
      </p:sp>
      <p:sp>
        <p:nvSpPr>
          <p:cNvPr id="2067" name="Freeform 21"/>
          <p:cNvSpPr>
            <a:spLocks/>
          </p:cNvSpPr>
          <p:nvPr/>
        </p:nvSpPr>
        <p:spPr bwMode="auto">
          <a:xfrm>
            <a:off x="2063750" y="2962275"/>
            <a:ext cx="2898775" cy="311150"/>
          </a:xfrm>
          <a:custGeom>
            <a:avLst/>
            <a:gdLst>
              <a:gd name="T0" fmla="*/ 0 w 1826"/>
              <a:gd name="T1" fmla="*/ 311150 h 196"/>
              <a:gd name="T2" fmla="*/ 2898775 w 1826"/>
              <a:gd name="T3" fmla="*/ 0 h 196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826" h="196">
                <a:moveTo>
                  <a:pt x="0" y="196"/>
                </a:moveTo>
                <a:lnTo>
                  <a:pt x="1826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068" name="Freeform 22"/>
          <p:cNvSpPr>
            <a:spLocks/>
          </p:cNvSpPr>
          <p:nvPr/>
        </p:nvSpPr>
        <p:spPr bwMode="auto">
          <a:xfrm>
            <a:off x="1981200" y="2667000"/>
            <a:ext cx="82550" cy="615950"/>
          </a:xfrm>
          <a:custGeom>
            <a:avLst/>
            <a:gdLst>
              <a:gd name="T0" fmla="*/ 0 w 52"/>
              <a:gd name="T1" fmla="*/ 0 h 388"/>
              <a:gd name="T2" fmla="*/ 82550 w 52"/>
              <a:gd name="T3" fmla="*/ 615950 h 388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52" h="388">
                <a:moveTo>
                  <a:pt x="0" y="0"/>
                </a:moveTo>
                <a:lnTo>
                  <a:pt x="52" y="388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069" name="Rectangle 23"/>
          <p:cNvSpPr>
            <a:spLocks noChangeArrowheads="1"/>
          </p:cNvSpPr>
          <p:nvPr/>
        </p:nvSpPr>
        <p:spPr bwMode="auto">
          <a:xfrm rot="-279036">
            <a:off x="4800600" y="1905000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lang="en-US" altLang="ja-JP"/>
              <a:t>r1</a:t>
            </a:r>
          </a:p>
        </p:txBody>
      </p:sp>
      <p:sp>
        <p:nvSpPr>
          <p:cNvPr id="2070" name="Freeform 24"/>
          <p:cNvSpPr>
            <a:spLocks/>
          </p:cNvSpPr>
          <p:nvPr/>
        </p:nvSpPr>
        <p:spPr bwMode="auto">
          <a:xfrm>
            <a:off x="4800600" y="1752600"/>
            <a:ext cx="152400" cy="1209675"/>
          </a:xfrm>
          <a:custGeom>
            <a:avLst/>
            <a:gdLst>
              <a:gd name="T0" fmla="*/ 152400 w 96"/>
              <a:gd name="T1" fmla="*/ 1209675 h 762"/>
              <a:gd name="T2" fmla="*/ 0 w 96"/>
              <a:gd name="T3" fmla="*/ 0 h 762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96" h="762">
                <a:moveTo>
                  <a:pt x="96" y="762"/>
                </a:moveTo>
                <a:lnTo>
                  <a:pt x="0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071" name="Rectangle 25"/>
          <p:cNvSpPr>
            <a:spLocks noChangeArrowheads="1"/>
          </p:cNvSpPr>
          <p:nvPr/>
        </p:nvSpPr>
        <p:spPr bwMode="auto">
          <a:xfrm rot="-279036">
            <a:off x="1981200" y="2667000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lang="en-US" altLang="ja-JP"/>
              <a:t>r0</a:t>
            </a:r>
          </a:p>
        </p:txBody>
      </p:sp>
      <p:sp>
        <p:nvSpPr>
          <p:cNvPr id="2072" name="Freeform 26"/>
          <p:cNvSpPr>
            <a:spLocks/>
          </p:cNvSpPr>
          <p:nvPr/>
        </p:nvSpPr>
        <p:spPr bwMode="auto">
          <a:xfrm>
            <a:off x="1993900" y="2362200"/>
            <a:ext cx="2898775" cy="311150"/>
          </a:xfrm>
          <a:custGeom>
            <a:avLst/>
            <a:gdLst>
              <a:gd name="T0" fmla="*/ 0 w 1826"/>
              <a:gd name="T1" fmla="*/ 311150 h 196"/>
              <a:gd name="T2" fmla="*/ 2898775 w 1826"/>
              <a:gd name="T3" fmla="*/ 0 h 196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826" h="196">
                <a:moveTo>
                  <a:pt x="0" y="196"/>
                </a:moveTo>
                <a:lnTo>
                  <a:pt x="1826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073" name="Line 27"/>
          <p:cNvSpPr>
            <a:spLocks noChangeShapeType="1"/>
          </p:cNvSpPr>
          <p:nvPr/>
        </p:nvSpPr>
        <p:spPr bwMode="auto">
          <a:xfrm flipV="1">
            <a:off x="1071563" y="2889250"/>
            <a:ext cx="4795837" cy="49212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074" name="Line 28"/>
          <p:cNvSpPr>
            <a:spLocks noChangeShapeType="1"/>
          </p:cNvSpPr>
          <p:nvPr/>
        </p:nvSpPr>
        <p:spPr bwMode="auto">
          <a:xfrm>
            <a:off x="1752600" y="2667000"/>
            <a:ext cx="3124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075" name="Text Box 29"/>
          <p:cNvSpPr txBox="1">
            <a:spLocks noChangeArrowheads="1"/>
          </p:cNvSpPr>
          <p:nvPr/>
        </p:nvSpPr>
        <p:spPr bwMode="auto">
          <a:xfrm>
            <a:off x="3019425" y="2244725"/>
            <a:ext cx="2635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lang="en-US" altLang="ja-JP" sz="1400"/>
              <a:t>a</a:t>
            </a:r>
            <a:endParaRPr lang="en-US" altLang="ja-JP" sz="1400" baseline="-25000"/>
          </a:p>
        </p:txBody>
      </p:sp>
      <p:sp>
        <p:nvSpPr>
          <p:cNvPr id="2076" name="Text Box 30"/>
          <p:cNvSpPr txBox="1">
            <a:spLocks noChangeArrowheads="1"/>
          </p:cNvSpPr>
          <p:nvPr/>
        </p:nvSpPr>
        <p:spPr bwMode="auto">
          <a:xfrm>
            <a:off x="3514725" y="2439988"/>
            <a:ext cx="2476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lang="en-US" altLang="ja-JP" sz="1000"/>
              <a:t>b</a:t>
            </a:r>
            <a:endParaRPr lang="en-US" altLang="ja-JP" sz="1000" baseline="-25000"/>
          </a:p>
        </p:txBody>
      </p:sp>
      <p:sp>
        <p:nvSpPr>
          <p:cNvPr id="2077" name="Text Box 31"/>
          <p:cNvSpPr txBox="1">
            <a:spLocks noChangeArrowheads="1"/>
          </p:cNvSpPr>
          <p:nvPr/>
        </p:nvSpPr>
        <p:spPr bwMode="auto">
          <a:xfrm>
            <a:off x="4876800" y="3949700"/>
            <a:ext cx="3819525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lang="en-US" altLang="ja-JP" dirty="0"/>
              <a:t> sin(</a:t>
            </a:r>
            <a:r>
              <a:rPr lang="en-US" altLang="ja-JP" dirty="0" err="1"/>
              <a:t>a+b</a:t>
            </a:r>
            <a:r>
              <a:rPr lang="en-US" altLang="ja-JP" dirty="0"/>
              <a:t>) = </a:t>
            </a:r>
            <a:r>
              <a:rPr lang="en-US" altLang="ja-JP" dirty="0" err="1"/>
              <a:t>dir.x</a:t>
            </a:r>
            <a:r>
              <a:rPr lang="en-US" altLang="ja-JP" dirty="0"/>
              <a:t>  </a:t>
            </a:r>
          </a:p>
          <a:p>
            <a:pPr eaLnBrk="1" hangingPunct="1"/>
            <a:r>
              <a:rPr lang="en-US" altLang="ja-JP" dirty="0"/>
              <a:t> sin a = (r1-r0)/length</a:t>
            </a:r>
          </a:p>
          <a:p>
            <a:pPr eaLnBrk="1" hangingPunct="1"/>
            <a:endParaRPr lang="en-US" altLang="ja-JP" dirty="0"/>
          </a:p>
          <a:p>
            <a:pPr eaLnBrk="1" hangingPunct="1"/>
            <a:r>
              <a:rPr lang="en-US" altLang="ja-JP" dirty="0"/>
              <a:t> sin(b) =  sin(</a:t>
            </a:r>
            <a:r>
              <a:rPr lang="en-US" altLang="ja-JP" dirty="0" err="1"/>
              <a:t>a+b</a:t>
            </a:r>
            <a:r>
              <a:rPr lang="en-US" altLang="ja-JP" dirty="0"/>
              <a:t>) √(1-sin</a:t>
            </a:r>
            <a:r>
              <a:rPr lang="en-US" altLang="ja-JP" baseline="30000" dirty="0"/>
              <a:t>2</a:t>
            </a:r>
            <a:r>
              <a:rPr lang="en-US" altLang="ja-JP" dirty="0"/>
              <a:t>a)</a:t>
            </a:r>
          </a:p>
          <a:p>
            <a:pPr eaLnBrk="1" hangingPunct="1"/>
            <a:r>
              <a:rPr lang="en-US" altLang="ja-JP" dirty="0"/>
              <a:t>    - √(1-sin</a:t>
            </a:r>
            <a:r>
              <a:rPr lang="en-US" altLang="ja-JP" baseline="30000" dirty="0"/>
              <a:t>2</a:t>
            </a:r>
            <a:r>
              <a:rPr lang="en-US" altLang="ja-JP" dirty="0"/>
              <a:t> (</a:t>
            </a:r>
            <a:r>
              <a:rPr lang="en-US" altLang="ja-JP" dirty="0" err="1"/>
              <a:t>a+b</a:t>
            </a:r>
            <a:r>
              <a:rPr lang="en-US" altLang="ja-JP" dirty="0"/>
              <a:t>))  sin (a)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Support point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Oval 4"/>
          <p:cNvSpPr>
            <a:spLocks noChangeArrowheads="1"/>
          </p:cNvSpPr>
          <p:nvPr/>
        </p:nvSpPr>
        <p:spPr bwMode="auto">
          <a:xfrm rot="-1082655">
            <a:off x="901700" y="1524000"/>
            <a:ext cx="2222500" cy="22923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3075" name="Oval 5"/>
          <p:cNvSpPr>
            <a:spLocks noChangeArrowheads="1"/>
          </p:cNvSpPr>
          <p:nvPr/>
        </p:nvSpPr>
        <p:spPr bwMode="auto">
          <a:xfrm rot="-1082655">
            <a:off x="4038600" y="990600"/>
            <a:ext cx="1504950" cy="15049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3076" name="Text Box 12"/>
          <p:cNvSpPr txBox="1">
            <a:spLocks noChangeArrowheads="1"/>
          </p:cNvSpPr>
          <p:nvPr/>
        </p:nvSpPr>
        <p:spPr bwMode="auto">
          <a:xfrm rot="-1082655">
            <a:off x="3505200" y="1676400"/>
            <a:ext cx="522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lang="en-US" altLang="ja-JP"/>
              <a:t>dir</a:t>
            </a:r>
          </a:p>
        </p:txBody>
      </p:sp>
      <p:sp>
        <p:nvSpPr>
          <p:cNvPr id="3077" name="Line 27"/>
          <p:cNvSpPr>
            <a:spLocks noChangeShapeType="1"/>
          </p:cNvSpPr>
          <p:nvPr/>
        </p:nvSpPr>
        <p:spPr bwMode="auto">
          <a:xfrm rot="-1082655">
            <a:off x="1920875" y="2212975"/>
            <a:ext cx="297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078" name="Line 30"/>
          <p:cNvSpPr>
            <a:spLocks noChangeShapeType="1"/>
          </p:cNvSpPr>
          <p:nvPr/>
        </p:nvSpPr>
        <p:spPr bwMode="auto">
          <a:xfrm rot="-1082655">
            <a:off x="1806575" y="1093788"/>
            <a:ext cx="2738438" cy="371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079" name="Line 18"/>
          <p:cNvSpPr>
            <a:spLocks noChangeShapeType="1"/>
          </p:cNvSpPr>
          <p:nvPr/>
        </p:nvSpPr>
        <p:spPr bwMode="auto">
          <a:xfrm>
            <a:off x="228600" y="3556000"/>
            <a:ext cx="7467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080" name="Rectangle 19"/>
          <p:cNvSpPr>
            <a:spLocks noChangeArrowheads="1"/>
          </p:cNvSpPr>
          <p:nvPr/>
        </p:nvSpPr>
        <p:spPr bwMode="auto">
          <a:xfrm>
            <a:off x="5930900" y="3667125"/>
            <a:ext cx="1597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lang="en-US" altLang="ja-JP"/>
              <a:t>CutRing </a:t>
            </a:r>
            <a:r>
              <a:rPr lang="ja-JP" altLang="en-US"/>
              <a:t>面</a:t>
            </a:r>
          </a:p>
        </p:txBody>
      </p:sp>
      <p:sp>
        <p:nvSpPr>
          <p:cNvPr id="3081" name="Line 20"/>
          <p:cNvSpPr>
            <a:spLocks noChangeShapeType="1"/>
          </p:cNvSpPr>
          <p:nvPr/>
        </p:nvSpPr>
        <p:spPr bwMode="auto">
          <a:xfrm flipV="1">
            <a:off x="666750" y="1524000"/>
            <a:ext cx="0" cy="2438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082" name="Rectangle 21"/>
          <p:cNvSpPr>
            <a:spLocks noChangeArrowheads="1"/>
          </p:cNvSpPr>
          <p:nvPr/>
        </p:nvSpPr>
        <p:spPr bwMode="auto">
          <a:xfrm>
            <a:off x="403225" y="1044575"/>
            <a:ext cx="709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lang="en-US" altLang="ja-JP"/>
              <a:t>X</a:t>
            </a:r>
            <a:r>
              <a:rPr lang="ja-JP" altLang="en-US"/>
              <a:t>軸</a:t>
            </a:r>
          </a:p>
        </p:txBody>
      </p:sp>
      <p:sp>
        <p:nvSpPr>
          <p:cNvPr id="3083" name="Rectangle 36"/>
          <p:cNvSpPr>
            <a:spLocks noChangeArrowheads="1"/>
          </p:cNvSpPr>
          <p:nvPr/>
        </p:nvSpPr>
        <p:spPr bwMode="auto">
          <a:xfrm rot="-1080000">
            <a:off x="2514600" y="1905000"/>
            <a:ext cx="9445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lang="en-US" altLang="ja-JP"/>
              <a:t>length</a:t>
            </a:r>
          </a:p>
        </p:txBody>
      </p:sp>
      <p:sp>
        <p:nvSpPr>
          <p:cNvPr id="3084" name="Rectangle 39"/>
          <p:cNvSpPr>
            <a:spLocks noChangeArrowheads="1"/>
          </p:cNvSpPr>
          <p:nvPr/>
        </p:nvSpPr>
        <p:spPr bwMode="auto">
          <a:xfrm rot="-1080000">
            <a:off x="5048250" y="2362200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lang="en-US" altLang="ja-JP"/>
              <a:t>dr</a:t>
            </a:r>
          </a:p>
        </p:txBody>
      </p:sp>
      <p:sp>
        <p:nvSpPr>
          <p:cNvPr id="3085" name="Line 43"/>
          <p:cNvSpPr>
            <a:spLocks noChangeShapeType="1"/>
          </p:cNvSpPr>
          <p:nvPr/>
        </p:nvSpPr>
        <p:spPr bwMode="auto">
          <a:xfrm>
            <a:off x="1371600" y="44196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086" name="Text Box 44"/>
          <p:cNvSpPr txBox="1">
            <a:spLocks noChangeArrowheads="1"/>
          </p:cNvSpPr>
          <p:nvPr/>
        </p:nvSpPr>
        <p:spPr bwMode="auto">
          <a:xfrm>
            <a:off x="1600200" y="4419600"/>
            <a:ext cx="708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lang="en-US" altLang="ja-JP"/>
              <a:t>start</a:t>
            </a:r>
          </a:p>
        </p:txBody>
      </p:sp>
      <p:sp>
        <p:nvSpPr>
          <p:cNvPr id="3087" name="Text Box 45"/>
          <p:cNvSpPr txBox="1">
            <a:spLocks noChangeArrowheads="1"/>
          </p:cNvSpPr>
          <p:nvPr/>
        </p:nvSpPr>
        <p:spPr bwMode="auto">
          <a:xfrm>
            <a:off x="2720975" y="4419600"/>
            <a:ext cx="623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lang="en-US" altLang="ja-JP"/>
              <a:t>end</a:t>
            </a:r>
          </a:p>
        </p:txBody>
      </p:sp>
      <p:sp>
        <p:nvSpPr>
          <p:cNvPr id="3088" name="Rectangle 48"/>
          <p:cNvSpPr>
            <a:spLocks noChangeArrowheads="1"/>
          </p:cNvSpPr>
          <p:nvPr/>
        </p:nvSpPr>
        <p:spPr bwMode="auto">
          <a:xfrm rot="-279036">
            <a:off x="4800600" y="1905000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lang="en-US" altLang="ja-JP"/>
              <a:t>r1</a:t>
            </a:r>
          </a:p>
        </p:txBody>
      </p:sp>
      <p:sp>
        <p:nvSpPr>
          <p:cNvPr id="3089" name="Rectangle 55"/>
          <p:cNvSpPr>
            <a:spLocks noChangeArrowheads="1"/>
          </p:cNvSpPr>
          <p:nvPr/>
        </p:nvSpPr>
        <p:spPr bwMode="auto">
          <a:xfrm rot="-279036">
            <a:off x="1676400" y="2667000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lang="en-US" altLang="ja-JP"/>
              <a:t>r0</a:t>
            </a:r>
          </a:p>
        </p:txBody>
      </p:sp>
      <p:sp>
        <p:nvSpPr>
          <p:cNvPr id="3090" name="Text Box 59"/>
          <p:cNvSpPr txBox="1">
            <a:spLocks noChangeArrowheads="1"/>
          </p:cNvSpPr>
          <p:nvPr/>
        </p:nvSpPr>
        <p:spPr bwMode="auto">
          <a:xfrm>
            <a:off x="3124200" y="2133600"/>
            <a:ext cx="374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lang="en-US" altLang="ja-JP" sz="1800" b="1">
                <a:solidFill>
                  <a:srgbClr val="FF6600"/>
                </a:solidFill>
              </a:rPr>
              <a:t>-a</a:t>
            </a:r>
            <a:endParaRPr lang="en-US" altLang="ja-JP" sz="1800" b="1" baseline="-25000">
              <a:solidFill>
                <a:srgbClr val="FF6600"/>
              </a:solidFill>
            </a:endParaRPr>
          </a:p>
        </p:txBody>
      </p:sp>
      <p:sp>
        <p:nvSpPr>
          <p:cNvPr id="3091" name="Text Box 60"/>
          <p:cNvSpPr txBox="1">
            <a:spLocks noChangeArrowheads="1"/>
          </p:cNvSpPr>
          <p:nvPr/>
        </p:nvSpPr>
        <p:spPr bwMode="auto">
          <a:xfrm>
            <a:off x="4038600" y="1738313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lang="en-US" altLang="ja-JP" sz="1600" b="1">
                <a:solidFill>
                  <a:srgbClr val="FF6600"/>
                </a:solidFill>
              </a:rPr>
              <a:t>b</a:t>
            </a:r>
            <a:endParaRPr lang="en-US" altLang="ja-JP" sz="1600" b="1" baseline="-25000">
              <a:solidFill>
                <a:srgbClr val="FF6600"/>
              </a:solidFill>
            </a:endParaRPr>
          </a:p>
        </p:txBody>
      </p:sp>
      <p:sp>
        <p:nvSpPr>
          <p:cNvPr id="3092" name="Text Box 63"/>
          <p:cNvSpPr txBox="1">
            <a:spLocks noChangeArrowheads="1"/>
          </p:cNvSpPr>
          <p:nvPr/>
        </p:nvSpPr>
        <p:spPr bwMode="auto">
          <a:xfrm>
            <a:off x="4545013" y="4329113"/>
            <a:ext cx="3819525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lang="en-US" altLang="ja-JP"/>
              <a:t> sin(a+b) = dir.x  </a:t>
            </a:r>
          </a:p>
          <a:p>
            <a:pPr eaLnBrk="1" hangingPunct="1"/>
            <a:r>
              <a:rPr lang="en-US" altLang="ja-JP"/>
              <a:t> sin a = (r1-r0)/length</a:t>
            </a:r>
          </a:p>
          <a:p>
            <a:pPr eaLnBrk="1" hangingPunct="1"/>
            <a:endParaRPr lang="en-US" altLang="ja-JP"/>
          </a:p>
          <a:p>
            <a:pPr eaLnBrk="1" hangingPunct="1"/>
            <a:r>
              <a:rPr lang="en-US" altLang="ja-JP"/>
              <a:t> sin(b) =  sin(a+b) √(1-sin</a:t>
            </a:r>
            <a:r>
              <a:rPr lang="en-US" altLang="ja-JP" baseline="30000"/>
              <a:t>2</a:t>
            </a:r>
            <a:r>
              <a:rPr lang="en-US" altLang="ja-JP"/>
              <a:t>a)</a:t>
            </a:r>
          </a:p>
          <a:p>
            <a:pPr eaLnBrk="1" hangingPunct="1"/>
            <a:r>
              <a:rPr lang="en-US" altLang="ja-JP"/>
              <a:t>    - √(1-sin</a:t>
            </a:r>
            <a:r>
              <a:rPr lang="en-US" altLang="ja-JP" baseline="30000"/>
              <a:t>2</a:t>
            </a:r>
            <a:r>
              <a:rPr lang="en-US" altLang="ja-JP"/>
              <a:t> (a+b))  sin (a)</a:t>
            </a:r>
          </a:p>
        </p:txBody>
      </p:sp>
      <p:sp>
        <p:nvSpPr>
          <p:cNvPr id="3093" name="Line 65"/>
          <p:cNvSpPr>
            <a:spLocks noChangeShapeType="1"/>
          </p:cNvSpPr>
          <p:nvPr/>
        </p:nvSpPr>
        <p:spPr bwMode="auto">
          <a:xfrm flipV="1">
            <a:off x="2438400" y="2438400"/>
            <a:ext cx="2667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094" name="Line 66"/>
          <p:cNvSpPr>
            <a:spLocks noChangeShapeType="1"/>
          </p:cNvSpPr>
          <p:nvPr/>
        </p:nvSpPr>
        <p:spPr bwMode="auto">
          <a:xfrm>
            <a:off x="1981200" y="2667000"/>
            <a:ext cx="5334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095" name="Line 67"/>
          <p:cNvSpPr>
            <a:spLocks noChangeShapeType="1"/>
          </p:cNvSpPr>
          <p:nvPr/>
        </p:nvSpPr>
        <p:spPr bwMode="auto">
          <a:xfrm flipV="1">
            <a:off x="2133600" y="1752600"/>
            <a:ext cx="2667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096" name="Line 68"/>
          <p:cNvSpPr>
            <a:spLocks noChangeShapeType="1"/>
          </p:cNvSpPr>
          <p:nvPr/>
        </p:nvSpPr>
        <p:spPr bwMode="auto">
          <a:xfrm>
            <a:off x="4826000" y="1828800"/>
            <a:ext cx="304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097" name="Line 69"/>
          <p:cNvSpPr>
            <a:spLocks noChangeShapeType="1"/>
          </p:cNvSpPr>
          <p:nvPr/>
        </p:nvSpPr>
        <p:spPr bwMode="auto">
          <a:xfrm flipH="1">
            <a:off x="1828800" y="1752600"/>
            <a:ext cx="304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098" name="Arc 70"/>
          <p:cNvSpPr>
            <a:spLocks/>
          </p:cNvSpPr>
          <p:nvPr/>
        </p:nvSpPr>
        <p:spPr bwMode="auto">
          <a:xfrm flipV="1">
            <a:off x="4268788" y="1752600"/>
            <a:ext cx="533400" cy="238125"/>
          </a:xfrm>
          <a:custGeom>
            <a:avLst/>
            <a:gdLst>
              <a:gd name="T0" fmla="*/ 0 w 21594"/>
              <a:gd name="T1" fmla="*/ 225994 h 9638"/>
              <a:gd name="T2" fmla="*/ 55924 w 21594"/>
              <a:gd name="T3" fmla="*/ 0 h 9638"/>
              <a:gd name="T4" fmla="*/ 533400 w 21594"/>
              <a:gd name="T5" fmla="*/ 238125 h 963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594" h="9638" fill="none" extrusionOk="0">
                <a:moveTo>
                  <a:pt x="-1" y="9146"/>
                </a:moveTo>
                <a:cubicBezTo>
                  <a:pt x="71" y="5968"/>
                  <a:pt x="844" y="2845"/>
                  <a:pt x="2263" y="-1"/>
                </a:cubicBezTo>
              </a:path>
              <a:path w="21594" h="9638" stroke="0" extrusionOk="0">
                <a:moveTo>
                  <a:pt x="-1" y="9146"/>
                </a:moveTo>
                <a:cubicBezTo>
                  <a:pt x="71" y="5968"/>
                  <a:pt x="844" y="2845"/>
                  <a:pt x="2263" y="-1"/>
                </a:cubicBezTo>
                <a:lnTo>
                  <a:pt x="21594" y="9638"/>
                </a:lnTo>
                <a:lnTo>
                  <a:pt x="-1" y="9146"/>
                </a:lnTo>
                <a:close/>
              </a:path>
            </a:pathLst>
          </a:custGeom>
          <a:noFill/>
          <a:ln w="9525">
            <a:solidFill>
              <a:srgbClr val="FF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3099" name="Arc 71"/>
          <p:cNvSpPr>
            <a:spLocks/>
          </p:cNvSpPr>
          <p:nvPr/>
        </p:nvSpPr>
        <p:spPr bwMode="auto">
          <a:xfrm flipV="1">
            <a:off x="3422650" y="1752600"/>
            <a:ext cx="1377950" cy="646113"/>
          </a:xfrm>
          <a:custGeom>
            <a:avLst/>
            <a:gdLst>
              <a:gd name="T0" fmla="*/ 0 w 20553"/>
              <a:gd name="T1" fmla="*/ 200712 h 9638"/>
              <a:gd name="T2" fmla="*/ 81994 w 20553"/>
              <a:gd name="T3" fmla="*/ 0 h 9638"/>
              <a:gd name="T4" fmla="*/ 1377950 w 20553"/>
              <a:gd name="T5" fmla="*/ 646113 h 963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0553" h="9638" fill="none" extrusionOk="0">
                <a:moveTo>
                  <a:pt x="0" y="2994"/>
                </a:moveTo>
                <a:cubicBezTo>
                  <a:pt x="332" y="1966"/>
                  <a:pt x="740" y="965"/>
                  <a:pt x="1222" y="-1"/>
                </a:cubicBezTo>
              </a:path>
              <a:path w="20553" h="9638" stroke="0" extrusionOk="0">
                <a:moveTo>
                  <a:pt x="0" y="2994"/>
                </a:moveTo>
                <a:cubicBezTo>
                  <a:pt x="332" y="1966"/>
                  <a:pt x="740" y="965"/>
                  <a:pt x="1222" y="-1"/>
                </a:cubicBezTo>
                <a:lnTo>
                  <a:pt x="20553" y="9638"/>
                </a:lnTo>
                <a:lnTo>
                  <a:pt x="0" y="2994"/>
                </a:lnTo>
                <a:close/>
              </a:path>
            </a:pathLst>
          </a:custGeom>
          <a:noFill/>
          <a:ln w="9525">
            <a:solidFill>
              <a:srgbClr val="FF66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Oval 5"/>
          <p:cNvSpPr>
            <a:spLocks noChangeArrowheads="1"/>
          </p:cNvSpPr>
          <p:nvPr/>
        </p:nvSpPr>
        <p:spPr bwMode="auto">
          <a:xfrm rot="-1082655">
            <a:off x="5241925" y="1100138"/>
            <a:ext cx="3355975" cy="33543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endParaRPr lang="ja-JP" altLang="en-US"/>
          </a:p>
        </p:txBody>
      </p:sp>
      <p:grpSp>
        <p:nvGrpSpPr>
          <p:cNvPr id="4098" name="グループ化 21"/>
          <p:cNvGrpSpPr>
            <a:grpSpLocks/>
          </p:cNvGrpSpPr>
          <p:nvPr/>
        </p:nvGrpSpPr>
        <p:grpSpPr bwMode="auto">
          <a:xfrm>
            <a:off x="1204913" y="404813"/>
            <a:ext cx="6450012" cy="5327650"/>
            <a:chOff x="1205312" y="404081"/>
            <a:chExt cx="4795837" cy="3962400"/>
          </a:xfrm>
        </p:grpSpPr>
        <p:sp>
          <p:nvSpPr>
            <p:cNvPr id="4102" name="Oval 4"/>
            <p:cNvSpPr>
              <a:spLocks noChangeArrowheads="1"/>
            </p:cNvSpPr>
            <p:nvPr/>
          </p:nvSpPr>
          <p:spPr bwMode="auto">
            <a:xfrm rot="80770">
              <a:off x="1755119" y="1471438"/>
              <a:ext cx="1219200" cy="1219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/>
              <a:endParaRPr lang="ja-JP" altLang="en-US"/>
            </a:p>
          </p:txBody>
        </p:sp>
        <p:sp>
          <p:nvSpPr>
            <p:cNvPr id="4103" name="Text Box 6"/>
            <p:cNvSpPr txBox="1">
              <a:spLocks noChangeArrowheads="1"/>
            </p:cNvSpPr>
            <p:nvPr/>
          </p:nvSpPr>
          <p:spPr bwMode="auto">
            <a:xfrm rot="80770">
              <a:off x="4508415" y="2055973"/>
              <a:ext cx="522287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/>
              <a:r>
                <a:rPr lang="en-US" altLang="ja-JP"/>
                <a:t>dir</a:t>
              </a:r>
            </a:p>
          </p:txBody>
        </p:sp>
        <p:sp>
          <p:nvSpPr>
            <p:cNvPr id="4104" name="Line 7"/>
            <p:cNvSpPr>
              <a:spLocks noChangeShapeType="1"/>
            </p:cNvSpPr>
            <p:nvPr/>
          </p:nvSpPr>
          <p:spPr bwMode="auto">
            <a:xfrm rot="80770">
              <a:off x="2364400" y="2115856"/>
              <a:ext cx="2971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105" name="Line 8"/>
            <p:cNvSpPr>
              <a:spLocks noChangeShapeType="1"/>
            </p:cNvSpPr>
            <p:nvPr/>
          </p:nvSpPr>
          <p:spPr bwMode="auto">
            <a:xfrm rot="80770" flipV="1">
              <a:off x="2171066" y="880859"/>
              <a:ext cx="3152775" cy="6540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106" name="Rectangle 13"/>
            <p:cNvSpPr>
              <a:spLocks noChangeArrowheads="1"/>
            </p:cNvSpPr>
            <p:nvPr/>
          </p:nvSpPr>
          <p:spPr bwMode="auto">
            <a:xfrm rot="83425">
              <a:off x="3008295" y="1672977"/>
              <a:ext cx="944563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/>
              <a:r>
                <a:rPr lang="en-US" altLang="ja-JP"/>
                <a:t>length</a:t>
              </a:r>
            </a:p>
          </p:txBody>
        </p:sp>
        <p:sp>
          <p:nvSpPr>
            <p:cNvPr id="4107" name="Rectangle 14"/>
            <p:cNvSpPr>
              <a:spLocks noChangeArrowheads="1"/>
            </p:cNvSpPr>
            <p:nvPr/>
          </p:nvSpPr>
          <p:spPr bwMode="auto">
            <a:xfrm rot="83425">
              <a:off x="5260802" y="2861359"/>
              <a:ext cx="4381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/>
              <a:r>
                <a:rPr lang="en-US" altLang="ja-JP"/>
                <a:t>dr</a:t>
              </a:r>
            </a:p>
          </p:txBody>
        </p:sp>
        <p:sp>
          <p:nvSpPr>
            <p:cNvPr id="4108" name="Line 15"/>
            <p:cNvSpPr>
              <a:spLocks noChangeShapeType="1"/>
            </p:cNvSpPr>
            <p:nvPr/>
          </p:nvSpPr>
          <p:spPr bwMode="auto">
            <a:xfrm rot="83425">
              <a:off x="5313892" y="404081"/>
              <a:ext cx="0" cy="396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109" name="Freeform 21"/>
            <p:cNvSpPr>
              <a:spLocks/>
            </p:cNvSpPr>
            <p:nvPr/>
          </p:nvSpPr>
          <p:spPr bwMode="auto">
            <a:xfrm rot="1163425">
              <a:off x="2200820" y="2849142"/>
              <a:ext cx="2898775" cy="311150"/>
            </a:xfrm>
            <a:custGeom>
              <a:avLst/>
              <a:gdLst>
                <a:gd name="T0" fmla="*/ 0 w 1826"/>
                <a:gd name="T1" fmla="*/ 311150 h 196"/>
                <a:gd name="T2" fmla="*/ 2898775 w 1826"/>
                <a:gd name="T3" fmla="*/ 0 h 196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826" h="196">
                  <a:moveTo>
                    <a:pt x="0" y="196"/>
                  </a:moveTo>
                  <a:lnTo>
                    <a:pt x="1826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110" name="Freeform 22"/>
            <p:cNvSpPr>
              <a:spLocks/>
            </p:cNvSpPr>
            <p:nvPr/>
          </p:nvSpPr>
          <p:spPr bwMode="auto">
            <a:xfrm rot="1163425">
              <a:off x="2250258" y="2067067"/>
              <a:ext cx="82550" cy="615950"/>
            </a:xfrm>
            <a:custGeom>
              <a:avLst/>
              <a:gdLst>
                <a:gd name="T0" fmla="*/ 0 w 52"/>
                <a:gd name="T1" fmla="*/ 0 h 388"/>
                <a:gd name="T2" fmla="*/ 82550 w 52"/>
                <a:gd name="T3" fmla="*/ 615950 h 388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52" h="388">
                  <a:moveTo>
                    <a:pt x="0" y="0"/>
                  </a:moveTo>
                  <a:lnTo>
                    <a:pt x="52" y="388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111" name="Rectangle 23"/>
            <p:cNvSpPr>
              <a:spLocks noChangeArrowheads="1"/>
            </p:cNvSpPr>
            <p:nvPr/>
          </p:nvSpPr>
          <p:spPr bwMode="auto">
            <a:xfrm rot="884389">
              <a:off x="5178991" y="2347871"/>
              <a:ext cx="4381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/>
              <a:r>
                <a:rPr lang="en-US" altLang="ja-JP"/>
                <a:t>r1</a:t>
              </a:r>
            </a:p>
          </p:txBody>
        </p:sp>
        <p:sp>
          <p:nvSpPr>
            <p:cNvPr id="4112" name="Freeform 24"/>
            <p:cNvSpPr>
              <a:spLocks/>
            </p:cNvSpPr>
            <p:nvPr/>
          </p:nvSpPr>
          <p:spPr bwMode="auto">
            <a:xfrm rot="1163425">
              <a:off x="5112780" y="2135340"/>
              <a:ext cx="152400" cy="1209675"/>
            </a:xfrm>
            <a:custGeom>
              <a:avLst/>
              <a:gdLst>
                <a:gd name="T0" fmla="*/ 152400 w 96"/>
                <a:gd name="T1" fmla="*/ 1209675 h 762"/>
                <a:gd name="T2" fmla="*/ 0 w 96"/>
                <a:gd name="T3" fmla="*/ 0 h 762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96" h="762">
                  <a:moveTo>
                    <a:pt x="96" y="762"/>
                  </a:moveTo>
                  <a:lnTo>
                    <a:pt x="0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113" name="Rectangle 25"/>
            <p:cNvSpPr>
              <a:spLocks noChangeArrowheads="1"/>
            </p:cNvSpPr>
            <p:nvPr/>
          </p:nvSpPr>
          <p:spPr bwMode="auto">
            <a:xfrm rot="884389">
              <a:off x="2266526" y="2130599"/>
              <a:ext cx="4381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/>
              <a:r>
                <a:rPr lang="en-US" altLang="ja-JP"/>
                <a:t>r0</a:t>
              </a:r>
            </a:p>
          </p:txBody>
        </p:sp>
        <p:sp>
          <p:nvSpPr>
            <p:cNvPr id="4114" name="Freeform 26"/>
            <p:cNvSpPr>
              <a:spLocks/>
            </p:cNvSpPr>
            <p:nvPr/>
          </p:nvSpPr>
          <p:spPr bwMode="auto">
            <a:xfrm rot="1163425">
              <a:off x="2334159" y="2259914"/>
              <a:ext cx="2898775" cy="311150"/>
            </a:xfrm>
            <a:custGeom>
              <a:avLst/>
              <a:gdLst>
                <a:gd name="T0" fmla="*/ 0 w 1826"/>
                <a:gd name="T1" fmla="*/ 311150 h 196"/>
                <a:gd name="T2" fmla="*/ 2898775 w 1826"/>
                <a:gd name="T3" fmla="*/ 0 h 196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826" h="196">
                  <a:moveTo>
                    <a:pt x="0" y="196"/>
                  </a:moveTo>
                  <a:lnTo>
                    <a:pt x="1826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115" name="Line 27"/>
            <p:cNvSpPr>
              <a:spLocks noChangeShapeType="1"/>
            </p:cNvSpPr>
            <p:nvPr/>
          </p:nvSpPr>
          <p:spPr bwMode="auto">
            <a:xfrm rot="1163425" flipV="1">
              <a:off x="1205312" y="2760633"/>
              <a:ext cx="4795837" cy="49212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116" name="Line 28"/>
            <p:cNvSpPr>
              <a:spLocks noChangeShapeType="1"/>
            </p:cNvSpPr>
            <p:nvPr/>
          </p:nvSpPr>
          <p:spPr bwMode="auto">
            <a:xfrm rot="1163425">
              <a:off x="2050610" y="2513558"/>
              <a:ext cx="3124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117" name="Text Box 29"/>
            <p:cNvSpPr txBox="1">
              <a:spLocks noChangeArrowheads="1"/>
            </p:cNvSpPr>
            <p:nvPr/>
          </p:nvSpPr>
          <p:spPr bwMode="auto">
            <a:xfrm rot="1163425">
              <a:off x="3416309" y="2052305"/>
              <a:ext cx="263525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/>
              <a:r>
                <a:rPr lang="en-US" altLang="ja-JP" sz="1400"/>
                <a:t>a</a:t>
              </a:r>
              <a:endParaRPr lang="en-US" altLang="ja-JP" sz="1400" baseline="-25000"/>
            </a:p>
          </p:txBody>
        </p:sp>
        <p:sp>
          <p:nvSpPr>
            <p:cNvPr id="4118" name="Text Box 30"/>
            <p:cNvSpPr txBox="1">
              <a:spLocks noChangeArrowheads="1"/>
            </p:cNvSpPr>
            <p:nvPr/>
          </p:nvSpPr>
          <p:spPr bwMode="auto">
            <a:xfrm rot="1163425">
              <a:off x="3829151" y="2400009"/>
              <a:ext cx="247650" cy="244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/>
              <a:r>
                <a:rPr lang="en-US" altLang="ja-JP" sz="1000"/>
                <a:t>b</a:t>
              </a:r>
              <a:endParaRPr lang="en-US" altLang="ja-JP" sz="1000" baseline="-25000"/>
            </a:p>
          </p:txBody>
        </p:sp>
      </p:grpSp>
      <p:cxnSp>
        <p:nvCxnSpPr>
          <p:cNvPr id="25" name="直線矢印コネクタ 24"/>
          <p:cNvCxnSpPr/>
          <p:nvPr/>
        </p:nvCxnSpPr>
        <p:spPr>
          <a:xfrm flipH="1" flipV="1">
            <a:off x="4375150" y="692150"/>
            <a:ext cx="215900" cy="792163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1"/>
          <p:cNvSpPr/>
          <p:nvPr/>
        </p:nvSpPr>
        <p:spPr>
          <a:xfrm>
            <a:off x="683568" y="1994904"/>
            <a:ext cx="1368152" cy="13681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楕円 22"/>
          <p:cNvSpPr/>
          <p:nvPr/>
        </p:nvSpPr>
        <p:spPr>
          <a:xfrm rot="5400000">
            <a:off x="2704613" y="1411913"/>
            <a:ext cx="2520280" cy="25202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楕円 23"/>
          <p:cNvSpPr/>
          <p:nvPr/>
        </p:nvSpPr>
        <p:spPr>
          <a:xfrm>
            <a:off x="1335832" y="2647168"/>
            <a:ext cx="63624" cy="636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楕円 25"/>
          <p:cNvSpPr/>
          <p:nvPr/>
        </p:nvSpPr>
        <p:spPr>
          <a:xfrm>
            <a:off x="3928120" y="2647168"/>
            <a:ext cx="63624" cy="636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" name="直線コネクタ 4"/>
          <p:cNvCxnSpPr/>
          <p:nvPr/>
        </p:nvCxnSpPr>
        <p:spPr>
          <a:xfrm flipV="1">
            <a:off x="1214050" y="1447552"/>
            <a:ext cx="2464760" cy="56337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直線コネクタ 45"/>
          <p:cNvCxnSpPr/>
          <p:nvPr/>
        </p:nvCxnSpPr>
        <p:spPr>
          <a:xfrm>
            <a:off x="3679009" y="1447861"/>
            <a:ext cx="281208" cy="123028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直線コネクタ 48"/>
          <p:cNvCxnSpPr/>
          <p:nvPr/>
        </p:nvCxnSpPr>
        <p:spPr>
          <a:xfrm>
            <a:off x="1217997" y="2010924"/>
            <a:ext cx="149647" cy="65470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直線コネクタ 53"/>
          <p:cNvCxnSpPr/>
          <p:nvPr/>
        </p:nvCxnSpPr>
        <p:spPr>
          <a:xfrm flipV="1">
            <a:off x="1366450" y="2115472"/>
            <a:ext cx="2464760" cy="56337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テキスト ボックス 28"/>
              <p:cNvSpPr txBox="1"/>
              <p:nvPr/>
            </p:nvSpPr>
            <p:spPr>
              <a:xfrm>
                <a:off x="1306703" y="2166904"/>
                <a:ext cx="33162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29" name="テキスト ボックス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6703" y="2166904"/>
                <a:ext cx="331629" cy="369332"/>
              </a:xfrm>
              <a:prstGeom prst="rect">
                <a:avLst/>
              </a:prstGeom>
              <a:blipFill>
                <a:blip r:embed="rId2"/>
                <a:stretch>
                  <a:fillRect l="-10909" r="-5455" b="-1475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テキスト ボックス 55"/>
              <p:cNvSpPr txBox="1"/>
              <p:nvPr/>
            </p:nvSpPr>
            <p:spPr>
              <a:xfrm>
                <a:off x="4314359" y="1686099"/>
                <a:ext cx="33162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56" name="テキスト ボックス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4359" y="1686099"/>
                <a:ext cx="331629" cy="369332"/>
              </a:xfrm>
              <a:prstGeom prst="rect">
                <a:avLst/>
              </a:prstGeom>
              <a:blipFill>
                <a:blip r:embed="rId3"/>
                <a:stretch>
                  <a:fillRect l="-11111" r="-7407" b="-1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直線コネクタ 56"/>
          <p:cNvCxnSpPr/>
          <p:nvPr/>
        </p:nvCxnSpPr>
        <p:spPr>
          <a:xfrm>
            <a:off x="1368487" y="2678980"/>
            <a:ext cx="258343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直線コネクタ 60"/>
          <p:cNvCxnSpPr/>
          <p:nvPr/>
        </p:nvCxnSpPr>
        <p:spPr>
          <a:xfrm>
            <a:off x="4211960" y="1333757"/>
            <a:ext cx="281208" cy="1230284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直線コネクタ 61"/>
          <p:cNvCxnSpPr/>
          <p:nvPr/>
        </p:nvCxnSpPr>
        <p:spPr>
          <a:xfrm>
            <a:off x="3919263" y="2104782"/>
            <a:ext cx="131055" cy="573363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5" name="テキスト ボックス 64"/>
              <p:cNvSpPr txBox="1"/>
              <p:nvPr/>
            </p:nvSpPr>
            <p:spPr>
              <a:xfrm rot="4500000">
                <a:off x="3754636" y="2196815"/>
                <a:ext cx="93814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65" name="テキスト ボックス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4500000">
                <a:off x="3754636" y="2196815"/>
                <a:ext cx="938142" cy="369332"/>
              </a:xfrm>
              <a:prstGeom prst="rect">
                <a:avLst/>
              </a:prstGeom>
              <a:blipFill>
                <a:blip r:embed="rId4"/>
                <a:stretch>
                  <a:fillRect l="-5000" t="-606" b="-363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直線コネクタ 70"/>
          <p:cNvCxnSpPr/>
          <p:nvPr/>
        </p:nvCxnSpPr>
        <p:spPr>
          <a:xfrm>
            <a:off x="1368692" y="2858095"/>
            <a:ext cx="1291715" cy="0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2" name="テキスト ボックス 71"/>
              <p:cNvSpPr txBox="1"/>
              <p:nvPr/>
            </p:nvSpPr>
            <p:spPr>
              <a:xfrm>
                <a:off x="1979917" y="2879329"/>
                <a:ext cx="246862" cy="6988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72" name="テキスト ボックス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917" y="2879329"/>
                <a:ext cx="246862" cy="69884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6" name="正方形/長方形 75"/>
              <p:cNvSpPr/>
              <p:nvPr/>
            </p:nvSpPr>
            <p:spPr>
              <a:xfrm>
                <a:off x="2195736" y="2315591"/>
                <a:ext cx="44377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>
          <p:sp>
            <p:nvSpPr>
              <p:cNvPr id="76" name="正方形/長方形 7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736" y="2315591"/>
                <a:ext cx="443775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7" name="正方形/長方形 76"/>
              <p:cNvSpPr/>
              <p:nvPr/>
            </p:nvSpPr>
            <p:spPr>
              <a:xfrm>
                <a:off x="1530175" y="3651583"/>
                <a:ext cx="1722779" cy="5845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ja-JP" b="0" dirty="0" smtClean="0"/>
                  <a:t>sin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den>
                    </m:f>
                  </m:oMath>
                </a14:m>
                <a:endParaRPr lang="ja-JP" altLang="en-US" dirty="0"/>
              </a:p>
            </p:txBody>
          </p:sp>
        </mc:Choice>
        <mc:Fallback>
          <p:sp>
            <p:nvSpPr>
              <p:cNvPr id="77" name="正方形/長方形 7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0175" y="3651583"/>
                <a:ext cx="1722779" cy="584584"/>
              </a:xfrm>
              <a:prstGeom prst="rect">
                <a:avLst/>
              </a:prstGeom>
              <a:blipFill>
                <a:blip r:embed="rId7"/>
                <a:stretch>
                  <a:fillRect l="-5300" t="-1042" b="-937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円弧 40"/>
          <p:cNvSpPr/>
          <p:nvPr/>
        </p:nvSpPr>
        <p:spPr>
          <a:xfrm>
            <a:off x="549787" y="1881816"/>
            <a:ext cx="1583271" cy="1583271"/>
          </a:xfrm>
          <a:prstGeom prst="arc">
            <a:avLst>
              <a:gd name="adj1" fmla="val 20880466"/>
              <a:gd name="adj2" fmla="val 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4" name="直線コネクタ 43"/>
          <p:cNvCxnSpPr/>
          <p:nvPr/>
        </p:nvCxnSpPr>
        <p:spPr>
          <a:xfrm>
            <a:off x="1214050" y="1130808"/>
            <a:ext cx="0" cy="25922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1" name="直線コネクタ 80"/>
          <p:cNvCxnSpPr/>
          <p:nvPr/>
        </p:nvCxnSpPr>
        <p:spPr>
          <a:xfrm>
            <a:off x="1370993" y="2654942"/>
            <a:ext cx="0" cy="106815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5" name="直線コネクタ 84"/>
          <p:cNvCxnSpPr/>
          <p:nvPr/>
        </p:nvCxnSpPr>
        <p:spPr>
          <a:xfrm>
            <a:off x="1199165" y="3507072"/>
            <a:ext cx="190961" cy="0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7" name="テキスト ボックス 86"/>
              <p:cNvSpPr txBox="1"/>
              <p:nvPr/>
            </p:nvSpPr>
            <p:spPr>
              <a:xfrm>
                <a:off x="1043608" y="3425772"/>
                <a:ext cx="35471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87" name="テキスト ボックス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3425772"/>
                <a:ext cx="354712" cy="369332"/>
              </a:xfrm>
              <a:prstGeom prst="rect">
                <a:avLst/>
              </a:prstGeom>
              <a:blipFill>
                <a:blip r:embed="rId8"/>
                <a:stretch>
                  <a:fillRect l="-10345" r="-5172" b="-1475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8" name="テキスト ボックス 87"/>
              <p:cNvSpPr txBox="1"/>
              <p:nvPr/>
            </p:nvSpPr>
            <p:spPr>
              <a:xfrm>
                <a:off x="5475220" y="2684963"/>
                <a:ext cx="3147867" cy="16081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14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ja-JP" sz="14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altLang="ja-JP" sz="1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altLang="ja-JP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ja-JP" sz="1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b>
                        </m:sSub>
                      </m:sub>
                      <m:sup>
                        <m:sSub>
                          <m:sSubPr>
                            <m:ctrlPr>
                              <a:rPr lang="en-US" altLang="ja-JP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ja-JP" sz="1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p>
                      <m:e>
                        <m:r>
                          <a:rPr lang="en-US" altLang="ja-JP" sz="14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sSup>
                          <m:sSupPr>
                            <m:ctrlPr>
                              <a:rPr lang="en-US" altLang="ja-JP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ad>
                              <m:radPr>
                                <m:degHide m:val="on"/>
                                <m:ctrlPr>
                                  <a:rPr lang="en-US" altLang="ja-JP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bSup>
                                  <m:sSubSupPr>
                                    <m:ctrlPr>
                                      <a:rPr lang="en-US" altLang="ja-JP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ja-JP" sz="14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ja-JP" sz="1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lang="en-US" altLang="ja-JP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US" altLang="ja-JP" sz="1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altLang="ja-JP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ja-JP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ja-JP" sz="1400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  <m:r>
                                          <a:rPr lang="en-US" altLang="ja-JP" sz="1400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f>
                                          <m:fPr>
                                            <m:ctrlPr>
                                              <a:rPr lang="en-US" altLang="ja-JP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altLang="ja-JP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𝑙</m:t>
                                            </m:r>
                                          </m:num>
                                          <m:den>
                                            <m:r>
                                              <a:rPr lang="en-US" altLang="ja-JP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ja-JP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rad>
                          </m:e>
                          <m:sup>
                            <m:r>
                              <a:rPr lang="en-US" altLang="ja-JP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ja-JP" sz="1400" b="0" i="1" smtClean="0">
                            <a:latin typeface="Cambria Math" panose="02040503050406030204" pitchFamily="18" charset="0"/>
                          </a:rPr>
                          <m:t>𝑑𝑧</m:t>
                        </m:r>
                      </m:e>
                    </m:nary>
                    <m:r>
                      <a:rPr lang="en-US" altLang="ja-JP" sz="1400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trlPr>
                          <a:rPr lang="en-US" altLang="ja-JP" sz="1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altLang="ja-JP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ja-JP" sz="1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  <m:sup>
                        <m:sSub>
                          <m:sSubPr>
                            <m:ctrlPr>
                              <a:rPr lang="en-US" altLang="ja-JP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ja-JP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  <m:e>
                        <m:r>
                          <a:rPr lang="en-US" altLang="ja-JP" sz="14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sSup>
                          <m:sSupPr>
                            <m:ctrlPr>
                              <a:rPr lang="en-US" altLang="ja-JP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ad>
                              <m:radPr>
                                <m:degHide m:val="on"/>
                                <m:ctrlPr>
                                  <a:rPr lang="en-US" altLang="ja-JP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bSup>
                                  <m:sSubSupPr>
                                    <m:ctrlPr>
                                      <a:rPr lang="en-US" altLang="ja-JP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ja-JP" sz="14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ja-JP" sz="1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lang="en-US" altLang="ja-JP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US" altLang="ja-JP" sz="1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altLang="ja-JP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ja-JP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ja-JP" sz="1400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  <m:r>
                                          <a:rPr lang="en-US" altLang="ja-JP" sz="1400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f>
                                          <m:fPr>
                                            <m:ctrlPr>
                                              <a:rPr lang="en-US" altLang="ja-JP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altLang="ja-JP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𝑙</m:t>
                                            </m:r>
                                          </m:num>
                                          <m:den>
                                            <m:r>
                                              <a:rPr lang="en-US" altLang="ja-JP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ja-JP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rad>
                          </m:e>
                          <m:sup>
                            <m:r>
                              <a:rPr lang="en-US" altLang="ja-JP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ja-JP" sz="1400" b="0" i="1" smtClean="0">
                            <a:latin typeface="Cambria Math" panose="02040503050406030204" pitchFamily="18" charset="0"/>
                          </a:rPr>
                          <m:t>𝑑𝑧</m:t>
                        </m:r>
                      </m:e>
                    </m:nary>
                  </m:oMath>
                </a14:m>
                <a:r>
                  <a:rPr lang="ja-JP" altLang="en-US" sz="1400" dirty="0" smtClean="0"/>
                  <a:t> </a:t>
                </a:r>
                <a:endParaRPr lang="ja-JP" altLang="en-US" sz="1400" dirty="0"/>
              </a:p>
              <a:p>
                <a:endParaRPr lang="ja-JP" altLang="en-US" sz="1400" dirty="0"/>
              </a:p>
              <a:p>
                <a:endParaRPr lang="ja-JP" altLang="en-US" sz="1400" dirty="0"/>
              </a:p>
              <a:p>
                <a:endParaRPr kumimoji="1" lang="ja-JP" altLang="en-US" sz="1400" dirty="0"/>
              </a:p>
            </p:txBody>
          </p:sp>
        </mc:Choice>
        <mc:Fallback>
          <p:sp>
            <p:nvSpPr>
              <p:cNvPr id="88" name="テキスト ボックス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5220" y="2684963"/>
                <a:ext cx="3147867" cy="160813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9" name="直線コネクタ 88"/>
          <p:cNvCxnSpPr/>
          <p:nvPr/>
        </p:nvCxnSpPr>
        <p:spPr>
          <a:xfrm>
            <a:off x="3673600" y="1202816"/>
            <a:ext cx="0" cy="283967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1" name="直線コネクタ 90"/>
          <p:cNvCxnSpPr/>
          <p:nvPr/>
        </p:nvCxnSpPr>
        <p:spPr>
          <a:xfrm>
            <a:off x="3960855" y="2684963"/>
            <a:ext cx="0" cy="135752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4" name="直線コネクタ 93"/>
          <p:cNvCxnSpPr/>
          <p:nvPr/>
        </p:nvCxnSpPr>
        <p:spPr>
          <a:xfrm>
            <a:off x="3666437" y="3970478"/>
            <a:ext cx="294907" cy="0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5" name="テキスト ボックス 94"/>
              <p:cNvSpPr txBox="1"/>
              <p:nvPr/>
            </p:nvSpPr>
            <p:spPr>
              <a:xfrm>
                <a:off x="3707904" y="3867112"/>
                <a:ext cx="35471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95" name="テキスト ボックス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7904" y="3867112"/>
                <a:ext cx="354712" cy="369332"/>
              </a:xfrm>
              <a:prstGeom prst="rect">
                <a:avLst/>
              </a:prstGeom>
              <a:blipFill>
                <a:blip r:embed="rId10"/>
                <a:stretch>
                  <a:fillRect l="-8621" r="-5172" b="-1475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0" name="直線コネクタ 99"/>
          <p:cNvCxnSpPr/>
          <p:nvPr/>
        </p:nvCxnSpPr>
        <p:spPr>
          <a:xfrm>
            <a:off x="683568" y="1274824"/>
            <a:ext cx="530482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1" name="直線コネクタ 100"/>
          <p:cNvCxnSpPr/>
          <p:nvPr/>
        </p:nvCxnSpPr>
        <p:spPr>
          <a:xfrm>
            <a:off x="683568" y="1202816"/>
            <a:ext cx="0" cy="201622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3" name="直線コネクタ 102"/>
          <p:cNvCxnSpPr/>
          <p:nvPr/>
        </p:nvCxnSpPr>
        <p:spPr>
          <a:xfrm>
            <a:off x="1199165" y="1274824"/>
            <a:ext cx="2474435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5" name="直線コネクタ 104"/>
          <p:cNvCxnSpPr/>
          <p:nvPr/>
        </p:nvCxnSpPr>
        <p:spPr>
          <a:xfrm>
            <a:off x="3681741" y="1274824"/>
            <a:ext cx="1538331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7" name="直線コネクタ 106"/>
          <p:cNvCxnSpPr/>
          <p:nvPr/>
        </p:nvCxnSpPr>
        <p:spPr>
          <a:xfrm>
            <a:off x="5220072" y="1202816"/>
            <a:ext cx="0" cy="201622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101" name="テキスト ボックス 4100"/>
              <p:cNvSpPr txBox="1"/>
              <p:nvPr/>
            </p:nvSpPr>
            <p:spPr>
              <a:xfrm>
                <a:off x="5148064" y="1029183"/>
                <a:ext cx="35796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4101" name="テキスト ボックス 4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8064" y="1029183"/>
                <a:ext cx="357962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1" name="直線コネクタ 110"/>
          <p:cNvCxnSpPr/>
          <p:nvPr/>
        </p:nvCxnSpPr>
        <p:spPr>
          <a:xfrm>
            <a:off x="2662419" y="1068092"/>
            <a:ext cx="0" cy="1934924"/>
          </a:xfrm>
          <a:prstGeom prst="line">
            <a:avLst/>
          </a:prstGeom>
          <a:ln>
            <a:headEnd type="arrow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4" name="テキスト ボックス 113"/>
              <p:cNvSpPr txBox="1"/>
              <p:nvPr/>
            </p:nvSpPr>
            <p:spPr>
              <a:xfrm>
                <a:off x="2622935" y="669143"/>
                <a:ext cx="35796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114" name="テキスト ボックス 1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2935" y="669143"/>
                <a:ext cx="357962" cy="461665"/>
              </a:xfrm>
              <a:prstGeom prst="rect">
                <a:avLst/>
              </a:prstGeom>
              <a:blipFill>
                <a:blip r:embed="rId12"/>
                <a:stretch>
                  <a:fillRect r="-83051" b="-1052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23" name="正方形/長方形 4122"/>
              <p:cNvSpPr/>
              <p:nvPr/>
            </p:nvSpPr>
            <p:spPr>
              <a:xfrm>
                <a:off x="2555776" y="2757375"/>
                <a:ext cx="47750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>
          <p:sp>
            <p:nvSpPr>
              <p:cNvPr id="4123" name="正方形/長方形 41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776" y="2757375"/>
                <a:ext cx="477502" cy="46166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9" name="直線コネクタ 118"/>
          <p:cNvCxnSpPr/>
          <p:nvPr/>
        </p:nvCxnSpPr>
        <p:spPr>
          <a:xfrm>
            <a:off x="2662419" y="2859000"/>
            <a:ext cx="1291715" cy="0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0" name="テキスト ボックス 119"/>
              <p:cNvSpPr txBox="1"/>
              <p:nvPr/>
            </p:nvSpPr>
            <p:spPr>
              <a:xfrm>
                <a:off x="3273644" y="2880234"/>
                <a:ext cx="246862" cy="6988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120" name="テキスト ボックス 1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3644" y="2880234"/>
                <a:ext cx="246862" cy="698846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26" name="正方形/長方形 4125"/>
              <p:cNvSpPr/>
              <p:nvPr/>
            </p:nvSpPr>
            <p:spPr>
              <a:xfrm>
                <a:off x="971600" y="735169"/>
                <a:ext cx="54579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 dirty="0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ja-JP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>
          <p:sp>
            <p:nvSpPr>
              <p:cNvPr id="4126" name="正方形/長方形 41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735169"/>
                <a:ext cx="545790" cy="461665"/>
              </a:xfrm>
              <a:prstGeom prst="rect">
                <a:avLst/>
              </a:prstGeom>
              <a:blipFill>
                <a:blip r:embed="rId15"/>
                <a:stretch>
                  <a:fillRect b="-2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3" name="正方形/長方形 122"/>
              <p:cNvSpPr/>
              <p:nvPr/>
            </p:nvSpPr>
            <p:spPr>
              <a:xfrm>
                <a:off x="3378138" y="698760"/>
                <a:ext cx="53867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 dirty="0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ja-JP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>
          <p:sp>
            <p:nvSpPr>
              <p:cNvPr id="123" name="正方形/長方形 1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8138" y="698760"/>
                <a:ext cx="538674" cy="461665"/>
              </a:xfrm>
              <a:prstGeom prst="rect">
                <a:avLst/>
              </a:prstGeom>
              <a:blipFill>
                <a:blip r:embed="rId16"/>
                <a:stretch>
                  <a:fillRect b="-2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4" name="正方形/長方形 123"/>
              <p:cNvSpPr/>
              <p:nvPr/>
            </p:nvSpPr>
            <p:spPr>
              <a:xfrm>
                <a:off x="497818" y="741151"/>
                <a:ext cx="57945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 dirty="0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ja-JP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>
          <p:sp>
            <p:nvSpPr>
              <p:cNvPr id="124" name="正方形/長方形 1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818" y="741151"/>
                <a:ext cx="579453" cy="46166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5" name="正方形/長方形 124"/>
              <p:cNvSpPr/>
              <p:nvPr/>
            </p:nvSpPr>
            <p:spPr>
              <a:xfrm>
                <a:off x="4856643" y="698760"/>
                <a:ext cx="57945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 dirty="0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ja-JP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>
          <p:sp>
            <p:nvSpPr>
              <p:cNvPr id="125" name="正方形/長方形 1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6643" y="698760"/>
                <a:ext cx="579453" cy="461665"/>
              </a:xfrm>
              <a:prstGeom prst="rect">
                <a:avLst/>
              </a:prstGeom>
              <a:blipFill>
                <a:blip r:embed="rId18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0" name="テキスト ボックス 129"/>
              <p:cNvSpPr txBox="1"/>
              <p:nvPr/>
            </p:nvSpPr>
            <p:spPr>
              <a:xfrm>
                <a:off x="5624121" y="741151"/>
                <a:ext cx="2810524" cy="18828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func>
                      <m:funcPr>
                        <m:ctrlP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ja-JP" sz="14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</m:oMath>
                </a14:m>
                <a:r>
                  <a:rPr kumimoji="1" lang="en-US" altLang="ja-JP" sz="1400" b="0" dirty="0" smtClean="0"/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ja-JP" sz="1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sz="1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4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ja-JP" sz="1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func>
                      <m:funcPr>
                        <m:ctrlPr>
                          <a:rPr lang="en-US" altLang="ja-JP" sz="1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ja-JP" sz="140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ja-JP" sz="1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</m:oMath>
                </a14:m>
                <a:r>
                  <a:rPr lang="en-US" altLang="ja-JP" sz="1400" dirty="0" smtClean="0"/>
                  <a:t> </a:t>
                </a:r>
              </a:p>
              <a:p>
                <a:endParaRPr lang="en-US" altLang="ja-JP" sz="140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ja-JP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ja-JP" sz="1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b>
                        </m:sSub>
                        <m:r>
                          <a:rPr lang="en-US" altLang="ja-JP" sz="1400" b="0" i="1" smtClean="0">
                            <a:latin typeface="Cambria Math" panose="02040503050406030204" pitchFamily="18" charset="0"/>
                          </a:rPr>
                          <m:t>=−</m:t>
                        </m:r>
                        <m:f>
                          <m:fPr>
                            <m:ctrlPr>
                              <a:rPr lang="en-US" altLang="ja-JP" sz="1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sz="14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num>
                          <m:den>
                            <m:r>
                              <a:rPr lang="en-US" altLang="ja-JP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ja-JP" sz="1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ja-JP" sz="14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ja-JP" sz="1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ja-JP" sz="1400" dirty="0" smtClean="0"/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ja-JP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ja-JP" sz="1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ja-JP" sz="1400" b="0" i="1" smtClean="0">
                            <a:latin typeface="Cambria Math" panose="02040503050406030204" pitchFamily="18" charset="0"/>
                          </a:rPr>
                          <m:t>=−</m:t>
                        </m:r>
                        <m:f>
                          <m:fPr>
                            <m:ctrlPr>
                              <a:rPr lang="en-US" altLang="ja-JP" sz="1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sz="14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num>
                          <m:den>
                            <m:r>
                              <a:rPr lang="en-US" altLang="ja-JP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ja-JP" sz="1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ja-JP" sz="14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ja-JP" sz="1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func>
                      <m:funcPr>
                        <m:ctrlPr>
                          <a:rPr lang="en-US" altLang="ja-JP" sz="1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ja-JP" sz="140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ja-JP" sz="1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</m:oMath>
                </a14:m>
                <a:r>
                  <a:rPr lang="ja-JP" altLang="en-US" sz="1400" dirty="0" smtClean="0"/>
                  <a:t> </a:t>
                </a:r>
                <a:endParaRPr lang="ja-JP" altLang="en-US" sz="1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ja-JP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ja-JP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ja-JP" sz="1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sz="14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num>
                          <m:den>
                            <m:r>
                              <a:rPr lang="en-US" altLang="ja-JP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ja-JP" sz="1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ja-JP" sz="14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ja-JP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func>
                      <m:funcPr>
                        <m:ctrlPr>
                          <a:rPr lang="en-US" altLang="ja-JP" sz="1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ja-JP" sz="140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ja-JP" sz="1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</m:oMath>
                </a14:m>
                <a:r>
                  <a:rPr lang="ja-JP" altLang="en-US" sz="1400" dirty="0" smtClean="0"/>
                  <a:t> </a:t>
                </a:r>
                <a:endParaRPr lang="ja-JP" altLang="en-US" sz="1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ja-JP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ja-JP" sz="1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b>
                        </m:sSub>
                        <m:r>
                          <a:rPr lang="en-US" altLang="ja-JP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ja-JP" sz="1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sz="14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num>
                          <m:den>
                            <m:r>
                              <a:rPr lang="en-US" altLang="ja-JP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ja-JP" sz="1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ja-JP" sz="14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ja-JP" sz="1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func>
                      <m:funcPr>
                        <m:ctrlPr>
                          <a:rPr lang="en-US" altLang="ja-JP" sz="1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ja-JP" sz="140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ja-JP" sz="1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</m:oMath>
                </a14:m>
                <a:r>
                  <a:rPr lang="ja-JP" altLang="en-US" sz="1400" dirty="0" smtClean="0"/>
                  <a:t> </a:t>
                </a:r>
                <a:endParaRPr lang="ja-JP" altLang="en-US" sz="1400" dirty="0"/>
              </a:p>
            </p:txBody>
          </p:sp>
        </mc:Choice>
        <mc:Fallback>
          <p:sp>
            <p:nvSpPr>
              <p:cNvPr id="130" name="テキスト ボックス 1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4121" y="741151"/>
                <a:ext cx="2810524" cy="1882823"/>
              </a:xfrm>
              <a:prstGeom prst="rect">
                <a:avLst/>
              </a:prstGeom>
              <a:blipFill>
                <a:blip r:embed="rId19"/>
                <a:stretch>
                  <a:fillRect l="-1735" b="-162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28" name="タイトル 412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Volume, center of mass, inertia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06775668"/>
      </p:ext>
    </p:extLst>
  </p:cSld>
  <p:clrMapOvr>
    <a:masterClrMapping/>
  </p:clrMapOvr>
</p:sld>
</file>

<file path=ppt/theme/theme1.xml><?xml version="1.0" encoding="utf-8"?>
<a:theme xmlns:a="http://schemas.openxmlformats.org/drawingml/2006/main" name="標準デザイン">
  <a:themeElements>
    <a:clrScheme name="標準デザイン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標準デザイン">
      <a:majorFont>
        <a:latin typeface="Times New Roman"/>
        <a:ea typeface="ＭＳ Ｐゴシック"/>
        <a:cs typeface=""/>
      </a:majorFont>
      <a:minorFont>
        <a:latin typeface="Times New Roman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標準デザイン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957</TotalTime>
  <Words>126</Words>
  <Application>Microsoft Office PowerPoint</Application>
  <PresentationFormat>画面に合わせる (4:3)</PresentationFormat>
  <Paragraphs>66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9" baseType="lpstr">
      <vt:lpstr>Times New Roman</vt:lpstr>
      <vt:lpstr>ＭＳ Ｐゴシック</vt:lpstr>
      <vt:lpstr>Arial</vt:lpstr>
      <vt:lpstr>游ゴシック</vt:lpstr>
      <vt:lpstr>標準デザイン</vt:lpstr>
      <vt:lpstr>Support point</vt:lpstr>
      <vt:lpstr>PowerPoint プレゼンテーション</vt:lpstr>
      <vt:lpstr>PowerPoint プレゼンテーション</vt:lpstr>
      <vt:lpstr>Volume, center of mass, inertia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S.H</dc:creator>
  <cp:lastModifiedBy>長谷川 晶一</cp:lastModifiedBy>
  <cp:revision>78</cp:revision>
  <dcterms:created xsi:type="dcterms:W3CDTF">2009-06-03T08:35:01Z</dcterms:created>
  <dcterms:modified xsi:type="dcterms:W3CDTF">2019-10-22T14:12:47Z</dcterms:modified>
</cp:coreProperties>
</file>